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83" r:id="rId7"/>
    <p:sldId id="261" r:id="rId8"/>
    <p:sldId id="262" r:id="rId9"/>
    <p:sldId id="280" r:id="rId10"/>
    <p:sldId id="281" r:id="rId11"/>
    <p:sldId id="263" r:id="rId12"/>
    <p:sldId id="264" r:id="rId13"/>
    <p:sldId id="265" r:id="rId14"/>
    <p:sldId id="266" r:id="rId15"/>
    <p:sldId id="267" r:id="rId16"/>
    <p:sldId id="268" r:id="rId17"/>
    <p:sldId id="282" r:id="rId18"/>
    <p:sldId id="285" r:id="rId19"/>
    <p:sldId id="284" r:id="rId20"/>
    <p:sldId id="279" r:id="rId21"/>
    <p:sldId id="287" r:id="rId22"/>
    <p:sldId id="275" r:id="rId23"/>
    <p:sldId id="288" r:id="rId24"/>
    <p:sldId id="289" r:id="rId25"/>
    <p:sldId id="278" r:id="rId26"/>
    <p:sldId id="286"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8" autoAdjust="0"/>
    <p:restoredTop sz="94660"/>
  </p:normalViewPr>
  <p:slideViewPr>
    <p:cSldViewPr snapToGrid="0" snapToObjects="1">
      <p:cViewPr varScale="1">
        <p:scale>
          <a:sx n="147" d="100"/>
          <a:sy n="147" d="100"/>
        </p:scale>
        <p:origin x="-3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2015/10/30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155699"/>
          </a:xfrm>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2387063" y="3891067"/>
            <a:ext cx="4649029" cy="584776"/>
          </a:xfrm>
          <a:prstGeom prst="rect">
            <a:avLst/>
          </a:prstGeom>
          <a:noFill/>
        </p:spPr>
        <p:txBody>
          <a:bodyPr wrap="none" rtlCol="0">
            <a:spAutoFit/>
          </a:bodyPr>
          <a:lstStyle/>
          <a:p>
            <a:r>
              <a:rPr kumimoji="1" lang="ja-JP" altLang="en-US" sz="3200" dirty="0" smtClean="0"/>
              <a:t>第</a:t>
            </a:r>
            <a:r>
              <a:rPr lang="ja-JP" altLang="en-US" sz="3200" dirty="0" smtClean="0"/>
              <a:t>１０</a:t>
            </a:r>
            <a:r>
              <a:rPr kumimoji="1" lang="ja-JP" altLang="en-US" sz="3200" dirty="0" smtClean="0"/>
              <a:t>回</a:t>
            </a:r>
            <a:r>
              <a:rPr kumimoji="1" lang="en-US" altLang="ja-JP" sz="3200" dirty="0" smtClean="0"/>
              <a:t>  </a:t>
            </a:r>
            <a:r>
              <a:rPr kumimoji="1" lang="ja-JP" altLang="en-US" sz="3200" dirty="0" smtClean="0"/>
              <a:t>動的な領域確保</a:t>
            </a:r>
            <a:endParaRPr kumimoji="1" lang="ja-JP" altLang="en-US" sz="3200" dirty="0"/>
          </a:p>
        </p:txBody>
      </p:sp>
      <p:sp>
        <p:nvSpPr>
          <p:cNvPr id="5" name="テキスト ボックス 4"/>
          <p:cNvSpPr txBox="1"/>
          <p:nvPr/>
        </p:nvSpPr>
        <p:spPr>
          <a:xfrm>
            <a:off x="2857488" y="4929198"/>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例（打ち込んで確認）</a:t>
            </a:r>
            <a:endParaRPr kumimoji="1" lang="ja-JP" altLang="en-US" dirty="0"/>
          </a:p>
        </p:txBody>
      </p:sp>
      <p:sp>
        <p:nvSpPr>
          <p:cNvPr id="4" name="正方形/長方形 3"/>
          <p:cNvSpPr/>
          <p:nvPr/>
        </p:nvSpPr>
        <p:spPr>
          <a:xfrm>
            <a:off x="1428728" y="1285860"/>
            <a:ext cx="5929354"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typedef</a:t>
            </a:r>
            <a:r>
              <a:rPr lang="en-US" altLang="ja-JP" sz="2400" dirty="0" smtClean="0"/>
              <a:t> </a:t>
            </a:r>
            <a:r>
              <a:rPr lang="en-US" altLang="ja-JP" sz="2400" dirty="0" err="1" smtClean="0"/>
              <a:t>struct</a:t>
            </a:r>
            <a:r>
              <a:rPr lang="en-US" altLang="ja-JP" sz="2400" dirty="0" smtClean="0"/>
              <a:t> {</a:t>
            </a:r>
          </a:p>
          <a:p>
            <a:r>
              <a:rPr lang="en-US" altLang="ja-JP" sz="2400" dirty="0" smtClean="0"/>
              <a:t>  </a:t>
            </a:r>
            <a:r>
              <a:rPr lang="en-US" altLang="ja-JP" sz="2400" dirty="0" err="1" smtClean="0"/>
              <a:t>int</a:t>
            </a:r>
            <a:r>
              <a:rPr lang="en-US" altLang="ja-JP" sz="2400" dirty="0" smtClean="0"/>
              <a:t> x;</a:t>
            </a:r>
          </a:p>
          <a:p>
            <a:r>
              <a:rPr lang="en-US" altLang="ja-JP" sz="2400" dirty="0" smtClean="0"/>
              <a:t>  </a:t>
            </a:r>
            <a:r>
              <a:rPr lang="en-US" altLang="ja-JP" sz="2400" dirty="0" err="1" smtClean="0"/>
              <a:t>int</a:t>
            </a:r>
            <a:r>
              <a:rPr lang="en-US" altLang="ja-JP" sz="2400" dirty="0" smtClean="0"/>
              <a:t> y;</a:t>
            </a:r>
          </a:p>
          <a:p>
            <a:r>
              <a:rPr lang="en-US" altLang="ja-JP" sz="2400" dirty="0" smtClean="0"/>
              <a:t>} point;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 %d\n", </a:t>
            </a:r>
            <a:r>
              <a:rPr lang="en-US" altLang="ja-JP" sz="2400" dirty="0" err="1" smtClean="0"/>
              <a:t>sizeof</a:t>
            </a:r>
            <a:r>
              <a:rPr lang="en-US" altLang="ja-JP" sz="2400" dirty="0" smtClean="0"/>
              <a:t>(</a:t>
            </a:r>
            <a:r>
              <a:rPr lang="en-US" altLang="ja-JP" sz="2400" dirty="0" err="1" smtClean="0"/>
              <a:t>int</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[3] : %d\n", </a:t>
            </a:r>
            <a:r>
              <a:rPr lang="en-US" altLang="ja-JP" sz="2400" dirty="0" err="1" smtClean="0"/>
              <a:t>sizeof</a:t>
            </a:r>
            <a:r>
              <a:rPr lang="en-US" altLang="ja-JP" sz="2400" dirty="0" smtClean="0"/>
              <a:t>(</a:t>
            </a:r>
            <a:r>
              <a:rPr lang="en-US" altLang="ja-JP" sz="2400" dirty="0" err="1" smtClean="0"/>
              <a:t>int</a:t>
            </a:r>
            <a:r>
              <a:rPr lang="en-US" altLang="ja-JP" sz="2400" dirty="0" smtClean="0"/>
              <a:t>[3]));</a:t>
            </a:r>
          </a:p>
          <a:p>
            <a:r>
              <a:rPr lang="en-US" altLang="ja-JP" sz="2400" dirty="0" smtClean="0"/>
              <a:t>  </a:t>
            </a:r>
            <a:r>
              <a:rPr lang="en-US" altLang="ja-JP" sz="2400" dirty="0" err="1" smtClean="0"/>
              <a:t>printf</a:t>
            </a:r>
            <a:r>
              <a:rPr lang="en-US" altLang="ja-JP" sz="2400" dirty="0" smtClean="0"/>
              <a:t> ("</a:t>
            </a:r>
            <a:r>
              <a:rPr lang="en-US" altLang="ja-JP" sz="2400" dirty="0" err="1" smtClean="0"/>
              <a:t>struct</a:t>
            </a:r>
            <a:r>
              <a:rPr lang="en-US" altLang="ja-JP" sz="2400" dirty="0" smtClean="0"/>
              <a:t> {</a:t>
            </a:r>
            <a:r>
              <a:rPr lang="en-US" altLang="ja-JP" sz="2400" dirty="0" err="1" smtClean="0"/>
              <a:t>int</a:t>
            </a:r>
            <a:r>
              <a:rPr lang="en-US" altLang="ja-JP" sz="2400" dirty="0" smtClean="0"/>
              <a:t> x; </a:t>
            </a:r>
            <a:r>
              <a:rPr lang="en-US" altLang="ja-JP" sz="2400" dirty="0" err="1" smtClean="0"/>
              <a:t>int</a:t>
            </a:r>
            <a:r>
              <a:rPr lang="en-US" altLang="ja-JP" sz="2400" dirty="0" smtClean="0"/>
              <a:t> y;} : %d\n",</a:t>
            </a:r>
          </a:p>
          <a:p>
            <a:r>
              <a:rPr lang="en-US" altLang="ja-JP" sz="2400" dirty="0" smtClean="0"/>
              <a:t>         </a:t>
            </a:r>
            <a:r>
              <a:rPr lang="ja-JP" altLang="en-US" sz="2400" dirty="0" smtClean="0"/>
              <a:t>     </a:t>
            </a:r>
            <a:r>
              <a:rPr lang="en-US" altLang="ja-JP" sz="2400" dirty="0" smtClean="0"/>
              <a:t> </a:t>
            </a:r>
            <a:r>
              <a:rPr lang="en-US" altLang="ja-JP" sz="2400" dirty="0" err="1" smtClean="0"/>
              <a:t>sizeof</a:t>
            </a:r>
            <a:r>
              <a:rPr lang="en-US" altLang="ja-JP" sz="2400" dirty="0" smtClean="0"/>
              <a:t>(</a:t>
            </a:r>
            <a:r>
              <a:rPr lang="en-US" altLang="ja-JP" sz="2400" dirty="0" err="1" smtClean="0"/>
              <a:t>struct</a:t>
            </a:r>
            <a:r>
              <a:rPr lang="en-US" altLang="ja-JP" sz="2400" dirty="0" smtClean="0"/>
              <a:t> {</a:t>
            </a:r>
            <a:r>
              <a:rPr lang="en-US" altLang="ja-JP" sz="2400" dirty="0" err="1" smtClean="0"/>
              <a:t>int</a:t>
            </a:r>
            <a:r>
              <a:rPr lang="en-US" altLang="ja-JP" sz="2400" dirty="0" smtClean="0"/>
              <a:t> x; </a:t>
            </a:r>
            <a:r>
              <a:rPr lang="en-US" altLang="ja-JP" sz="2400" dirty="0" err="1" smtClean="0"/>
              <a:t>int</a:t>
            </a:r>
            <a:r>
              <a:rPr lang="en-US" altLang="ja-JP" sz="2400" dirty="0" smtClean="0"/>
              <a:t> y;}));</a:t>
            </a:r>
          </a:p>
          <a:p>
            <a:r>
              <a:rPr lang="en-US" altLang="ja-JP" sz="2400" dirty="0" smtClean="0"/>
              <a:t>  </a:t>
            </a:r>
            <a:r>
              <a:rPr lang="en-US" altLang="ja-JP" sz="2400" dirty="0" err="1" smtClean="0"/>
              <a:t>printf</a:t>
            </a:r>
            <a:r>
              <a:rPr lang="en-US" altLang="ja-JP" sz="2400" dirty="0" smtClean="0"/>
              <a:t> ("point: %d\n", </a:t>
            </a:r>
            <a:r>
              <a:rPr lang="en-US" altLang="ja-JP" sz="2400" dirty="0" err="1" smtClean="0"/>
              <a:t>sizeof</a:t>
            </a:r>
            <a:r>
              <a:rPr lang="en-US" altLang="ja-JP" sz="2400" dirty="0" smtClean="0"/>
              <a:t>(point));</a:t>
            </a:r>
          </a:p>
          <a:p>
            <a:r>
              <a:rPr lang="en-US" altLang="ja-JP" sz="2400" dirty="0" smtClean="0"/>
              <a:t>  </a:t>
            </a:r>
            <a:r>
              <a:rPr lang="en-US" altLang="ja-JP" sz="2400" dirty="0" err="1" smtClean="0"/>
              <a:t>printf</a:t>
            </a:r>
            <a:r>
              <a:rPr lang="en-US" altLang="ja-JP" sz="2400" dirty="0" smtClean="0"/>
              <a:t> ("point *: %d\n", </a:t>
            </a:r>
            <a:r>
              <a:rPr lang="en-US" altLang="ja-JP" sz="2400" dirty="0" err="1" smtClean="0"/>
              <a:t>sizeof</a:t>
            </a:r>
            <a:r>
              <a:rPr lang="en-US" altLang="ja-JP" sz="2400" dirty="0" smtClean="0"/>
              <a:t>(point *));</a:t>
            </a:r>
          </a:p>
          <a:p>
            <a:r>
              <a:rPr lang="en-US" altLang="ja-JP" sz="2400" dirty="0" smtClean="0"/>
              <a:t>  return 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42910" y="171432"/>
            <a:ext cx="7620000" cy="685800"/>
          </a:xfrm>
        </p:spPr>
        <p:txBody>
          <a:bodyPr/>
          <a:lstStyle/>
          <a:p>
            <a:pPr eaLnBrk="1" hangingPunct="1">
              <a:defRPr/>
            </a:pPr>
            <a:r>
              <a:rPr lang="en-US" altLang="ja-JP" sz="3400" dirty="0" smtClean="0"/>
              <a:t>void </a:t>
            </a:r>
            <a:r>
              <a:rPr lang="ja-JP" altLang="en-US" sz="3400" dirty="0" err="1" smtClean="0"/>
              <a:t>への</a:t>
            </a:r>
            <a:r>
              <a:rPr lang="ja-JP" altLang="en-US" sz="3400" dirty="0" smtClean="0"/>
              <a:t>ポインタ型</a:t>
            </a:r>
            <a:endParaRPr lang="en-US" altLang="ja-JP" sz="3400" dirty="0" smtClean="0"/>
          </a:p>
        </p:txBody>
      </p:sp>
      <p:sp>
        <p:nvSpPr>
          <p:cNvPr id="21510" name="Text Box 7"/>
          <p:cNvSpPr txBox="1">
            <a:spLocks noChangeArrowheads="1"/>
          </p:cNvSpPr>
          <p:nvPr/>
        </p:nvSpPr>
        <p:spPr bwMode="auto">
          <a:xfrm>
            <a:off x="656558" y="1155808"/>
            <a:ext cx="8047229" cy="1938992"/>
          </a:xfrm>
          <a:prstGeom prst="rect">
            <a:avLst/>
          </a:prstGeom>
          <a:noFill/>
          <a:ln w="9525">
            <a:noFill/>
            <a:miter lim="800000"/>
            <a:headEnd/>
            <a:tailEnd/>
          </a:ln>
        </p:spPr>
        <p:txBody>
          <a:bodyPr wrap="square">
            <a:spAutoFit/>
          </a:bodyPr>
          <a:lstStyle/>
          <a:p>
            <a:r>
              <a:rPr lang="en-US" altLang="ja-JP" sz="2400" b="0" dirty="0" err="1" smtClean="0">
                <a:latin typeface="News Gothic" pitchFamily="34" charset="0"/>
                <a:ea typeface="ヒラギノ角ゴ Pro W3" pitchFamily="-64" charset="-128"/>
              </a:rPr>
              <a:t>calloc</a:t>
            </a:r>
            <a:r>
              <a:rPr lang="ja-JP" altLang="en-US" sz="2400" b="0" dirty="0" smtClean="0">
                <a:latin typeface="News Gothic" pitchFamily="34" charset="0"/>
                <a:ea typeface="ヒラギノ角ゴ Pro W3" pitchFamily="-64" charset="-128"/>
              </a:rPr>
              <a:t>関数の返り値は</a:t>
            </a:r>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a:t>
            </a:r>
            <a:r>
              <a:rPr lang="en-US" altLang="ja-JP" sz="2400" b="0" dirty="0" smtClean="0">
                <a:latin typeface="News Gothic" pitchFamily="34" charset="0"/>
                <a:ea typeface="ヒラギノ角ゴ Pro W3" pitchFamily="-64" charset="-128"/>
              </a:rPr>
              <a:t>void</a:t>
            </a:r>
            <a:r>
              <a:rPr lang="ja-JP" altLang="en-US" sz="2400" b="0" dirty="0" err="1" smtClean="0">
                <a:latin typeface="News Gothic" pitchFamily="34" charset="0"/>
                <a:ea typeface="ヒラギノ角ゴ Pro W3" pitchFamily="-64" charset="-128"/>
              </a:rPr>
              <a:t>への</a:t>
            </a:r>
            <a:r>
              <a:rPr lang="ja-JP" altLang="en-US" sz="2400" b="0" dirty="0" smtClean="0">
                <a:latin typeface="News Gothic" pitchFamily="34" charset="0"/>
                <a:ea typeface="ヒラギノ角ゴ Pro W3" pitchFamily="-64" charset="-128"/>
              </a:rPr>
              <a:t>ポインタ型）である。</a:t>
            </a:r>
            <a:endParaRPr lang="en-US" altLang="ja-JP" sz="2400" b="0" dirty="0" smtClean="0">
              <a:latin typeface="News Gothic" pitchFamily="34" charset="0"/>
              <a:ea typeface="ヒラギノ角ゴ Pro W3" pitchFamily="-64" charset="-128"/>
            </a:endParaRPr>
          </a:p>
          <a:p>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型のポインタ</a:t>
            </a:r>
            <a:r>
              <a:rPr lang="ja-JP" altLang="en-US" sz="2400" dirty="0" smtClean="0">
                <a:latin typeface="News Gothic" pitchFamily="34" charset="0"/>
                <a:ea typeface="ヒラギノ角ゴ Pro W3" pitchFamily="-64" charset="-128"/>
              </a:rPr>
              <a:t>を</a:t>
            </a:r>
            <a:r>
              <a:rPr lang="ja-JP" altLang="en-US" sz="2400" b="0" dirty="0" smtClean="0">
                <a:latin typeface="News Gothic" pitchFamily="34" charset="0"/>
                <a:ea typeface="ヒラギノ角ゴ Pro W3" pitchFamily="-64" charset="-128"/>
              </a:rPr>
              <a:t>他の</a:t>
            </a:r>
            <a:r>
              <a:rPr lang="ja-JP" altLang="en-US" sz="2400" dirty="0" smtClean="0">
                <a:latin typeface="News Gothic" pitchFamily="34" charset="0"/>
                <a:ea typeface="ヒラギノ角ゴ Pro W3" pitchFamily="-64" charset="-128"/>
              </a:rPr>
              <a:t>ポインタ</a:t>
            </a:r>
            <a:r>
              <a:rPr lang="ja-JP" altLang="en-US" sz="2400" b="0" dirty="0" smtClean="0">
                <a:latin typeface="News Gothic" pitchFamily="34" charset="0"/>
                <a:ea typeface="ヒラギノ角ゴ Pro W3" pitchFamily="-64" charset="-128"/>
              </a:rPr>
              <a:t>型変数に代入したり、他のポインタ型のポインタを</a:t>
            </a:r>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型の変数に代入したりできる（暗黙の型変換が行わ</a:t>
            </a:r>
            <a:r>
              <a:rPr lang="ja-JP" altLang="en-US" sz="2400" dirty="0" smtClean="0">
                <a:latin typeface="News Gothic" pitchFamily="34" charset="0"/>
                <a:ea typeface="ヒラギノ角ゴ Pro W3" pitchFamily="-64" charset="-128"/>
              </a:rPr>
              <a:t>れるので</a:t>
            </a:r>
            <a:r>
              <a:rPr lang="ja-JP" altLang="en-US" sz="2400" b="0" dirty="0" smtClean="0">
                <a:latin typeface="News Gothic" pitchFamily="34" charset="0"/>
                <a:ea typeface="ヒラギノ角ゴ Pro W3" pitchFamily="-64" charset="-128"/>
              </a:rPr>
              <a:t>キャストは不要）。</a:t>
            </a:r>
            <a:endParaRPr lang="ja-JP" altLang="en-US" sz="2400" b="0" dirty="0">
              <a:latin typeface="News Gothic" pitchFamily="34" charset="0"/>
              <a:ea typeface="ヒラギノ角ゴ Pro W3" pitchFamily="-64" charset="-128"/>
            </a:endParaRPr>
          </a:p>
        </p:txBody>
      </p:sp>
      <p:sp>
        <p:nvSpPr>
          <p:cNvPr id="21512" name="Text Box 9"/>
          <p:cNvSpPr txBox="1">
            <a:spLocks noChangeArrowheads="1"/>
          </p:cNvSpPr>
          <p:nvPr/>
        </p:nvSpPr>
        <p:spPr bwMode="auto">
          <a:xfrm>
            <a:off x="822731" y="3297972"/>
            <a:ext cx="7694572" cy="3416320"/>
          </a:xfrm>
          <a:prstGeom prst="rect">
            <a:avLst/>
          </a:prstGeom>
          <a:noFill/>
          <a:ln w="9525">
            <a:noFill/>
            <a:miter lim="800000"/>
            <a:headEnd/>
            <a:tailEnd/>
          </a:ln>
        </p:spPr>
        <p:txBody>
          <a:bodyPr wrap="square">
            <a:spAutoFit/>
          </a:bodyPr>
          <a:lstStyle/>
          <a:p>
            <a:r>
              <a:rPr lang="en-US" altLang="ja-JP" sz="2400" dirty="0" err="1" smtClean="0"/>
              <a:t>int</a:t>
            </a:r>
            <a:r>
              <a:rPr lang="en-US" altLang="ja-JP" sz="2400" dirty="0"/>
              <a:t>, char, double, </a:t>
            </a:r>
            <a:r>
              <a:rPr lang="ja-JP" altLang="en-US" sz="2400" dirty="0"/>
              <a:t>構造体</a:t>
            </a:r>
            <a:r>
              <a:rPr lang="en-US" altLang="ja-JP" sz="2400" dirty="0"/>
              <a:t> </a:t>
            </a:r>
            <a:r>
              <a:rPr lang="ja-JP" altLang="en-US" sz="2400" dirty="0"/>
              <a:t>など</a:t>
            </a:r>
            <a:r>
              <a:rPr lang="ja-JP" altLang="en-US" sz="2400" dirty="0" smtClean="0"/>
              <a:t>、さまざまな型の配列の領域を確保するために</a:t>
            </a:r>
            <a:r>
              <a:rPr lang="en-US" altLang="ja-JP" sz="2400" dirty="0" err="1" smtClean="0"/>
              <a:t>calloc</a:t>
            </a:r>
            <a:r>
              <a:rPr lang="ja-JP" altLang="en-US" sz="2400" dirty="0" smtClean="0"/>
              <a:t>関数が用いられるので、</a:t>
            </a:r>
            <a:r>
              <a:rPr lang="en-US" altLang="ja-JP" sz="2400" dirty="0" smtClean="0"/>
              <a:t>void *</a:t>
            </a:r>
            <a:r>
              <a:rPr lang="ja-JP" altLang="en-US" sz="2400" dirty="0" smtClean="0"/>
              <a:t>型で返している。</a:t>
            </a:r>
            <a:endParaRPr lang="en-US" altLang="ja-JP" sz="2400" dirty="0" smtClean="0"/>
          </a:p>
          <a:p>
            <a:r>
              <a:rPr lang="ja-JP" altLang="en-US" sz="2400" dirty="0" smtClean="0"/>
              <a:t>（キャストしない例）</a:t>
            </a:r>
            <a:r>
              <a:rPr lang="en-US" altLang="ja-JP" sz="2400" dirty="0" smtClean="0"/>
              <a:t> </a:t>
            </a:r>
            <a:r>
              <a:rPr lang="en-US" altLang="ja-JP" sz="2400" dirty="0" err="1" smtClean="0"/>
              <a:t>int</a:t>
            </a:r>
            <a:r>
              <a:rPr lang="en-US" altLang="ja-JP" sz="2400" dirty="0" smtClean="0"/>
              <a:t> *p;</a:t>
            </a:r>
          </a:p>
          <a:p>
            <a:r>
              <a:rPr lang="en-US" altLang="ja-JP" sz="2400" dirty="0" smtClean="0"/>
              <a:t>                                    p = </a:t>
            </a:r>
            <a:r>
              <a:rPr lang="en-US" altLang="ja-JP" sz="2400" dirty="0" err="1" smtClean="0"/>
              <a:t>calloc</a:t>
            </a:r>
            <a:r>
              <a:rPr lang="en-US" altLang="ja-JP" sz="2400" dirty="0" smtClean="0"/>
              <a:t> (1, </a:t>
            </a:r>
            <a:r>
              <a:rPr lang="en-US" altLang="ja-JP" sz="2400" dirty="0" err="1" smtClean="0"/>
              <a:t>sizeof</a:t>
            </a:r>
            <a:r>
              <a:rPr lang="en-US" altLang="ja-JP" sz="2400" dirty="0" smtClean="0"/>
              <a:t> (</a:t>
            </a:r>
            <a:r>
              <a:rPr lang="en-US" altLang="ja-JP" sz="2400" dirty="0" err="1" smtClean="0"/>
              <a:t>int</a:t>
            </a:r>
            <a:r>
              <a:rPr lang="en-US" altLang="ja-JP" sz="2400" dirty="0" smtClean="0"/>
              <a:t>) ); </a:t>
            </a:r>
          </a:p>
          <a:p>
            <a:r>
              <a:rPr lang="ja-JP" altLang="en-US" sz="2400" dirty="0" smtClean="0"/>
              <a:t>（キャストする例） </a:t>
            </a:r>
            <a:r>
              <a:rPr lang="en-US" altLang="ja-JP" sz="2400" dirty="0" err="1" smtClean="0"/>
              <a:t>int</a:t>
            </a:r>
            <a:r>
              <a:rPr lang="en-US" altLang="ja-JP" sz="2400" dirty="0" smtClean="0"/>
              <a:t> *p;</a:t>
            </a:r>
          </a:p>
          <a:p>
            <a:r>
              <a:rPr lang="en-US" altLang="ja-JP" sz="2400" dirty="0" smtClean="0"/>
              <a:t>                                 p = </a:t>
            </a:r>
            <a:r>
              <a:rPr lang="en-US" altLang="ja-JP" sz="2400" dirty="0">
                <a:solidFill>
                  <a:srgbClr val="FF0000"/>
                </a:solidFill>
              </a:rPr>
              <a:t>(</a:t>
            </a:r>
            <a:r>
              <a:rPr lang="en-US" altLang="ja-JP" sz="2400" dirty="0" err="1" smtClean="0">
                <a:solidFill>
                  <a:srgbClr val="FF0000"/>
                </a:solidFill>
              </a:rPr>
              <a:t>int</a:t>
            </a:r>
            <a:r>
              <a:rPr lang="en-US" altLang="ja-JP" sz="2400" dirty="0" smtClean="0">
                <a:solidFill>
                  <a:srgbClr val="FF0000"/>
                </a:solidFill>
              </a:rPr>
              <a:t> *) </a:t>
            </a:r>
            <a:r>
              <a:rPr lang="en-US" altLang="ja-JP" sz="2400" dirty="0" err="1" smtClean="0"/>
              <a:t>calloc</a:t>
            </a:r>
            <a:r>
              <a:rPr lang="en-US" altLang="ja-JP" sz="2400" dirty="0" smtClean="0"/>
              <a:t> (1, </a:t>
            </a:r>
            <a:r>
              <a:rPr lang="en-US" altLang="ja-JP" sz="2400" dirty="0" err="1" smtClean="0"/>
              <a:t>sizeof</a:t>
            </a:r>
            <a:r>
              <a:rPr lang="en-US" altLang="ja-JP" sz="2400" dirty="0" smtClean="0"/>
              <a:t> (</a:t>
            </a:r>
            <a:r>
              <a:rPr lang="en-US" altLang="ja-JP" sz="2400" dirty="0" err="1" smtClean="0"/>
              <a:t>int</a:t>
            </a:r>
            <a:r>
              <a:rPr lang="en-US" altLang="ja-JP" sz="2400" dirty="0" smtClean="0"/>
              <a:t>) ); </a:t>
            </a:r>
            <a:endParaRPr lang="en-US" altLang="ja-JP" sz="2400" dirty="0"/>
          </a:p>
          <a:p>
            <a:r>
              <a:rPr lang="ja-JP" altLang="en-US" sz="2400" dirty="0" smtClean="0"/>
              <a:t>（補足）</a:t>
            </a:r>
            <a:r>
              <a:rPr lang="en-US" altLang="ja-JP" sz="2400" dirty="0" smtClean="0"/>
              <a:t>C++</a:t>
            </a:r>
            <a:r>
              <a:rPr lang="ja-JP" altLang="en-US" sz="2400" dirty="0" smtClean="0"/>
              <a:t>では、</a:t>
            </a:r>
            <a:r>
              <a:rPr lang="en-US" altLang="ja-JP" sz="2400" dirty="0" smtClean="0"/>
              <a:t>void*</a:t>
            </a:r>
            <a:r>
              <a:rPr lang="ja-JP" altLang="en-US" sz="2400" dirty="0" smtClean="0"/>
              <a:t>型のポインタを他のポインタ型の変数に代入するときにはキャストが必要。</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xfrm>
            <a:off x="523900" y="214290"/>
            <a:ext cx="7620000" cy="685800"/>
          </a:xfrm>
        </p:spPr>
        <p:txBody>
          <a:bodyPr>
            <a:normAutofit/>
          </a:bodyPr>
          <a:lstStyle/>
          <a:p>
            <a:pPr eaLnBrk="1" hangingPunct="1">
              <a:defRPr/>
            </a:pPr>
            <a:r>
              <a:rPr lang="en-US" altLang="ja-JP" sz="3600" dirty="0" smtClean="0"/>
              <a:t>free</a:t>
            </a:r>
            <a:r>
              <a:rPr lang="ja-JP" altLang="en-US" sz="3600" dirty="0" smtClean="0"/>
              <a:t>関数</a:t>
            </a:r>
            <a:r>
              <a:rPr lang="en-US" altLang="ja-JP" sz="3600" dirty="0" smtClean="0"/>
              <a:t> :  </a:t>
            </a:r>
            <a:r>
              <a:rPr lang="ja-JP" altLang="en-US" sz="3600" dirty="0" smtClean="0"/>
              <a:t>記憶域の解放</a:t>
            </a:r>
            <a:endParaRPr lang="en-US" altLang="ja-JP" sz="3600" dirty="0" smtClean="0"/>
          </a:p>
        </p:txBody>
      </p:sp>
      <p:sp>
        <p:nvSpPr>
          <p:cNvPr id="22533" name="Rectangle 3"/>
          <p:cNvSpPr>
            <a:spLocks noGrp="1" noChangeArrowheads="1"/>
          </p:cNvSpPr>
          <p:nvPr>
            <p:ph type="body" idx="1"/>
          </p:nvPr>
        </p:nvSpPr>
        <p:spPr>
          <a:xfrm>
            <a:off x="533400" y="1156648"/>
            <a:ext cx="8253442" cy="3974910"/>
          </a:xfrm>
        </p:spPr>
        <p:txBody>
          <a:bodyPr>
            <a:noAutofit/>
          </a:bodyPr>
          <a:lstStyle/>
          <a:p>
            <a:pPr eaLnBrk="1" hangingPunct="1"/>
            <a:r>
              <a:rPr lang="ja-JP" altLang="en-US" sz="2400" dirty="0" smtClean="0"/>
              <a:t>動的に確保した記憶域は、不要になった時点で</a:t>
            </a:r>
            <a:r>
              <a:rPr lang="en-US" altLang="ja-JP" sz="2400" dirty="0" smtClean="0"/>
              <a:t>free</a:t>
            </a:r>
            <a:r>
              <a:rPr lang="ja-JP" altLang="en-US" sz="2400" dirty="0" smtClean="0"/>
              <a:t>関数を呼び出して解放する。それによって、それ以降の</a:t>
            </a:r>
            <a:r>
              <a:rPr lang="en-US" altLang="ja-JP" sz="2400" dirty="0" err="1" smtClean="0"/>
              <a:t>calloc</a:t>
            </a:r>
            <a:r>
              <a:rPr lang="ja-JP" altLang="en-US" sz="2400" dirty="0" smtClean="0"/>
              <a:t>あるいは</a:t>
            </a:r>
            <a:r>
              <a:rPr lang="en-US" altLang="ja-JP" sz="2400" dirty="0" err="1" smtClean="0"/>
              <a:t>malloc</a:t>
            </a:r>
            <a:r>
              <a:rPr lang="ja-JP" altLang="en-US" sz="2400" dirty="0" smtClean="0"/>
              <a:t>の呼び出しで再利用可能な状態になる。</a:t>
            </a:r>
            <a:endParaRPr lang="en-US" altLang="ja-JP" sz="2400" dirty="0" smtClean="0"/>
          </a:p>
          <a:p>
            <a:pPr eaLnBrk="1" hangingPunct="1"/>
            <a:r>
              <a:rPr lang="en-US" altLang="ja-JP" sz="2400" dirty="0" err="1" smtClean="0"/>
              <a:t>stdlib.h</a:t>
            </a:r>
            <a:r>
              <a:rPr lang="ja-JP" altLang="en-US" sz="2400" dirty="0" smtClean="0"/>
              <a:t>というヘッダーファイルを読み込んで使う。</a:t>
            </a:r>
            <a:endParaRPr lang="en-US" altLang="ja-JP" sz="2400" dirty="0" smtClean="0"/>
          </a:p>
          <a:p>
            <a:r>
              <a:rPr lang="ja-JP" altLang="en-US" sz="2400" dirty="0" smtClean="0"/>
              <a:t>引数にポインタ</a:t>
            </a:r>
            <a:r>
              <a:rPr lang="en-US" altLang="ja-JP" sz="2400" dirty="0" smtClean="0"/>
              <a:t>p</a:t>
            </a:r>
            <a:r>
              <a:rPr lang="ja-JP" altLang="en-US" sz="2400" dirty="0" smtClean="0"/>
              <a:t>を受け取り、</a:t>
            </a:r>
            <a:r>
              <a:rPr lang="en-US" altLang="ja-JP" sz="2400" dirty="0" smtClean="0"/>
              <a:t>p</a:t>
            </a:r>
            <a:r>
              <a:rPr lang="ja-JP" altLang="en-US" sz="2400" dirty="0" smtClean="0"/>
              <a:t>が指す先の領域を解放する。返り値はない。ただし、</a:t>
            </a:r>
            <a:r>
              <a:rPr lang="en-US" altLang="ja-JP" sz="2400" dirty="0" smtClean="0"/>
              <a:t>p</a:t>
            </a:r>
            <a:r>
              <a:rPr lang="ja-JP" altLang="en-US" sz="2400" dirty="0" smtClean="0"/>
              <a:t>がヌルポインタのときは何も行わない。</a:t>
            </a:r>
            <a:r>
              <a:rPr lang="en-US" altLang="ja-JP" sz="2400" dirty="0" smtClean="0"/>
              <a:t>p</a:t>
            </a:r>
            <a:r>
              <a:rPr lang="ja-JP" altLang="en-US" sz="2400" dirty="0" smtClean="0"/>
              <a:t>は</a:t>
            </a:r>
            <a:r>
              <a:rPr lang="en-US" altLang="ja-JP" sz="2400" dirty="0" err="1" smtClean="0"/>
              <a:t>calloc</a:t>
            </a:r>
            <a:r>
              <a:rPr lang="en-US" altLang="ja-JP" sz="2400" dirty="0" smtClean="0"/>
              <a:t>, </a:t>
            </a:r>
            <a:r>
              <a:rPr lang="en-US" altLang="ja-JP" sz="2400" dirty="0" err="1" smtClean="0"/>
              <a:t>malloc</a:t>
            </a:r>
            <a:r>
              <a:rPr lang="en-US" altLang="ja-JP" sz="2400" dirty="0" smtClean="0"/>
              <a:t>, </a:t>
            </a:r>
            <a:r>
              <a:rPr lang="ja-JP" altLang="en-US" sz="2400" dirty="0" smtClean="0"/>
              <a:t>あるいは</a:t>
            </a:r>
            <a:r>
              <a:rPr lang="en-US" altLang="ja-JP" sz="2400" dirty="0" err="1" smtClean="0"/>
              <a:t>realloc</a:t>
            </a:r>
            <a:r>
              <a:rPr lang="ja-JP" altLang="en-US" sz="2400" dirty="0" smtClean="0"/>
              <a:t>によって以前に割り当てられた</a:t>
            </a:r>
            <a:r>
              <a:rPr lang="en-US" altLang="en-US" sz="2400" dirty="0" smtClean="0"/>
              <a:t>領域</a:t>
            </a:r>
            <a:r>
              <a:rPr lang="ja-JP" altLang="en-US" sz="2400" dirty="0" smtClean="0"/>
              <a:t>へのポインタでなければならない（もしそうでない場合は動作は未定義）。</a:t>
            </a:r>
            <a:r>
              <a:rPr lang="en-US" altLang="ja-JP" sz="2400" dirty="0" smtClean="0"/>
              <a:t>p</a:t>
            </a:r>
            <a:r>
              <a:rPr lang="ja-JP" altLang="en-US" sz="2400" dirty="0" smtClean="0"/>
              <a:t>が、</a:t>
            </a:r>
            <a:r>
              <a:rPr lang="en-US" altLang="ja-JP" sz="2400" dirty="0" smtClean="0"/>
              <a:t>free</a:t>
            </a:r>
            <a:r>
              <a:rPr lang="ja-JP" altLang="en-US" sz="2400" dirty="0" smtClean="0"/>
              <a:t>や</a:t>
            </a:r>
            <a:r>
              <a:rPr lang="en-US" altLang="ja-JP" sz="2400" dirty="0" err="1" smtClean="0"/>
              <a:t>realloc</a:t>
            </a:r>
            <a:r>
              <a:rPr lang="ja-JP" altLang="en-US" sz="2400" dirty="0" smtClean="0"/>
              <a:t>によって既に解放された領域を指している場合も動作は未定義。</a:t>
            </a:r>
            <a:endParaRPr lang="en-US" altLang="ja-JP" sz="2400" dirty="0" smtClean="0"/>
          </a:p>
        </p:txBody>
      </p:sp>
      <p:sp>
        <p:nvSpPr>
          <p:cNvPr id="4" name="テキスト ボックス 3"/>
          <p:cNvSpPr txBox="1"/>
          <p:nvPr/>
        </p:nvSpPr>
        <p:spPr>
          <a:xfrm>
            <a:off x="656232" y="5732060"/>
            <a:ext cx="7738280" cy="830997"/>
          </a:xfrm>
          <a:prstGeom prst="rect">
            <a:avLst/>
          </a:prstGeom>
          <a:noFill/>
        </p:spPr>
        <p:txBody>
          <a:bodyPr wrap="square" rtlCol="0">
            <a:spAutoFit/>
          </a:bodyPr>
          <a:lstStyle/>
          <a:p>
            <a:r>
              <a:rPr kumimoji="1" lang="ja-JP" altLang="en-US" sz="2400" dirty="0" smtClean="0"/>
              <a:t>（注意）</a:t>
            </a:r>
            <a:r>
              <a:rPr kumimoji="1" lang="en-US" altLang="ja-JP" sz="2400" dirty="0" err="1" smtClean="0"/>
              <a:t>realloc</a:t>
            </a:r>
            <a:r>
              <a:rPr kumimoji="1" lang="ja-JP" altLang="en-US" sz="2400" dirty="0" smtClean="0"/>
              <a:t>は、解放と割り当ての両方を行うライブラリ関数である。この演習では、</a:t>
            </a:r>
            <a:r>
              <a:rPr kumimoji="1" lang="en-US" altLang="ja-JP" sz="2400" dirty="0" err="1" smtClean="0"/>
              <a:t>malloc</a:t>
            </a:r>
            <a:r>
              <a:rPr kumimoji="1" lang="en-US" altLang="ja-JP" sz="2400" dirty="0" smtClean="0"/>
              <a:t>, </a:t>
            </a:r>
            <a:r>
              <a:rPr kumimoji="1" lang="en-US" altLang="ja-JP" sz="2400" dirty="0" err="1" smtClean="0"/>
              <a:t>realloc</a:t>
            </a:r>
            <a:r>
              <a:rPr kumimoji="1" lang="ja-JP" altLang="en-US" sz="2400" dirty="0" smtClean="0"/>
              <a:t>の説明はしない。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11"/>
          <p:cNvSpPr>
            <a:spLocks noChangeArrowheads="1"/>
          </p:cNvSpPr>
          <p:nvPr/>
        </p:nvSpPr>
        <p:spPr bwMode="auto">
          <a:xfrm>
            <a:off x="6934208" y="3581400"/>
            <a:ext cx="914400" cy="457200"/>
          </a:xfrm>
          <a:prstGeom prst="cube">
            <a:avLst>
              <a:gd name="adj" fmla="val 50000"/>
            </a:avLst>
          </a:prstGeom>
          <a:solidFill>
            <a:srgbClr val="CCCCFF"/>
          </a:solidFill>
          <a:ln w="9525">
            <a:solidFill>
              <a:schemeClr val="tx1"/>
            </a:solidFill>
            <a:miter lim="800000"/>
            <a:headEnd/>
            <a:tailEnd/>
          </a:ln>
        </p:spPr>
        <p:txBody>
          <a:bodyPr anchor="ctr">
            <a:spAutoFit/>
          </a:bodyPr>
          <a:lstStyle/>
          <a:p>
            <a:endParaRPr lang="ja-JP" altLang="en-US"/>
          </a:p>
        </p:txBody>
      </p:sp>
      <p:sp>
        <p:nvSpPr>
          <p:cNvPr id="417794" name="Rectangle 2"/>
          <p:cNvSpPr>
            <a:spLocks noGrp="1" noChangeArrowheads="1"/>
          </p:cNvSpPr>
          <p:nvPr>
            <p:ph type="title"/>
          </p:nvPr>
        </p:nvSpPr>
        <p:spPr>
          <a:xfrm>
            <a:off x="666776" y="228600"/>
            <a:ext cx="7620000" cy="685800"/>
          </a:xfrm>
        </p:spPr>
        <p:txBody>
          <a:bodyPr>
            <a:normAutofit fontScale="90000"/>
          </a:bodyPr>
          <a:lstStyle/>
          <a:p>
            <a:pPr eaLnBrk="1" hangingPunct="1">
              <a:defRPr/>
            </a:pPr>
            <a:r>
              <a:rPr lang="ja-JP" altLang="en-US" dirty="0" smtClean="0"/>
              <a:t>例</a:t>
            </a:r>
          </a:p>
        </p:txBody>
      </p:sp>
      <p:sp>
        <p:nvSpPr>
          <p:cNvPr id="23560" name="AutoShape 8"/>
          <p:cNvSpPr>
            <a:spLocks noChangeArrowheads="1"/>
          </p:cNvSpPr>
          <p:nvPr/>
        </p:nvSpPr>
        <p:spPr bwMode="auto">
          <a:xfrm>
            <a:off x="81534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1" name="AutoShape 9"/>
          <p:cNvSpPr>
            <a:spLocks noChangeArrowheads="1"/>
          </p:cNvSpPr>
          <p:nvPr/>
        </p:nvSpPr>
        <p:spPr bwMode="auto">
          <a:xfrm>
            <a:off x="57150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2" name="AutoShape 10"/>
          <p:cNvSpPr>
            <a:spLocks noChangeArrowheads="1"/>
          </p:cNvSpPr>
          <p:nvPr/>
        </p:nvSpPr>
        <p:spPr bwMode="auto">
          <a:xfrm>
            <a:off x="69342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4" name="Line 13"/>
          <p:cNvSpPr>
            <a:spLocks noChangeShapeType="1"/>
          </p:cNvSpPr>
          <p:nvPr/>
        </p:nvSpPr>
        <p:spPr bwMode="auto">
          <a:xfrm>
            <a:off x="7620008" y="3200400"/>
            <a:ext cx="0" cy="1600200"/>
          </a:xfrm>
          <a:prstGeom prst="line">
            <a:avLst/>
          </a:prstGeom>
          <a:noFill/>
          <a:ln w="9525">
            <a:noFill/>
            <a:round/>
            <a:headEnd/>
            <a:tailEnd/>
          </a:ln>
        </p:spPr>
        <p:txBody>
          <a:bodyPr wrap="none" anchor="ctr">
            <a:spAutoFit/>
          </a:bodyPr>
          <a:lstStyle/>
          <a:p>
            <a:endParaRPr lang="ja-JP" altLang="en-US"/>
          </a:p>
        </p:txBody>
      </p:sp>
      <p:sp>
        <p:nvSpPr>
          <p:cNvPr id="23565" name="Text Box 14"/>
          <p:cNvSpPr txBox="1">
            <a:spLocks noChangeArrowheads="1"/>
          </p:cNvSpPr>
          <p:nvPr/>
        </p:nvSpPr>
        <p:spPr bwMode="auto">
          <a:xfrm>
            <a:off x="5938854" y="5143512"/>
            <a:ext cx="2780889" cy="400110"/>
          </a:xfrm>
          <a:prstGeom prst="rect">
            <a:avLst/>
          </a:prstGeom>
          <a:noFill/>
          <a:ln w="9525">
            <a:noFill/>
            <a:miter lim="800000"/>
            <a:headEnd/>
            <a:tailEnd/>
          </a:ln>
        </p:spPr>
        <p:txBody>
          <a:bodyPr wrap="none">
            <a:spAutoFit/>
          </a:bodyPr>
          <a:lstStyle/>
          <a:p>
            <a:pPr>
              <a:spcBef>
                <a:spcPct val="50000"/>
              </a:spcBef>
            </a:pPr>
            <a:r>
              <a:rPr lang="en-US" altLang="ja-JP" sz="2000" b="0" dirty="0"/>
              <a:t>p = </a:t>
            </a:r>
            <a:r>
              <a:rPr lang="en-US" altLang="ja-JP" sz="2000" b="0" dirty="0" err="1" smtClean="0"/>
              <a:t>calloc</a:t>
            </a:r>
            <a:r>
              <a:rPr lang="en-US" altLang="ja-JP" sz="2000" b="0" dirty="0"/>
              <a:t>( 1, </a:t>
            </a:r>
            <a:r>
              <a:rPr lang="en-US" altLang="ja-JP" sz="2000" b="0" dirty="0" err="1"/>
              <a:t>sizeof</a:t>
            </a:r>
            <a:r>
              <a:rPr lang="en-US" altLang="ja-JP" sz="2000" b="0" dirty="0"/>
              <a:t>(</a:t>
            </a:r>
            <a:r>
              <a:rPr lang="en-US" altLang="ja-JP" sz="2000" b="0" dirty="0" err="1"/>
              <a:t>int</a:t>
            </a:r>
            <a:r>
              <a:rPr lang="en-US" altLang="ja-JP" sz="2000" b="0" dirty="0"/>
              <a:t>) );</a:t>
            </a:r>
            <a:endParaRPr lang="ja-JP" altLang="en-US" sz="2000" b="0" dirty="0"/>
          </a:p>
        </p:txBody>
      </p:sp>
      <p:sp>
        <p:nvSpPr>
          <p:cNvPr id="23566" name="Text Box 15"/>
          <p:cNvSpPr txBox="1">
            <a:spLocks noChangeArrowheads="1"/>
          </p:cNvSpPr>
          <p:nvPr/>
        </p:nvSpPr>
        <p:spPr bwMode="auto">
          <a:xfrm>
            <a:off x="7543808" y="2209800"/>
            <a:ext cx="966740" cy="400110"/>
          </a:xfrm>
          <a:prstGeom prst="rect">
            <a:avLst/>
          </a:prstGeom>
          <a:noFill/>
          <a:ln w="9525">
            <a:noFill/>
            <a:miter lim="800000"/>
            <a:headEnd/>
            <a:tailEnd/>
          </a:ln>
        </p:spPr>
        <p:txBody>
          <a:bodyPr wrap="none">
            <a:spAutoFit/>
          </a:bodyPr>
          <a:lstStyle/>
          <a:p>
            <a:r>
              <a:rPr lang="en-US" altLang="ja-JP" sz="2000" dirty="0"/>
              <a:t>free(p);</a:t>
            </a:r>
          </a:p>
        </p:txBody>
      </p:sp>
      <p:sp>
        <p:nvSpPr>
          <p:cNvPr id="23567" name="AutoShape 16"/>
          <p:cNvSpPr>
            <a:spLocks noChangeArrowheads="1"/>
          </p:cNvSpPr>
          <p:nvPr/>
        </p:nvSpPr>
        <p:spPr bwMode="auto">
          <a:xfrm>
            <a:off x="64770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8" name="AutoShape 17"/>
          <p:cNvSpPr>
            <a:spLocks noChangeArrowheads="1"/>
          </p:cNvSpPr>
          <p:nvPr/>
        </p:nvSpPr>
        <p:spPr bwMode="auto">
          <a:xfrm>
            <a:off x="77724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9" name="Line 18"/>
          <p:cNvSpPr>
            <a:spLocks noChangeShapeType="1"/>
          </p:cNvSpPr>
          <p:nvPr/>
        </p:nvSpPr>
        <p:spPr bwMode="auto">
          <a:xfrm flipV="1">
            <a:off x="6746552" y="4191000"/>
            <a:ext cx="0" cy="8382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0" name="Line 19"/>
          <p:cNvSpPr>
            <a:spLocks noChangeShapeType="1"/>
          </p:cNvSpPr>
          <p:nvPr/>
        </p:nvSpPr>
        <p:spPr bwMode="auto">
          <a:xfrm>
            <a:off x="8001008" y="2667000"/>
            <a:ext cx="0" cy="10668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1" name="Text Box 20"/>
          <p:cNvSpPr txBox="1">
            <a:spLocks noChangeArrowheads="1"/>
          </p:cNvSpPr>
          <p:nvPr/>
        </p:nvSpPr>
        <p:spPr bwMode="auto">
          <a:xfrm>
            <a:off x="6394458" y="5679472"/>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記憶域確保</a:t>
            </a:r>
            <a:endParaRPr lang="en-US" altLang="ja-JP" sz="2000" dirty="0"/>
          </a:p>
        </p:txBody>
      </p:sp>
      <p:sp>
        <p:nvSpPr>
          <p:cNvPr id="23572" name="Text Box 21"/>
          <p:cNvSpPr txBox="1">
            <a:spLocks noChangeArrowheads="1"/>
          </p:cNvSpPr>
          <p:nvPr/>
        </p:nvSpPr>
        <p:spPr bwMode="auto">
          <a:xfrm>
            <a:off x="7512298" y="1773185"/>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記憶域解放</a:t>
            </a:r>
            <a:endParaRPr lang="en-US" altLang="ja-JP" sz="2000" dirty="0"/>
          </a:p>
        </p:txBody>
      </p:sp>
      <p:sp>
        <p:nvSpPr>
          <p:cNvPr id="21" name="正方形/長方形 20"/>
          <p:cNvSpPr/>
          <p:nvPr/>
        </p:nvSpPr>
        <p:spPr>
          <a:xfrm>
            <a:off x="214282" y="1214422"/>
            <a:ext cx="5357850" cy="4708981"/>
          </a:xfrm>
          <a:prstGeom prst="rect">
            <a:avLst/>
          </a:prstGeom>
          <a:ln>
            <a:solidFill>
              <a:schemeClr val="tx1"/>
            </a:solidFill>
          </a:ln>
        </p:spPr>
        <p:txBody>
          <a:bodyPr wrap="square">
            <a:spAutoFit/>
          </a:bodyPr>
          <a:lstStyle/>
          <a:p>
            <a:pPr>
              <a:defRPr/>
            </a:pPr>
            <a:r>
              <a:rPr lang="en-US" altLang="ja-JP" sz="2000" dirty="0" smtClean="0"/>
              <a:t>#include &lt;</a:t>
            </a:r>
            <a:r>
              <a:rPr lang="en-US" altLang="ja-JP" sz="2000" dirty="0" err="1" smtClean="0"/>
              <a:t>stdio.h</a:t>
            </a:r>
            <a:r>
              <a:rPr lang="en-US" altLang="ja-JP" sz="2000" dirty="0" smtClean="0"/>
              <a:t>&gt;</a:t>
            </a:r>
          </a:p>
          <a:p>
            <a:pPr>
              <a:defRPr/>
            </a:pPr>
            <a:r>
              <a:rPr lang="en-US" altLang="ja-JP" sz="2000" dirty="0" smtClean="0"/>
              <a:t>#include &lt;</a:t>
            </a:r>
            <a:r>
              <a:rPr lang="en-US" altLang="ja-JP" sz="2000" dirty="0" err="1" smtClean="0"/>
              <a:t>stdlib.h</a:t>
            </a:r>
            <a:r>
              <a:rPr lang="en-US" altLang="ja-JP" sz="2000" dirty="0" smtClean="0"/>
              <a:t>&gt;</a:t>
            </a:r>
          </a:p>
          <a:p>
            <a:pPr>
              <a:defRPr/>
            </a:pPr>
            <a:r>
              <a:rPr lang="en-US" altLang="ja-JP" sz="2000" dirty="0" err="1" smtClean="0"/>
              <a:t>int</a:t>
            </a:r>
            <a:r>
              <a:rPr lang="en-US" altLang="ja-JP" sz="2000" dirty="0" smtClean="0"/>
              <a:t> main(void)</a:t>
            </a:r>
          </a:p>
          <a:p>
            <a:pPr>
              <a:defRPr/>
            </a:pPr>
            <a:r>
              <a:rPr lang="en-US" altLang="ja-JP" sz="2000" dirty="0" smtClean="0"/>
              <a:t>{</a:t>
            </a:r>
          </a:p>
          <a:p>
            <a:pPr>
              <a:defRPr/>
            </a:pPr>
            <a:r>
              <a:rPr lang="en-US" altLang="ja-JP" sz="2000" dirty="0" smtClean="0"/>
              <a:t>  </a:t>
            </a:r>
            <a:r>
              <a:rPr lang="en-US" altLang="ja-JP" sz="2000" dirty="0" err="1" smtClean="0"/>
              <a:t>int</a:t>
            </a:r>
            <a:r>
              <a:rPr lang="en-US" altLang="ja-JP" sz="2000" dirty="0" smtClean="0"/>
              <a:t> *p;</a:t>
            </a:r>
          </a:p>
          <a:p>
            <a:pPr>
              <a:defRPr/>
            </a:pPr>
            <a:r>
              <a:rPr lang="en-US" altLang="ja-JP" sz="2000" dirty="0" smtClean="0"/>
              <a:t>  p = </a:t>
            </a:r>
            <a:r>
              <a:rPr lang="en-US" altLang="ja-JP" sz="2000" dirty="0" err="1" smtClean="0"/>
              <a:t>calloc</a:t>
            </a:r>
            <a:r>
              <a:rPr lang="en-US" altLang="ja-JP" sz="2000" dirty="0" smtClean="0"/>
              <a:t>( 1, </a:t>
            </a:r>
            <a:r>
              <a:rPr lang="en-US" altLang="ja-JP" sz="2000" dirty="0" err="1" smtClean="0"/>
              <a:t>sizeof</a:t>
            </a:r>
            <a:r>
              <a:rPr lang="en-US" altLang="ja-JP" sz="2000" dirty="0" smtClean="0"/>
              <a:t>(</a:t>
            </a:r>
            <a:r>
              <a:rPr lang="en-US" altLang="ja-JP" sz="2000" dirty="0" err="1" smtClean="0"/>
              <a:t>int</a:t>
            </a:r>
            <a:r>
              <a:rPr lang="en-US" altLang="ja-JP" sz="2000" dirty="0" smtClean="0"/>
              <a:t>) );</a:t>
            </a:r>
          </a:p>
          <a:p>
            <a:pPr>
              <a:defRPr/>
            </a:pPr>
            <a:r>
              <a:rPr lang="en-US" altLang="ja-JP" sz="2000" dirty="0" smtClean="0"/>
              <a:t>  if (p == NULL)</a:t>
            </a:r>
          </a:p>
          <a:p>
            <a:pPr>
              <a:defRPr/>
            </a:pPr>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pPr>
              <a:defRPr/>
            </a:pPr>
            <a:r>
              <a:rPr lang="en-US" altLang="ja-JP" sz="2000" dirty="0" smtClean="0"/>
              <a:t>  else {</a:t>
            </a:r>
          </a:p>
          <a:p>
            <a:pPr>
              <a:defRPr/>
            </a:pPr>
            <a:r>
              <a:rPr lang="en-US" altLang="ja-JP" sz="2000" dirty="0" smtClean="0"/>
              <a:t>    *p = 15;</a:t>
            </a:r>
          </a:p>
          <a:p>
            <a:pPr>
              <a:defRPr/>
            </a:pPr>
            <a:r>
              <a:rPr lang="en-US" altLang="ja-JP" sz="2000" dirty="0" smtClean="0"/>
              <a:t>    </a:t>
            </a:r>
            <a:r>
              <a:rPr lang="en-US" altLang="ja-JP" sz="2000" dirty="0" err="1" smtClean="0"/>
              <a:t>printf</a:t>
            </a:r>
            <a:r>
              <a:rPr lang="en-US" altLang="ja-JP" sz="2000" dirty="0" smtClean="0"/>
              <a:t>("*p = %d\n", *p );</a:t>
            </a:r>
          </a:p>
          <a:p>
            <a:pPr>
              <a:defRPr/>
            </a:pPr>
            <a:r>
              <a:rPr lang="en-US" altLang="ja-JP" sz="2000" dirty="0" smtClean="0"/>
              <a:t>    </a:t>
            </a:r>
            <a:r>
              <a:rPr lang="en-US" altLang="ja-JP" sz="2000" dirty="0" smtClean="0">
                <a:solidFill>
                  <a:srgbClr val="FF0000"/>
                </a:solidFill>
              </a:rPr>
              <a:t>free(p)</a:t>
            </a:r>
            <a:r>
              <a:rPr lang="en-US" altLang="ja-JP" sz="2000" dirty="0" smtClean="0"/>
              <a:t>;</a:t>
            </a:r>
          </a:p>
          <a:p>
            <a:pPr>
              <a:defRPr/>
            </a:pPr>
            <a:r>
              <a:rPr lang="en-US" altLang="ja-JP" sz="2000" dirty="0" smtClean="0"/>
              <a:t>  }</a:t>
            </a:r>
          </a:p>
          <a:p>
            <a:pPr>
              <a:defRPr/>
            </a:pPr>
            <a:r>
              <a:rPr lang="en-US" altLang="ja-JP" sz="2000" dirty="0" smtClean="0"/>
              <a:t>  return 0;</a:t>
            </a:r>
          </a:p>
          <a:p>
            <a:pPr>
              <a:defRPr/>
            </a:pPr>
            <a:r>
              <a:rPr lang="en-US" altLang="ja-JP"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42914" y="79094"/>
            <a:ext cx="8129614" cy="685800"/>
          </a:xfrm>
        </p:spPr>
        <p:txBody>
          <a:bodyPr>
            <a:normAutofit fontScale="90000"/>
          </a:bodyPr>
          <a:lstStyle/>
          <a:p>
            <a:pPr eaLnBrk="1" hangingPunct="1">
              <a:defRPr/>
            </a:pPr>
            <a:r>
              <a:rPr lang="ja-JP" altLang="en-US" sz="3000" dirty="0" smtClean="0"/>
              <a:t>確保した領域へキーボードからの入力を書き込む例（打ち込んで確認）</a:t>
            </a:r>
          </a:p>
        </p:txBody>
      </p:sp>
      <p:sp>
        <p:nvSpPr>
          <p:cNvPr id="7" name="正方形/長方形 6"/>
          <p:cNvSpPr/>
          <p:nvPr/>
        </p:nvSpPr>
        <p:spPr>
          <a:xfrm>
            <a:off x="1390982" y="830660"/>
            <a:ext cx="6251762" cy="6001643"/>
          </a:xfrm>
          <a:prstGeom prst="rect">
            <a:avLst/>
          </a:prstGeom>
          <a:ln>
            <a:solidFill>
              <a:schemeClr val="tx1"/>
            </a:solidFill>
          </a:ln>
        </p:spPr>
        <p:txBody>
          <a:bodyPr wrap="square">
            <a:spAutoFit/>
          </a:bodyPr>
          <a:lstStyle/>
          <a:p>
            <a:pPr>
              <a:defRPr/>
            </a:pPr>
            <a:r>
              <a:rPr lang="en-US" altLang="ja-JP" sz="2400" dirty="0" smtClean="0"/>
              <a:t>#include &lt;</a:t>
            </a:r>
            <a:r>
              <a:rPr lang="en-US" altLang="ja-JP" sz="2400" dirty="0" err="1" smtClean="0"/>
              <a:t>stdio.h</a:t>
            </a:r>
            <a:r>
              <a:rPr lang="en-US" altLang="ja-JP" sz="2400" dirty="0" smtClean="0"/>
              <a:t>&gt;</a:t>
            </a:r>
          </a:p>
          <a:p>
            <a:pPr>
              <a:defRPr/>
            </a:pPr>
            <a:r>
              <a:rPr lang="en-US" altLang="ja-JP" sz="2400" dirty="0" smtClean="0"/>
              <a:t>#include &lt;</a:t>
            </a:r>
            <a:r>
              <a:rPr lang="en-US" altLang="ja-JP" sz="2400" dirty="0" err="1" smtClean="0"/>
              <a:t>stdlib.h</a:t>
            </a:r>
            <a:r>
              <a:rPr lang="en-US" altLang="ja-JP" sz="2400" dirty="0" smtClean="0"/>
              <a:t>&gt;</a:t>
            </a:r>
          </a:p>
          <a:p>
            <a:pPr>
              <a:defRPr/>
            </a:pPr>
            <a:r>
              <a:rPr lang="en-US" altLang="ja-JP" sz="2400" dirty="0" err="1" smtClean="0"/>
              <a:t>int</a:t>
            </a:r>
            <a:r>
              <a:rPr lang="en-US" altLang="ja-JP" sz="2400" dirty="0" smtClean="0"/>
              <a:t> main(void)</a:t>
            </a:r>
          </a:p>
          <a:p>
            <a:pPr>
              <a:defRPr/>
            </a:pPr>
            <a:r>
              <a:rPr lang="en-US" altLang="ja-JP" sz="2400" dirty="0" smtClean="0"/>
              <a:t>{</a:t>
            </a:r>
          </a:p>
          <a:p>
            <a:pPr>
              <a:defRPr/>
            </a:pPr>
            <a:r>
              <a:rPr lang="en-US" altLang="ja-JP" sz="2400" dirty="0" smtClean="0"/>
              <a:t>  </a:t>
            </a:r>
            <a:r>
              <a:rPr lang="en-US" altLang="ja-JP" sz="2400" dirty="0" err="1" smtClean="0"/>
              <a:t>int</a:t>
            </a:r>
            <a:r>
              <a:rPr lang="en-US" altLang="ja-JP" sz="2400" dirty="0" smtClean="0"/>
              <a:t> * p;</a:t>
            </a:r>
          </a:p>
          <a:p>
            <a:pPr>
              <a:defRPr/>
            </a:pPr>
            <a:r>
              <a:rPr lang="en-US" altLang="ja-JP" sz="2400" dirty="0" smtClean="0"/>
              <a:t>  p = </a:t>
            </a:r>
            <a:r>
              <a:rPr lang="en-US" altLang="ja-JP" sz="2400" dirty="0" err="1" smtClean="0"/>
              <a:t>calloc</a:t>
            </a:r>
            <a:r>
              <a:rPr lang="en-US" altLang="ja-JP" sz="2400" dirty="0" smtClean="0"/>
              <a:t> (1, </a:t>
            </a:r>
            <a:r>
              <a:rPr lang="en-US" altLang="ja-JP" sz="2400" dirty="0" err="1" smtClean="0"/>
              <a:t>sizeof</a:t>
            </a:r>
            <a:r>
              <a:rPr lang="en-US" altLang="ja-JP" sz="2400" dirty="0" smtClean="0"/>
              <a:t>(</a:t>
            </a:r>
            <a:r>
              <a:rPr lang="en-US" altLang="ja-JP" sz="2400" dirty="0" err="1" smtClean="0"/>
              <a:t>int</a:t>
            </a:r>
            <a:r>
              <a:rPr lang="en-US" altLang="ja-JP" sz="2400" dirty="0" smtClean="0"/>
              <a:t>));</a:t>
            </a:r>
          </a:p>
          <a:p>
            <a:pPr>
              <a:defRPr/>
            </a:pPr>
            <a:r>
              <a:rPr lang="en-US" altLang="ja-JP" sz="2400" dirty="0" smtClean="0"/>
              <a:t>  if(p == NULL)</a:t>
            </a:r>
          </a:p>
          <a:p>
            <a:pPr>
              <a:defRPr/>
            </a:pPr>
            <a:r>
              <a:rPr lang="en-US" altLang="ja-JP" sz="2400" dirty="0" smtClean="0"/>
              <a:t>    </a:t>
            </a:r>
            <a:r>
              <a:rPr lang="en-US" altLang="ja-JP" sz="2400" dirty="0" err="1" smtClean="0"/>
              <a:t>printf</a:t>
            </a:r>
            <a:r>
              <a:rPr lang="en-US" altLang="ja-JP" sz="2400" dirty="0" smtClean="0"/>
              <a:t> ("</a:t>
            </a:r>
            <a:r>
              <a:rPr lang="ja-JP" altLang="en-US" sz="2400" dirty="0" smtClean="0"/>
              <a:t>記憶域の確保に失敗しました。</a:t>
            </a:r>
            <a:r>
              <a:rPr lang="en-US" altLang="ja-JP" sz="2400" dirty="0" smtClean="0"/>
              <a:t>\n");</a:t>
            </a:r>
          </a:p>
          <a:p>
            <a:pPr>
              <a:defRPr/>
            </a:pPr>
            <a:r>
              <a:rPr lang="en-US" altLang="ja-JP" sz="2400" dirty="0" smtClean="0"/>
              <a:t>  else {</a:t>
            </a:r>
          </a:p>
          <a:p>
            <a:pPr>
              <a:defRPr/>
            </a:pPr>
            <a:r>
              <a:rPr lang="en-US" altLang="ja-JP" sz="2400" dirty="0" smtClean="0"/>
              <a:t>    </a:t>
            </a:r>
            <a:r>
              <a:rPr lang="en-US" altLang="ja-JP" sz="2400" dirty="0" err="1" smtClean="0"/>
              <a:t>printf</a:t>
            </a:r>
            <a:r>
              <a:rPr lang="en-US" altLang="ja-JP" sz="2400" dirty="0" smtClean="0"/>
              <a:t> ("</a:t>
            </a:r>
            <a:r>
              <a:rPr lang="ja-JP" altLang="en-US" sz="2400" dirty="0" smtClean="0"/>
              <a:t>整数を入力して下さい：</a:t>
            </a:r>
            <a:r>
              <a:rPr lang="en-US" altLang="ja-JP" sz="2400" dirty="0" smtClean="0"/>
              <a:t>");</a:t>
            </a:r>
          </a:p>
          <a:p>
            <a:pPr>
              <a:defRPr/>
            </a:pPr>
            <a:r>
              <a:rPr lang="en-US" altLang="ja-JP" sz="2400" dirty="0" smtClean="0"/>
              <a:t>    </a:t>
            </a:r>
            <a:r>
              <a:rPr lang="en-US" altLang="ja-JP" sz="2400" dirty="0" err="1" smtClean="0"/>
              <a:t>scanf</a:t>
            </a:r>
            <a:r>
              <a:rPr lang="en-US" altLang="ja-JP" sz="2400" dirty="0" smtClean="0"/>
              <a:t> ("%d", p);</a:t>
            </a:r>
          </a:p>
          <a:p>
            <a:pPr>
              <a:defRPr/>
            </a:pPr>
            <a:r>
              <a:rPr lang="en-US" altLang="ja-JP" sz="2400" dirty="0" smtClean="0"/>
              <a:t>    </a:t>
            </a:r>
            <a:r>
              <a:rPr lang="en-US" altLang="ja-JP" sz="2400" dirty="0" err="1" smtClean="0"/>
              <a:t>printf</a:t>
            </a:r>
            <a:r>
              <a:rPr lang="en-US" altLang="ja-JP" sz="2400" dirty="0" smtClean="0"/>
              <a:t> ("*p = %d\n", *p);</a:t>
            </a:r>
          </a:p>
          <a:p>
            <a:pPr>
              <a:defRPr/>
            </a:pPr>
            <a:r>
              <a:rPr lang="en-US" altLang="ja-JP" sz="2400" dirty="0" smtClean="0"/>
              <a:t> </a:t>
            </a:r>
            <a:r>
              <a:rPr lang="ja-JP" altLang="en-US" sz="2400" dirty="0" smtClean="0"/>
              <a:t>   </a:t>
            </a:r>
            <a:r>
              <a:rPr lang="en-US" altLang="ja-JP" sz="2400" dirty="0" smtClean="0"/>
              <a:t>free(p);</a:t>
            </a:r>
          </a:p>
          <a:p>
            <a:pPr>
              <a:defRPr/>
            </a:pPr>
            <a:r>
              <a:rPr lang="en-US" altLang="ja-JP" sz="2400" dirty="0" smtClean="0"/>
              <a:t>  }</a:t>
            </a:r>
          </a:p>
          <a:p>
            <a:pPr>
              <a:defRPr/>
            </a:pPr>
            <a:r>
              <a:rPr lang="en-US" altLang="ja-JP" sz="2400" dirty="0" smtClean="0"/>
              <a:t>  return 0;</a:t>
            </a:r>
          </a:p>
          <a:p>
            <a:pPr>
              <a:defRPr/>
            </a:pPr>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714348" y="214290"/>
            <a:ext cx="7620000" cy="685800"/>
          </a:xfrm>
        </p:spPr>
        <p:txBody>
          <a:bodyPr/>
          <a:lstStyle/>
          <a:p>
            <a:pPr eaLnBrk="1" hangingPunct="1">
              <a:defRPr/>
            </a:pPr>
            <a:r>
              <a:rPr lang="en-US" altLang="ja-JP" sz="3400" dirty="0"/>
              <a:t>1</a:t>
            </a:r>
            <a:r>
              <a:rPr lang="ja-JP" altLang="en-US" sz="3400" dirty="0" smtClean="0"/>
              <a:t>次元配列の動的確保</a:t>
            </a:r>
          </a:p>
        </p:txBody>
      </p:sp>
      <p:sp>
        <p:nvSpPr>
          <p:cNvPr id="25605" name="Rectangle 3"/>
          <p:cNvSpPr>
            <a:spLocks noGrp="1" noChangeArrowheads="1"/>
          </p:cNvSpPr>
          <p:nvPr>
            <p:ph type="body" idx="1"/>
          </p:nvPr>
        </p:nvSpPr>
        <p:spPr>
          <a:xfrm>
            <a:off x="457200" y="1600201"/>
            <a:ext cx="8229600" cy="971544"/>
          </a:xfrm>
        </p:spPr>
        <p:txBody>
          <a:bodyPr>
            <a:normAutofit fontScale="92500" lnSpcReduction="10000"/>
          </a:bodyPr>
          <a:lstStyle/>
          <a:p>
            <a:pPr eaLnBrk="1" hangingPunct="1"/>
            <a:r>
              <a:rPr lang="ja-JP" altLang="en-US" dirty="0" smtClean="0"/>
              <a:t>配列宣言の例</a:t>
            </a:r>
            <a:endParaRPr lang="en-US" altLang="ja-JP" dirty="0" smtClean="0"/>
          </a:p>
          <a:p>
            <a:pPr lvl="1" eaLnBrk="1" hangingPunct="1">
              <a:buFont typeface="Wingdings" pitchFamily="-64" charset="2"/>
              <a:buNone/>
            </a:pPr>
            <a:r>
              <a:rPr lang="en-US" altLang="ja-JP" dirty="0" err="1" smtClean="0"/>
              <a:t>int</a:t>
            </a:r>
            <a:r>
              <a:rPr lang="en-US" altLang="ja-JP" dirty="0" smtClean="0"/>
              <a:t>  x[10];</a:t>
            </a:r>
          </a:p>
        </p:txBody>
      </p:sp>
      <p:sp>
        <p:nvSpPr>
          <p:cNvPr id="25608" name="Text Box 6"/>
          <p:cNvSpPr txBox="1">
            <a:spLocks noChangeArrowheads="1"/>
          </p:cNvSpPr>
          <p:nvPr/>
        </p:nvSpPr>
        <p:spPr bwMode="auto">
          <a:xfrm>
            <a:off x="3347864" y="1601505"/>
            <a:ext cx="5367540" cy="1323439"/>
          </a:xfrm>
          <a:prstGeom prst="rect">
            <a:avLst/>
          </a:prstGeom>
          <a:noFill/>
          <a:ln w="9525">
            <a:noFill/>
            <a:miter lim="800000"/>
            <a:headEnd/>
            <a:tailEnd/>
          </a:ln>
        </p:spPr>
        <p:txBody>
          <a:bodyPr wrap="square">
            <a:spAutoFit/>
          </a:bodyPr>
          <a:lstStyle/>
          <a:p>
            <a:r>
              <a:rPr lang="ja-JP" altLang="en-US" sz="2000" b="0" dirty="0"/>
              <a:t>配列の要素数は定数式でなければ</a:t>
            </a:r>
            <a:r>
              <a:rPr lang="ja-JP" altLang="en-US" sz="2000" b="0" dirty="0" smtClean="0"/>
              <a:t>ならない。</a:t>
            </a:r>
            <a:endParaRPr lang="en-US" altLang="ja-JP" sz="2000" b="0" dirty="0"/>
          </a:p>
          <a:p>
            <a:r>
              <a:rPr lang="ja-JP" altLang="en-US" sz="2000" b="0" dirty="0" smtClean="0"/>
              <a:t>要素数</a:t>
            </a:r>
            <a:r>
              <a:rPr lang="ja-JP" altLang="en-US" sz="2000" b="0" dirty="0"/>
              <a:t>を変数とすること</a:t>
            </a:r>
            <a:r>
              <a:rPr lang="ja-JP" altLang="en-US" sz="2000" b="0" dirty="0" smtClean="0"/>
              <a:t>は</a:t>
            </a:r>
            <a:r>
              <a:rPr lang="en-US" altLang="ja-JP" sz="2000" b="0" dirty="0" smtClean="0"/>
              <a:t>1990</a:t>
            </a:r>
            <a:r>
              <a:rPr lang="ja-JP" altLang="en-US" sz="2000" b="0" dirty="0" smtClean="0"/>
              <a:t>年の</a:t>
            </a:r>
            <a:r>
              <a:rPr lang="en-US" altLang="ja-JP" sz="2000" b="0" dirty="0" smtClean="0"/>
              <a:t>ISO</a:t>
            </a:r>
            <a:r>
              <a:rPr lang="ja-JP" altLang="en-US" sz="2000" b="0" dirty="0" smtClean="0"/>
              <a:t>規格では許されていない。</a:t>
            </a:r>
            <a:endParaRPr lang="en-US" altLang="ja-JP" sz="2000" b="0" dirty="0" smtClean="0"/>
          </a:p>
          <a:p>
            <a:r>
              <a:rPr lang="ja-JP" altLang="en-US" sz="2000" dirty="0" smtClean="0"/>
              <a:t>（注）</a:t>
            </a:r>
            <a:r>
              <a:rPr lang="en-US" altLang="ja-JP" sz="2000" dirty="0" smtClean="0"/>
              <a:t>1999</a:t>
            </a:r>
            <a:r>
              <a:rPr lang="ja-JP" altLang="en-US" sz="2000" dirty="0" smtClean="0"/>
              <a:t>年の</a:t>
            </a:r>
            <a:r>
              <a:rPr lang="en-US" altLang="ja-JP" sz="2000" dirty="0" smtClean="0"/>
              <a:t>ISO</a:t>
            </a:r>
            <a:r>
              <a:rPr lang="ja-JP" altLang="en-US" sz="2000" dirty="0" smtClean="0"/>
              <a:t>規格</a:t>
            </a:r>
            <a:r>
              <a:rPr lang="en-US" altLang="ja-JP" sz="2000" dirty="0" smtClean="0"/>
              <a:t>(C99)</a:t>
            </a:r>
            <a:r>
              <a:rPr lang="ja-JP" altLang="en-US" sz="2000" dirty="0" smtClean="0"/>
              <a:t>では許されているが。</a:t>
            </a:r>
            <a:endParaRPr lang="en-US" altLang="ja-JP" sz="2000" b="0" dirty="0"/>
          </a:p>
        </p:txBody>
      </p:sp>
      <p:sp>
        <p:nvSpPr>
          <p:cNvPr id="25612" name="AutoShape 10"/>
          <p:cNvSpPr>
            <a:spLocks noChangeArrowheads="1"/>
          </p:cNvSpPr>
          <p:nvPr/>
        </p:nvSpPr>
        <p:spPr bwMode="auto">
          <a:xfrm>
            <a:off x="3419872" y="3445943"/>
            <a:ext cx="936104" cy="419338"/>
          </a:xfrm>
          <a:prstGeom prst="downArrow">
            <a:avLst>
              <a:gd name="adj1" fmla="val 50000"/>
              <a:gd name="adj2" fmla="val 25000"/>
            </a:avLst>
          </a:prstGeom>
          <a:solidFill>
            <a:srgbClr val="FF0000"/>
          </a:solidFill>
          <a:ln w="9525">
            <a:noFill/>
            <a:miter lim="800000"/>
            <a:headEnd/>
            <a:tailEnd/>
          </a:ln>
        </p:spPr>
        <p:txBody>
          <a:bodyPr wrap="square" anchor="ctr">
            <a:spAutoFit/>
          </a:bodyPr>
          <a:lstStyle/>
          <a:p>
            <a:endParaRPr lang="ja-JP" altLang="en-US"/>
          </a:p>
        </p:txBody>
      </p:sp>
      <p:sp>
        <p:nvSpPr>
          <p:cNvPr id="13" name="正方形/長方形 12"/>
          <p:cNvSpPr/>
          <p:nvPr/>
        </p:nvSpPr>
        <p:spPr>
          <a:xfrm>
            <a:off x="899592" y="4419109"/>
            <a:ext cx="7143800" cy="954107"/>
          </a:xfrm>
          <a:prstGeom prst="rect">
            <a:avLst/>
          </a:prstGeom>
        </p:spPr>
        <p:txBody>
          <a:bodyPr wrap="square">
            <a:spAutoFit/>
          </a:bodyPr>
          <a:lstStyle/>
          <a:p>
            <a:r>
              <a:rPr lang="ja-JP" altLang="en-US" sz="2800" dirty="0" smtClean="0"/>
              <a:t>実行時に領域を確保することにより、適切な長さの配列を用いることができる。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6"/>
          <p:cNvSpPr>
            <a:spLocks noChangeArrowheads="1"/>
          </p:cNvSpPr>
          <p:nvPr/>
        </p:nvSpPr>
        <p:spPr bwMode="auto">
          <a:xfrm>
            <a:off x="7489854" y="5752123"/>
            <a:ext cx="1439863" cy="504825"/>
          </a:xfrm>
          <a:prstGeom prst="cube">
            <a:avLst>
              <a:gd name="adj" fmla="val 25000"/>
            </a:avLst>
          </a:prstGeom>
          <a:solidFill>
            <a:schemeClr val="bg1"/>
          </a:solidFill>
          <a:ln w="9525">
            <a:solidFill>
              <a:schemeClr val="tx1"/>
            </a:solidFill>
            <a:miter lim="800000"/>
            <a:headEnd/>
            <a:tailEnd/>
          </a:ln>
        </p:spPr>
        <p:txBody>
          <a:bodyPr wrap="none" anchor="ctr" anchorCtr="1"/>
          <a:lstStyle/>
          <a:p>
            <a:r>
              <a:rPr lang="en-US" altLang="ja-JP" dirty="0" smtClean="0"/>
              <a:t>p</a:t>
            </a:r>
            <a:endParaRPr lang="ja-JP" altLang="en-US" dirty="0"/>
          </a:p>
        </p:txBody>
      </p:sp>
      <p:sp>
        <p:nvSpPr>
          <p:cNvPr id="418818" name="Rectangle 2"/>
          <p:cNvSpPr>
            <a:spLocks noGrp="1" noChangeArrowheads="1"/>
          </p:cNvSpPr>
          <p:nvPr>
            <p:ph type="title"/>
          </p:nvPr>
        </p:nvSpPr>
        <p:spPr>
          <a:xfrm>
            <a:off x="893607" y="68240"/>
            <a:ext cx="3277598" cy="638452"/>
          </a:xfrm>
        </p:spPr>
        <p:txBody>
          <a:bodyPr>
            <a:normAutofit fontScale="90000"/>
          </a:bodyPr>
          <a:lstStyle/>
          <a:p>
            <a:pPr eaLnBrk="1" hangingPunct="1">
              <a:defRPr/>
            </a:pPr>
            <a:r>
              <a:rPr lang="ja-JP" altLang="en-US" sz="3000" dirty="0" smtClean="0"/>
              <a:t>例（打ち込んで確認）</a:t>
            </a:r>
          </a:p>
        </p:txBody>
      </p:sp>
      <p:sp>
        <p:nvSpPr>
          <p:cNvPr id="26632" name="AutoShape 6"/>
          <p:cNvSpPr>
            <a:spLocks noChangeArrowheads="1"/>
          </p:cNvSpPr>
          <p:nvPr/>
        </p:nvSpPr>
        <p:spPr bwMode="auto">
          <a:xfrm>
            <a:off x="7489855" y="4070604"/>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grpSp>
        <p:nvGrpSpPr>
          <p:cNvPr id="2" name="Group 7"/>
          <p:cNvGrpSpPr>
            <a:grpSpLocks/>
          </p:cNvGrpSpPr>
          <p:nvPr/>
        </p:nvGrpSpPr>
        <p:grpSpPr bwMode="auto">
          <a:xfrm>
            <a:off x="7489855" y="3708654"/>
            <a:ext cx="1439863" cy="504825"/>
            <a:chOff x="2789" y="2614"/>
            <a:chExt cx="907" cy="318"/>
          </a:xfrm>
        </p:grpSpPr>
        <p:sp>
          <p:nvSpPr>
            <p:cNvPr id="26654" name="AutoShape 8"/>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5" name="Text Box 9"/>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p[4]</a:t>
              </a:r>
            </a:p>
          </p:txBody>
        </p:sp>
      </p:grpSp>
      <p:grpSp>
        <p:nvGrpSpPr>
          <p:cNvPr id="3" name="Group 10"/>
          <p:cNvGrpSpPr>
            <a:grpSpLocks/>
          </p:cNvGrpSpPr>
          <p:nvPr/>
        </p:nvGrpSpPr>
        <p:grpSpPr bwMode="auto">
          <a:xfrm>
            <a:off x="7489855" y="3330829"/>
            <a:ext cx="1439863" cy="504825"/>
            <a:chOff x="2789" y="2614"/>
            <a:chExt cx="907" cy="318"/>
          </a:xfrm>
        </p:grpSpPr>
        <p:sp>
          <p:nvSpPr>
            <p:cNvPr id="26652" name="AutoShape 11"/>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3" name="Text Box 12"/>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p[3]</a:t>
              </a:r>
            </a:p>
          </p:txBody>
        </p:sp>
      </p:grpSp>
      <p:grpSp>
        <p:nvGrpSpPr>
          <p:cNvPr id="4" name="Group 13"/>
          <p:cNvGrpSpPr>
            <a:grpSpLocks/>
          </p:cNvGrpSpPr>
          <p:nvPr/>
        </p:nvGrpSpPr>
        <p:grpSpPr bwMode="auto">
          <a:xfrm>
            <a:off x="7489855" y="2946654"/>
            <a:ext cx="1439863" cy="504825"/>
            <a:chOff x="2789" y="2614"/>
            <a:chExt cx="907" cy="318"/>
          </a:xfrm>
        </p:grpSpPr>
        <p:sp>
          <p:nvSpPr>
            <p:cNvPr id="26650" name="AutoShape 1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1" name="Text Box 15"/>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p[2]</a:t>
              </a:r>
            </a:p>
          </p:txBody>
        </p:sp>
      </p:grpSp>
      <p:grpSp>
        <p:nvGrpSpPr>
          <p:cNvPr id="5" name="Group 16"/>
          <p:cNvGrpSpPr>
            <a:grpSpLocks/>
          </p:cNvGrpSpPr>
          <p:nvPr/>
        </p:nvGrpSpPr>
        <p:grpSpPr bwMode="auto">
          <a:xfrm>
            <a:off x="7489855" y="2581529"/>
            <a:ext cx="1439863" cy="504825"/>
            <a:chOff x="2789" y="2614"/>
            <a:chExt cx="907" cy="318"/>
          </a:xfrm>
        </p:grpSpPr>
        <p:sp>
          <p:nvSpPr>
            <p:cNvPr id="26648" name="AutoShape 17"/>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9" name="Text Box 18"/>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p[1]</a:t>
              </a:r>
            </a:p>
          </p:txBody>
        </p:sp>
      </p:grpSp>
      <p:grpSp>
        <p:nvGrpSpPr>
          <p:cNvPr id="6" name="Group 19"/>
          <p:cNvGrpSpPr>
            <a:grpSpLocks/>
          </p:cNvGrpSpPr>
          <p:nvPr/>
        </p:nvGrpSpPr>
        <p:grpSpPr bwMode="auto">
          <a:xfrm>
            <a:off x="7489855" y="2197354"/>
            <a:ext cx="1439863" cy="504825"/>
            <a:chOff x="2789" y="2614"/>
            <a:chExt cx="907" cy="318"/>
          </a:xfrm>
        </p:grpSpPr>
        <p:sp>
          <p:nvSpPr>
            <p:cNvPr id="26646" name="AutoShape 2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7" name="Text Box 21"/>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p[0]</a:t>
              </a:r>
            </a:p>
          </p:txBody>
        </p:sp>
      </p:grpSp>
      <p:sp>
        <p:nvSpPr>
          <p:cNvPr id="26638" name="AutoShape 22"/>
          <p:cNvSpPr>
            <a:spLocks noChangeArrowheads="1"/>
          </p:cNvSpPr>
          <p:nvPr/>
        </p:nvSpPr>
        <p:spPr bwMode="auto">
          <a:xfrm>
            <a:off x="7489855" y="1838579"/>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sp>
        <p:nvSpPr>
          <p:cNvPr id="26639" name="AutoShape 23"/>
          <p:cNvSpPr>
            <a:spLocks noChangeArrowheads="1"/>
          </p:cNvSpPr>
          <p:nvPr/>
        </p:nvSpPr>
        <p:spPr bwMode="auto">
          <a:xfrm>
            <a:off x="7489855" y="1478216"/>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cxnSp>
        <p:nvCxnSpPr>
          <p:cNvPr id="26640" name="AutoShape 24"/>
          <p:cNvCxnSpPr>
            <a:cxnSpLocks noChangeShapeType="1"/>
            <a:stCxn id="31" idx="2"/>
          </p:cNvCxnSpPr>
          <p:nvPr/>
        </p:nvCxnSpPr>
        <p:spPr bwMode="auto">
          <a:xfrm rot="10800000" flipH="1">
            <a:off x="7489854" y="2512870"/>
            <a:ext cx="2" cy="3554768"/>
          </a:xfrm>
          <a:prstGeom prst="bentConnector4">
            <a:avLst>
              <a:gd name="adj1" fmla="val -11430000000"/>
              <a:gd name="adj2" fmla="val 99742"/>
            </a:avLst>
          </a:prstGeom>
          <a:noFill/>
          <a:ln w="9525">
            <a:solidFill>
              <a:schemeClr val="tx1"/>
            </a:solidFill>
            <a:miter lim="800000"/>
            <a:headEnd/>
            <a:tailEnd type="triangle" w="med" len="med"/>
          </a:ln>
        </p:spPr>
      </p:cxnSp>
      <p:sp>
        <p:nvSpPr>
          <p:cNvPr id="26641" name="Text Box 25"/>
          <p:cNvSpPr txBox="1">
            <a:spLocks noChangeArrowheads="1"/>
          </p:cNvSpPr>
          <p:nvPr/>
        </p:nvSpPr>
        <p:spPr bwMode="auto">
          <a:xfrm>
            <a:off x="5652120" y="3106988"/>
            <a:ext cx="1606550" cy="366713"/>
          </a:xfrm>
          <a:prstGeom prst="rect">
            <a:avLst/>
          </a:prstGeom>
          <a:noFill/>
          <a:ln w="9525">
            <a:noFill/>
            <a:miter lim="800000"/>
            <a:headEnd/>
            <a:tailEnd/>
          </a:ln>
        </p:spPr>
        <p:txBody>
          <a:bodyPr wrap="none">
            <a:spAutoFit/>
          </a:bodyPr>
          <a:lstStyle/>
          <a:p>
            <a:r>
              <a:rPr lang="en-US" altLang="ja-JP" dirty="0" err="1"/>
              <a:t>sizeof</a:t>
            </a:r>
            <a:r>
              <a:rPr lang="en-US" altLang="ja-JP" dirty="0"/>
              <a:t>(</a:t>
            </a:r>
            <a:r>
              <a:rPr lang="en-US" altLang="ja-JP" dirty="0" err="1"/>
              <a:t>int</a:t>
            </a:r>
            <a:r>
              <a:rPr lang="en-US" altLang="ja-JP" dirty="0"/>
              <a:t>) * 5</a:t>
            </a:r>
          </a:p>
        </p:txBody>
      </p:sp>
      <p:sp>
        <p:nvSpPr>
          <p:cNvPr id="26642" name="Line 26"/>
          <p:cNvSpPr>
            <a:spLocks noChangeShapeType="1"/>
          </p:cNvSpPr>
          <p:nvPr/>
        </p:nvSpPr>
        <p:spPr bwMode="auto">
          <a:xfrm>
            <a:off x="6175405" y="234846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3" name="Line 27"/>
          <p:cNvSpPr>
            <a:spLocks noChangeShapeType="1"/>
          </p:cNvSpPr>
          <p:nvPr/>
        </p:nvSpPr>
        <p:spPr bwMode="auto">
          <a:xfrm>
            <a:off x="6188105" y="422141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4" name="Line 28"/>
          <p:cNvSpPr>
            <a:spLocks noChangeShapeType="1"/>
          </p:cNvSpPr>
          <p:nvPr/>
        </p:nvSpPr>
        <p:spPr bwMode="auto">
          <a:xfrm>
            <a:off x="7092280" y="2348466"/>
            <a:ext cx="0" cy="1872950"/>
          </a:xfrm>
          <a:prstGeom prst="line">
            <a:avLst/>
          </a:prstGeom>
          <a:noFill/>
          <a:ln w="9525">
            <a:solidFill>
              <a:srgbClr val="0080FF"/>
            </a:solidFill>
            <a:round/>
            <a:headEnd type="triangle" w="med" len="med"/>
            <a:tailEnd type="triangle" w="med" len="med"/>
          </a:ln>
        </p:spPr>
        <p:txBody>
          <a:bodyPr wrap="square" anchor="ctr">
            <a:spAutoFit/>
          </a:bodyPr>
          <a:lstStyle/>
          <a:p>
            <a:endParaRPr lang="ja-JP" altLang="en-US"/>
          </a:p>
        </p:txBody>
      </p:sp>
      <p:sp>
        <p:nvSpPr>
          <p:cNvPr id="32" name="正方形/長方形 31"/>
          <p:cNvSpPr/>
          <p:nvPr/>
        </p:nvSpPr>
        <p:spPr>
          <a:xfrm>
            <a:off x="282522" y="791906"/>
            <a:ext cx="5357850" cy="5940088"/>
          </a:xfrm>
          <a:prstGeom prst="rect">
            <a:avLst/>
          </a:prstGeom>
          <a:ln>
            <a:solidFill>
              <a:schemeClr val="tx1"/>
            </a:solidFill>
          </a:ln>
        </p:spPr>
        <p:txBody>
          <a:bodyPr wrap="square">
            <a:spAutoFit/>
          </a:bodyPr>
          <a:lstStyle/>
          <a:p>
            <a:pPr>
              <a:defRPr/>
            </a:pPr>
            <a:r>
              <a:rPr lang="en-US" altLang="ja-JP" sz="2000" dirty="0" smtClean="0"/>
              <a:t>#include &lt;</a:t>
            </a:r>
            <a:r>
              <a:rPr lang="en-US" altLang="ja-JP" sz="2000" dirty="0" err="1" smtClean="0"/>
              <a:t>stdio.h</a:t>
            </a:r>
            <a:r>
              <a:rPr lang="en-US" altLang="ja-JP" sz="2000" dirty="0" smtClean="0"/>
              <a:t>&gt;</a:t>
            </a:r>
          </a:p>
          <a:p>
            <a:pPr>
              <a:defRPr/>
            </a:pPr>
            <a:r>
              <a:rPr lang="en-US" altLang="ja-JP" sz="2000" dirty="0" smtClean="0"/>
              <a:t>#include &lt;</a:t>
            </a:r>
            <a:r>
              <a:rPr lang="en-US" altLang="ja-JP" sz="2000" dirty="0" err="1" smtClean="0"/>
              <a:t>stdlib.h</a:t>
            </a:r>
            <a:r>
              <a:rPr lang="en-US" altLang="ja-JP" sz="2000" dirty="0" smtClean="0"/>
              <a:t>&gt;</a:t>
            </a:r>
          </a:p>
          <a:p>
            <a:pPr>
              <a:defRPr/>
            </a:pPr>
            <a:r>
              <a:rPr lang="en-US" altLang="ja-JP" sz="2000" dirty="0" err="1" smtClean="0"/>
              <a:t>int</a:t>
            </a:r>
            <a:r>
              <a:rPr lang="en-US" altLang="ja-JP" sz="2000" dirty="0" smtClean="0"/>
              <a:t> main (void) {</a:t>
            </a:r>
          </a:p>
          <a:p>
            <a:pPr>
              <a:defRPr/>
            </a:pPr>
            <a:r>
              <a:rPr lang="en-US" altLang="ja-JP" sz="2000" dirty="0" smtClean="0"/>
              <a:t>  </a:t>
            </a:r>
            <a:r>
              <a:rPr lang="en-US" altLang="ja-JP" sz="2000" dirty="0" err="1" smtClean="0"/>
              <a:t>int</a:t>
            </a:r>
            <a:r>
              <a:rPr lang="en-US" altLang="ja-JP" sz="2000" dirty="0" smtClean="0"/>
              <a:t>  no, </a:t>
            </a:r>
            <a:r>
              <a:rPr lang="en-US" altLang="ja-JP" sz="2000" dirty="0" err="1" smtClean="0"/>
              <a:t>i</a:t>
            </a:r>
            <a:r>
              <a:rPr lang="en-US" altLang="ja-JP" sz="2000" dirty="0" smtClean="0"/>
              <a:t>=0;</a:t>
            </a:r>
          </a:p>
          <a:p>
            <a:pPr>
              <a:defRPr/>
            </a:pPr>
            <a:r>
              <a:rPr lang="en-US" altLang="ja-JP" sz="2000" dirty="0" smtClean="0"/>
              <a:t>  </a:t>
            </a:r>
            <a:r>
              <a:rPr lang="en-US" altLang="ja-JP" sz="2000" dirty="0" err="1" smtClean="0"/>
              <a:t>int</a:t>
            </a:r>
            <a:r>
              <a:rPr lang="en-US" altLang="ja-JP" sz="2000" dirty="0" smtClean="0"/>
              <a:t> * p;</a:t>
            </a:r>
          </a:p>
          <a:p>
            <a:pPr>
              <a:defRPr/>
            </a:pPr>
            <a:r>
              <a:rPr lang="en-US" altLang="ja-JP" sz="2000" dirty="0" smtClean="0"/>
              <a:t>  </a:t>
            </a:r>
            <a:r>
              <a:rPr lang="en-US" altLang="ja-JP" sz="2000" dirty="0" err="1" smtClean="0"/>
              <a:t>printf</a:t>
            </a:r>
            <a:r>
              <a:rPr lang="en-US" altLang="ja-JP" sz="2000" dirty="0" smtClean="0"/>
              <a:t>("</a:t>
            </a:r>
            <a:r>
              <a:rPr lang="ja-JP" altLang="en-US" sz="2000" dirty="0" smtClean="0"/>
              <a:t>確保する配列の要素数：</a:t>
            </a:r>
            <a:r>
              <a:rPr lang="en-US" altLang="ja-JP" sz="2000" dirty="0" smtClean="0"/>
              <a:t>");</a:t>
            </a:r>
          </a:p>
          <a:p>
            <a:pPr>
              <a:defRPr/>
            </a:pPr>
            <a:r>
              <a:rPr lang="en-US" altLang="ja-JP" sz="2000" dirty="0" smtClean="0"/>
              <a:t>  </a:t>
            </a:r>
            <a:r>
              <a:rPr lang="en-US" altLang="ja-JP" sz="2000" dirty="0" err="1" smtClean="0"/>
              <a:t>scanf</a:t>
            </a:r>
            <a:r>
              <a:rPr lang="en-US" altLang="ja-JP" sz="2000" dirty="0" smtClean="0"/>
              <a:t>("%d", &amp;no);</a:t>
            </a:r>
          </a:p>
          <a:p>
            <a:pPr>
              <a:defRPr/>
            </a:pPr>
            <a:r>
              <a:rPr lang="en-US" altLang="ja-JP" sz="2000" dirty="0" smtClean="0"/>
              <a:t>  p = </a:t>
            </a:r>
            <a:r>
              <a:rPr lang="en-US" altLang="ja-JP" sz="2000" dirty="0" err="1" smtClean="0">
                <a:solidFill>
                  <a:srgbClr val="FF0000"/>
                </a:solidFill>
              </a:rPr>
              <a:t>calloc</a:t>
            </a:r>
            <a:r>
              <a:rPr lang="en-US" altLang="ja-JP" sz="2000" dirty="0" smtClean="0">
                <a:solidFill>
                  <a:srgbClr val="FF0000"/>
                </a:solidFill>
              </a:rPr>
              <a:t> (no, </a:t>
            </a:r>
            <a:r>
              <a:rPr lang="en-US" altLang="ja-JP" sz="2000" dirty="0" err="1" smtClean="0">
                <a:solidFill>
                  <a:srgbClr val="FF0000"/>
                </a:solidFill>
              </a:rPr>
              <a:t>sizeof</a:t>
            </a: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a:t>
            </a:r>
            <a:r>
              <a:rPr lang="en-US" altLang="ja-JP" sz="2000" dirty="0" smtClean="0"/>
              <a:t>;</a:t>
            </a:r>
          </a:p>
          <a:p>
            <a:pPr>
              <a:defRPr/>
            </a:pPr>
            <a:r>
              <a:rPr lang="en-US" altLang="ja-JP" sz="2000" dirty="0" smtClean="0"/>
              <a:t>  if (p == NULL)</a:t>
            </a:r>
          </a:p>
          <a:p>
            <a:pPr>
              <a:defRPr/>
            </a:pPr>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pPr>
              <a:defRPr/>
            </a:pPr>
            <a:r>
              <a:rPr lang="en-US" altLang="ja-JP" sz="2000" dirty="0" smtClean="0"/>
              <a:t>  else {</a:t>
            </a:r>
          </a:p>
          <a:p>
            <a:pPr>
              <a:defRPr/>
            </a:pP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 &lt; no; </a:t>
            </a:r>
            <a:r>
              <a:rPr lang="en-US" altLang="ja-JP" sz="2000" dirty="0" err="1" smtClean="0"/>
              <a:t>i</a:t>
            </a:r>
            <a:r>
              <a:rPr lang="en-US" altLang="ja-JP" sz="2000" dirty="0" smtClean="0"/>
              <a:t>=i+1)</a:t>
            </a:r>
          </a:p>
          <a:p>
            <a:pPr>
              <a:defRPr/>
            </a:pPr>
            <a:r>
              <a:rPr lang="en-US" altLang="ja-JP" sz="2000" dirty="0" smtClean="0"/>
              <a:t>      p[</a:t>
            </a:r>
            <a:r>
              <a:rPr lang="en-US" altLang="ja-JP" sz="2000" dirty="0" err="1" smtClean="0"/>
              <a:t>i</a:t>
            </a:r>
            <a:r>
              <a:rPr lang="en-US" altLang="ja-JP" sz="2000" dirty="0" smtClean="0"/>
              <a:t>] = </a:t>
            </a:r>
            <a:r>
              <a:rPr lang="en-US" altLang="ja-JP" sz="2000" dirty="0" err="1" smtClean="0"/>
              <a:t>i</a:t>
            </a:r>
            <a:r>
              <a:rPr lang="en-US" altLang="ja-JP" sz="2000" dirty="0" smtClean="0"/>
              <a:t>; </a:t>
            </a:r>
          </a:p>
          <a:p>
            <a:pPr>
              <a:defRPr/>
            </a:pP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 &lt; no; </a:t>
            </a:r>
            <a:r>
              <a:rPr lang="en-US" altLang="ja-JP" sz="2000" dirty="0" err="1" smtClean="0"/>
              <a:t>i</a:t>
            </a:r>
            <a:r>
              <a:rPr lang="en-US" altLang="ja-JP" sz="2000" dirty="0" smtClean="0"/>
              <a:t>=i+1)</a:t>
            </a:r>
          </a:p>
          <a:p>
            <a:pPr>
              <a:defRPr/>
            </a:pPr>
            <a:r>
              <a:rPr lang="en-US" altLang="ja-JP" sz="2000" dirty="0" smtClean="0"/>
              <a:t>      </a:t>
            </a:r>
            <a:r>
              <a:rPr lang="en-US" altLang="ja-JP" sz="2000" dirty="0" err="1" smtClean="0"/>
              <a:t>printf</a:t>
            </a:r>
            <a:r>
              <a:rPr lang="en-US" altLang="ja-JP" sz="2000" dirty="0" smtClean="0"/>
              <a:t>("p[%d] = %d\n", </a:t>
            </a:r>
            <a:r>
              <a:rPr lang="en-US" altLang="ja-JP" sz="2000" dirty="0" err="1" smtClean="0"/>
              <a:t>i</a:t>
            </a:r>
            <a:r>
              <a:rPr lang="en-US" altLang="ja-JP" sz="2000" dirty="0" smtClean="0"/>
              <a:t>, p[</a:t>
            </a:r>
            <a:r>
              <a:rPr lang="en-US" altLang="ja-JP" sz="2000" dirty="0" err="1" smtClean="0"/>
              <a:t>i</a:t>
            </a:r>
            <a:r>
              <a:rPr lang="en-US" altLang="ja-JP" sz="2000" dirty="0" smtClean="0"/>
              <a:t>] );</a:t>
            </a:r>
          </a:p>
          <a:p>
            <a:pPr>
              <a:defRPr/>
            </a:pPr>
            <a:r>
              <a:rPr lang="en-US" altLang="ja-JP" sz="2000" dirty="0" smtClean="0"/>
              <a:t>    free (p);</a:t>
            </a:r>
          </a:p>
          <a:p>
            <a:pPr>
              <a:defRPr/>
            </a:pPr>
            <a:r>
              <a:rPr lang="en-US" altLang="ja-JP" sz="2000" dirty="0" smtClean="0"/>
              <a:t>  }</a:t>
            </a:r>
          </a:p>
          <a:p>
            <a:pPr>
              <a:defRPr/>
            </a:pPr>
            <a:r>
              <a:rPr lang="en-US" altLang="ja-JP" sz="2000" dirty="0" smtClean="0"/>
              <a:t>  return 0;</a:t>
            </a:r>
          </a:p>
          <a:p>
            <a:pPr>
              <a:defRPr/>
            </a:pPr>
            <a:r>
              <a:rPr lang="en-US" altLang="ja-JP" sz="2000" dirty="0" smtClean="0"/>
              <a:t>}</a:t>
            </a:r>
          </a:p>
        </p:txBody>
      </p:sp>
      <p:sp>
        <p:nvSpPr>
          <p:cNvPr id="38" name="テキスト ボックス 37"/>
          <p:cNvSpPr txBox="1"/>
          <p:nvPr/>
        </p:nvSpPr>
        <p:spPr>
          <a:xfrm>
            <a:off x="7902837" y="4892301"/>
            <a:ext cx="360996" cy="400110"/>
          </a:xfrm>
          <a:prstGeom prst="rect">
            <a:avLst/>
          </a:prstGeom>
          <a:noFill/>
        </p:spPr>
        <p:txBody>
          <a:bodyPr wrap="none" rtlCol="0">
            <a:spAutoFit/>
          </a:bodyPr>
          <a:lstStyle/>
          <a:p>
            <a:r>
              <a:rPr kumimoji="1" lang="en-US" altLang="ja-JP" sz="2000" dirty="0" smtClean="0"/>
              <a:t>…</a:t>
            </a:r>
            <a:endParaRPr kumimoji="1" lang="ja-JP" altLang="en-US" sz="2000" dirty="0"/>
          </a:p>
        </p:txBody>
      </p:sp>
      <p:sp>
        <p:nvSpPr>
          <p:cNvPr id="7" name="テキスト ボックス 6"/>
          <p:cNvSpPr txBox="1"/>
          <p:nvPr/>
        </p:nvSpPr>
        <p:spPr>
          <a:xfrm>
            <a:off x="6302832" y="706692"/>
            <a:ext cx="2662207" cy="461665"/>
          </a:xfrm>
          <a:prstGeom prst="rect">
            <a:avLst/>
          </a:prstGeom>
          <a:noFill/>
        </p:spPr>
        <p:txBody>
          <a:bodyPr wrap="none" rtlCol="0">
            <a:spAutoFit/>
          </a:bodyPr>
          <a:lstStyle/>
          <a:p>
            <a:r>
              <a:rPr kumimoji="1" lang="ja-JP" altLang="en-US" sz="2400" dirty="0" smtClean="0"/>
              <a:t>（</a:t>
            </a:r>
            <a:r>
              <a:rPr kumimoji="1" lang="en-US" altLang="ja-JP" sz="2400" dirty="0" smtClean="0"/>
              <a:t>5</a:t>
            </a:r>
            <a:r>
              <a:rPr kumimoji="1" lang="ja-JP" altLang="en-US" sz="2400" dirty="0" smtClean="0"/>
              <a:t>を入力した場合）</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基本課題１</a:t>
            </a:r>
            <a:endParaRPr kumimoji="1" lang="ja-JP" altLang="en-US" dirty="0"/>
          </a:p>
        </p:txBody>
      </p:sp>
      <p:sp>
        <p:nvSpPr>
          <p:cNvPr id="4" name="正方形/長方形 3"/>
          <p:cNvSpPr/>
          <p:nvPr/>
        </p:nvSpPr>
        <p:spPr>
          <a:xfrm>
            <a:off x="755576" y="1484784"/>
            <a:ext cx="7200800" cy="3785652"/>
          </a:xfrm>
          <a:prstGeom prst="rect">
            <a:avLst/>
          </a:prstGeom>
        </p:spPr>
        <p:txBody>
          <a:bodyPr wrap="square">
            <a:spAutoFit/>
          </a:bodyPr>
          <a:lstStyle/>
          <a:p>
            <a:pPr lvl="0"/>
            <a:r>
              <a:rPr lang="ja-JP" altLang="ja-JP" sz="2400" dirty="0" smtClean="0"/>
              <a:t>文字列</a:t>
            </a:r>
            <a:r>
              <a:rPr lang="ja-JP" altLang="en-US" sz="2400" dirty="0" smtClean="0"/>
              <a:t>（アルファベットのみ）</a:t>
            </a:r>
            <a:r>
              <a:rPr lang="ja-JP" altLang="ja-JP" sz="2400" dirty="0" smtClean="0"/>
              <a:t>をキーボードから</a:t>
            </a:r>
            <a:r>
              <a:rPr lang="ja-JP" altLang="en-US" sz="2400" dirty="0" smtClean="0"/>
              <a:t>受け取り</a:t>
            </a:r>
            <a:r>
              <a:rPr lang="ja-JP" altLang="ja-JP" sz="2400" dirty="0" smtClean="0"/>
              <a:t>、それを逆順に表示するプログラムを作成</a:t>
            </a:r>
            <a:r>
              <a:rPr lang="ja-JP" altLang="en-US" sz="2400" dirty="0" smtClean="0"/>
              <a:t>せよ</a:t>
            </a:r>
            <a:r>
              <a:rPr lang="ja-JP" altLang="ja-JP" sz="2400" dirty="0" smtClean="0"/>
              <a:t>。文字列を</a:t>
            </a:r>
            <a:r>
              <a:rPr lang="ja-JP" altLang="en-US" sz="2400" dirty="0" smtClean="0"/>
              <a:t>格納する領域は、キーボードから文字数の上限を受け取り、</a:t>
            </a:r>
            <a:r>
              <a:rPr lang="en-US" altLang="ja-JP" sz="2400" dirty="0" err="1" smtClean="0"/>
              <a:t>calloc</a:t>
            </a:r>
            <a:r>
              <a:rPr lang="ja-JP" altLang="en-US" sz="2400" dirty="0" smtClean="0"/>
              <a:t>で確保せよ。（上限以上の文字が入力された場合の対処は自由とする。）</a:t>
            </a:r>
            <a:endParaRPr lang="en-US" altLang="ja-JP" sz="2400" dirty="0" smtClean="0"/>
          </a:p>
          <a:p>
            <a:pPr lvl="0"/>
            <a:endParaRPr lang="en-US" altLang="ja-JP" sz="2400" dirty="0" smtClean="0"/>
          </a:p>
          <a:p>
            <a:pPr lvl="0"/>
            <a:r>
              <a:rPr lang="ja-JP" altLang="en-US" sz="2400" dirty="0" smtClean="0"/>
              <a:t>（注意）文字列の形で格納する場合、最後にヌル文字が必要である。ただ、この問題では逆順に表示できさえすればよく、ヌル文字を追加で格納するかどうかは自由とする。</a:t>
            </a:r>
            <a:endParaRPr lang="ja-JP" altLang="ja-JP" sz="2400" dirty="0"/>
          </a:p>
        </p:txBody>
      </p:sp>
      <p:sp>
        <p:nvSpPr>
          <p:cNvPr id="5" name="正方形/長方形 4"/>
          <p:cNvSpPr/>
          <p:nvPr/>
        </p:nvSpPr>
        <p:spPr>
          <a:xfrm>
            <a:off x="3384376" y="5171607"/>
            <a:ext cx="4572000" cy="1323439"/>
          </a:xfrm>
          <a:prstGeom prst="rect">
            <a:avLst/>
          </a:prstGeom>
          <a:ln>
            <a:solidFill>
              <a:schemeClr val="tx1"/>
            </a:solidFill>
          </a:ln>
        </p:spPr>
        <p:txBody>
          <a:bodyPr>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文字数の上限を入力してください</a:t>
            </a:r>
            <a:r>
              <a:rPr lang="en-US" altLang="ja-JP" sz="2000" dirty="0" smtClean="0"/>
              <a:t>: </a:t>
            </a:r>
            <a:r>
              <a:rPr lang="en-US" altLang="ja-JP" sz="2000" dirty="0" smtClean="0">
                <a:solidFill>
                  <a:srgbClr val="FF0000"/>
                </a:solidFill>
              </a:rPr>
              <a:t>10</a:t>
            </a:r>
          </a:p>
          <a:p>
            <a:r>
              <a:rPr lang="ja-JP" altLang="en-US" sz="2000" dirty="0" smtClean="0"/>
              <a:t>文字列を入力してください</a:t>
            </a:r>
            <a:r>
              <a:rPr lang="en-US" altLang="ja-JP" sz="2000" dirty="0" smtClean="0"/>
              <a:t>: </a:t>
            </a:r>
            <a:r>
              <a:rPr lang="en-US" altLang="ja-JP" sz="2000" dirty="0" err="1" smtClean="0">
                <a:solidFill>
                  <a:srgbClr val="FF0000"/>
                </a:solidFill>
              </a:rPr>
              <a:t>abcde</a:t>
            </a:r>
            <a:endParaRPr lang="en-US" altLang="ja-JP" sz="2000" dirty="0" smtClean="0">
              <a:solidFill>
                <a:srgbClr val="FF0000"/>
              </a:solidFill>
            </a:endParaRPr>
          </a:p>
          <a:p>
            <a:r>
              <a:rPr lang="en-US" altLang="ja-JP" sz="2000" dirty="0" err="1" smtClean="0"/>
              <a:t>edcba</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a:t>
            </a:r>
            <a:r>
              <a:rPr kumimoji="1" lang="ja-JP" altLang="en-US" dirty="0" smtClean="0"/>
              <a:t>課題</a:t>
            </a:r>
            <a:r>
              <a:rPr lang="ja-JP" altLang="en-US" dirty="0" smtClean="0"/>
              <a:t>２</a:t>
            </a:r>
            <a:endParaRPr kumimoji="1" lang="ja-JP" altLang="en-US" dirty="0"/>
          </a:p>
        </p:txBody>
      </p:sp>
      <p:sp>
        <p:nvSpPr>
          <p:cNvPr id="5" name="テキスト ボックス 4"/>
          <p:cNvSpPr txBox="1"/>
          <p:nvPr/>
        </p:nvSpPr>
        <p:spPr>
          <a:xfrm>
            <a:off x="230912" y="1417638"/>
            <a:ext cx="8515848" cy="2677656"/>
          </a:xfrm>
          <a:prstGeom prst="rect">
            <a:avLst/>
          </a:prstGeom>
          <a:noFill/>
        </p:spPr>
        <p:txBody>
          <a:bodyPr wrap="square" rtlCol="0">
            <a:spAutoFit/>
          </a:bodyPr>
          <a:lstStyle/>
          <a:p>
            <a:r>
              <a:rPr lang="en-US" altLang="ja-JP" sz="2400" dirty="0" smtClean="0"/>
              <a:t> n</a:t>
            </a:r>
            <a:r>
              <a:rPr lang="ja-JP" altLang="en-US" sz="2400" dirty="0" smtClean="0"/>
              <a:t>人</a:t>
            </a:r>
            <a:r>
              <a:rPr lang="en-US" altLang="ja-JP" sz="2400" dirty="0" smtClean="0"/>
              <a:t>(n</a:t>
            </a:r>
            <a:r>
              <a:rPr lang="ja-JP" altLang="en-US" sz="2400" dirty="0" smtClean="0"/>
              <a:t>は実行時にキーボードから入力</a:t>
            </a:r>
            <a:r>
              <a:rPr lang="en-US" altLang="ja-JP" sz="2400" dirty="0" smtClean="0"/>
              <a:t>)</a:t>
            </a:r>
            <a:r>
              <a:rPr lang="ja-JP" altLang="en-US" sz="2400" dirty="0" smtClean="0"/>
              <a:t>の試験の点数をキーボードから入力し、それらの平均点を</a:t>
            </a:r>
            <a:r>
              <a:rPr lang="en-US" altLang="ja-JP" sz="2400" dirty="0" smtClean="0"/>
              <a:t>double</a:t>
            </a:r>
            <a:r>
              <a:rPr lang="ja-JP" altLang="en-US" sz="2400" dirty="0" smtClean="0"/>
              <a:t>型で表示するプログラムを書け。ただし、</a:t>
            </a:r>
            <a:r>
              <a:rPr kumimoji="0" lang="en-US" altLang="ja-JP" sz="2400" dirty="0" err="1" smtClean="0">
                <a:ea typeface="ＭＳ Ｐゴシック" charset="-128"/>
              </a:rPr>
              <a:t>calloc</a:t>
            </a:r>
            <a:r>
              <a:rPr kumimoji="0" lang="ja-JP" altLang="en-US" sz="2400" dirty="0" smtClean="0">
                <a:ea typeface="ＭＳ Ｐゴシック" charset="-128"/>
              </a:rPr>
              <a:t>を用いて長さ</a:t>
            </a:r>
            <a:r>
              <a:rPr kumimoji="0" lang="en-US" altLang="ja-JP" sz="2400" dirty="0" smtClean="0">
                <a:ea typeface="ＭＳ Ｐゴシック" charset="-128"/>
              </a:rPr>
              <a:t>n</a:t>
            </a:r>
            <a:r>
              <a:rPr kumimoji="0" lang="ja-JP" altLang="en-US" sz="2400" dirty="0" smtClean="0">
                <a:ea typeface="ＭＳ Ｐゴシック" charset="-128"/>
              </a:rPr>
              <a:t>の</a:t>
            </a:r>
            <a:r>
              <a:rPr kumimoji="0" lang="en-US" altLang="ja-JP" sz="2400" dirty="0" err="1" smtClean="0">
                <a:ea typeface="ＭＳ Ｐゴシック" charset="-128"/>
              </a:rPr>
              <a:t>int</a:t>
            </a:r>
            <a:r>
              <a:rPr kumimoji="0" lang="ja-JP" altLang="en-US" sz="2400" dirty="0" smtClean="0">
                <a:ea typeface="ＭＳ Ｐゴシック" charset="-128"/>
              </a:rPr>
              <a:t>型の領域を確保し、そこへ</a:t>
            </a:r>
            <a:r>
              <a:rPr kumimoji="0" lang="en-US" altLang="ja-JP" sz="2400" dirty="0" smtClean="0">
                <a:ea typeface="ＭＳ Ｐゴシック" charset="-128"/>
              </a:rPr>
              <a:t>n</a:t>
            </a:r>
            <a:r>
              <a:rPr kumimoji="0" lang="ja-JP" altLang="en-US" sz="2400" dirty="0" smtClean="0">
                <a:ea typeface="ＭＳ Ｐゴシック" charset="-128"/>
              </a:rPr>
              <a:t>人の点数を格納せよ。平均値を計算する部分は、その領域の先頭要素へのポインタおよび長さ</a:t>
            </a:r>
            <a:r>
              <a:rPr kumimoji="0" lang="en-US" altLang="ja-JP" sz="2400" dirty="0" smtClean="0">
                <a:ea typeface="ＭＳ Ｐゴシック" charset="-128"/>
              </a:rPr>
              <a:t>n</a:t>
            </a:r>
            <a:r>
              <a:rPr kumimoji="0" lang="ja-JP" altLang="en-US" sz="2400" dirty="0" smtClean="0">
                <a:ea typeface="ＭＳ Ｐゴシック" charset="-128"/>
              </a:rPr>
              <a:t>を受け取って平均値を返す以下のような関数として定義せよ。</a:t>
            </a:r>
            <a:endParaRPr kumimoji="0" lang="en-US" altLang="ja-JP" sz="2400" dirty="0" smtClean="0">
              <a:ea typeface="ＭＳ Ｐゴシック" charset="-128"/>
            </a:endParaRPr>
          </a:p>
          <a:p>
            <a:r>
              <a:rPr kumimoji="0" lang="en-US" altLang="ja-JP" sz="2400" dirty="0" smtClean="0">
                <a:ea typeface="ＭＳ Ｐゴシック" charset="-128"/>
              </a:rPr>
              <a:t>    double average (</a:t>
            </a:r>
            <a:r>
              <a:rPr kumimoji="0" lang="en-US" altLang="ja-JP" sz="2400" dirty="0" err="1" smtClean="0">
                <a:ea typeface="ＭＳ Ｐゴシック" charset="-128"/>
              </a:rPr>
              <a:t>int</a:t>
            </a:r>
            <a:r>
              <a:rPr kumimoji="0" lang="en-US" altLang="ja-JP" sz="2400" dirty="0" smtClean="0">
                <a:ea typeface="ＭＳ Ｐゴシック" charset="-128"/>
              </a:rPr>
              <a:t> * p, </a:t>
            </a:r>
            <a:r>
              <a:rPr kumimoji="0" lang="en-US" altLang="ja-JP" sz="2400" dirty="0" err="1" smtClean="0">
                <a:ea typeface="ＭＳ Ｐゴシック" charset="-128"/>
              </a:rPr>
              <a:t>int</a:t>
            </a:r>
            <a:r>
              <a:rPr kumimoji="0" lang="en-US" altLang="ja-JP" sz="2400" dirty="0" smtClean="0">
                <a:ea typeface="ＭＳ Ｐゴシック" charset="-128"/>
              </a:rPr>
              <a:t> n) { … }</a:t>
            </a:r>
            <a:endParaRPr lang="en-US" altLang="ja-JP" sz="2400" dirty="0" smtClean="0"/>
          </a:p>
        </p:txBody>
      </p:sp>
      <p:sp>
        <p:nvSpPr>
          <p:cNvPr id="6" name="正方形/長方形 5"/>
          <p:cNvSpPr/>
          <p:nvPr/>
        </p:nvSpPr>
        <p:spPr>
          <a:xfrm>
            <a:off x="5291528" y="4095294"/>
            <a:ext cx="3395272" cy="255454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何人分入力しますか</a:t>
            </a:r>
            <a:r>
              <a:rPr lang="en-US" altLang="ja-JP" sz="2000" dirty="0" smtClean="0"/>
              <a:t>: </a:t>
            </a:r>
            <a:r>
              <a:rPr lang="en-US" altLang="ja-JP" sz="2000" dirty="0" smtClean="0">
                <a:solidFill>
                  <a:srgbClr val="FF0000"/>
                </a:solidFill>
              </a:rPr>
              <a:t>5</a:t>
            </a:r>
          </a:p>
          <a:p>
            <a:r>
              <a:rPr lang="en-US" altLang="ja-JP" sz="2000" dirty="0" smtClean="0"/>
              <a:t>1</a:t>
            </a:r>
            <a:r>
              <a:rPr lang="ja-JP" altLang="en-US" sz="2000" dirty="0" smtClean="0"/>
              <a:t>人目の点数を入力</a:t>
            </a:r>
            <a:r>
              <a:rPr lang="en-US" altLang="ja-JP" sz="2000" dirty="0" smtClean="0"/>
              <a:t>: </a:t>
            </a:r>
            <a:r>
              <a:rPr lang="en-US" altLang="ja-JP" sz="2000" dirty="0" smtClean="0">
                <a:solidFill>
                  <a:srgbClr val="FF0000"/>
                </a:solidFill>
              </a:rPr>
              <a:t>79</a:t>
            </a:r>
          </a:p>
          <a:p>
            <a:r>
              <a:rPr lang="en-US" altLang="ja-JP" sz="2000" dirty="0" smtClean="0"/>
              <a:t>2</a:t>
            </a:r>
            <a:r>
              <a:rPr lang="ja-JP" altLang="en-US" sz="2000" dirty="0" smtClean="0"/>
              <a:t>人目の点数を入力</a:t>
            </a:r>
            <a:r>
              <a:rPr lang="en-US" altLang="ja-JP" sz="2000" dirty="0" smtClean="0"/>
              <a:t>: </a:t>
            </a:r>
            <a:r>
              <a:rPr lang="en-US" altLang="ja-JP" sz="2000" dirty="0" smtClean="0">
                <a:solidFill>
                  <a:srgbClr val="FF0000"/>
                </a:solidFill>
              </a:rPr>
              <a:t>65</a:t>
            </a:r>
          </a:p>
          <a:p>
            <a:r>
              <a:rPr lang="en-US" altLang="ja-JP" sz="2000" dirty="0" smtClean="0"/>
              <a:t>3</a:t>
            </a:r>
            <a:r>
              <a:rPr lang="ja-JP" altLang="en-US" sz="2000" dirty="0" smtClean="0"/>
              <a:t>人目の点数を入力</a:t>
            </a:r>
            <a:r>
              <a:rPr lang="en-US" altLang="ja-JP" sz="2000" dirty="0" smtClean="0"/>
              <a:t>: </a:t>
            </a:r>
            <a:r>
              <a:rPr lang="en-US" altLang="ja-JP" sz="2000" dirty="0" smtClean="0">
                <a:solidFill>
                  <a:srgbClr val="FF0000"/>
                </a:solidFill>
              </a:rPr>
              <a:t>80</a:t>
            </a:r>
          </a:p>
          <a:p>
            <a:r>
              <a:rPr lang="en-US" altLang="ja-JP" sz="2000" dirty="0" smtClean="0"/>
              <a:t>4</a:t>
            </a:r>
            <a:r>
              <a:rPr lang="ja-JP" altLang="en-US" sz="2000" dirty="0" smtClean="0"/>
              <a:t>人目の点数を入力</a:t>
            </a:r>
            <a:r>
              <a:rPr lang="en-US" altLang="ja-JP" sz="2000" dirty="0" smtClean="0"/>
              <a:t>: </a:t>
            </a:r>
            <a:r>
              <a:rPr lang="en-US" altLang="ja-JP" sz="2000" dirty="0" smtClean="0">
                <a:solidFill>
                  <a:srgbClr val="FF0000"/>
                </a:solidFill>
              </a:rPr>
              <a:t>95</a:t>
            </a:r>
          </a:p>
          <a:p>
            <a:r>
              <a:rPr lang="en-US" altLang="ja-JP" sz="2000" dirty="0" smtClean="0"/>
              <a:t>5</a:t>
            </a:r>
            <a:r>
              <a:rPr lang="ja-JP" altLang="en-US" sz="2000" dirty="0" smtClean="0"/>
              <a:t>人目の点数を入力</a:t>
            </a:r>
            <a:r>
              <a:rPr lang="en-US" altLang="ja-JP" sz="2000" dirty="0" smtClean="0"/>
              <a:t>: </a:t>
            </a:r>
            <a:r>
              <a:rPr lang="en-US" altLang="ja-JP" sz="2000" dirty="0" smtClean="0">
                <a:solidFill>
                  <a:srgbClr val="FF0000"/>
                </a:solidFill>
              </a:rPr>
              <a:t>50</a:t>
            </a:r>
          </a:p>
          <a:p>
            <a:r>
              <a:rPr lang="ja-JP" altLang="en-US" sz="2000" dirty="0" smtClean="0"/>
              <a:t>平均点は</a:t>
            </a:r>
            <a:r>
              <a:rPr lang="en-US" altLang="ja-JP" sz="2000" dirty="0" smtClean="0"/>
              <a:t>73.800000</a:t>
            </a:r>
            <a:r>
              <a:rPr lang="ja-JP" altLang="en-US" sz="2000" dirty="0" smtClean="0"/>
              <a:t>点です</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発展</a:t>
            </a:r>
            <a:r>
              <a:rPr kumimoji="1" lang="ja-JP" altLang="en-US" dirty="0" smtClean="0"/>
              <a:t>課題</a:t>
            </a:r>
            <a:r>
              <a:rPr lang="ja-JP" altLang="en-US" dirty="0" smtClean="0"/>
              <a:t>１</a:t>
            </a:r>
            <a:endParaRPr kumimoji="1" lang="ja-JP" altLang="en-US" dirty="0"/>
          </a:p>
        </p:txBody>
      </p:sp>
      <p:sp>
        <p:nvSpPr>
          <p:cNvPr id="5" name="正方形/長方形 4"/>
          <p:cNvSpPr/>
          <p:nvPr/>
        </p:nvSpPr>
        <p:spPr>
          <a:xfrm>
            <a:off x="571472" y="928670"/>
            <a:ext cx="7715304" cy="2677656"/>
          </a:xfrm>
          <a:prstGeom prst="rect">
            <a:avLst/>
          </a:prstGeom>
        </p:spPr>
        <p:txBody>
          <a:bodyPr wrap="square">
            <a:spAutoFit/>
          </a:bodyPr>
          <a:lstStyle/>
          <a:p>
            <a:r>
              <a:rPr kumimoji="0" lang="ja-JP" altLang="en-US" sz="2400" dirty="0" smtClean="0">
                <a:ea typeface="ＭＳ Ｐゴシック" charset="-128"/>
              </a:rPr>
              <a:t>受験者</a:t>
            </a:r>
            <a:r>
              <a:rPr kumimoji="0" lang="en-US" altLang="ja-JP" sz="2400" dirty="0" smtClean="0">
                <a:ea typeface="ＭＳ Ｐゴシック" charset="-128"/>
              </a:rPr>
              <a:t>n</a:t>
            </a:r>
            <a:r>
              <a:rPr kumimoji="0" lang="ja-JP" altLang="en-US" sz="2400" dirty="0" smtClean="0">
                <a:ea typeface="ＭＳ Ｐゴシック" charset="-128"/>
              </a:rPr>
              <a:t>人（</a:t>
            </a:r>
            <a:r>
              <a:rPr kumimoji="0" lang="en-US" altLang="ja-JP" sz="2400" dirty="0" smtClean="0">
                <a:ea typeface="ＭＳ Ｐゴシック" charset="-128"/>
              </a:rPr>
              <a:t>n</a:t>
            </a:r>
            <a:r>
              <a:rPr kumimoji="0" lang="ja-JP" altLang="en-US" sz="2400" dirty="0" smtClean="0">
                <a:ea typeface="ＭＳ Ｐゴシック" charset="-128"/>
              </a:rPr>
              <a:t>は実行時にキーボードから入力）の氏名および数学、英語の</a:t>
            </a:r>
            <a:r>
              <a:rPr kumimoji="0" lang="en-US" altLang="ja-JP" sz="2400" dirty="0" smtClean="0">
                <a:ea typeface="ＭＳ Ｐゴシック" charset="-128"/>
              </a:rPr>
              <a:t>2</a:t>
            </a:r>
            <a:r>
              <a:rPr kumimoji="0" lang="ja-JP" altLang="en-US" sz="2400" dirty="0" smtClean="0">
                <a:ea typeface="ＭＳ Ｐゴシック" charset="-128"/>
              </a:rPr>
              <a:t>科目の試験の点数をキーボードから受け取り、氏名、各科目の点数、合計点を一覧表にして表示したい。これを行うプログラムを、</a:t>
            </a:r>
            <a:r>
              <a:rPr kumimoji="0" lang="en-US" altLang="ja-JP" sz="2400" dirty="0" err="1" smtClean="0">
                <a:ea typeface="ＭＳ Ｐゴシック" charset="-128"/>
              </a:rPr>
              <a:t>calloc</a:t>
            </a:r>
            <a:r>
              <a:rPr kumimoji="0" lang="ja-JP" altLang="en-US" sz="2400" dirty="0" smtClean="0">
                <a:ea typeface="ＭＳ Ｐゴシック" charset="-128"/>
              </a:rPr>
              <a:t>を用いて書け。</a:t>
            </a:r>
            <a:endParaRPr kumimoji="0" lang="en-US" altLang="ja-JP" sz="2400" dirty="0" smtClean="0">
              <a:ea typeface="ＭＳ Ｐゴシック" charset="-128"/>
            </a:endParaRPr>
          </a:p>
          <a:p>
            <a:r>
              <a:rPr kumimoji="0" lang="ja-JP" altLang="en-US" sz="2400" dirty="0" smtClean="0">
                <a:ea typeface="ＭＳ Ｐゴシック" charset="-128"/>
              </a:rPr>
              <a:t>各受験者の氏名と点数を入力する部分、合計点を計算する部分、一覧表示をする部分は、別々の関数として定義し、それらを</a:t>
            </a:r>
            <a:r>
              <a:rPr kumimoji="0" lang="en-US" altLang="ja-JP" sz="2400" dirty="0" smtClean="0">
                <a:ea typeface="ＭＳ Ｐゴシック" charset="-128"/>
              </a:rPr>
              <a:t>main</a:t>
            </a:r>
            <a:r>
              <a:rPr kumimoji="0" lang="ja-JP" altLang="en-US" sz="2400" dirty="0" smtClean="0">
                <a:ea typeface="ＭＳ Ｐゴシック" charset="-128"/>
              </a:rPr>
              <a:t>関数から呼び出す形でプログラムを記述せよ。</a:t>
            </a:r>
            <a:endParaRPr kumimoji="0" lang="en-US" altLang="ja-JP" sz="2400" dirty="0" smtClean="0">
              <a:ea typeface="ＭＳ Ｐゴシック" charset="-128"/>
            </a:endParaRPr>
          </a:p>
        </p:txBody>
      </p:sp>
      <p:sp>
        <p:nvSpPr>
          <p:cNvPr id="10" name="テキスト ボックス 9"/>
          <p:cNvSpPr txBox="1"/>
          <p:nvPr/>
        </p:nvSpPr>
        <p:spPr>
          <a:xfrm>
            <a:off x="395536" y="3645024"/>
            <a:ext cx="1107996" cy="369332"/>
          </a:xfrm>
          <a:prstGeom prst="rect">
            <a:avLst/>
          </a:prstGeom>
          <a:noFill/>
        </p:spPr>
        <p:txBody>
          <a:bodyPr wrap="none" rtlCol="0">
            <a:spAutoFit/>
          </a:bodyPr>
          <a:lstStyle/>
          <a:p>
            <a:r>
              <a:rPr kumimoji="1" lang="ja-JP" altLang="en-US" dirty="0" smtClean="0"/>
              <a:t>（実行例）</a:t>
            </a:r>
            <a:endParaRPr kumimoji="1" lang="ja-JP" altLang="en-US" dirty="0"/>
          </a:p>
        </p:txBody>
      </p:sp>
      <p:sp>
        <p:nvSpPr>
          <p:cNvPr id="11" name="正方形/長方形 10"/>
          <p:cNvSpPr/>
          <p:nvPr/>
        </p:nvSpPr>
        <p:spPr>
          <a:xfrm>
            <a:off x="1440160" y="3643277"/>
            <a:ext cx="3635896" cy="3170099"/>
          </a:xfrm>
          <a:prstGeom prst="rect">
            <a:avLst/>
          </a:prstGeom>
          <a:ln>
            <a:noFill/>
          </a:ln>
        </p:spPr>
        <p:txBody>
          <a:bodyPr wrap="square">
            <a:spAutoFit/>
          </a:bodyPr>
          <a:lstStyle/>
          <a:p>
            <a:r>
              <a:rPr lang="ja-JP" altLang="en-US" sz="2000" dirty="0" smtClean="0">
                <a:latin typeface="HGｺﾞｼｯｸM" pitchFamily="49" charset="-128"/>
                <a:ea typeface="HGｺﾞｼｯｸM" pitchFamily="49" charset="-128"/>
              </a:rPr>
              <a:t>人数を入力してください</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2</a:t>
            </a:r>
          </a:p>
          <a:p>
            <a:r>
              <a:rPr lang="ja-JP" altLang="en-US" sz="2000" dirty="0" smtClean="0">
                <a:latin typeface="HGｺﾞｼｯｸM" pitchFamily="49" charset="-128"/>
                <a:ea typeface="HGｺﾞｼｯｸM" pitchFamily="49" charset="-128"/>
              </a:rPr>
              <a:t>氏名</a:t>
            </a:r>
            <a:r>
              <a:rPr lang="en-US" altLang="ja-JP" sz="2000" dirty="0" smtClean="0">
                <a:latin typeface="HGｺﾞｼｯｸM" pitchFamily="49" charset="-128"/>
                <a:ea typeface="HGｺﾞｼｯｸM" pitchFamily="49" charset="-128"/>
              </a:rPr>
              <a:t>: </a:t>
            </a:r>
            <a:r>
              <a:rPr lang="ja-JP" altLang="en-US" sz="2000" dirty="0" smtClean="0">
                <a:solidFill>
                  <a:srgbClr val="FF0000"/>
                </a:solidFill>
                <a:latin typeface="HGｺﾞｼｯｸM" pitchFamily="49" charset="-128"/>
                <a:ea typeface="HGｺﾞｼｯｸM" pitchFamily="49" charset="-128"/>
              </a:rPr>
              <a:t>芝浦太郎</a:t>
            </a:r>
          </a:p>
          <a:p>
            <a:r>
              <a:rPr lang="ja-JP" altLang="en-US" sz="2000" dirty="0" smtClean="0">
                <a:latin typeface="HGｺﾞｼｯｸM" pitchFamily="49" charset="-128"/>
                <a:ea typeface="HGｺﾞｼｯｸM" pitchFamily="49" charset="-128"/>
              </a:rPr>
              <a:t>数学</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90</a:t>
            </a:r>
          </a:p>
          <a:p>
            <a:r>
              <a:rPr lang="ja-JP" altLang="en-US" sz="2000" dirty="0" smtClean="0">
                <a:latin typeface="HGｺﾞｼｯｸM" pitchFamily="49" charset="-128"/>
                <a:ea typeface="HGｺﾞｼｯｸM" pitchFamily="49" charset="-128"/>
              </a:rPr>
              <a:t>英語</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90</a:t>
            </a:r>
          </a:p>
          <a:p>
            <a:r>
              <a:rPr lang="ja-JP" altLang="en-US" sz="2000" dirty="0" smtClean="0">
                <a:latin typeface="HGｺﾞｼｯｸM" pitchFamily="49" charset="-128"/>
                <a:ea typeface="HGｺﾞｼｯｸM" pitchFamily="49" charset="-128"/>
              </a:rPr>
              <a:t>氏名</a:t>
            </a:r>
            <a:r>
              <a:rPr lang="en-US" altLang="ja-JP" sz="2000" dirty="0" smtClean="0">
                <a:latin typeface="HGｺﾞｼｯｸM" pitchFamily="49" charset="-128"/>
                <a:ea typeface="HGｺﾞｼｯｸM" pitchFamily="49" charset="-128"/>
              </a:rPr>
              <a:t>: </a:t>
            </a:r>
            <a:r>
              <a:rPr lang="ja-JP" altLang="en-US" sz="2000" dirty="0" smtClean="0">
                <a:solidFill>
                  <a:srgbClr val="FF0000"/>
                </a:solidFill>
                <a:latin typeface="HGｺﾞｼｯｸM" pitchFamily="49" charset="-128"/>
                <a:ea typeface="HGｺﾞｼｯｸM" pitchFamily="49" charset="-128"/>
              </a:rPr>
              <a:t>芝浦次郎</a:t>
            </a:r>
          </a:p>
          <a:p>
            <a:r>
              <a:rPr lang="ja-JP" altLang="en-US" sz="2000" dirty="0" smtClean="0">
                <a:latin typeface="HGｺﾞｼｯｸM" pitchFamily="49" charset="-128"/>
                <a:ea typeface="HGｺﾞｼｯｸM" pitchFamily="49" charset="-128"/>
              </a:rPr>
              <a:t>数学</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100</a:t>
            </a:r>
          </a:p>
          <a:p>
            <a:r>
              <a:rPr lang="ja-JP" altLang="en-US" sz="2000" dirty="0" smtClean="0">
                <a:latin typeface="HGｺﾞｼｯｸM" pitchFamily="49" charset="-128"/>
                <a:ea typeface="HGｺﾞｼｯｸM" pitchFamily="49" charset="-128"/>
              </a:rPr>
              <a:t>英語</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100</a:t>
            </a:r>
          </a:p>
          <a:p>
            <a:r>
              <a:rPr lang="ja-JP" altLang="en-US" sz="2000" dirty="0" smtClean="0">
                <a:latin typeface="HGｺﾞｼｯｸM" pitchFamily="49" charset="-128"/>
                <a:ea typeface="HGｺﾞｼｯｸM" pitchFamily="49" charset="-128"/>
              </a:rPr>
              <a:t>氏名      数学  英語  合計</a:t>
            </a:r>
          </a:p>
          <a:p>
            <a:r>
              <a:rPr lang="ja-JP" altLang="en-US" sz="2000" dirty="0" smtClean="0">
                <a:latin typeface="HGｺﾞｼｯｸM" pitchFamily="49" charset="-128"/>
                <a:ea typeface="HGｺﾞｼｯｸM" pitchFamily="49" charset="-128"/>
              </a:rPr>
              <a:t>芝浦太郎    </a:t>
            </a:r>
            <a:r>
              <a:rPr lang="en-US" altLang="ja-JP" sz="2000" dirty="0" smtClean="0">
                <a:latin typeface="HGｺﾞｼｯｸM" pitchFamily="49" charset="-128"/>
                <a:ea typeface="HGｺﾞｼｯｸM" pitchFamily="49" charset="-128"/>
              </a:rPr>
              <a:t>90    90   180</a:t>
            </a:r>
          </a:p>
          <a:p>
            <a:r>
              <a:rPr lang="ja-JP" altLang="en-US" sz="2000" dirty="0" smtClean="0">
                <a:latin typeface="HGｺﾞｼｯｸM" pitchFamily="49" charset="-128"/>
                <a:ea typeface="HGｺﾞｼｯｸM" pitchFamily="49" charset="-128"/>
              </a:rPr>
              <a:t>芝浦次郎   </a:t>
            </a:r>
            <a:r>
              <a:rPr lang="en-US" altLang="ja-JP" sz="2000" dirty="0" smtClean="0">
                <a:latin typeface="HGｺﾞｼｯｸM" pitchFamily="49" charset="-128"/>
                <a:ea typeface="HGｺﾞｼｯｸM" pitchFamily="49" charset="-128"/>
              </a:rPr>
              <a:t>100   100   200</a:t>
            </a:r>
            <a:endParaRPr lang="en-US" altLang="ja-JP" sz="2000" dirty="0">
              <a:latin typeface="HGｺﾞｼｯｸM" pitchFamily="49" charset="-128"/>
              <a:ea typeface="HGｺﾞｼｯｸM" pitchFamily="49" charset="-128"/>
            </a:endParaRPr>
          </a:p>
        </p:txBody>
      </p:sp>
      <p:sp>
        <p:nvSpPr>
          <p:cNvPr id="6" name="正方形/長方形 5"/>
          <p:cNvSpPr/>
          <p:nvPr/>
        </p:nvSpPr>
        <p:spPr>
          <a:xfrm>
            <a:off x="5436096" y="3789040"/>
            <a:ext cx="3384376" cy="2554545"/>
          </a:xfrm>
          <a:prstGeom prst="rect">
            <a:avLst/>
          </a:prstGeom>
        </p:spPr>
        <p:txBody>
          <a:bodyPr wrap="square">
            <a:spAutoFit/>
          </a:bodyPr>
          <a:lstStyle/>
          <a:p>
            <a:r>
              <a:rPr lang="ja-JP" altLang="en-US" sz="2000" dirty="0" smtClean="0"/>
              <a:t>一覧表示で縦をそろえるには、</a:t>
            </a:r>
            <a:endParaRPr lang="en-US" altLang="ja-JP" sz="2000" dirty="0" smtClean="0"/>
          </a:p>
          <a:p>
            <a:r>
              <a:rPr lang="en-US" altLang="ja-JP" sz="2000" dirty="0" err="1" smtClean="0"/>
              <a:t>printf</a:t>
            </a:r>
            <a:r>
              <a:rPr lang="ja-JP" altLang="en-US" sz="2000" dirty="0" smtClean="0"/>
              <a:t>の変換指定を、文字列の場合は</a:t>
            </a:r>
            <a:r>
              <a:rPr lang="en-US" altLang="ja-JP" sz="2000" dirty="0" smtClean="0">
                <a:solidFill>
                  <a:srgbClr val="FF0000"/>
                </a:solidFill>
              </a:rPr>
              <a:t>%-8s</a:t>
            </a:r>
            <a:r>
              <a:rPr lang="en-US" altLang="ja-JP" sz="2000" dirty="0" smtClean="0"/>
              <a:t>, </a:t>
            </a:r>
            <a:r>
              <a:rPr lang="ja-JP" altLang="en-US" sz="2000" dirty="0" smtClean="0"/>
              <a:t>整数の場合は</a:t>
            </a:r>
            <a:r>
              <a:rPr lang="en-US" altLang="ja-JP" sz="2000" dirty="0" smtClean="0">
                <a:solidFill>
                  <a:srgbClr val="FF0000"/>
                </a:solidFill>
              </a:rPr>
              <a:t>%4d</a:t>
            </a:r>
            <a:r>
              <a:rPr lang="ja-JP" altLang="en-US" sz="2000" dirty="0" err="1" smtClean="0"/>
              <a:t>のように</a:t>
            </a:r>
            <a:r>
              <a:rPr lang="ja-JP" altLang="en-US" sz="2000" dirty="0" smtClean="0"/>
              <a:t>すればよい。</a:t>
            </a:r>
            <a:endParaRPr lang="en-US" altLang="ja-JP" sz="2000" dirty="0" smtClean="0"/>
          </a:p>
          <a:p>
            <a:r>
              <a:rPr lang="ja-JP" altLang="en-US" sz="2000" dirty="0" smtClean="0"/>
              <a:t>詳しくは教科書</a:t>
            </a:r>
            <a:r>
              <a:rPr lang="en-US" altLang="ja-JP" sz="2000" dirty="0" smtClean="0"/>
              <a:t>p.318</a:t>
            </a:r>
            <a:r>
              <a:rPr lang="ja-JP" altLang="en-US" sz="2000" dirty="0" smtClean="0"/>
              <a:t>を参照。</a:t>
            </a:r>
            <a:endParaRPr lang="en-US" altLang="ja-JP" sz="2000" dirty="0" smtClean="0"/>
          </a:p>
          <a:p>
            <a:r>
              <a:rPr lang="ja-JP" altLang="en-US" sz="2000" dirty="0" smtClean="0"/>
              <a:t>あるいは</a:t>
            </a:r>
            <a:r>
              <a:rPr lang="en-US" altLang="ja-JP" sz="2000" dirty="0" smtClean="0"/>
              <a:t>man</a:t>
            </a:r>
            <a:r>
              <a:rPr lang="ja-JP" altLang="en-US" sz="2000" dirty="0" smtClean="0"/>
              <a:t>コマンドで</a:t>
            </a:r>
            <a:endParaRPr lang="en-US" altLang="ja-JP" sz="2000" dirty="0" smtClean="0"/>
          </a:p>
          <a:p>
            <a:r>
              <a:rPr lang="en-US" altLang="ja-JP" sz="2000" dirty="0" smtClean="0"/>
              <a:t>$ man –S 3 </a:t>
            </a:r>
            <a:r>
              <a:rPr lang="en-US" altLang="ja-JP" sz="2000" dirty="0" err="1" smtClean="0"/>
              <a:t>printf</a:t>
            </a:r>
            <a:endParaRPr lang="en-US" altLang="ja-JP" sz="2000" dirty="0" smtClean="0"/>
          </a:p>
          <a:p>
            <a:r>
              <a:rPr lang="ja-JP" altLang="en-US" sz="2000" dirty="0" smtClean="0"/>
              <a:t>で調べればよい。</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calloc</a:t>
            </a:r>
            <a:r>
              <a:rPr kumimoji="1" lang="ja-JP" altLang="en-US" dirty="0" smtClean="0"/>
              <a:t>による動的な領域確保について</a:t>
            </a:r>
            <a:endParaRPr kumimoji="1" lang="en-US" altLang="ja-JP" dirty="0" smtClean="0"/>
          </a:p>
          <a:p>
            <a:r>
              <a:rPr lang="en-US" altLang="ja-JP" dirty="0" err="1" smtClean="0"/>
              <a:t>malloc</a:t>
            </a:r>
            <a:r>
              <a:rPr lang="ja-JP" altLang="en-US" dirty="0" smtClean="0"/>
              <a:t>という、</a:t>
            </a:r>
            <a:r>
              <a:rPr lang="en-US" altLang="ja-JP" dirty="0" err="1" smtClean="0"/>
              <a:t>calloc</a:t>
            </a:r>
            <a:r>
              <a:rPr lang="ja-JP" altLang="en-US" dirty="0" smtClean="0"/>
              <a:t>に似たライブラリ関数もあるが、この演習では</a:t>
            </a:r>
            <a:r>
              <a:rPr lang="en-US" altLang="ja-JP" dirty="0" err="1" smtClean="0"/>
              <a:t>calloc</a:t>
            </a:r>
            <a:r>
              <a:rPr lang="ja-JP" altLang="en-US" dirty="0" smtClean="0"/>
              <a:t>のみ紹介する。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正方形/長方形 3"/>
          <p:cNvSpPr/>
          <p:nvPr/>
        </p:nvSpPr>
        <p:spPr>
          <a:xfrm>
            <a:off x="1043608" y="1700808"/>
            <a:ext cx="6912768" cy="954107"/>
          </a:xfrm>
          <a:prstGeom prst="rect">
            <a:avLst/>
          </a:prstGeom>
        </p:spPr>
        <p:txBody>
          <a:bodyPr wrap="square">
            <a:spAutoFit/>
          </a:bodyPr>
          <a:lstStyle/>
          <a:p>
            <a:pPr>
              <a:buNone/>
            </a:pPr>
            <a:r>
              <a:rPr lang="ja-JP" altLang="en-US" sz="2800" dirty="0" smtClean="0"/>
              <a:t>発展課題１の表示を、合計点の高い順に表示するように変更せよ。</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036429"/>
          </a:xfrm>
        </p:spPr>
        <p:txBody>
          <a:bodyPr/>
          <a:lstStyle/>
          <a:p>
            <a:r>
              <a:rPr kumimoji="1" lang="ja-JP" altLang="en-US" dirty="0" smtClean="0"/>
              <a:t>発展課題３</a:t>
            </a:r>
            <a:endParaRPr kumimoji="1" lang="ja-JP" altLang="en-US" dirty="0"/>
          </a:p>
        </p:txBody>
      </p:sp>
      <p:sp>
        <p:nvSpPr>
          <p:cNvPr id="4" name="正方形/長方形 3"/>
          <p:cNvSpPr/>
          <p:nvPr/>
        </p:nvSpPr>
        <p:spPr>
          <a:xfrm>
            <a:off x="467544" y="1234197"/>
            <a:ext cx="8064896" cy="1938992"/>
          </a:xfrm>
          <a:prstGeom prst="rect">
            <a:avLst/>
          </a:prstGeom>
        </p:spPr>
        <p:txBody>
          <a:bodyPr wrap="square">
            <a:spAutoFit/>
          </a:bodyPr>
          <a:lstStyle/>
          <a:p>
            <a:pPr lvl="0"/>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a:t>
            </a:r>
            <a:r>
              <a:rPr lang="ja-JP" altLang="ja-JP" sz="2400" dirty="0" smtClean="0">
                <a:latin typeface="+mn-ea"/>
                <a:cs typeface="Times New Roman" pitchFamily="18" charset="0"/>
              </a:rPr>
              <a:t>英文</a:t>
            </a:r>
            <a:r>
              <a:rPr lang="ja-JP" altLang="en-US" sz="2400" dirty="0" smtClean="0">
                <a:latin typeface="+mn-ea"/>
                <a:cs typeface="Times New Roman" pitchFamily="18" charset="0"/>
              </a:rPr>
              <a:t>中の単語の数</a:t>
            </a:r>
            <a:r>
              <a:rPr lang="ja-JP" altLang="ja-JP" sz="2400" dirty="0" smtClean="0">
                <a:latin typeface="+mn-ea"/>
                <a:cs typeface="Times New Roman" pitchFamily="18" charset="0"/>
              </a:rPr>
              <a:t>を</a:t>
            </a:r>
            <a:r>
              <a:rPr lang="ja-JP" altLang="ja-JP" sz="2400" dirty="0">
                <a:latin typeface="+mn-ea"/>
                <a:cs typeface="Times New Roman" pitchFamily="18" charset="0"/>
              </a:rPr>
              <a:t>表示するプログラムを作成せよ</a:t>
            </a:r>
            <a:r>
              <a:rPr lang="ja-JP" altLang="ja-JP" sz="2400" dirty="0" smtClean="0">
                <a:latin typeface="+mn-ea"/>
                <a:cs typeface="Times New Roman" pitchFamily="18" charset="0"/>
              </a:rPr>
              <a:t>。</a:t>
            </a:r>
            <a:r>
              <a:rPr lang="ja-JP" altLang="en-US" sz="2400" dirty="0" smtClean="0">
                <a:latin typeface="+mn-ea"/>
                <a:cs typeface="Times New Roman" pitchFamily="18" charset="0"/>
              </a:rPr>
              <a:t>英字以外の文字（空白、ピリオド、コンマ、クエスチョンマーク等）は区切り文字とし、単語数にはカウントしない。</a:t>
            </a:r>
            <a:r>
              <a:rPr lang="ja-JP" altLang="ja-JP" sz="2400" dirty="0"/>
              <a:t>文字列を</a:t>
            </a:r>
            <a:r>
              <a:rPr lang="ja-JP" altLang="en-US" sz="2400" dirty="0"/>
              <a:t>格納する領域は、キーボードから文</a:t>
            </a:r>
            <a:r>
              <a:rPr lang="ja-JP" altLang="en-US" sz="2400" dirty="0" smtClean="0"/>
              <a:t>字数の上限を</a:t>
            </a:r>
            <a:r>
              <a:rPr lang="ja-JP" altLang="en-US" sz="2400" dirty="0"/>
              <a:t>受け取り、</a:t>
            </a:r>
            <a:r>
              <a:rPr lang="en-US" altLang="ja-JP" sz="2400" dirty="0" err="1"/>
              <a:t>calloc</a:t>
            </a:r>
            <a:r>
              <a:rPr lang="ja-JP" altLang="en-US" sz="2400" dirty="0"/>
              <a:t>で確保せよ</a:t>
            </a:r>
            <a:r>
              <a:rPr lang="ja-JP" altLang="en-US" sz="2400" dirty="0" smtClean="0"/>
              <a:t>。</a:t>
            </a:r>
            <a:endParaRPr lang="en-US" altLang="ja-JP" sz="2400" dirty="0" smtClean="0"/>
          </a:p>
        </p:txBody>
      </p:sp>
      <p:sp>
        <p:nvSpPr>
          <p:cNvPr id="5" name="正方形/長方形 4"/>
          <p:cNvSpPr/>
          <p:nvPr/>
        </p:nvSpPr>
        <p:spPr>
          <a:xfrm>
            <a:off x="467544" y="3307043"/>
            <a:ext cx="806489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smtClean="0"/>
              <a:t>a.out</a:t>
            </a:r>
            <a:endParaRPr lang="en-US" altLang="ja-JP" sz="2400" dirty="0" smtClean="0"/>
          </a:p>
          <a:p>
            <a:r>
              <a:rPr lang="ja-JP" altLang="en-US" sz="2400" dirty="0"/>
              <a:t>文字数の上限を入力してください</a:t>
            </a:r>
            <a:r>
              <a:rPr lang="en-US" altLang="ja-JP" sz="2400" dirty="0"/>
              <a:t>: </a:t>
            </a:r>
            <a:r>
              <a:rPr lang="en-US" altLang="ja-JP" sz="2400" dirty="0" smtClean="0">
                <a:solidFill>
                  <a:srgbClr val="FF0000"/>
                </a:solidFill>
              </a:rPr>
              <a:t>20</a:t>
            </a:r>
            <a:endParaRPr lang="en-US" altLang="ja-JP" sz="2400" dirty="0"/>
          </a:p>
          <a:p>
            <a:r>
              <a:rPr lang="ja-JP" altLang="en-US" sz="2400" dirty="0"/>
              <a:t>英文を入力してください</a:t>
            </a:r>
            <a:r>
              <a:rPr lang="en-US" altLang="ja-JP" sz="2400" dirty="0"/>
              <a:t>: </a:t>
            </a:r>
            <a:r>
              <a:rPr lang="en-US" altLang="ja-JP" sz="2400" dirty="0">
                <a:solidFill>
                  <a:srgbClr val="FF0000"/>
                </a:solidFill>
              </a:rPr>
              <a:t>This is a pen.</a:t>
            </a:r>
          </a:p>
          <a:p>
            <a:r>
              <a:rPr lang="ja-JP" altLang="en-US" sz="2400" dirty="0"/>
              <a:t>単語数は</a:t>
            </a:r>
            <a:r>
              <a:rPr lang="en-US" altLang="ja-JP" sz="2400" dirty="0"/>
              <a:t>4</a:t>
            </a:r>
            <a:r>
              <a:rPr lang="ja-JP" altLang="en-US" sz="2400" dirty="0"/>
              <a:t>です</a:t>
            </a:r>
            <a:r>
              <a:rPr lang="ja-JP" altLang="en-US" sz="2400" dirty="0" smtClean="0"/>
              <a:t>。</a:t>
            </a:r>
            <a:endParaRPr lang="en-US" altLang="ja-JP" sz="2400" dirty="0"/>
          </a:p>
        </p:txBody>
      </p:sp>
      <p:sp>
        <p:nvSpPr>
          <p:cNvPr id="3" name="正方形/長方形 2"/>
          <p:cNvSpPr/>
          <p:nvPr/>
        </p:nvSpPr>
        <p:spPr>
          <a:xfrm>
            <a:off x="621904" y="5716391"/>
            <a:ext cx="8064896" cy="707886"/>
          </a:xfrm>
          <a:prstGeom prst="rect">
            <a:avLst/>
          </a:prstGeom>
        </p:spPr>
        <p:txBody>
          <a:bodyPr wrap="square">
            <a:spAutoFit/>
          </a:bodyPr>
          <a:lstStyle/>
          <a:p>
            <a:pPr lvl="0"/>
            <a:r>
              <a:rPr lang="ja-JP" altLang="en-US" sz="2000" dirty="0" smtClean="0"/>
              <a:t>（参考）これは第</a:t>
            </a:r>
            <a:r>
              <a:rPr lang="en-US" altLang="ja-JP" sz="2000" dirty="0" smtClean="0"/>
              <a:t>6</a:t>
            </a:r>
            <a:r>
              <a:rPr lang="ja-JP" altLang="en-US" sz="2000" dirty="0" smtClean="0"/>
              <a:t>回</a:t>
            </a:r>
            <a:r>
              <a:rPr lang="ja-JP" altLang="en-US" sz="2000" dirty="0"/>
              <a:t>発展</a:t>
            </a:r>
            <a:r>
              <a:rPr lang="ja-JP" altLang="en-US" sz="2000" dirty="0" smtClean="0"/>
              <a:t>課題</a:t>
            </a:r>
            <a:r>
              <a:rPr lang="en-US" altLang="ja-JP" sz="2000" dirty="0" smtClean="0"/>
              <a:t>1</a:t>
            </a:r>
            <a:r>
              <a:rPr lang="ja-JP" altLang="en-US" sz="2000" dirty="0" smtClean="0"/>
              <a:t>の類題で、文字列</a:t>
            </a:r>
            <a:r>
              <a:rPr lang="ja-JP" altLang="en-US" sz="2000" dirty="0"/>
              <a:t>を格納する領域を</a:t>
            </a:r>
            <a:r>
              <a:rPr lang="en-US" altLang="ja-JP" sz="2000" dirty="0" err="1"/>
              <a:t>calloc</a:t>
            </a:r>
            <a:r>
              <a:rPr lang="ja-JP" altLang="en-US" sz="2000" dirty="0"/>
              <a:t>で確保するようにした</a:t>
            </a:r>
            <a:r>
              <a:rPr lang="ja-JP" altLang="en-US" sz="2000" dirty="0" smtClean="0"/>
              <a:t>問題</a:t>
            </a:r>
            <a:endParaRPr lang="en-US" altLang="ja-JP" sz="2000" dirty="0"/>
          </a:p>
        </p:txBody>
      </p:sp>
    </p:spTree>
    <p:extLst>
      <p:ext uri="{BB962C8B-B14F-4D97-AF65-F5344CB8AC3E}">
        <p14:creationId xmlns:p14="http://schemas.microsoft.com/office/powerpoint/2010/main" val="3271058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52400" y="152400"/>
            <a:ext cx="8420128" cy="685800"/>
          </a:xfrm>
        </p:spPr>
        <p:txBody>
          <a:bodyPr>
            <a:normAutofit fontScale="90000"/>
          </a:bodyPr>
          <a:lstStyle/>
          <a:p>
            <a:pPr eaLnBrk="1" hangingPunct="1">
              <a:defRPr/>
            </a:pPr>
            <a:r>
              <a:rPr lang="ja-JP" altLang="en-US" dirty="0" smtClean="0"/>
              <a:t>構造体配列の動的確保（</a:t>
            </a:r>
            <a:r>
              <a:rPr lang="en-US" altLang="ja-JP" dirty="0" smtClean="0"/>
              <a:t>point</a:t>
            </a:r>
            <a:r>
              <a:rPr lang="ja-JP" altLang="en-US" dirty="0" err="1" smtClean="0"/>
              <a:t>での</a:t>
            </a:r>
            <a:r>
              <a:rPr lang="ja-JP" altLang="en-US" dirty="0" smtClean="0"/>
              <a:t>例）</a:t>
            </a:r>
          </a:p>
        </p:txBody>
      </p:sp>
      <p:sp>
        <p:nvSpPr>
          <p:cNvPr id="30725" name="Rectangle 3"/>
          <p:cNvSpPr>
            <a:spLocks noGrp="1" noChangeArrowheads="1"/>
          </p:cNvSpPr>
          <p:nvPr>
            <p:ph type="body" idx="1"/>
          </p:nvPr>
        </p:nvSpPr>
        <p:spPr>
          <a:xfrm>
            <a:off x="395536" y="908720"/>
            <a:ext cx="8280400" cy="4303713"/>
          </a:xfrm>
          <a:ln>
            <a:solidFill>
              <a:schemeClr val="tx1"/>
            </a:solidFill>
          </a:ln>
        </p:spPr>
        <p:txBody>
          <a:bodyPr/>
          <a:lstStyle/>
          <a:p>
            <a:pPr eaLnBrk="1" hangingPunct="1">
              <a:buFont typeface="Wingdings" pitchFamily="-64" charset="2"/>
              <a:buNone/>
              <a:defRPr/>
            </a:pPr>
            <a:r>
              <a:rPr lang="en-US" altLang="ja-JP" sz="2000" dirty="0" smtClean="0"/>
              <a:t>(0) point</a:t>
            </a:r>
            <a:r>
              <a:rPr lang="ja-JP" altLang="en-US" sz="2000" dirty="0" smtClean="0"/>
              <a:t>構造体を定義</a:t>
            </a:r>
            <a:endParaRPr lang="en-US" altLang="ja-JP" sz="2000" dirty="0" smtClean="0"/>
          </a:p>
          <a:p>
            <a:pPr marL="457200" indent="-457200" eaLnBrk="1" hangingPunct="1">
              <a:buFont typeface="Wingdings" pitchFamily="-64" charset="2"/>
              <a:buNone/>
              <a:defRPr/>
            </a:pPr>
            <a:r>
              <a:rPr lang="en-US" altLang="ja-JP" sz="2000" dirty="0" smtClean="0"/>
              <a:t>(1) point</a:t>
            </a:r>
            <a:r>
              <a:rPr lang="ja-JP" altLang="en-US" sz="2000" dirty="0" smtClean="0"/>
              <a:t>構造体へのポインタ型の変数</a:t>
            </a:r>
            <a:r>
              <a:rPr lang="en-US" altLang="ja-JP" sz="2000" dirty="0" smtClean="0"/>
              <a:t>p</a:t>
            </a:r>
            <a:r>
              <a:rPr lang="ja-JP" altLang="en-US" sz="2000" dirty="0" smtClean="0"/>
              <a:t>を宣言しておく。</a:t>
            </a:r>
            <a:endParaRPr lang="en-US" altLang="ja-JP" sz="2000" dirty="0" smtClean="0"/>
          </a:p>
          <a:p>
            <a:pPr marL="457200" indent="-457200" eaLnBrk="1" hangingPunct="1">
              <a:buFont typeface="Wingdings" pitchFamily="-64" charset="2"/>
              <a:buNone/>
              <a:defRPr/>
            </a:pPr>
            <a:r>
              <a:rPr lang="en-US" altLang="ja-JP" sz="2000" dirty="0" smtClean="0"/>
              <a:t>       point *p;</a:t>
            </a:r>
          </a:p>
          <a:p>
            <a:pPr>
              <a:buNone/>
              <a:defRPr/>
            </a:pPr>
            <a:r>
              <a:rPr lang="en-US" altLang="ja-JP" sz="2000" dirty="0" smtClean="0"/>
              <a:t>(2)</a:t>
            </a:r>
            <a:r>
              <a:rPr lang="ja-JP" altLang="en-US" sz="2000" dirty="0" smtClean="0"/>
              <a:t> 配列の要素数をキーボードから受け取り、</a:t>
            </a:r>
            <a:r>
              <a:rPr lang="en-US" altLang="ja-JP" sz="2000" dirty="0" smtClean="0"/>
              <a:t>N</a:t>
            </a:r>
            <a:r>
              <a:rPr lang="ja-JP" altLang="en-US" sz="2000" dirty="0" smtClean="0"/>
              <a:t>に格納する。</a:t>
            </a:r>
            <a:endParaRPr lang="en-US" altLang="ja-JP" sz="2000" dirty="0" smtClean="0"/>
          </a:p>
          <a:p>
            <a:pPr eaLnBrk="1" hangingPunct="1">
              <a:buFont typeface="Wingdings" pitchFamily="-64" charset="2"/>
              <a:buNone/>
              <a:defRPr/>
            </a:pPr>
            <a:r>
              <a:rPr lang="en-US" altLang="ja-JP" sz="2000" dirty="0" smtClean="0"/>
              <a:t>(3) p = </a:t>
            </a:r>
            <a:r>
              <a:rPr lang="en-US" altLang="ja-JP" sz="2000" dirty="0" err="1" smtClean="0"/>
              <a:t>calloc</a:t>
            </a:r>
            <a:r>
              <a:rPr lang="en-US" altLang="ja-JP" sz="2000" dirty="0" smtClean="0"/>
              <a:t> (N, </a:t>
            </a:r>
            <a:r>
              <a:rPr lang="en-US" altLang="ja-JP" sz="2000" dirty="0" err="1" smtClean="0"/>
              <a:t>sizeof</a:t>
            </a:r>
            <a:r>
              <a:rPr lang="en-US" altLang="ja-JP" sz="2000" dirty="0" smtClean="0"/>
              <a:t> (point)); </a:t>
            </a:r>
            <a:r>
              <a:rPr lang="ja-JP" altLang="en-US" sz="2000" dirty="0" smtClean="0"/>
              <a:t>で必要な長さの</a:t>
            </a:r>
            <a:r>
              <a:rPr lang="en-US" altLang="en-US" sz="2000" dirty="0" smtClean="0"/>
              <a:t>配列</a:t>
            </a:r>
            <a:r>
              <a:rPr lang="ja-JP" altLang="en-US" sz="2000" dirty="0" smtClean="0"/>
              <a:t>を確保し、その先頭要素へのポインタを</a:t>
            </a:r>
            <a:r>
              <a:rPr lang="en-US" altLang="ja-JP" sz="2000" dirty="0" smtClean="0"/>
              <a:t>p</a:t>
            </a:r>
            <a:r>
              <a:rPr lang="ja-JP" altLang="en-US" sz="2000" dirty="0" smtClean="0"/>
              <a:t>に代入</a:t>
            </a:r>
            <a:endParaRPr lang="en-US" altLang="ja-JP" sz="2000" dirty="0" smtClean="0"/>
          </a:p>
          <a:p>
            <a:pPr eaLnBrk="1" hangingPunct="1">
              <a:buFont typeface="Wingdings" pitchFamily="-64" charset="2"/>
              <a:buNone/>
              <a:defRPr/>
            </a:pPr>
            <a:r>
              <a:rPr lang="en-US" altLang="ja-JP" sz="2000" dirty="0" smtClean="0"/>
              <a:t>(4) p</a:t>
            </a:r>
            <a:r>
              <a:rPr lang="ja-JP" altLang="en-US" sz="2000" dirty="0" smtClean="0"/>
              <a:t>を使って、確保した領域内の各要素にアクセス。</a:t>
            </a:r>
            <a:endParaRPr lang="en-US" altLang="ja-JP" sz="2000" dirty="0" smtClean="0"/>
          </a:p>
          <a:p>
            <a:pPr eaLnBrk="1" hangingPunct="1">
              <a:buFont typeface="Wingdings" pitchFamily="-64" charset="2"/>
              <a:buNone/>
              <a:defRPr/>
            </a:pPr>
            <a:r>
              <a:rPr lang="en-US" altLang="ja-JP" sz="2000" dirty="0" smtClean="0"/>
              <a:t>      p[0], p[1] </a:t>
            </a:r>
            <a:r>
              <a:rPr lang="ja-JP" altLang="en-US" sz="2000" dirty="0" smtClean="0"/>
              <a:t>などが領域内の各構造体を表す。（</a:t>
            </a:r>
            <a:r>
              <a:rPr lang="en-US" altLang="ja-JP" sz="2000" dirty="0" smtClean="0"/>
              <a:t>*p, *(p + 1), </a:t>
            </a:r>
            <a:r>
              <a:rPr lang="ja-JP" altLang="en-US" sz="2000" dirty="0" smtClean="0"/>
              <a:t>等でもよい）</a:t>
            </a:r>
            <a:endParaRPr lang="en-US" altLang="ja-JP" sz="2000" dirty="0" smtClean="0"/>
          </a:p>
          <a:p>
            <a:pPr eaLnBrk="1" hangingPunct="1">
              <a:buFont typeface="Wingdings" pitchFamily="-64" charset="2"/>
              <a:buNone/>
              <a:defRPr/>
            </a:pPr>
            <a:r>
              <a:rPr lang="en-US" altLang="ja-JP" sz="2000" dirty="0" smtClean="0"/>
              <a:t>      p[0].x, p[0].y, p[1].x, …</a:t>
            </a:r>
            <a:r>
              <a:rPr lang="ja-JP" altLang="en-US" sz="2000" dirty="0" smtClean="0"/>
              <a:t>などが、領域の中に確保された各構造体のメンバーを表すことになる。</a:t>
            </a:r>
            <a:endParaRPr lang="en-US" altLang="ja-JP" sz="2000" dirty="0" smtClean="0"/>
          </a:p>
          <a:p>
            <a:pPr eaLnBrk="1" hangingPunct="1">
              <a:buFont typeface="Wingdings" pitchFamily="-64" charset="2"/>
              <a:buNone/>
              <a:defRPr/>
            </a:pPr>
            <a:r>
              <a:rPr lang="en-US" altLang="ja-JP" sz="2000" dirty="0" smtClean="0"/>
              <a:t>      p -&gt; x, p -&gt; y, (p+1)-&gt; x </a:t>
            </a:r>
            <a:r>
              <a:rPr lang="ja-JP" altLang="en-US" sz="2000" dirty="0" smtClean="0"/>
              <a:t>等、アローを使った表記でもよい。</a:t>
            </a:r>
            <a:endParaRPr lang="en-US" altLang="ja-JP" sz="2000" dirty="0" smtClean="0"/>
          </a:p>
        </p:txBody>
      </p:sp>
      <p:sp>
        <p:nvSpPr>
          <p:cNvPr id="33798" name="Text Box 4"/>
          <p:cNvSpPr txBox="1">
            <a:spLocks noChangeArrowheads="1"/>
          </p:cNvSpPr>
          <p:nvPr/>
        </p:nvSpPr>
        <p:spPr bwMode="auto">
          <a:xfrm>
            <a:off x="1000125" y="5357813"/>
            <a:ext cx="1704975" cy="1200150"/>
          </a:xfrm>
          <a:prstGeom prst="rect">
            <a:avLst/>
          </a:prstGeom>
          <a:solidFill>
            <a:srgbClr val="CCECFF"/>
          </a:solid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smtClean="0"/>
              <a:t>canf</a:t>
            </a:r>
            <a:r>
              <a:rPr kumimoji="1" lang="ja-JP" altLang="en-US" dirty="0" smtClean="0"/>
              <a:t>について</a:t>
            </a:r>
            <a:endParaRPr kumimoji="1" lang="ja-JP" altLang="en-US" dirty="0"/>
          </a:p>
        </p:txBody>
      </p:sp>
      <p:sp>
        <p:nvSpPr>
          <p:cNvPr id="4" name="テキスト ボックス 3"/>
          <p:cNvSpPr txBox="1"/>
          <p:nvPr/>
        </p:nvSpPr>
        <p:spPr>
          <a:xfrm>
            <a:off x="340504" y="1417638"/>
            <a:ext cx="7617894" cy="4893647"/>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n;</a:t>
            </a:r>
          </a:p>
          <a:p>
            <a:r>
              <a:rPr lang="en-US" altLang="ja-JP" sz="2400" dirty="0"/>
              <a:t> </a:t>
            </a:r>
            <a:r>
              <a:rPr lang="en-US" altLang="ja-JP" sz="2400" dirty="0" smtClean="0"/>
              <a:t>char c;</a:t>
            </a:r>
          </a:p>
          <a:p>
            <a:r>
              <a:rPr lang="en-US" altLang="ja-JP" sz="2400" dirty="0" smtClean="0"/>
              <a:t> </a:t>
            </a:r>
            <a:r>
              <a:rPr lang="en-US" altLang="ja-JP" sz="2400" dirty="0" err="1" smtClean="0"/>
              <a:t>scanf</a:t>
            </a:r>
            <a:r>
              <a:rPr lang="en-US" altLang="ja-JP" sz="2400" dirty="0" smtClean="0"/>
              <a:t> (“%d”, &amp;n);</a:t>
            </a:r>
          </a:p>
          <a:p>
            <a:r>
              <a:rPr lang="en-US" altLang="ja-JP" sz="2400" dirty="0"/>
              <a:t> </a:t>
            </a:r>
            <a:r>
              <a:rPr lang="en-US" altLang="ja-JP" sz="2400" dirty="0" err="1" smtClean="0"/>
              <a:t>scanf</a:t>
            </a:r>
            <a:r>
              <a:rPr lang="en-US" altLang="ja-JP" sz="2400" dirty="0" smtClean="0"/>
              <a:t> (“%c”, &amp;c);</a:t>
            </a:r>
          </a:p>
          <a:p>
            <a:r>
              <a:rPr lang="ja-JP" altLang="en-US" sz="2400" dirty="0" smtClean="0"/>
              <a:t>のようなプログラムにおいて、例えば</a:t>
            </a:r>
            <a:r>
              <a:rPr lang="en-US" altLang="ja-JP" sz="2400" dirty="0" smtClean="0"/>
              <a:t>5</a:t>
            </a:r>
            <a:r>
              <a:rPr lang="ja-JP" altLang="en-US" sz="2400" dirty="0" smtClean="0"/>
              <a:t>を入力すると、</a:t>
            </a:r>
            <a:r>
              <a:rPr lang="en-US" altLang="ja-JP" sz="2400" dirty="0" smtClean="0"/>
              <a:t>n</a:t>
            </a:r>
            <a:r>
              <a:rPr lang="ja-JP" altLang="en-US" sz="2400" dirty="0" smtClean="0"/>
              <a:t>に</a:t>
            </a:r>
            <a:r>
              <a:rPr lang="en-US" altLang="ja-JP" sz="2400" dirty="0" smtClean="0"/>
              <a:t>5</a:t>
            </a:r>
            <a:r>
              <a:rPr lang="ja-JP" altLang="en-US" sz="2400" dirty="0" smtClean="0"/>
              <a:t>が代入されるが、入力のために</a:t>
            </a:r>
            <a:r>
              <a:rPr lang="en-US" altLang="ja-JP" sz="2400" dirty="0" smtClean="0"/>
              <a:t>return</a:t>
            </a:r>
            <a:r>
              <a:rPr lang="ja-JP" altLang="en-US" sz="2400" dirty="0" smtClean="0"/>
              <a:t>キーを押しており、改行文字が残っているため、</a:t>
            </a:r>
            <a:r>
              <a:rPr lang="en-US" altLang="ja-JP" sz="2400" dirty="0" err="1" smtClean="0"/>
              <a:t>scanf</a:t>
            </a:r>
            <a:r>
              <a:rPr lang="en-US" altLang="ja-JP" sz="2400" dirty="0" smtClean="0"/>
              <a:t>(“%c”, &amp;c);</a:t>
            </a:r>
            <a:r>
              <a:rPr lang="ja-JP" altLang="en-US" sz="2400" dirty="0" smtClean="0"/>
              <a:t>で改行文字が読み取られる。</a:t>
            </a:r>
            <a:endParaRPr lang="en-US" altLang="ja-JP" sz="2400" dirty="0" smtClean="0"/>
          </a:p>
          <a:p>
            <a:r>
              <a:rPr lang="ja-JP" altLang="en-US" sz="2400" dirty="0" smtClean="0"/>
              <a:t>なので、次の文字を読み取るためには、以下のようにさらにもう一度</a:t>
            </a:r>
            <a:r>
              <a:rPr lang="en-US" altLang="ja-JP" sz="2400" dirty="0" err="1" smtClean="0"/>
              <a:t>scanf</a:t>
            </a:r>
            <a:r>
              <a:rPr lang="ja-JP" altLang="en-US" sz="2400" dirty="0" smtClean="0"/>
              <a:t>で読み取る必要がある。</a:t>
            </a:r>
            <a:endParaRPr lang="en-US" altLang="ja-JP" sz="2400" dirty="0" smtClean="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en-US" altLang="ja-JP" sz="2400" dirty="0" smtClean="0"/>
              <a:t> </a:t>
            </a:r>
            <a:r>
              <a:rPr lang="en-US" altLang="ja-JP" sz="2400" dirty="0" err="1" smtClean="0"/>
              <a:t>scanf</a:t>
            </a:r>
            <a:r>
              <a:rPr lang="en-US" altLang="ja-JP" sz="2400" dirty="0" smtClean="0"/>
              <a:t> </a:t>
            </a:r>
            <a:r>
              <a:rPr lang="en-US" altLang="ja-JP" sz="2400" dirty="0"/>
              <a:t>(“%c”, &amp;c)</a:t>
            </a:r>
            <a:r>
              <a:rPr lang="en-US" altLang="ja-JP" sz="2400" dirty="0" smtClean="0"/>
              <a:t>;</a:t>
            </a:r>
            <a:endParaRPr lang="en-US" altLang="ja-JP" sz="2400" dirty="0"/>
          </a:p>
        </p:txBody>
      </p:sp>
      <p:sp>
        <p:nvSpPr>
          <p:cNvPr id="3" name="正方形/長方形 2"/>
          <p:cNvSpPr/>
          <p:nvPr/>
        </p:nvSpPr>
        <p:spPr>
          <a:xfrm>
            <a:off x="3626255" y="5387955"/>
            <a:ext cx="4842831" cy="1015663"/>
          </a:xfrm>
          <a:prstGeom prst="rect">
            <a:avLst/>
          </a:prstGeom>
          <a:ln>
            <a:solidFill>
              <a:schemeClr val="tx1"/>
            </a:solidFill>
          </a:ln>
        </p:spPr>
        <p:txBody>
          <a:bodyPr wrap="square">
            <a:spAutoFit/>
          </a:bodyPr>
          <a:lstStyle/>
          <a:p>
            <a:r>
              <a:rPr lang="en-US" altLang="ja-JP" sz="2000" dirty="0"/>
              <a:t>%c</a:t>
            </a:r>
            <a:r>
              <a:rPr lang="ja-JP" altLang="en-US" sz="2000" dirty="0"/>
              <a:t>は空白や改行文字も読み取り対象となるので、</a:t>
            </a:r>
            <a:r>
              <a:rPr lang="en-US" altLang="ja-JP" sz="2000" dirty="0"/>
              <a:t>%d</a:t>
            </a:r>
            <a:r>
              <a:rPr lang="ja-JP" altLang="en-US" sz="2000" dirty="0"/>
              <a:t>で読み取ったあとに</a:t>
            </a:r>
            <a:r>
              <a:rPr lang="en-US" altLang="ja-JP" sz="2000" dirty="0"/>
              <a:t>%c</a:t>
            </a:r>
            <a:r>
              <a:rPr lang="ja-JP" altLang="en-US" sz="2000" dirty="0"/>
              <a:t>で読み取る場合は注意が必要。</a:t>
            </a:r>
            <a:endParaRPr lang="en-US" altLang="ja-JP" sz="2000" dirty="0"/>
          </a:p>
        </p:txBody>
      </p:sp>
    </p:spTree>
    <p:extLst>
      <p:ext uri="{BB962C8B-B14F-4D97-AF65-F5344CB8AC3E}">
        <p14:creationId xmlns:p14="http://schemas.microsoft.com/office/powerpoint/2010/main" val="432349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smtClean="0"/>
              <a:t>scanf</a:t>
            </a:r>
            <a:r>
              <a:rPr kumimoji="1" lang="ja-JP" altLang="en-US" dirty="0" smtClean="0"/>
              <a:t>について（続き）</a:t>
            </a:r>
            <a:endParaRPr kumimoji="1" lang="ja-JP" altLang="en-US" dirty="0"/>
          </a:p>
        </p:txBody>
      </p:sp>
      <p:sp>
        <p:nvSpPr>
          <p:cNvPr id="4" name="正方形/長方形 3"/>
          <p:cNvSpPr/>
          <p:nvPr/>
        </p:nvSpPr>
        <p:spPr>
          <a:xfrm>
            <a:off x="823188" y="1411418"/>
            <a:ext cx="6842408" cy="4154983"/>
          </a:xfrm>
          <a:prstGeom prst="rect">
            <a:avLst/>
          </a:prstGeom>
        </p:spPr>
        <p:txBody>
          <a:bodyPr wrap="square">
            <a:spAutoFit/>
          </a:bodyPr>
          <a:lstStyle/>
          <a:p>
            <a:r>
              <a:rPr lang="en-US" altLang="ja-JP" sz="2400" dirty="0" err="1"/>
              <a:t>s</a:t>
            </a:r>
            <a:r>
              <a:rPr lang="en-US" altLang="ja-JP" sz="2400" dirty="0" err="1" smtClean="0"/>
              <a:t>canf</a:t>
            </a:r>
            <a:r>
              <a:rPr lang="ja-JP" altLang="en-US" sz="2400" dirty="0" smtClean="0"/>
              <a:t>で</a:t>
            </a:r>
            <a:r>
              <a:rPr lang="en-US" altLang="ja-JP" sz="2400" dirty="0" smtClean="0"/>
              <a:t>%d</a:t>
            </a:r>
            <a:r>
              <a:rPr lang="ja-JP" altLang="en-US" sz="2400" dirty="0" smtClean="0"/>
              <a:t>が指定されている場合は、数が出てくるまで、改行や空白が読み飛ばされる。</a:t>
            </a:r>
            <a:endParaRPr lang="en-US" altLang="ja-JP" sz="2400" dirty="0" smtClean="0"/>
          </a:p>
          <a:p>
            <a:r>
              <a:rPr lang="en-US" altLang="ja-JP" sz="2400" dirty="0" smtClean="0"/>
              <a:t> </a:t>
            </a:r>
            <a:r>
              <a:rPr lang="en-US" altLang="ja-JP" sz="2400" dirty="0" err="1" smtClean="0"/>
              <a:t>int</a:t>
            </a:r>
            <a:r>
              <a:rPr lang="en-US" altLang="ja-JP" sz="2400" dirty="0" smtClean="0"/>
              <a:t> n1;</a:t>
            </a:r>
            <a:endParaRPr lang="en-US" altLang="ja-JP" sz="2400" dirty="0"/>
          </a:p>
          <a:p>
            <a:r>
              <a:rPr lang="en-US" altLang="ja-JP" sz="2400" dirty="0"/>
              <a:t> </a:t>
            </a:r>
            <a:r>
              <a:rPr lang="en-US" altLang="ja-JP" sz="2400" dirty="0" err="1" smtClean="0"/>
              <a:t>int</a:t>
            </a:r>
            <a:r>
              <a:rPr lang="en-US" altLang="ja-JP" sz="2400" dirty="0" smtClean="0"/>
              <a:t> n2;</a:t>
            </a:r>
            <a:endParaRPr lang="en-US" altLang="ja-JP" sz="2400" dirty="0"/>
          </a:p>
          <a:p>
            <a:r>
              <a:rPr lang="en-US" altLang="ja-JP" sz="2400" dirty="0"/>
              <a:t> </a:t>
            </a:r>
            <a:r>
              <a:rPr lang="en-US" altLang="ja-JP" sz="2400" dirty="0" err="1"/>
              <a:t>scanf</a:t>
            </a:r>
            <a:r>
              <a:rPr lang="en-US" altLang="ja-JP" sz="2400" dirty="0"/>
              <a:t> (“%d”, &amp;</a:t>
            </a:r>
            <a:r>
              <a:rPr lang="en-US" altLang="ja-JP" sz="2400" dirty="0" smtClean="0"/>
              <a:t>n1)</a:t>
            </a:r>
            <a:r>
              <a:rPr lang="en-US" altLang="ja-JP" sz="2400" dirty="0"/>
              <a:t>;</a:t>
            </a:r>
          </a:p>
          <a:p>
            <a:r>
              <a:rPr lang="en-US" altLang="ja-JP" sz="2400" dirty="0"/>
              <a:t> </a:t>
            </a:r>
            <a:r>
              <a:rPr lang="en-US" altLang="ja-JP" sz="2400" dirty="0" err="1"/>
              <a:t>scanf</a:t>
            </a:r>
            <a:r>
              <a:rPr lang="en-US" altLang="ja-JP" sz="2400" dirty="0"/>
              <a:t> (“</a:t>
            </a:r>
            <a:r>
              <a:rPr lang="en-US" altLang="ja-JP" sz="2400" dirty="0" smtClean="0"/>
              <a:t>%d”</a:t>
            </a:r>
            <a:r>
              <a:rPr lang="en-US" altLang="ja-JP" sz="2400" dirty="0"/>
              <a:t>, </a:t>
            </a:r>
            <a:r>
              <a:rPr lang="en-US" altLang="ja-JP" sz="2400" dirty="0" smtClean="0"/>
              <a:t>&amp;n2);</a:t>
            </a:r>
          </a:p>
          <a:p>
            <a:r>
              <a:rPr lang="ja-JP" altLang="en-US" sz="2400" dirty="0" smtClean="0"/>
              <a:t>のようなプログラムだと、１回目の</a:t>
            </a:r>
            <a:r>
              <a:rPr lang="en-US" altLang="ja-JP" sz="2400" dirty="0" err="1" smtClean="0"/>
              <a:t>scanf</a:t>
            </a:r>
            <a:r>
              <a:rPr lang="ja-JP" altLang="en-US" sz="2400" dirty="0" smtClean="0"/>
              <a:t>で数を入れた後は改行文字が残っているが、次の</a:t>
            </a:r>
            <a:r>
              <a:rPr lang="en-US" altLang="ja-JP" sz="2400" dirty="0" err="1" smtClean="0"/>
              <a:t>scanf</a:t>
            </a:r>
            <a:r>
              <a:rPr lang="ja-JP" altLang="en-US" sz="2400" dirty="0" smtClean="0"/>
              <a:t>では残っていた改行文字は読み飛ばされ、その後の数字が読み取られる。（その数字の後に改行文字があったらそれは残る。）</a:t>
            </a:r>
            <a:endParaRPr lang="en-US" altLang="ja-JP" sz="2400" dirty="0"/>
          </a:p>
        </p:txBody>
      </p:sp>
    </p:spTree>
    <p:extLst>
      <p:ext uri="{BB962C8B-B14F-4D97-AF65-F5344CB8AC3E}">
        <p14:creationId xmlns:p14="http://schemas.microsoft.com/office/powerpoint/2010/main" val="1079003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618"/>
            <a:ext cx="8229600" cy="725470"/>
          </a:xfrm>
        </p:spPr>
        <p:txBody>
          <a:bodyPr>
            <a:normAutofit fontScale="90000"/>
          </a:bodyPr>
          <a:lstStyle/>
          <a:p>
            <a:r>
              <a:rPr lang="ja-JP" altLang="en-US" dirty="0" smtClean="0"/>
              <a:t>参考</a:t>
            </a:r>
            <a:r>
              <a:rPr kumimoji="1" lang="ja-JP" altLang="en-US" dirty="0" smtClean="0"/>
              <a:t>課題</a:t>
            </a:r>
            <a:r>
              <a:rPr lang="ja-JP" altLang="en-US" dirty="0" smtClean="0"/>
              <a:t>１</a:t>
            </a:r>
            <a:endParaRPr kumimoji="1" lang="ja-JP" altLang="en-US" dirty="0"/>
          </a:p>
        </p:txBody>
      </p:sp>
      <p:sp>
        <p:nvSpPr>
          <p:cNvPr id="5" name="正方形/長方形 4"/>
          <p:cNvSpPr/>
          <p:nvPr/>
        </p:nvSpPr>
        <p:spPr>
          <a:xfrm>
            <a:off x="571472" y="1228470"/>
            <a:ext cx="7715304" cy="3046988"/>
          </a:xfrm>
          <a:prstGeom prst="rect">
            <a:avLst/>
          </a:prstGeom>
        </p:spPr>
        <p:txBody>
          <a:bodyPr wrap="square">
            <a:spAutoFit/>
          </a:bodyPr>
          <a:lstStyle/>
          <a:p>
            <a:r>
              <a:rPr kumimoji="0" lang="en-US" altLang="ja-JP" sz="2400" dirty="0" smtClean="0">
                <a:ea typeface="ＭＳ Ｐゴシック" charset="-128"/>
              </a:rPr>
              <a:t>n</a:t>
            </a:r>
            <a:r>
              <a:rPr kumimoji="0" lang="ja-JP" altLang="en-US" sz="2400" dirty="0" smtClean="0">
                <a:ea typeface="ＭＳ Ｐゴシック" charset="-128"/>
              </a:rPr>
              <a:t>個（</a:t>
            </a:r>
            <a:r>
              <a:rPr kumimoji="0" lang="en-US" altLang="ja-JP" sz="2400" dirty="0" smtClean="0">
                <a:ea typeface="ＭＳ Ｐゴシック" charset="-128"/>
              </a:rPr>
              <a:t>n</a:t>
            </a:r>
            <a:r>
              <a:rPr kumimoji="0" lang="ja-JP" altLang="en-US" sz="2400" dirty="0" smtClean="0">
                <a:ea typeface="ＭＳ Ｐゴシック" charset="-128"/>
              </a:rPr>
              <a:t>は実行時にキーボードから入力）の</a:t>
            </a:r>
            <a:r>
              <a:rPr kumimoji="0" lang="en-US" altLang="ja-JP" sz="2400" dirty="0" err="1" smtClean="0">
                <a:ea typeface="ＭＳ Ｐゴシック" charset="-128"/>
              </a:rPr>
              <a:t>int</a:t>
            </a:r>
            <a:r>
              <a:rPr kumimoji="0" lang="ja-JP" altLang="en-US" sz="2400" dirty="0" smtClean="0">
                <a:ea typeface="ＭＳ Ｐゴシック" charset="-128"/>
              </a:rPr>
              <a:t>型の数をキーボードから受け取り、それらの和を画面上に表示するプログラムを作成せよ。ただし、</a:t>
            </a:r>
            <a:r>
              <a:rPr kumimoji="0" lang="en-US" altLang="ja-JP" sz="2400" dirty="0" err="1" smtClean="0">
                <a:ea typeface="ＭＳ Ｐゴシック" charset="-128"/>
              </a:rPr>
              <a:t>calloc</a:t>
            </a:r>
            <a:r>
              <a:rPr kumimoji="0" lang="ja-JP" altLang="en-US" sz="2400" dirty="0" smtClean="0">
                <a:ea typeface="ＭＳ Ｐゴシック" charset="-128"/>
              </a:rPr>
              <a:t>を用いて長さ</a:t>
            </a:r>
            <a:r>
              <a:rPr kumimoji="0" lang="en-US" altLang="ja-JP" sz="2400" dirty="0" smtClean="0">
                <a:ea typeface="ＭＳ Ｐゴシック" charset="-128"/>
              </a:rPr>
              <a:t>n</a:t>
            </a:r>
            <a:r>
              <a:rPr kumimoji="0" lang="ja-JP" altLang="en-US" sz="2400" dirty="0" smtClean="0">
                <a:ea typeface="ＭＳ Ｐゴシック" charset="-128"/>
              </a:rPr>
              <a:t>の</a:t>
            </a:r>
            <a:r>
              <a:rPr kumimoji="0" lang="en-US" altLang="ja-JP" sz="2400" dirty="0" err="1" smtClean="0">
                <a:ea typeface="ＭＳ Ｐゴシック" charset="-128"/>
              </a:rPr>
              <a:t>int</a:t>
            </a:r>
            <a:r>
              <a:rPr kumimoji="0" lang="ja-JP" altLang="en-US" sz="2400" dirty="0" smtClean="0">
                <a:ea typeface="ＭＳ Ｐゴシック" charset="-128"/>
              </a:rPr>
              <a:t>型の領域を確保し、そこへキーボードからの</a:t>
            </a:r>
            <a:r>
              <a:rPr kumimoji="0" lang="en-US" altLang="ja-JP" sz="2400" dirty="0" smtClean="0">
                <a:ea typeface="ＭＳ Ｐゴシック" charset="-128"/>
              </a:rPr>
              <a:t>n</a:t>
            </a:r>
            <a:r>
              <a:rPr kumimoji="0" lang="ja-JP" altLang="en-US" sz="2400" dirty="0" smtClean="0">
                <a:ea typeface="ＭＳ Ｐゴシック" charset="-128"/>
              </a:rPr>
              <a:t>個の入力を格納せよ。和を計算する部分は、その領域の先頭要素へのポインタおよび長さ</a:t>
            </a:r>
            <a:r>
              <a:rPr kumimoji="0" lang="en-US" altLang="ja-JP" sz="2400" dirty="0" smtClean="0">
                <a:ea typeface="ＭＳ Ｐゴシック" charset="-128"/>
              </a:rPr>
              <a:t>n</a:t>
            </a:r>
            <a:r>
              <a:rPr kumimoji="0" lang="ja-JP" altLang="en-US" sz="2400" dirty="0" smtClean="0">
                <a:ea typeface="ＭＳ Ｐゴシック" charset="-128"/>
              </a:rPr>
              <a:t>を受け取って和を返す以下のような関数として定義せよ。</a:t>
            </a:r>
            <a:endParaRPr kumimoji="0" lang="en-US" altLang="ja-JP" sz="2400" dirty="0" smtClean="0">
              <a:ea typeface="ＭＳ Ｐゴシック" charset="-128"/>
            </a:endParaRPr>
          </a:p>
          <a:p>
            <a:r>
              <a:rPr kumimoji="0" lang="en-US" altLang="ja-JP" sz="2400" dirty="0" smtClean="0">
                <a:ea typeface="ＭＳ Ｐゴシック" charset="-128"/>
              </a:rPr>
              <a:t>    </a:t>
            </a:r>
            <a:r>
              <a:rPr kumimoji="0" lang="en-US" altLang="ja-JP" sz="2400" dirty="0" err="1" smtClean="0">
                <a:ea typeface="ＭＳ Ｐゴシック" charset="-128"/>
              </a:rPr>
              <a:t>int</a:t>
            </a:r>
            <a:r>
              <a:rPr kumimoji="0" lang="en-US" altLang="ja-JP" sz="2400" dirty="0" smtClean="0">
                <a:ea typeface="ＭＳ Ｐゴシック" charset="-128"/>
              </a:rPr>
              <a:t> sum (</a:t>
            </a:r>
            <a:r>
              <a:rPr kumimoji="0" lang="en-US" altLang="ja-JP" sz="2400" dirty="0" err="1" smtClean="0">
                <a:ea typeface="ＭＳ Ｐゴシック" charset="-128"/>
              </a:rPr>
              <a:t>int</a:t>
            </a:r>
            <a:r>
              <a:rPr kumimoji="0" lang="en-US" altLang="ja-JP" sz="2400" dirty="0" smtClean="0">
                <a:ea typeface="ＭＳ Ｐゴシック" charset="-128"/>
              </a:rPr>
              <a:t> * p, </a:t>
            </a:r>
            <a:r>
              <a:rPr kumimoji="0" lang="en-US" altLang="ja-JP" sz="2400" dirty="0" err="1" smtClean="0">
                <a:ea typeface="ＭＳ Ｐゴシック" charset="-128"/>
              </a:rPr>
              <a:t>int</a:t>
            </a:r>
            <a:r>
              <a:rPr kumimoji="0" lang="en-US" altLang="ja-JP" sz="2400" dirty="0" smtClean="0">
                <a:ea typeface="ＭＳ Ｐゴシック" charset="-128"/>
              </a:rPr>
              <a:t> n) { … }</a:t>
            </a:r>
          </a:p>
        </p:txBody>
      </p:sp>
      <p:sp>
        <p:nvSpPr>
          <p:cNvPr id="7" name="正方形/長方形 6"/>
          <p:cNvSpPr/>
          <p:nvPr/>
        </p:nvSpPr>
        <p:spPr>
          <a:xfrm>
            <a:off x="4894290" y="3852475"/>
            <a:ext cx="3335307" cy="255454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いくつ入力しますか</a:t>
            </a:r>
            <a:r>
              <a:rPr lang="en-US" altLang="ja-JP" sz="2000" dirty="0" smtClean="0"/>
              <a:t>: </a:t>
            </a:r>
            <a:r>
              <a:rPr lang="en-US" altLang="ja-JP" sz="2000" dirty="0" smtClean="0">
                <a:solidFill>
                  <a:srgbClr val="FF0000"/>
                </a:solidFill>
              </a:rPr>
              <a:t>5</a:t>
            </a:r>
          </a:p>
          <a:p>
            <a:r>
              <a:rPr lang="en-US" altLang="ja-JP" sz="2000" dirty="0" smtClean="0"/>
              <a:t>1</a:t>
            </a:r>
            <a:r>
              <a:rPr lang="ja-JP" altLang="en-US" sz="2000" dirty="0" smtClean="0"/>
              <a:t>個目の数字を入力</a:t>
            </a:r>
            <a:r>
              <a:rPr lang="en-US" altLang="ja-JP" sz="2000" dirty="0" smtClean="0"/>
              <a:t>: </a:t>
            </a:r>
            <a:r>
              <a:rPr lang="en-US" altLang="ja-JP" sz="2000" dirty="0" smtClean="0">
                <a:solidFill>
                  <a:srgbClr val="FF0000"/>
                </a:solidFill>
              </a:rPr>
              <a:t>3</a:t>
            </a:r>
          </a:p>
          <a:p>
            <a:r>
              <a:rPr lang="en-US" altLang="ja-JP" sz="2000" dirty="0" smtClean="0"/>
              <a:t>2</a:t>
            </a:r>
            <a:r>
              <a:rPr lang="ja-JP" altLang="en-US" sz="2000" dirty="0" smtClean="0"/>
              <a:t>個目の数字を入力</a:t>
            </a:r>
            <a:r>
              <a:rPr lang="en-US" altLang="ja-JP" sz="2000" dirty="0" smtClean="0"/>
              <a:t>: </a:t>
            </a:r>
            <a:r>
              <a:rPr lang="en-US" altLang="ja-JP" sz="2000" dirty="0" smtClean="0">
                <a:solidFill>
                  <a:srgbClr val="FF0000"/>
                </a:solidFill>
              </a:rPr>
              <a:t>6</a:t>
            </a:r>
          </a:p>
          <a:p>
            <a:r>
              <a:rPr lang="en-US" altLang="ja-JP" sz="2000" dirty="0" smtClean="0"/>
              <a:t>3</a:t>
            </a:r>
            <a:r>
              <a:rPr lang="ja-JP" altLang="en-US" sz="2000" dirty="0" smtClean="0"/>
              <a:t>個目の数字を入力</a:t>
            </a:r>
            <a:r>
              <a:rPr lang="en-US" altLang="ja-JP" sz="2000" dirty="0" smtClean="0"/>
              <a:t>: </a:t>
            </a:r>
            <a:r>
              <a:rPr lang="en-US" altLang="ja-JP" sz="2000" dirty="0" smtClean="0">
                <a:solidFill>
                  <a:srgbClr val="FF0000"/>
                </a:solidFill>
              </a:rPr>
              <a:t>1</a:t>
            </a:r>
          </a:p>
          <a:p>
            <a:r>
              <a:rPr lang="en-US" altLang="ja-JP" sz="2000" dirty="0" smtClean="0"/>
              <a:t>4</a:t>
            </a:r>
            <a:r>
              <a:rPr lang="ja-JP" altLang="en-US" sz="2000" dirty="0" smtClean="0"/>
              <a:t>個目の数字を入力</a:t>
            </a:r>
            <a:r>
              <a:rPr lang="en-US" altLang="ja-JP" sz="2000" dirty="0" smtClean="0"/>
              <a:t>: </a:t>
            </a:r>
            <a:r>
              <a:rPr lang="en-US" altLang="ja-JP" sz="2000" dirty="0" smtClean="0">
                <a:solidFill>
                  <a:srgbClr val="FF0000"/>
                </a:solidFill>
              </a:rPr>
              <a:t>8</a:t>
            </a:r>
          </a:p>
          <a:p>
            <a:r>
              <a:rPr lang="en-US" altLang="ja-JP" sz="2000" dirty="0" smtClean="0"/>
              <a:t>5</a:t>
            </a:r>
            <a:r>
              <a:rPr lang="ja-JP" altLang="en-US" sz="2000" dirty="0" smtClean="0"/>
              <a:t>個目の数字を入力</a:t>
            </a:r>
            <a:r>
              <a:rPr lang="en-US" altLang="ja-JP" sz="2000" dirty="0" smtClean="0"/>
              <a:t>: </a:t>
            </a:r>
            <a:r>
              <a:rPr lang="en-US" altLang="ja-JP" sz="2000" dirty="0" smtClean="0">
                <a:solidFill>
                  <a:srgbClr val="FF0000"/>
                </a:solidFill>
              </a:rPr>
              <a:t>7</a:t>
            </a:r>
          </a:p>
          <a:p>
            <a:r>
              <a:rPr lang="ja-JP" altLang="en-US" sz="2000" dirty="0" smtClean="0"/>
              <a:t>合計は</a:t>
            </a:r>
            <a:r>
              <a:rPr lang="en-US" altLang="ja-JP" sz="2000" dirty="0" smtClean="0"/>
              <a:t>25</a:t>
            </a:r>
            <a:r>
              <a:rPr lang="ja-JP" altLang="en-US" sz="2000" dirty="0" err="1" smtClean="0"/>
              <a:t>です</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280" y="274638"/>
            <a:ext cx="3170420" cy="894595"/>
          </a:xfrm>
        </p:spPr>
        <p:txBody>
          <a:bodyPr>
            <a:normAutofit fontScale="90000"/>
          </a:bodyPr>
          <a:lstStyle/>
          <a:p>
            <a:r>
              <a:rPr lang="ja-JP" altLang="en-US" sz="3600" dirty="0" smtClean="0"/>
              <a:t>参考課題 解答例</a:t>
            </a:r>
            <a:endParaRPr kumimoji="1" lang="ja-JP" altLang="en-US" sz="3600" dirty="0"/>
          </a:p>
        </p:txBody>
      </p:sp>
      <p:sp>
        <p:nvSpPr>
          <p:cNvPr id="4" name="正方形/長方形 3"/>
          <p:cNvSpPr/>
          <p:nvPr/>
        </p:nvSpPr>
        <p:spPr>
          <a:xfrm>
            <a:off x="532150" y="1739020"/>
            <a:ext cx="2660754" cy="2862322"/>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smtClean="0"/>
              <a:t>#include&lt;</a:t>
            </a:r>
            <a:r>
              <a:rPr lang="en-US" altLang="ja-JP" sz="2000" dirty="0" err="1" smtClean="0"/>
              <a:t>stdlib.h</a:t>
            </a:r>
            <a:r>
              <a:rPr lang="en-US" altLang="ja-JP" sz="2000" dirty="0" smtClean="0"/>
              <a:t>&gt;</a:t>
            </a:r>
          </a:p>
          <a:p>
            <a:endParaRPr lang="en-US" altLang="ja-JP" sz="2000" dirty="0" smtClean="0"/>
          </a:p>
          <a:p>
            <a:r>
              <a:rPr lang="en-US" altLang="ja-JP" sz="2000" dirty="0" err="1" smtClean="0"/>
              <a:t>int</a:t>
            </a:r>
            <a:r>
              <a:rPr lang="en-US" altLang="ja-JP" sz="2000" dirty="0" smtClean="0"/>
              <a:t> sum (</a:t>
            </a:r>
            <a:r>
              <a:rPr lang="en-US" altLang="ja-JP" sz="2000" dirty="0" err="1" smtClean="0"/>
              <a:t>int</a:t>
            </a:r>
            <a:r>
              <a:rPr lang="en-US" altLang="ja-JP" sz="2000" dirty="0" smtClean="0"/>
              <a:t> * p, </a:t>
            </a:r>
            <a:r>
              <a:rPr lang="en-US" altLang="ja-JP" sz="2000" dirty="0" err="1" smtClean="0"/>
              <a:t>int</a:t>
            </a:r>
            <a:r>
              <a:rPr lang="en-US" altLang="ja-JP" sz="2000" dirty="0" smtClean="0"/>
              <a:t> n) {</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 sum=0;</a:t>
            </a:r>
          </a:p>
          <a:p>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&lt;n; </a:t>
            </a:r>
            <a:r>
              <a:rPr lang="en-US" altLang="ja-JP" sz="2000" dirty="0" err="1" smtClean="0"/>
              <a:t>i</a:t>
            </a:r>
            <a:r>
              <a:rPr lang="en-US" altLang="ja-JP" sz="2000" dirty="0" smtClean="0"/>
              <a:t>++)</a:t>
            </a:r>
          </a:p>
          <a:p>
            <a:r>
              <a:rPr lang="en-US" altLang="ja-JP" sz="2000" dirty="0" smtClean="0"/>
              <a:t>    sum = sum + p[</a:t>
            </a:r>
            <a:r>
              <a:rPr lang="en-US" altLang="ja-JP" sz="2000" dirty="0" err="1" smtClean="0"/>
              <a:t>i</a:t>
            </a:r>
            <a:r>
              <a:rPr lang="en-US" altLang="ja-JP" sz="2000" dirty="0" smtClean="0"/>
              <a:t>];</a:t>
            </a:r>
          </a:p>
          <a:p>
            <a:r>
              <a:rPr lang="en-US" altLang="ja-JP" sz="2000" dirty="0" smtClean="0"/>
              <a:t>  return sum;</a:t>
            </a:r>
          </a:p>
          <a:p>
            <a:r>
              <a:rPr lang="en-US" altLang="ja-JP" sz="2000" dirty="0" smtClean="0"/>
              <a:t>}</a:t>
            </a:r>
          </a:p>
        </p:txBody>
      </p:sp>
      <p:sp>
        <p:nvSpPr>
          <p:cNvPr id="5" name="正方形/長方形 4"/>
          <p:cNvSpPr/>
          <p:nvPr/>
        </p:nvSpPr>
        <p:spPr>
          <a:xfrm>
            <a:off x="3657600" y="629587"/>
            <a:ext cx="5291528" cy="5940088"/>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a:t>
            </a:r>
            <a:r>
              <a:rPr lang="en-US" altLang="ja-JP" sz="2000" dirty="0" err="1" smtClean="0"/>
              <a:t>n,i</a:t>
            </a:r>
            <a:r>
              <a:rPr lang="en-US" altLang="ja-JP" sz="2000" dirty="0" smtClean="0"/>
              <a:t>;</a:t>
            </a:r>
          </a:p>
          <a:p>
            <a:r>
              <a:rPr lang="en-US" altLang="ja-JP" sz="2000" dirty="0" smtClean="0"/>
              <a:t>  </a:t>
            </a:r>
            <a:r>
              <a:rPr lang="en-US" altLang="ja-JP" sz="2000" dirty="0" err="1" smtClean="0"/>
              <a:t>int</a:t>
            </a:r>
            <a:r>
              <a:rPr lang="en-US" altLang="ja-JP" sz="2000" dirty="0" smtClean="0"/>
              <a:t> * p;</a:t>
            </a:r>
          </a:p>
          <a:p>
            <a:r>
              <a:rPr lang="en-US" altLang="ja-JP" sz="2000" dirty="0" smtClean="0"/>
              <a:t>  </a:t>
            </a:r>
            <a:r>
              <a:rPr lang="en-US" altLang="ja-JP" sz="2000" dirty="0" err="1" smtClean="0"/>
              <a:t>printf</a:t>
            </a:r>
            <a:r>
              <a:rPr lang="en-US" altLang="ja-JP" sz="2000" dirty="0" smtClean="0"/>
              <a:t>("</a:t>
            </a:r>
            <a:r>
              <a:rPr lang="ja-JP" altLang="en-US" sz="2000" dirty="0" smtClean="0"/>
              <a:t>いくつ入力しますか</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p = </a:t>
            </a:r>
            <a:r>
              <a:rPr lang="en-US" altLang="ja-JP" sz="2000" dirty="0" err="1" smtClean="0"/>
              <a:t>calloc</a:t>
            </a:r>
            <a:r>
              <a:rPr lang="en-US" altLang="ja-JP" sz="2000" dirty="0" smtClean="0"/>
              <a:t> (n, </a:t>
            </a:r>
            <a:r>
              <a:rPr lang="en-US" altLang="ja-JP" sz="2000" dirty="0" err="1" smtClean="0"/>
              <a:t>sizeof</a:t>
            </a:r>
            <a:r>
              <a:rPr lang="en-US" altLang="ja-JP" sz="2000" dirty="0" smtClean="0"/>
              <a:t> (</a:t>
            </a:r>
            <a:r>
              <a:rPr lang="en-US" altLang="ja-JP" sz="2000" dirty="0" err="1" smtClean="0"/>
              <a:t>int</a:t>
            </a:r>
            <a:r>
              <a:rPr lang="en-US" altLang="ja-JP" sz="2000" dirty="0" smtClean="0"/>
              <a:t>));</a:t>
            </a:r>
          </a:p>
          <a:p>
            <a:r>
              <a:rPr lang="en-US" altLang="ja-JP" sz="2000" dirty="0" smtClean="0"/>
              <a:t>  if (p == NULL)</a:t>
            </a:r>
          </a:p>
          <a:p>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r>
              <a:rPr lang="en-US" altLang="ja-JP" sz="2000" dirty="0" smtClean="0"/>
              <a:t>  else {</a:t>
            </a:r>
          </a:p>
          <a:p>
            <a:r>
              <a:rPr lang="en-US" altLang="ja-JP" sz="2000" dirty="0" smtClean="0"/>
              <a:t>    for(</a:t>
            </a:r>
            <a:r>
              <a:rPr lang="en-US" altLang="ja-JP" sz="2000" dirty="0" err="1" smtClean="0"/>
              <a:t>i</a:t>
            </a:r>
            <a:r>
              <a:rPr lang="en-US" altLang="ja-JP" sz="2000" dirty="0" smtClean="0"/>
              <a:t>=0; </a:t>
            </a:r>
            <a:r>
              <a:rPr lang="en-US" altLang="ja-JP" sz="2000" dirty="0" err="1" smtClean="0"/>
              <a:t>i</a:t>
            </a:r>
            <a:r>
              <a:rPr lang="en-US" altLang="ja-JP" sz="2000" dirty="0" smtClean="0"/>
              <a:t>&lt;n; </a:t>
            </a:r>
            <a:r>
              <a:rPr lang="en-US" altLang="ja-JP" sz="2000" dirty="0" err="1" smtClean="0"/>
              <a:t>i</a:t>
            </a:r>
            <a:r>
              <a:rPr lang="en-US" altLang="ja-JP" sz="2000" dirty="0" smtClean="0"/>
              <a:t>++){</a:t>
            </a:r>
          </a:p>
          <a:p>
            <a:r>
              <a:rPr lang="en-US" altLang="ja-JP" sz="2000" dirty="0" smtClean="0"/>
              <a:t>      </a:t>
            </a:r>
            <a:r>
              <a:rPr lang="en-US" altLang="ja-JP" sz="2000" dirty="0" err="1" smtClean="0"/>
              <a:t>printf</a:t>
            </a:r>
            <a:r>
              <a:rPr lang="en-US" altLang="ja-JP" sz="2000" dirty="0" smtClean="0"/>
              <a:t>("%d</a:t>
            </a:r>
            <a:r>
              <a:rPr lang="ja-JP" altLang="en-US" sz="2000" dirty="0" smtClean="0"/>
              <a:t>個目の数字を入力</a:t>
            </a:r>
            <a:r>
              <a:rPr lang="en-US" altLang="ja-JP" sz="2000" dirty="0" smtClean="0"/>
              <a:t>: ", i+1);</a:t>
            </a:r>
          </a:p>
          <a:p>
            <a:r>
              <a:rPr lang="en-US" altLang="ja-JP" sz="2000" dirty="0" smtClean="0"/>
              <a:t>      </a:t>
            </a:r>
            <a:r>
              <a:rPr lang="en-US" altLang="ja-JP" sz="2000" dirty="0" err="1" smtClean="0"/>
              <a:t>scanf</a:t>
            </a:r>
            <a:r>
              <a:rPr lang="en-US" altLang="ja-JP" sz="2000" dirty="0" smtClean="0"/>
              <a:t>("%d", &amp;p[</a:t>
            </a:r>
            <a:r>
              <a:rPr lang="en-US" altLang="ja-JP" sz="2000" dirty="0" err="1" smtClean="0"/>
              <a:t>i</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合計は</a:t>
            </a:r>
            <a:r>
              <a:rPr lang="en-US" altLang="ja-JP" sz="2000" dirty="0" smtClean="0"/>
              <a:t>%d</a:t>
            </a:r>
            <a:r>
              <a:rPr lang="ja-JP" altLang="en-US" sz="2000" dirty="0" err="1" smtClean="0"/>
              <a:t>です</a:t>
            </a:r>
            <a:r>
              <a:rPr lang="en-US" altLang="ja-JP" sz="2000" dirty="0" smtClean="0"/>
              <a:t>\</a:t>
            </a:r>
            <a:r>
              <a:rPr lang="en-US" altLang="ja-JP" sz="2000" dirty="0" err="1" smtClean="0"/>
              <a:t>n",sum</a:t>
            </a:r>
            <a:r>
              <a:rPr lang="en-US" altLang="ja-JP" sz="2000" dirty="0" smtClean="0"/>
              <a:t>(</a:t>
            </a:r>
            <a:r>
              <a:rPr lang="en-US" altLang="ja-JP" sz="2000" dirty="0" err="1" smtClean="0"/>
              <a:t>p,n</a:t>
            </a:r>
            <a:r>
              <a:rPr lang="en-US" altLang="ja-JP" sz="2000" dirty="0" smtClean="0"/>
              <a:t>));</a:t>
            </a:r>
          </a:p>
          <a:p>
            <a:r>
              <a:rPr lang="en-US" altLang="ja-JP" sz="2000" dirty="0" smtClean="0"/>
              <a:t>    free (p);</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71472" y="357166"/>
            <a:ext cx="7620000" cy="685800"/>
          </a:xfrm>
        </p:spPr>
        <p:txBody>
          <a:bodyPr>
            <a:noAutofit/>
          </a:bodyPr>
          <a:lstStyle/>
          <a:p>
            <a:pPr eaLnBrk="1" hangingPunct="1">
              <a:defRPr/>
            </a:pPr>
            <a:r>
              <a:rPr lang="ja-JP" altLang="en-US" sz="4000" dirty="0" smtClean="0">
                <a:ea typeface="ＭＳ Ｐゴシック" pitchFamily="-64" charset="-128"/>
              </a:rPr>
              <a:t>動的な記憶域確保</a:t>
            </a:r>
          </a:p>
        </p:txBody>
      </p:sp>
      <p:sp>
        <p:nvSpPr>
          <p:cNvPr id="17413" name="Rectangle 3"/>
          <p:cNvSpPr>
            <a:spLocks noGrp="1" noChangeArrowheads="1"/>
          </p:cNvSpPr>
          <p:nvPr>
            <p:ph type="body" idx="1"/>
          </p:nvPr>
        </p:nvSpPr>
        <p:spPr>
          <a:xfrm>
            <a:off x="642910" y="1285860"/>
            <a:ext cx="8072494" cy="4357718"/>
          </a:xfrm>
        </p:spPr>
        <p:txBody>
          <a:bodyPr>
            <a:noAutofit/>
          </a:bodyPr>
          <a:lstStyle/>
          <a:p>
            <a:pPr eaLnBrk="1" hangingPunct="1">
              <a:lnSpc>
                <a:spcPct val="90000"/>
              </a:lnSpc>
            </a:pPr>
            <a:r>
              <a:rPr lang="ja-JP" altLang="en-US" sz="2800" dirty="0" smtClean="0">
                <a:ea typeface="ＭＳ Ｐゴシック" pitchFamily="-64" charset="-128"/>
              </a:rPr>
              <a:t>これまでの方法</a:t>
            </a:r>
            <a:endParaRPr lang="en-US" altLang="ja-JP" sz="2800" dirty="0" smtClean="0">
              <a:ea typeface="ＭＳ Ｐゴシック" pitchFamily="-64" charset="-128"/>
            </a:endParaRPr>
          </a:p>
          <a:p>
            <a:pPr lvl="1" eaLnBrk="1" hangingPunct="1">
              <a:lnSpc>
                <a:spcPct val="90000"/>
              </a:lnSpc>
            </a:pPr>
            <a:r>
              <a:rPr lang="ja-JP" altLang="en-US" dirty="0" smtClean="0">
                <a:ea typeface="ＭＳ Ｐゴシック" pitchFamily="-64" charset="-128"/>
              </a:rPr>
              <a:t>配列の要素数は固定。</a:t>
            </a:r>
            <a:endParaRPr lang="en-US" altLang="ja-JP" dirty="0" smtClean="0">
              <a:ea typeface="ＭＳ Ｐゴシック" pitchFamily="-64" charset="-128"/>
            </a:endParaRPr>
          </a:p>
          <a:p>
            <a:pPr lvl="1" eaLnBrk="1" hangingPunct="1">
              <a:lnSpc>
                <a:spcPct val="90000"/>
              </a:lnSpc>
            </a:pPr>
            <a:r>
              <a:rPr lang="ja-JP" altLang="en-US" dirty="0" smtClean="0">
                <a:ea typeface="ＭＳ Ｐゴシック" pitchFamily="-64" charset="-128"/>
              </a:rPr>
              <a:t>あらかじめ十分な大きさの配列を確保しておく必要があった。</a:t>
            </a:r>
            <a:endParaRPr lang="en-US" altLang="ja-JP" dirty="0" smtClean="0">
              <a:ea typeface="ＭＳ Ｐゴシック" pitchFamily="-64" charset="-128"/>
            </a:endParaRPr>
          </a:p>
          <a:p>
            <a:pPr eaLnBrk="1" hangingPunct="1">
              <a:lnSpc>
                <a:spcPct val="90000"/>
              </a:lnSpc>
            </a:pPr>
            <a:r>
              <a:rPr lang="ja-JP" altLang="en-US" sz="2800" dirty="0" smtClean="0">
                <a:ea typeface="ＭＳ Ｐゴシック" pitchFamily="-64" charset="-128"/>
              </a:rPr>
              <a:t>今回紹介する方法</a:t>
            </a:r>
            <a:endParaRPr lang="en-US" altLang="ja-JP" sz="2800" dirty="0" smtClean="0">
              <a:ea typeface="ＭＳ Ｐゴシック" pitchFamily="-64" charset="-128"/>
            </a:endParaRPr>
          </a:p>
          <a:p>
            <a:pPr lvl="1">
              <a:lnSpc>
                <a:spcPct val="90000"/>
              </a:lnSpc>
            </a:pPr>
            <a:r>
              <a:rPr lang="ja-JP" altLang="en-US" dirty="0" smtClean="0">
                <a:ea typeface="ＭＳ Ｐゴシック" pitchFamily="-64" charset="-128"/>
              </a:rPr>
              <a:t>問題に応じて、適切なサイズの配列を確保するには、プログラムの実行時に確保を行う必要がある。</a:t>
            </a:r>
            <a:endParaRPr lang="en-US" altLang="ja-JP" dirty="0" smtClean="0">
              <a:ea typeface="ＭＳ Ｐゴシック" pitchFamily="-64" charset="-128"/>
            </a:endParaRPr>
          </a:p>
          <a:p>
            <a:pPr lvl="1" eaLnBrk="1" hangingPunct="1">
              <a:lnSpc>
                <a:spcPct val="90000"/>
              </a:lnSpc>
            </a:pPr>
            <a:r>
              <a:rPr lang="ja-JP" altLang="en-US" dirty="0" smtClean="0">
                <a:ea typeface="ＭＳ Ｐゴシック" pitchFamily="-64" charset="-128"/>
              </a:rPr>
              <a:t>余分なメモリの使用を避けることができる。</a:t>
            </a:r>
            <a:endParaRPr lang="en-US" altLang="ja-JP" dirty="0" smtClean="0">
              <a:ea typeface="ＭＳ Ｐゴシック" pitchFamily="-64" charset="-128"/>
            </a:endParaRPr>
          </a:p>
        </p:txBody>
      </p:sp>
      <p:sp>
        <p:nvSpPr>
          <p:cNvPr id="7" name="テキスト ボックス 6"/>
          <p:cNvSpPr txBox="1"/>
          <p:nvPr/>
        </p:nvSpPr>
        <p:spPr>
          <a:xfrm>
            <a:off x="4035458" y="1285860"/>
            <a:ext cx="3465500" cy="461665"/>
          </a:xfrm>
          <a:prstGeom prst="rect">
            <a:avLst/>
          </a:prstGeom>
          <a:solidFill>
            <a:srgbClr val="FFFF00"/>
          </a:solidFill>
          <a:ln>
            <a:solidFill>
              <a:schemeClr val="tx1"/>
            </a:solidFill>
          </a:ln>
        </p:spPr>
        <p:txBody>
          <a:bodyPr wrap="none" rtlCol="0">
            <a:spAutoFit/>
          </a:bodyPr>
          <a:lstStyle/>
          <a:p>
            <a:r>
              <a:rPr lang="ja-JP" altLang="en-US" sz="2400" dirty="0" smtClean="0"/>
              <a:t>静的</a:t>
            </a:r>
            <a:r>
              <a:rPr lang="en-US" altLang="ja-JP" sz="2400" dirty="0" smtClean="0"/>
              <a:t>(static)</a:t>
            </a:r>
            <a:r>
              <a:rPr lang="ja-JP" altLang="en-US" sz="2400" dirty="0" smtClean="0"/>
              <a:t>な記憶域確保</a:t>
            </a:r>
            <a:endParaRPr kumimoji="1" lang="ja-JP" altLang="en-US" sz="2400" dirty="0"/>
          </a:p>
        </p:txBody>
      </p:sp>
      <p:sp>
        <p:nvSpPr>
          <p:cNvPr id="8" name="テキスト ボックス 7"/>
          <p:cNvSpPr txBox="1"/>
          <p:nvPr/>
        </p:nvSpPr>
        <p:spPr>
          <a:xfrm>
            <a:off x="4071934" y="3071810"/>
            <a:ext cx="3858749" cy="461665"/>
          </a:xfrm>
          <a:prstGeom prst="rect">
            <a:avLst/>
          </a:prstGeom>
          <a:solidFill>
            <a:srgbClr val="FFFF00"/>
          </a:solidFill>
          <a:ln>
            <a:solidFill>
              <a:schemeClr val="tx1"/>
            </a:solidFill>
          </a:ln>
        </p:spPr>
        <p:txBody>
          <a:bodyPr wrap="none" rtlCol="0">
            <a:spAutoFit/>
          </a:bodyPr>
          <a:lstStyle/>
          <a:p>
            <a:r>
              <a:rPr lang="ja-JP" altLang="en-US" sz="2400" dirty="0" smtClean="0"/>
              <a:t>動的</a:t>
            </a:r>
            <a:r>
              <a:rPr lang="en-US" altLang="ja-JP" sz="2400" dirty="0" smtClean="0"/>
              <a:t>(dynamic)</a:t>
            </a:r>
            <a:r>
              <a:rPr lang="ja-JP" altLang="en-US" sz="2400" dirty="0" smtClean="0"/>
              <a:t>な記憶域確保</a:t>
            </a:r>
            <a:endParaRPr kumimoji="1" lang="ja-JP" altLang="en-US" sz="2400" dirty="0"/>
          </a:p>
        </p:txBody>
      </p:sp>
      <p:sp>
        <p:nvSpPr>
          <p:cNvPr id="9" name="テキスト ボックス 8"/>
          <p:cNvSpPr txBox="1"/>
          <p:nvPr/>
        </p:nvSpPr>
        <p:spPr>
          <a:xfrm>
            <a:off x="1357290" y="5643578"/>
            <a:ext cx="6326860" cy="954107"/>
          </a:xfrm>
          <a:prstGeom prst="rect">
            <a:avLst/>
          </a:prstGeom>
          <a:noFill/>
          <a:ln>
            <a:solidFill>
              <a:schemeClr val="tx1"/>
            </a:solidFill>
          </a:ln>
        </p:spPr>
        <p:txBody>
          <a:bodyPr wrap="none" rtlCol="0">
            <a:spAutoFit/>
          </a:bodyPr>
          <a:lstStyle/>
          <a:p>
            <a:r>
              <a:rPr kumimoji="1" lang="ja-JP" altLang="en-US" sz="2800" dirty="0" smtClean="0"/>
              <a:t>静的</a:t>
            </a:r>
            <a:r>
              <a:rPr kumimoji="1" lang="en-US" altLang="ja-JP" sz="2800" dirty="0" smtClean="0"/>
              <a:t>(static)</a:t>
            </a:r>
            <a:r>
              <a:rPr kumimoji="1" lang="ja-JP" altLang="en-US" sz="2800" dirty="0" smtClean="0"/>
              <a:t> </a:t>
            </a:r>
            <a:r>
              <a:rPr kumimoji="1" lang="en-US" altLang="ja-JP" sz="2800" dirty="0" smtClean="0"/>
              <a:t>--- </a:t>
            </a:r>
            <a:r>
              <a:rPr kumimoji="1" lang="ja-JP" altLang="en-US" sz="2800" dirty="0" smtClean="0"/>
              <a:t>プログラムのコンパイル時</a:t>
            </a:r>
            <a:endParaRPr kumimoji="1" lang="en-US" altLang="ja-JP" sz="2800" dirty="0" smtClean="0"/>
          </a:p>
          <a:p>
            <a:r>
              <a:rPr kumimoji="1" lang="ja-JP" altLang="en-US" sz="2800" dirty="0" smtClean="0"/>
              <a:t>動的</a:t>
            </a:r>
            <a:r>
              <a:rPr kumimoji="1" lang="en-US" altLang="ja-JP" sz="2800" dirty="0" smtClean="0"/>
              <a:t>(dynamic)</a:t>
            </a:r>
            <a:r>
              <a:rPr kumimoji="1" lang="ja-JP" altLang="en-US" sz="2800" dirty="0" smtClean="0"/>
              <a:t> </a:t>
            </a:r>
            <a:r>
              <a:rPr kumimoji="1" lang="en-US" altLang="ja-JP" sz="2800" dirty="0" smtClean="0"/>
              <a:t>--- </a:t>
            </a:r>
            <a:r>
              <a:rPr kumimoji="1" lang="ja-JP" altLang="en-US" sz="2800" dirty="0" smtClean="0"/>
              <a:t>プログラムの実行時</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ヒープ領域</a:t>
            </a:r>
            <a:r>
              <a:rPr lang="en-US" altLang="ja-JP" dirty="0" smtClean="0"/>
              <a:t>(heap)</a:t>
            </a:r>
            <a:endParaRPr kumimoji="1" lang="ja-JP" altLang="en-US" dirty="0"/>
          </a:p>
        </p:txBody>
      </p:sp>
      <p:sp>
        <p:nvSpPr>
          <p:cNvPr id="3" name="コンテンツ プレースホルダ 2"/>
          <p:cNvSpPr>
            <a:spLocks noGrp="1"/>
          </p:cNvSpPr>
          <p:nvPr>
            <p:ph idx="1"/>
          </p:nvPr>
        </p:nvSpPr>
        <p:spPr>
          <a:xfrm>
            <a:off x="500034" y="1385886"/>
            <a:ext cx="8229600" cy="3328998"/>
          </a:xfrm>
        </p:spPr>
        <p:txBody>
          <a:bodyPr>
            <a:normAutofit lnSpcReduction="10000"/>
          </a:bodyPr>
          <a:lstStyle/>
          <a:p>
            <a:r>
              <a:rPr kumimoji="1" lang="ja-JP" altLang="en-US" sz="2800" dirty="0" smtClean="0"/>
              <a:t>プログラムからはヒープ領域</a:t>
            </a:r>
            <a:r>
              <a:rPr kumimoji="1" lang="en-US" altLang="ja-JP" sz="2800" dirty="0" smtClean="0"/>
              <a:t>(heap)</a:t>
            </a:r>
            <a:r>
              <a:rPr kumimoji="1" lang="ja-JP" altLang="en-US" sz="2800" dirty="0" smtClean="0"/>
              <a:t>を用いることができる。</a:t>
            </a:r>
            <a:endParaRPr kumimoji="1" lang="en-US" altLang="ja-JP" sz="2800" dirty="0" smtClean="0"/>
          </a:p>
          <a:p>
            <a:r>
              <a:rPr lang="ja-JP" altLang="en-US" sz="2800" dirty="0" smtClean="0"/>
              <a:t>ヒープ領域を使うには、</a:t>
            </a:r>
            <a:r>
              <a:rPr lang="en-US" altLang="ja-JP" sz="2800" dirty="0" err="1" smtClean="0"/>
              <a:t>malloc</a:t>
            </a:r>
            <a:r>
              <a:rPr lang="ja-JP" altLang="en-US" sz="2800" dirty="0" smtClean="0"/>
              <a:t>あるいは</a:t>
            </a:r>
            <a:r>
              <a:rPr lang="en-US" altLang="ja-JP" sz="2800" dirty="0" err="1" smtClean="0"/>
              <a:t>calloc</a:t>
            </a:r>
            <a:r>
              <a:rPr lang="ja-JP" altLang="en-US" sz="2800" dirty="0" smtClean="0"/>
              <a:t>というライブラリ関数を呼び出すことにより領域を確保する。使い終わったら、</a:t>
            </a:r>
            <a:r>
              <a:rPr lang="en-US" altLang="ja-JP" sz="2800" dirty="0" smtClean="0"/>
              <a:t>free</a:t>
            </a:r>
            <a:r>
              <a:rPr lang="ja-JP" altLang="en-US" sz="2800" dirty="0" smtClean="0"/>
              <a:t>というライブラリ関数を呼び出すことにより解放する。解放することにより、それ以降の</a:t>
            </a:r>
            <a:r>
              <a:rPr lang="en-US" altLang="ja-JP" sz="2800" dirty="0" err="1" smtClean="0"/>
              <a:t>malloc</a:t>
            </a:r>
            <a:r>
              <a:rPr lang="ja-JP" altLang="en-US" sz="2800" dirty="0" smtClean="0"/>
              <a:t>あるいは</a:t>
            </a:r>
            <a:r>
              <a:rPr lang="en-US" altLang="ja-JP" sz="2800" dirty="0" err="1" smtClean="0"/>
              <a:t>calloc</a:t>
            </a:r>
            <a:r>
              <a:rPr lang="ja-JP" altLang="en-US" sz="2800" dirty="0" smtClean="0"/>
              <a:t>の呼び出し時に再利用可能になる。</a:t>
            </a:r>
            <a:endParaRPr lang="en-US" altLang="ja-JP" sz="2800" dirty="0" smtClean="0"/>
          </a:p>
        </p:txBody>
      </p:sp>
      <p:sp>
        <p:nvSpPr>
          <p:cNvPr id="4" name="正方形/長方形 3"/>
          <p:cNvSpPr/>
          <p:nvPr/>
        </p:nvSpPr>
        <p:spPr>
          <a:xfrm>
            <a:off x="928662" y="5214950"/>
            <a:ext cx="7358114" cy="954107"/>
          </a:xfrm>
          <a:prstGeom prst="rect">
            <a:avLst/>
          </a:prstGeom>
          <a:ln>
            <a:solidFill>
              <a:schemeClr val="tx1"/>
            </a:solidFill>
          </a:ln>
        </p:spPr>
        <p:txBody>
          <a:bodyPr wrap="square">
            <a:spAutoFit/>
          </a:bodyPr>
          <a:lstStyle/>
          <a:p>
            <a:r>
              <a:rPr lang="ja-JP" altLang="en-US" sz="2800" dirty="0" smtClean="0"/>
              <a:t>（注意）ヒープ領域は、データ構造の授業で習う木構造のヒープとは関係がない。</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642910" y="214290"/>
            <a:ext cx="7620000" cy="685800"/>
          </a:xfrm>
        </p:spPr>
        <p:txBody>
          <a:bodyPr>
            <a:normAutofit/>
          </a:bodyPr>
          <a:lstStyle/>
          <a:p>
            <a:pPr eaLnBrk="1" hangingPunct="1">
              <a:defRPr/>
            </a:pPr>
            <a:r>
              <a:rPr lang="en-US" altLang="ja-JP" sz="3400" dirty="0" err="1" smtClean="0"/>
              <a:t>calloc</a:t>
            </a:r>
            <a:r>
              <a:rPr lang="ja-JP" altLang="en-US" sz="3400" dirty="0" smtClean="0"/>
              <a:t>関数</a:t>
            </a:r>
            <a:endParaRPr lang="en-US" altLang="ja-JP" sz="3400" dirty="0" smtClean="0"/>
          </a:p>
        </p:txBody>
      </p:sp>
      <p:sp>
        <p:nvSpPr>
          <p:cNvPr id="18437" name="Rectangle 3"/>
          <p:cNvSpPr>
            <a:spLocks noGrp="1" noChangeArrowheads="1"/>
          </p:cNvSpPr>
          <p:nvPr>
            <p:ph type="body" idx="1"/>
          </p:nvPr>
        </p:nvSpPr>
        <p:spPr>
          <a:xfrm>
            <a:off x="539552" y="1268760"/>
            <a:ext cx="7920880" cy="5328592"/>
          </a:xfrm>
        </p:spPr>
        <p:txBody>
          <a:bodyPr>
            <a:noAutofit/>
          </a:bodyPr>
          <a:lstStyle/>
          <a:p>
            <a:pPr eaLnBrk="1" hangingPunct="1"/>
            <a:r>
              <a:rPr lang="ja-JP" altLang="en-US" sz="2400" dirty="0" smtClean="0"/>
              <a:t>ヒープ領域から実行時に記憶域を確保する。</a:t>
            </a:r>
            <a:endParaRPr lang="en-US" altLang="ja-JP" sz="2400" dirty="0" smtClean="0"/>
          </a:p>
          <a:p>
            <a:pPr lvl="0"/>
            <a:r>
              <a:rPr lang="ja-JP" altLang="en-US" sz="2400" dirty="0" smtClean="0">
                <a:latin typeface="+mn-ea"/>
              </a:rPr>
              <a:t>引数として、データ型のサイズ</a:t>
            </a:r>
            <a:r>
              <a:rPr lang="en-US" altLang="ja-JP" sz="2400" dirty="0" smtClean="0">
                <a:latin typeface="+mn-ea"/>
              </a:rPr>
              <a:t>size</a:t>
            </a:r>
            <a:r>
              <a:rPr lang="ja-JP" altLang="en-US" sz="2400" dirty="0" smtClean="0">
                <a:latin typeface="+mn-ea"/>
              </a:rPr>
              <a:t>（第</a:t>
            </a:r>
            <a:r>
              <a:rPr lang="en-US" altLang="ja-JP" sz="2400" dirty="0" smtClean="0">
                <a:latin typeface="+mn-ea"/>
              </a:rPr>
              <a:t>2</a:t>
            </a:r>
            <a:r>
              <a:rPr lang="ja-JP" altLang="en-US" sz="2400" dirty="0" smtClean="0">
                <a:latin typeface="+mn-ea"/>
              </a:rPr>
              <a:t>引数）と、その個数</a:t>
            </a:r>
            <a:r>
              <a:rPr lang="en-US" altLang="ja-JP" sz="2400" dirty="0" smtClean="0">
                <a:latin typeface="+mn-ea"/>
              </a:rPr>
              <a:t>n</a:t>
            </a:r>
            <a:r>
              <a:rPr lang="ja-JP" altLang="en-US" sz="2400" dirty="0" smtClean="0">
                <a:latin typeface="+mn-ea"/>
              </a:rPr>
              <a:t>（第</a:t>
            </a:r>
            <a:r>
              <a:rPr lang="en-US" altLang="ja-JP" sz="2400" dirty="0">
                <a:latin typeface="+mn-ea"/>
              </a:rPr>
              <a:t>1</a:t>
            </a:r>
            <a:r>
              <a:rPr lang="ja-JP" altLang="en-US" sz="2400" dirty="0" smtClean="0">
                <a:latin typeface="+mn-ea"/>
              </a:rPr>
              <a:t>引数）を受け取り、</a:t>
            </a:r>
            <a:r>
              <a:rPr lang="en-US" altLang="ja-JP" sz="2400" dirty="0" smtClean="0">
                <a:latin typeface="+mn-ea"/>
              </a:rPr>
              <a:t>1</a:t>
            </a:r>
            <a:r>
              <a:rPr lang="ja-JP" altLang="en-US" sz="2400" dirty="0" smtClean="0">
                <a:latin typeface="+mn-ea"/>
              </a:rPr>
              <a:t>つの要素の大きさが</a:t>
            </a:r>
            <a:r>
              <a:rPr lang="en-US" altLang="ja-JP" sz="2400" dirty="0" smtClean="0">
                <a:latin typeface="+mn-ea"/>
              </a:rPr>
              <a:t>size</a:t>
            </a:r>
            <a:r>
              <a:rPr lang="ja-JP" altLang="en-US" sz="2400" dirty="0" smtClean="0">
                <a:latin typeface="+mn-ea"/>
              </a:rPr>
              <a:t>で長さ</a:t>
            </a:r>
            <a:r>
              <a:rPr lang="en-US" altLang="ja-JP" sz="2400" dirty="0" smtClean="0">
                <a:latin typeface="+mn-ea"/>
              </a:rPr>
              <a:t>n</a:t>
            </a:r>
            <a:r>
              <a:rPr lang="ja-JP" altLang="en-US" sz="2400" dirty="0" smtClean="0">
                <a:latin typeface="+mn-ea"/>
              </a:rPr>
              <a:t>の配列の領域を確保する。確保した領域のすべてのビットが</a:t>
            </a:r>
            <a:r>
              <a:rPr lang="en-US" altLang="ja-JP" sz="2400" dirty="0" smtClean="0">
                <a:latin typeface="+mn-ea"/>
              </a:rPr>
              <a:t>0</a:t>
            </a:r>
            <a:r>
              <a:rPr lang="ja-JP" altLang="en-US" sz="2400" dirty="0" smtClean="0">
                <a:latin typeface="+mn-ea"/>
              </a:rPr>
              <a:t>で初期化される。</a:t>
            </a:r>
            <a:r>
              <a:rPr kumimoji="0" lang="en-US" altLang="en-US" sz="2400" dirty="0" smtClean="0">
                <a:latin typeface="+mn-ea"/>
              </a:rPr>
              <a:t>配列の</a:t>
            </a:r>
            <a:r>
              <a:rPr kumimoji="0" lang="ja-JP" altLang="en-US" sz="2400" dirty="0" smtClean="0">
                <a:latin typeface="+mn-ea"/>
              </a:rPr>
              <a:t>確保に成功した場合は、その配列の先頭要素へのポインタを返し、失敗した場合は、ヌルポインタを返す。返り値の型は</a:t>
            </a:r>
            <a:r>
              <a:rPr kumimoji="0" lang="en-US" altLang="ja-JP" sz="2400" dirty="0" smtClean="0">
                <a:latin typeface="+mn-ea"/>
              </a:rPr>
              <a:t>void * </a:t>
            </a:r>
            <a:r>
              <a:rPr kumimoji="0" lang="ja-JP" altLang="en-US" sz="2400" dirty="0" smtClean="0">
                <a:latin typeface="+mn-ea"/>
              </a:rPr>
              <a:t>型である。返り値を</a:t>
            </a:r>
            <a:r>
              <a:rPr lang="ja-JP" altLang="en-US" sz="2400" dirty="0" smtClean="0">
                <a:latin typeface="+mn-ea"/>
              </a:rPr>
              <a:t>ポインタ型</a:t>
            </a:r>
            <a:r>
              <a:rPr lang="ja-JP" altLang="en-US" sz="2400" dirty="0">
                <a:latin typeface="+mn-ea"/>
              </a:rPr>
              <a:t>の変数に代入する</a:t>
            </a:r>
            <a:r>
              <a:rPr lang="ja-JP" altLang="en-US" sz="2400" dirty="0" smtClean="0">
                <a:latin typeface="+mn-ea"/>
              </a:rPr>
              <a:t>とき</a:t>
            </a:r>
            <a:r>
              <a:rPr kumimoji="0" lang="ja-JP" altLang="en-US" sz="2400" dirty="0" smtClean="0">
                <a:latin typeface="+mn-ea"/>
              </a:rPr>
              <a:t>、</a:t>
            </a:r>
            <a:r>
              <a:rPr lang="ja-JP" altLang="en-US" sz="2400" dirty="0" smtClean="0">
                <a:latin typeface="+mn-ea"/>
              </a:rPr>
              <a:t>キャストする必要はない（キャストしてもよいが）。</a:t>
            </a:r>
            <a:endParaRPr lang="en-US" altLang="ja-JP" sz="2400" dirty="0" smtClean="0">
              <a:latin typeface="+mn-ea"/>
            </a:endParaRPr>
          </a:p>
          <a:p>
            <a:r>
              <a:rPr lang="ja-JP" altLang="en-US" sz="2400" dirty="0" smtClean="0"/>
              <a:t>データ型のサイズは、</a:t>
            </a:r>
            <a:r>
              <a:rPr lang="en-US" altLang="ja-JP" sz="2400" dirty="0" err="1" smtClean="0"/>
              <a:t>sizeof</a:t>
            </a:r>
            <a:r>
              <a:rPr lang="en-US" altLang="ja-JP" sz="2400" dirty="0" smtClean="0"/>
              <a:t> (</a:t>
            </a:r>
            <a:r>
              <a:rPr lang="ja-JP" altLang="en-US" sz="2400" dirty="0" smtClean="0"/>
              <a:t>型式</a:t>
            </a:r>
            <a:r>
              <a:rPr lang="en-US" altLang="ja-JP" sz="2400" dirty="0" smtClean="0"/>
              <a:t>) </a:t>
            </a:r>
            <a:r>
              <a:rPr lang="ja-JP" altLang="en-US" sz="2400" dirty="0" smtClean="0"/>
              <a:t>で取得できる。</a:t>
            </a:r>
            <a:endParaRPr lang="en-US" altLang="ja-JP" sz="2400" dirty="0" smtClean="0"/>
          </a:p>
          <a:p>
            <a:r>
              <a:rPr lang="en-US" altLang="ja-JP" sz="2400" dirty="0" err="1" smtClean="0"/>
              <a:t>calloc</a:t>
            </a:r>
            <a:r>
              <a:rPr lang="ja-JP" altLang="en-US" sz="2400" dirty="0" smtClean="0"/>
              <a:t>関数を使うためには</a:t>
            </a:r>
            <a:r>
              <a:rPr lang="en-US" altLang="ja-JP" sz="2400" dirty="0" err="1" smtClean="0"/>
              <a:t>stdlib.h</a:t>
            </a:r>
            <a:r>
              <a:rPr lang="ja-JP" altLang="en-US" sz="2400" dirty="0" smtClean="0"/>
              <a:t>をインクルードする必要がある。</a:t>
            </a:r>
            <a:endParaRPr lang="en-US" altLang="ja-JP" sz="2400" dirty="0" smtClean="0"/>
          </a:p>
          <a:p>
            <a:pPr eaLnBrk="1" hangingPunct="1">
              <a:buNone/>
            </a:pP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ヌル</a:t>
            </a:r>
            <a:r>
              <a:rPr lang="ja-JP" altLang="en-US" dirty="0" smtClean="0"/>
              <a:t>ポインタ</a:t>
            </a:r>
            <a:r>
              <a:rPr lang="ja-JP" altLang="en-US" dirty="0" smtClean="0"/>
              <a:t>（空ポインタ）</a:t>
            </a:r>
            <a:endParaRPr kumimoji="1" lang="ja-JP" altLang="en-US" dirty="0"/>
          </a:p>
        </p:txBody>
      </p:sp>
      <p:sp>
        <p:nvSpPr>
          <p:cNvPr id="4" name="テキスト ボックス 3"/>
          <p:cNvSpPr txBox="1"/>
          <p:nvPr/>
        </p:nvSpPr>
        <p:spPr>
          <a:xfrm>
            <a:off x="457200" y="1556792"/>
            <a:ext cx="7931225" cy="4893647"/>
          </a:xfrm>
          <a:prstGeom prst="rect">
            <a:avLst/>
          </a:prstGeom>
          <a:noFill/>
        </p:spPr>
        <p:txBody>
          <a:bodyPr wrap="square" rtlCol="0">
            <a:spAutoFit/>
          </a:bodyPr>
          <a:lstStyle/>
          <a:p>
            <a:r>
              <a:rPr kumimoji="1" lang="ja-JP" altLang="en-US" sz="2400" dirty="0" smtClean="0"/>
              <a:t>ヌルポインタ</a:t>
            </a:r>
            <a:r>
              <a:rPr lang="en-US" altLang="ja-JP" sz="2400" dirty="0" smtClean="0"/>
              <a:t>(null pointer)</a:t>
            </a:r>
            <a:r>
              <a:rPr lang="ja-JP" altLang="en-US" sz="2400" dirty="0" smtClean="0"/>
              <a:t>は、どこも指さないポインタであり、何かを指しているポインタとは異なることが保証されている。</a:t>
            </a:r>
            <a:endParaRPr lang="en-US" altLang="ja-JP" sz="2400" dirty="0" smtClean="0"/>
          </a:p>
          <a:p>
            <a:r>
              <a:rPr lang="ja-JP" altLang="en-US" sz="2400" dirty="0" smtClean="0"/>
              <a:t>整数値</a:t>
            </a:r>
            <a:r>
              <a:rPr lang="en-US" altLang="ja-JP" sz="2400" dirty="0" smtClean="0"/>
              <a:t>0</a:t>
            </a:r>
            <a:r>
              <a:rPr lang="ja-JP" altLang="en-US" sz="2400" dirty="0" smtClean="0"/>
              <a:t>は、任意のポインタ型</a:t>
            </a:r>
            <a:r>
              <a:rPr lang="ja-JP" altLang="en-US" sz="2400" dirty="0" smtClean="0"/>
              <a:t>へ</a:t>
            </a:r>
            <a:r>
              <a:rPr lang="ja-JP" altLang="en-US" sz="2400" dirty="0" smtClean="0"/>
              <a:t>キャスト</a:t>
            </a:r>
            <a:r>
              <a:rPr lang="ja-JP" altLang="en-US" sz="2400" dirty="0" smtClean="0"/>
              <a:t>することが</a:t>
            </a:r>
            <a:r>
              <a:rPr lang="ja-JP" altLang="en-US" sz="2400" dirty="0" smtClean="0"/>
              <a:t>でき</a:t>
            </a:r>
            <a:r>
              <a:rPr lang="ja-JP" altLang="en-US" sz="2400" dirty="0" smtClean="0"/>
              <a:t>、その</a:t>
            </a:r>
            <a:r>
              <a:rPr lang="ja-JP" altLang="en-US" sz="2400" dirty="0" smtClean="0"/>
              <a:t>結果</a:t>
            </a:r>
            <a:r>
              <a:rPr lang="ja-JP" altLang="en-US" sz="2400" dirty="0" smtClean="0"/>
              <a:t>を</a:t>
            </a:r>
            <a:r>
              <a:rPr lang="ja-JP" altLang="en-US" sz="2400" dirty="0" smtClean="0"/>
              <a:t>ヌルポインタ</a:t>
            </a:r>
            <a:r>
              <a:rPr lang="ja-JP" altLang="en-US" sz="2400" dirty="0" smtClean="0"/>
              <a:t>という</a:t>
            </a:r>
            <a:r>
              <a:rPr lang="ja-JP" altLang="en-US" sz="2400" dirty="0" smtClean="0"/>
              <a:t>。</a:t>
            </a:r>
            <a:endParaRPr lang="en-US" altLang="ja-JP" sz="2400" dirty="0" smtClean="0"/>
          </a:p>
          <a:p>
            <a:endParaRPr lang="en-US" altLang="ja-JP" sz="2400" dirty="0" smtClean="0"/>
          </a:p>
          <a:p>
            <a:r>
              <a:rPr lang="ja-JP" altLang="en-US" sz="2400" dirty="0" smtClean="0"/>
              <a:t>ヌルポインタを表すため、ヌルポインタ定数（</a:t>
            </a:r>
            <a:r>
              <a:rPr lang="en-US" altLang="ja-JP" sz="2400" dirty="0" smtClean="0"/>
              <a:t>0</a:t>
            </a:r>
            <a:r>
              <a:rPr lang="ja-JP" altLang="en-US" sz="2400" dirty="0" smtClean="0"/>
              <a:t>か、あるいは</a:t>
            </a:r>
            <a:r>
              <a:rPr lang="en-US" altLang="ja-JP" sz="2400" dirty="0" smtClean="0"/>
              <a:t>(void *) 0</a:t>
            </a:r>
            <a:r>
              <a:rPr lang="ja-JP" altLang="en-US" sz="2400" dirty="0" smtClean="0"/>
              <a:t>）がマクロ</a:t>
            </a:r>
            <a:r>
              <a:rPr lang="en-US" altLang="ja-JP" sz="2400" dirty="0" smtClean="0"/>
              <a:t>NULL</a:t>
            </a:r>
            <a:r>
              <a:rPr lang="ja-JP" altLang="en-US" sz="2400" dirty="0" smtClean="0"/>
              <a:t>として</a:t>
            </a:r>
            <a:r>
              <a:rPr lang="en-US" altLang="ja-JP" sz="2400" dirty="0" err="1" smtClean="0"/>
              <a:t>stddef.h</a:t>
            </a:r>
            <a:r>
              <a:rPr lang="ja-JP" altLang="en-US" sz="2400" dirty="0" smtClean="0"/>
              <a:t>に定義されている。</a:t>
            </a:r>
            <a:r>
              <a:rPr lang="ja-JP" altLang="en-US" sz="2400" dirty="0" smtClean="0"/>
              <a:t>（</a:t>
            </a:r>
            <a:r>
              <a:rPr lang="en-US" altLang="ja-JP" sz="2400" dirty="0" err="1" smtClean="0"/>
              <a:t>stdio.h</a:t>
            </a:r>
            <a:r>
              <a:rPr lang="en-US" altLang="ja-JP" sz="2400" dirty="0" smtClean="0"/>
              <a:t>, </a:t>
            </a:r>
            <a:r>
              <a:rPr lang="en-US" altLang="ja-JP" sz="2400" dirty="0" err="1" smtClean="0"/>
              <a:t>stdlib.h</a:t>
            </a:r>
            <a:r>
              <a:rPr lang="en-US" altLang="ja-JP" sz="2400" dirty="0" smtClean="0"/>
              <a:t>, </a:t>
            </a:r>
            <a:r>
              <a:rPr lang="en-US" altLang="ja-JP" sz="2400" dirty="0" err="1" smtClean="0"/>
              <a:t>string.h</a:t>
            </a:r>
            <a:r>
              <a:rPr lang="en-US" altLang="ja-JP" sz="2400" dirty="0" smtClean="0"/>
              <a:t>, </a:t>
            </a:r>
            <a:r>
              <a:rPr lang="en-US" altLang="ja-JP" sz="2400" dirty="0" err="1" smtClean="0"/>
              <a:t>time.h</a:t>
            </a:r>
            <a:r>
              <a:rPr lang="ja-JP" altLang="en-US" sz="2400" dirty="0" smtClean="0"/>
              <a:t>のいずれを</a:t>
            </a:r>
            <a:r>
              <a:rPr lang="en-US" altLang="ja-JP" sz="2400" dirty="0" smtClean="0"/>
              <a:t>include</a:t>
            </a:r>
            <a:r>
              <a:rPr lang="ja-JP" altLang="en-US" sz="2400" dirty="0" smtClean="0"/>
              <a:t>しても</a:t>
            </a:r>
            <a:r>
              <a:rPr lang="en-US" altLang="ja-JP" sz="2400" dirty="0" smtClean="0"/>
              <a:t>NULL</a:t>
            </a:r>
            <a:r>
              <a:rPr lang="ja-JP" altLang="en-US" sz="2400" dirty="0" smtClean="0"/>
              <a:t>が使える</a:t>
            </a:r>
            <a:r>
              <a:rPr lang="ja-JP" altLang="en-US" sz="2400" dirty="0" smtClean="0"/>
              <a:t>。</a:t>
            </a:r>
            <a:r>
              <a:rPr lang="ja-JP" altLang="en-US" sz="2400" dirty="0" smtClean="0"/>
              <a:t>）</a:t>
            </a:r>
            <a:endParaRPr lang="en-US" altLang="ja-JP" sz="2400" dirty="0" smtClean="0"/>
          </a:p>
          <a:p>
            <a:endParaRPr kumimoji="1" lang="en-US" altLang="ja-JP" sz="2400" dirty="0" smtClean="0"/>
          </a:p>
          <a:p>
            <a:r>
              <a:rPr lang="ja-JP" altLang="en-US" sz="2400" dirty="0" smtClean="0"/>
              <a:t>ヌルポインタは、キャスト無しで任意のポインタ型の変数に代入したり、任意のポインタ型の値と比較してよい。自動的に型変換される（暗黙の型変換）。</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1026"/>
          <p:cNvSpPr>
            <a:spLocks noGrp="1" noChangeArrowheads="1"/>
          </p:cNvSpPr>
          <p:nvPr>
            <p:ph type="title"/>
          </p:nvPr>
        </p:nvSpPr>
        <p:spPr>
          <a:xfrm>
            <a:off x="228600" y="228600"/>
            <a:ext cx="8343928" cy="685800"/>
          </a:xfrm>
        </p:spPr>
        <p:txBody>
          <a:bodyPr>
            <a:normAutofit fontScale="90000"/>
          </a:bodyPr>
          <a:lstStyle/>
          <a:p>
            <a:pPr eaLnBrk="1" hangingPunct="1">
              <a:defRPr/>
            </a:pPr>
            <a:r>
              <a:rPr lang="ja-JP" altLang="en-US" dirty="0" smtClean="0"/>
              <a:t>例（打ち込んで確認）</a:t>
            </a:r>
            <a:endParaRPr lang="en-US" altLang="ja-JP" dirty="0" smtClean="0"/>
          </a:p>
        </p:txBody>
      </p:sp>
      <p:sp>
        <p:nvSpPr>
          <p:cNvPr id="19461" name="Rectangle 1028"/>
          <p:cNvSpPr>
            <a:spLocks noChangeArrowheads="1"/>
          </p:cNvSpPr>
          <p:nvPr/>
        </p:nvSpPr>
        <p:spPr bwMode="auto">
          <a:xfrm>
            <a:off x="468313" y="1125538"/>
            <a:ext cx="7175521" cy="517512"/>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64" charset="2"/>
              <a:buChar char="n"/>
            </a:pPr>
            <a:endParaRPr lang="ja-JP" altLang="en-US" sz="2200" b="0" dirty="0">
              <a:latin typeface="News Gothic" pitchFamily="34" charset="0"/>
            </a:endParaRPr>
          </a:p>
        </p:txBody>
      </p:sp>
      <p:sp>
        <p:nvSpPr>
          <p:cNvPr id="10" name="正方形/長方形 9"/>
          <p:cNvSpPr/>
          <p:nvPr/>
        </p:nvSpPr>
        <p:spPr>
          <a:xfrm>
            <a:off x="642910" y="1071546"/>
            <a:ext cx="6572296" cy="5262979"/>
          </a:xfrm>
          <a:prstGeom prst="rect">
            <a:avLst/>
          </a:prstGeom>
          <a:ln>
            <a:solidFill>
              <a:schemeClr val="tx1"/>
            </a:solidFill>
          </a:ln>
        </p:spPr>
        <p:txBody>
          <a:bodyPr wrap="square">
            <a:spAutoFit/>
          </a:bodyPr>
          <a:lstStyle/>
          <a:p>
            <a:pPr>
              <a:defRPr/>
            </a:pPr>
            <a:r>
              <a:rPr lang="en-US" altLang="ja-JP" sz="2400" dirty="0" smtClean="0"/>
              <a:t>#include &lt;</a:t>
            </a:r>
            <a:r>
              <a:rPr lang="en-US" altLang="ja-JP" sz="2400" dirty="0" err="1" smtClean="0"/>
              <a:t>stdio.h</a:t>
            </a:r>
            <a:r>
              <a:rPr lang="en-US" altLang="ja-JP" sz="2400" dirty="0" smtClean="0"/>
              <a:t>&gt;</a:t>
            </a:r>
          </a:p>
          <a:p>
            <a:pPr>
              <a:defRPr/>
            </a:pPr>
            <a:r>
              <a:rPr lang="en-US" altLang="ja-JP" sz="2400" dirty="0" smtClean="0">
                <a:solidFill>
                  <a:srgbClr val="FF3300"/>
                </a:solidFill>
              </a:rPr>
              <a:t>#include &lt;</a:t>
            </a:r>
            <a:r>
              <a:rPr lang="en-US" altLang="ja-JP" sz="2400" dirty="0" err="1" smtClean="0">
                <a:solidFill>
                  <a:srgbClr val="FF3300"/>
                </a:solidFill>
              </a:rPr>
              <a:t>stdlib.h</a:t>
            </a:r>
            <a:r>
              <a:rPr lang="en-US" altLang="ja-JP" sz="2400" dirty="0" smtClean="0">
                <a:solidFill>
                  <a:srgbClr val="FF3300"/>
                </a:solidFill>
              </a:rPr>
              <a:t>&gt;</a:t>
            </a:r>
          </a:p>
          <a:p>
            <a:pPr>
              <a:defRPr/>
            </a:pPr>
            <a:r>
              <a:rPr lang="en-US" altLang="ja-JP" sz="2400" dirty="0" err="1" smtClean="0"/>
              <a:t>int</a:t>
            </a:r>
            <a:r>
              <a:rPr lang="en-US" altLang="ja-JP" sz="2400" dirty="0" smtClean="0"/>
              <a:t> main(void)</a:t>
            </a:r>
          </a:p>
          <a:p>
            <a:pPr>
              <a:defRPr/>
            </a:pPr>
            <a:r>
              <a:rPr lang="en-US" altLang="ja-JP" sz="2400" dirty="0" smtClean="0"/>
              <a:t>{</a:t>
            </a:r>
          </a:p>
          <a:p>
            <a:pPr>
              <a:defRPr/>
            </a:pPr>
            <a:r>
              <a:rPr lang="en-US" altLang="ja-JP" sz="2400" dirty="0" smtClean="0"/>
              <a:t>    </a:t>
            </a:r>
            <a:r>
              <a:rPr lang="en-US" altLang="ja-JP" sz="2400" dirty="0" err="1" smtClean="0"/>
              <a:t>int</a:t>
            </a:r>
            <a:r>
              <a:rPr lang="en-US" altLang="ja-JP" sz="2400" dirty="0" smtClean="0"/>
              <a:t> *p;</a:t>
            </a:r>
          </a:p>
          <a:p>
            <a:pPr>
              <a:defRPr/>
            </a:pPr>
            <a:r>
              <a:rPr lang="en-US" altLang="ja-JP" sz="2400" dirty="0" smtClean="0"/>
              <a:t>    p = </a:t>
            </a:r>
            <a:r>
              <a:rPr lang="en-US" altLang="ja-JP" sz="2400" dirty="0" err="1" smtClean="0">
                <a:solidFill>
                  <a:srgbClr val="FF0000"/>
                </a:solidFill>
              </a:rPr>
              <a:t>calloc</a:t>
            </a:r>
            <a:r>
              <a:rPr lang="en-US" altLang="ja-JP" sz="2400" dirty="0" smtClean="0">
                <a:solidFill>
                  <a:srgbClr val="FF0000"/>
                </a:solidFill>
              </a:rPr>
              <a:t> (1, </a:t>
            </a:r>
            <a:r>
              <a:rPr lang="en-US" altLang="ja-JP" sz="2400" dirty="0" err="1" smtClean="0">
                <a:solidFill>
                  <a:srgbClr val="FF0000"/>
                </a:solidFill>
              </a:rPr>
              <a:t>sizeof</a:t>
            </a:r>
            <a:r>
              <a:rPr lang="en-US" altLang="ja-JP" sz="2400" dirty="0" smtClean="0">
                <a:solidFill>
                  <a:srgbClr val="FF0000"/>
                </a:solidFill>
              </a:rPr>
              <a:t> (</a:t>
            </a:r>
            <a:r>
              <a:rPr lang="en-US" altLang="ja-JP" sz="2400" dirty="0" err="1" smtClean="0">
                <a:solidFill>
                  <a:srgbClr val="FF0000"/>
                </a:solidFill>
              </a:rPr>
              <a:t>int</a:t>
            </a:r>
            <a:r>
              <a:rPr lang="en-US" altLang="ja-JP" sz="2400" dirty="0" smtClean="0">
                <a:solidFill>
                  <a:srgbClr val="FF0000"/>
                </a:solidFill>
              </a:rPr>
              <a:t>))</a:t>
            </a:r>
            <a:r>
              <a:rPr lang="en-US" altLang="ja-JP" sz="2400" dirty="0" smtClean="0"/>
              <a:t>;  </a:t>
            </a:r>
          </a:p>
          <a:p>
            <a:pPr>
              <a:defRPr/>
            </a:pPr>
            <a:r>
              <a:rPr lang="en-US" altLang="ja-JP" sz="2400" dirty="0" smtClean="0"/>
              <a:t>    if( p == </a:t>
            </a:r>
            <a:r>
              <a:rPr lang="en-US" altLang="ja-JP" sz="2400" dirty="0" smtClean="0">
                <a:solidFill>
                  <a:srgbClr val="FF0000"/>
                </a:solidFill>
              </a:rPr>
              <a:t>NULL</a:t>
            </a:r>
            <a:r>
              <a:rPr lang="en-US" altLang="ja-JP" sz="2400" dirty="0" smtClean="0"/>
              <a:t> )</a:t>
            </a:r>
          </a:p>
          <a:p>
            <a:pPr>
              <a:defRPr/>
            </a:pPr>
            <a:r>
              <a:rPr lang="en-US" altLang="ja-JP" sz="2400" dirty="0" smtClean="0"/>
              <a:t>        </a:t>
            </a:r>
            <a:r>
              <a:rPr lang="en-US" altLang="ja-JP" sz="2400" dirty="0" err="1" smtClean="0"/>
              <a:t>printf</a:t>
            </a:r>
            <a:r>
              <a:rPr lang="ja-JP" altLang="en-US" sz="2400" dirty="0" smtClean="0"/>
              <a:t>　</a:t>
            </a:r>
            <a:r>
              <a:rPr lang="en-US" altLang="ja-JP" sz="2400" dirty="0" smtClean="0"/>
              <a:t>("</a:t>
            </a:r>
            <a:r>
              <a:rPr lang="ja-JP" altLang="en-US" sz="2400" dirty="0" smtClean="0"/>
              <a:t>記憶域の確保に失敗しました。</a:t>
            </a:r>
            <a:r>
              <a:rPr lang="en-US" altLang="ja-JP" sz="2400" dirty="0" smtClean="0"/>
              <a:t>\n");</a:t>
            </a:r>
          </a:p>
          <a:p>
            <a:pPr>
              <a:defRPr/>
            </a:pPr>
            <a:r>
              <a:rPr lang="en-US" altLang="ja-JP" sz="2400" dirty="0" smtClean="0"/>
              <a:t>    else {</a:t>
            </a:r>
          </a:p>
          <a:p>
            <a:pPr>
              <a:defRPr/>
            </a:pPr>
            <a:r>
              <a:rPr lang="en-US" altLang="ja-JP" sz="2400" dirty="0" smtClean="0"/>
              <a:t>        *p = 15;</a:t>
            </a:r>
          </a:p>
          <a:p>
            <a:pPr>
              <a:defRPr/>
            </a:pPr>
            <a:r>
              <a:rPr lang="en-US" altLang="ja-JP" sz="2400" dirty="0" smtClean="0"/>
              <a:t>        </a:t>
            </a:r>
            <a:r>
              <a:rPr lang="en-US" altLang="ja-JP" sz="2400" dirty="0" err="1" smtClean="0"/>
              <a:t>printf</a:t>
            </a:r>
            <a:r>
              <a:rPr lang="ja-JP" altLang="en-US" sz="2400" dirty="0" smtClean="0"/>
              <a:t>　</a:t>
            </a:r>
            <a:r>
              <a:rPr lang="en-US" altLang="ja-JP" sz="2400" dirty="0" smtClean="0"/>
              <a:t>("*p = %d\n", *p );</a:t>
            </a:r>
          </a:p>
          <a:p>
            <a:pPr>
              <a:defRPr/>
            </a:pPr>
            <a:r>
              <a:rPr lang="en-US" altLang="ja-JP" sz="2400" dirty="0" smtClean="0"/>
              <a:t>    }</a:t>
            </a:r>
          </a:p>
          <a:p>
            <a:pPr>
              <a:defRPr/>
            </a:pPr>
            <a:r>
              <a:rPr lang="en-US" altLang="ja-JP" sz="2400" dirty="0" smtClean="0"/>
              <a:t>    return 0;		</a:t>
            </a:r>
          </a:p>
          <a:p>
            <a:pPr>
              <a:defRPr/>
            </a:pPr>
            <a:r>
              <a:rPr lang="en-US" altLang="ja-JP" sz="2400" dirty="0" smtClean="0"/>
              <a:t>}</a:t>
            </a:r>
            <a:endParaRPr lang="ja-JP" altLang="en-US" sz="2400" dirty="0"/>
          </a:p>
        </p:txBody>
      </p:sp>
      <p:sp>
        <p:nvSpPr>
          <p:cNvPr id="11" name="正方形/長方形 10"/>
          <p:cNvSpPr/>
          <p:nvPr/>
        </p:nvSpPr>
        <p:spPr>
          <a:xfrm>
            <a:off x="3453771" y="1481845"/>
            <a:ext cx="3222282" cy="923330"/>
          </a:xfrm>
          <a:prstGeom prst="rect">
            <a:avLst/>
          </a:prstGeom>
          <a:solidFill>
            <a:schemeClr val="bg1"/>
          </a:solidFill>
          <a:ln>
            <a:solidFill>
              <a:schemeClr val="tx1"/>
            </a:solidFill>
          </a:ln>
        </p:spPr>
        <p:txBody>
          <a:bodyPr wrap="square">
            <a:spAutoFit/>
          </a:bodyPr>
          <a:lstStyle/>
          <a:p>
            <a:r>
              <a:rPr lang="en-US" altLang="ja-JP" dirty="0" err="1">
                <a:latin typeface="News Gothic" pitchFamily="34" charset="0"/>
              </a:rPr>
              <a:t>i</a:t>
            </a:r>
            <a:r>
              <a:rPr lang="en-US" altLang="ja-JP" dirty="0" err="1" smtClean="0">
                <a:latin typeface="News Gothic" pitchFamily="34" charset="0"/>
              </a:rPr>
              <a:t>nt</a:t>
            </a:r>
            <a:r>
              <a:rPr lang="ja-JP" altLang="en-US" dirty="0" smtClean="0">
                <a:latin typeface="News Gothic" pitchFamily="34" charset="0"/>
              </a:rPr>
              <a:t>型</a:t>
            </a:r>
            <a:r>
              <a:rPr lang="en-US" altLang="ja-JP" dirty="0" smtClean="0">
                <a:latin typeface="News Gothic" pitchFamily="34" charset="0"/>
              </a:rPr>
              <a:t>1</a:t>
            </a:r>
            <a:r>
              <a:rPr lang="ja-JP" altLang="en-US" dirty="0" smtClean="0">
                <a:latin typeface="News Gothic" pitchFamily="34" charset="0"/>
              </a:rPr>
              <a:t>個分の記憶域（長さ</a:t>
            </a:r>
            <a:r>
              <a:rPr lang="en-US" altLang="ja-JP" dirty="0" smtClean="0">
                <a:latin typeface="News Gothic" pitchFamily="34" charset="0"/>
              </a:rPr>
              <a:t>1</a:t>
            </a:r>
            <a:r>
              <a:rPr lang="ja-JP" altLang="en-US" dirty="0" smtClean="0">
                <a:latin typeface="News Gothic" pitchFamily="34" charset="0"/>
              </a:rPr>
              <a:t>の</a:t>
            </a:r>
            <a:r>
              <a:rPr lang="en-US" altLang="ja-JP" dirty="0" err="1" smtClean="0">
                <a:latin typeface="News Gothic" pitchFamily="34" charset="0"/>
              </a:rPr>
              <a:t>int</a:t>
            </a:r>
            <a:r>
              <a:rPr lang="ja-JP" altLang="en-US" dirty="0" smtClean="0">
                <a:latin typeface="News Gothic" pitchFamily="34" charset="0"/>
              </a:rPr>
              <a:t>型の配列）をヒープ領域から割り当てる</a:t>
            </a:r>
            <a:endParaRPr lang="ja-JP" altLang="en-US" dirty="0"/>
          </a:p>
        </p:txBody>
      </p:sp>
      <p:sp>
        <p:nvSpPr>
          <p:cNvPr id="6" name="正方形/長方形 5"/>
          <p:cNvSpPr/>
          <p:nvPr/>
        </p:nvSpPr>
        <p:spPr>
          <a:xfrm>
            <a:off x="4203100" y="3323653"/>
            <a:ext cx="3904741" cy="369332"/>
          </a:xfrm>
          <a:prstGeom prst="rect">
            <a:avLst/>
          </a:prstGeom>
          <a:solidFill>
            <a:schemeClr val="bg1"/>
          </a:solidFill>
          <a:ln>
            <a:solidFill>
              <a:schemeClr val="tx1"/>
            </a:solidFill>
          </a:ln>
        </p:spPr>
        <p:txBody>
          <a:bodyPr wrap="square">
            <a:spAutoFit/>
          </a:bodyPr>
          <a:lstStyle/>
          <a:p>
            <a:r>
              <a:rPr lang="en-US" altLang="ja-JP" dirty="0" smtClean="0"/>
              <a:t>NULL</a:t>
            </a:r>
            <a:r>
              <a:rPr lang="ja-JP" altLang="en-US" dirty="0" smtClean="0"/>
              <a:t>はキャスト無しで</a:t>
            </a:r>
            <a:r>
              <a:rPr lang="en-US" altLang="ja-JP" dirty="0" smtClean="0"/>
              <a:t>p</a:t>
            </a:r>
            <a:r>
              <a:rPr lang="ja-JP" altLang="en-US" dirty="0" smtClean="0"/>
              <a:t>と比較してよい</a:t>
            </a:r>
            <a:endParaRPr lang="ja-JP" altLang="en-US" dirty="0"/>
          </a:p>
        </p:txBody>
      </p:sp>
      <p:sp>
        <p:nvSpPr>
          <p:cNvPr id="7" name="正方形/長方形 6"/>
          <p:cNvSpPr/>
          <p:nvPr/>
        </p:nvSpPr>
        <p:spPr>
          <a:xfrm>
            <a:off x="5332461" y="2594150"/>
            <a:ext cx="2584974" cy="646331"/>
          </a:xfrm>
          <a:prstGeom prst="rect">
            <a:avLst/>
          </a:prstGeom>
          <a:solidFill>
            <a:schemeClr val="bg1"/>
          </a:solidFill>
          <a:ln>
            <a:solidFill>
              <a:schemeClr val="tx1"/>
            </a:solidFill>
          </a:ln>
        </p:spPr>
        <p:txBody>
          <a:bodyPr wrap="square">
            <a:spAutoFit/>
          </a:bodyPr>
          <a:lstStyle/>
          <a:p>
            <a:r>
              <a:rPr lang="en-US" altLang="ja-JP" dirty="0" err="1" smtClean="0"/>
              <a:t>calloc</a:t>
            </a:r>
            <a:r>
              <a:rPr lang="ja-JP" altLang="en-US" dirty="0" smtClean="0"/>
              <a:t>の返り値はキャスト無しで</a:t>
            </a:r>
            <a:r>
              <a:rPr lang="en-US" altLang="ja-JP" dirty="0" smtClean="0"/>
              <a:t>p</a:t>
            </a:r>
            <a:r>
              <a:rPr lang="ja-JP" altLang="en-US" dirty="0" smtClean="0"/>
              <a:t>に代入してよい</a:t>
            </a:r>
            <a:endParaRPr lang="ja-JP" altLang="en-US" dirty="0"/>
          </a:p>
        </p:txBody>
      </p:sp>
      <p:cxnSp>
        <p:nvCxnSpPr>
          <p:cNvPr id="3" name="直線矢印コネクタ 2"/>
          <p:cNvCxnSpPr/>
          <p:nvPr/>
        </p:nvCxnSpPr>
        <p:spPr>
          <a:xfrm flipH="1">
            <a:off x="2710173" y="2313406"/>
            <a:ext cx="743598" cy="6577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16"/>
          <p:cNvSpPr>
            <a:spLocks noChangeArrowheads="1"/>
          </p:cNvSpPr>
          <p:nvPr/>
        </p:nvSpPr>
        <p:spPr bwMode="auto">
          <a:xfrm>
            <a:off x="5428569" y="6022796"/>
            <a:ext cx="1204913" cy="576263"/>
          </a:xfrm>
          <a:prstGeom prst="cube">
            <a:avLst>
              <a:gd name="adj" fmla="val 25000"/>
            </a:avLst>
          </a:prstGeom>
          <a:solidFill>
            <a:srgbClr val="FFFF99"/>
          </a:solidFill>
          <a:ln w="9525">
            <a:solidFill>
              <a:schemeClr val="tx1"/>
            </a:solidFill>
            <a:miter lim="800000"/>
            <a:headEnd/>
            <a:tailEnd/>
          </a:ln>
        </p:spPr>
        <p:txBody>
          <a:bodyPr wrap="none" anchor="ctr"/>
          <a:lstStyle/>
          <a:p>
            <a:pPr algn="ctr"/>
            <a:r>
              <a:rPr lang="en-US" altLang="ja-JP" b="0" dirty="0" smtClean="0"/>
              <a:t>p</a:t>
            </a:r>
            <a:endParaRPr lang="en-US" altLang="ja-JP" b="0" dirty="0"/>
          </a:p>
        </p:txBody>
      </p:sp>
      <p:sp>
        <p:nvSpPr>
          <p:cNvPr id="416770" name="Rectangle 2"/>
          <p:cNvSpPr>
            <a:spLocks noGrp="1" noChangeArrowheads="1"/>
          </p:cNvSpPr>
          <p:nvPr>
            <p:ph type="title"/>
          </p:nvPr>
        </p:nvSpPr>
        <p:spPr>
          <a:xfrm>
            <a:off x="304800" y="152400"/>
            <a:ext cx="7620000" cy="685800"/>
          </a:xfrm>
        </p:spPr>
        <p:txBody>
          <a:bodyPr>
            <a:normAutofit fontScale="90000"/>
          </a:bodyPr>
          <a:lstStyle/>
          <a:p>
            <a:pPr eaLnBrk="1" hangingPunct="1">
              <a:defRPr/>
            </a:pPr>
            <a:r>
              <a:rPr lang="ja-JP" altLang="en-US" dirty="0" smtClean="0"/>
              <a:t>解説</a:t>
            </a:r>
            <a:endParaRPr lang="en-US" altLang="ja-JP" dirty="0" smtClean="0"/>
          </a:p>
        </p:txBody>
      </p:sp>
      <p:sp>
        <p:nvSpPr>
          <p:cNvPr id="20485" name="Rectangle 3"/>
          <p:cNvSpPr>
            <a:spLocks noGrp="1" noChangeArrowheads="1"/>
          </p:cNvSpPr>
          <p:nvPr>
            <p:ph type="body" idx="1"/>
          </p:nvPr>
        </p:nvSpPr>
        <p:spPr>
          <a:xfrm>
            <a:off x="381000" y="1196752"/>
            <a:ext cx="8511480" cy="660042"/>
          </a:xfrm>
        </p:spPr>
        <p:txBody>
          <a:bodyPr/>
          <a:lstStyle/>
          <a:p>
            <a:pPr eaLnBrk="1" hangingPunct="1"/>
            <a:r>
              <a:rPr lang="en-US" altLang="ja-JP" dirty="0" err="1" smtClean="0"/>
              <a:t>calloc</a:t>
            </a:r>
            <a:r>
              <a:rPr lang="ja-JP" altLang="en-US" dirty="0" smtClean="0"/>
              <a:t>関数による記憶域の動的な確保</a:t>
            </a:r>
            <a:endParaRPr lang="en-US" altLang="ja-JP" dirty="0" smtClean="0"/>
          </a:p>
        </p:txBody>
      </p:sp>
      <p:sp>
        <p:nvSpPr>
          <p:cNvPr id="20487" name="AutoShape 6"/>
          <p:cNvSpPr>
            <a:spLocks noChangeArrowheads="1"/>
          </p:cNvSpPr>
          <p:nvPr/>
        </p:nvSpPr>
        <p:spPr bwMode="auto">
          <a:xfrm>
            <a:off x="1462113" y="6049020"/>
            <a:ext cx="1341196" cy="592149"/>
          </a:xfrm>
          <a:prstGeom prst="cube">
            <a:avLst>
              <a:gd name="adj" fmla="val 30555"/>
            </a:avLst>
          </a:prstGeom>
          <a:solidFill>
            <a:srgbClr val="FFFF99"/>
          </a:solidFill>
          <a:ln w="9525">
            <a:solidFill>
              <a:schemeClr val="tx1"/>
            </a:solidFill>
            <a:miter lim="800000"/>
            <a:headEnd/>
            <a:tailEnd/>
          </a:ln>
        </p:spPr>
        <p:txBody>
          <a:bodyPr wrap="none" anchor="ctr"/>
          <a:lstStyle/>
          <a:p>
            <a:pPr algn="ctr"/>
            <a:r>
              <a:rPr lang="en-US" altLang="ja-JP" b="0" dirty="0" smtClean="0"/>
              <a:t>p</a:t>
            </a:r>
            <a:endParaRPr lang="en-US" altLang="ja-JP" b="0" dirty="0"/>
          </a:p>
        </p:txBody>
      </p:sp>
      <p:sp>
        <p:nvSpPr>
          <p:cNvPr id="20488" name="AutoShape 8"/>
          <p:cNvSpPr>
            <a:spLocks noChangeArrowheads="1"/>
          </p:cNvSpPr>
          <p:nvPr/>
        </p:nvSpPr>
        <p:spPr bwMode="auto">
          <a:xfrm>
            <a:off x="1462113" y="4763136"/>
            <a:ext cx="1341196" cy="1479552"/>
          </a:xfrm>
          <a:prstGeom prst="cube">
            <a:avLst>
              <a:gd name="adj" fmla="val 14199"/>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416782" name="AutoShape 14"/>
          <p:cNvSpPr>
            <a:spLocks noChangeArrowheads="1"/>
          </p:cNvSpPr>
          <p:nvPr/>
        </p:nvSpPr>
        <p:spPr bwMode="auto">
          <a:xfrm>
            <a:off x="529508" y="3092170"/>
            <a:ext cx="2896080" cy="1123712"/>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b="0" dirty="0" err="1" smtClean="0"/>
              <a:t>int</a:t>
            </a:r>
            <a:r>
              <a:rPr lang="ja-JP" altLang="en-US" sz="2000" b="0" dirty="0" smtClean="0"/>
              <a:t>型</a:t>
            </a:r>
            <a:r>
              <a:rPr lang="ja-JP" altLang="en-US" sz="2000" dirty="0" smtClean="0"/>
              <a:t>への</a:t>
            </a:r>
            <a:r>
              <a:rPr lang="ja-JP" altLang="en-US" sz="2000" b="0" dirty="0" smtClean="0"/>
              <a:t>ポインタ型の変数を</a:t>
            </a:r>
            <a:r>
              <a:rPr lang="ja-JP" altLang="en-US" sz="2000" dirty="0" smtClean="0"/>
              <a:t>宣言</a:t>
            </a:r>
            <a:endParaRPr lang="en-US" altLang="ja-JP" sz="2000" dirty="0" smtClean="0"/>
          </a:p>
          <a:p>
            <a:pPr>
              <a:defRPr/>
            </a:pPr>
            <a:r>
              <a:rPr lang="en-US" altLang="ja-JP" sz="2000" dirty="0" smtClean="0"/>
              <a:t>      </a:t>
            </a:r>
            <a:r>
              <a:rPr lang="en-US" altLang="ja-JP" sz="2000" dirty="0" err="1" smtClean="0"/>
              <a:t>int</a:t>
            </a:r>
            <a:r>
              <a:rPr lang="en-US" altLang="ja-JP" sz="2000" dirty="0" smtClean="0"/>
              <a:t> * p;</a:t>
            </a:r>
          </a:p>
        </p:txBody>
      </p:sp>
      <p:sp>
        <p:nvSpPr>
          <p:cNvPr id="20493" name="AutoShape 16"/>
          <p:cNvSpPr>
            <a:spLocks noChangeArrowheads="1"/>
          </p:cNvSpPr>
          <p:nvPr/>
        </p:nvSpPr>
        <p:spPr bwMode="auto">
          <a:xfrm>
            <a:off x="5428567" y="56235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r>
              <a:rPr lang="en-US" altLang="ja-JP" b="0" dirty="0" smtClean="0"/>
              <a:t>...</a:t>
            </a:r>
            <a:endParaRPr lang="en-US" altLang="ja-JP" b="0" dirty="0"/>
          </a:p>
        </p:txBody>
      </p:sp>
      <p:sp>
        <p:nvSpPr>
          <p:cNvPr id="20494" name="AutoShape 17"/>
          <p:cNvSpPr>
            <a:spLocks noChangeArrowheads="1"/>
          </p:cNvSpPr>
          <p:nvPr/>
        </p:nvSpPr>
        <p:spPr bwMode="auto">
          <a:xfrm>
            <a:off x="5428567" y="5191738"/>
            <a:ext cx="1204913" cy="576263"/>
          </a:xfrm>
          <a:prstGeom prst="cube">
            <a:avLst>
              <a:gd name="adj" fmla="val 25000"/>
            </a:avLst>
          </a:prstGeom>
          <a:solidFill>
            <a:schemeClr val="accent1"/>
          </a:solidFill>
          <a:ln w="9525">
            <a:solidFill>
              <a:schemeClr val="tx1"/>
            </a:solidFill>
            <a:miter lim="800000"/>
            <a:headEnd/>
            <a:tailEnd/>
          </a:ln>
        </p:spPr>
        <p:txBody>
          <a:bodyPr wrap="none" anchor="ctr"/>
          <a:lstStyle/>
          <a:p>
            <a:pPr algn="ctr"/>
            <a:endParaRPr lang="en-US" altLang="ja-JP" b="0"/>
          </a:p>
        </p:txBody>
      </p:sp>
      <p:sp>
        <p:nvSpPr>
          <p:cNvPr id="20495" name="AutoShape 18"/>
          <p:cNvSpPr>
            <a:spLocks noChangeArrowheads="1"/>
          </p:cNvSpPr>
          <p:nvPr/>
        </p:nvSpPr>
        <p:spPr bwMode="auto">
          <a:xfrm>
            <a:off x="5428567" y="47599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cxnSp>
        <p:nvCxnSpPr>
          <p:cNvPr id="20497" name="AutoShape 20"/>
          <p:cNvCxnSpPr>
            <a:cxnSpLocks noChangeShapeType="1"/>
            <a:endCxn id="20494" idx="2"/>
          </p:cNvCxnSpPr>
          <p:nvPr/>
        </p:nvCxnSpPr>
        <p:spPr bwMode="auto">
          <a:xfrm rot="10800000">
            <a:off x="5428568" y="5551903"/>
            <a:ext cx="1" cy="837401"/>
          </a:xfrm>
          <a:prstGeom prst="bentConnector3">
            <a:avLst>
              <a:gd name="adj1" fmla="val 22860100000"/>
            </a:avLst>
          </a:prstGeom>
          <a:noFill/>
          <a:ln w="28575">
            <a:solidFill>
              <a:schemeClr val="tx1"/>
            </a:solidFill>
            <a:miter lim="800000"/>
            <a:headEnd/>
            <a:tailEnd type="triangle" w="med" len="med"/>
          </a:ln>
        </p:spPr>
      </p:cxnSp>
      <p:sp>
        <p:nvSpPr>
          <p:cNvPr id="20498" name="Text Box 25"/>
          <p:cNvSpPr txBox="1">
            <a:spLocks noChangeArrowheads="1"/>
          </p:cNvSpPr>
          <p:nvPr/>
        </p:nvSpPr>
        <p:spPr bwMode="auto">
          <a:xfrm>
            <a:off x="1411458" y="1928802"/>
            <a:ext cx="3493713" cy="830997"/>
          </a:xfrm>
          <a:prstGeom prst="rect">
            <a:avLst/>
          </a:prstGeom>
          <a:solidFill>
            <a:srgbClr val="FFFF99"/>
          </a:solidFill>
          <a:ln w="9525">
            <a:solidFill>
              <a:schemeClr val="tx1"/>
            </a:solidFill>
            <a:miter lim="800000"/>
            <a:headEnd/>
            <a:tailEnd/>
          </a:ln>
        </p:spPr>
        <p:txBody>
          <a:bodyPr wrap="none">
            <a:spAutoFit/>
          </a:bodyPr>
          <a:lstStyle/>
          <a:p>
            <a:r>
              <a:rPr lang="en-US" altLang="ja-JP" sz="2400" dirty="0" smtClean="0"/>
              <a:t> </a:t>
            </a:r>
            <a:r>
              <a:rPr lang="en-US" altLang="ja-JP" sz="2400" dirty="0" err="1" smtClean="0"/>
              <a:t>i</a:t>
            </a:r>
            <a:r>
              <a:rPr lang="en-US" altLang="ja-JP" sz="2400" b="0" dirty="0" err="1" smtClean="0"/>
              <a:t>nt</a:t>
            </a:r>
            <a:r>
              <a:rPr lang="en-US" altLang="ja-JP" sz="2400" b="0" dirty="0" smtClean="0"/>
              <a:t> * p; </a:t>
            </a:r>
          </a:p>
          <a:p>
            <a:r>
              <a:rPr lang="en-US" altLang="ja-JP" sz="2400" b="0" dirty="0" smtClean="0"/>
              <a:t> p </a:t>
            </a:r>
            <a:r>
              <a:rPr lang="en-US" altLang="ja-JP" sz="2400" b="0" dirty="0"/>
              <a:t>= </a:t>
            </a:r>
            <a:r>
              <a:rPr lang="en-US" altLang="ja-JP" sz="2400" b="0" dirty="0" err="1" smtClean="0"/>
              <a:t>calloc</a:t>
            </a:r>
            <a:r>
              <a:rPr lang="en-US" altLang="ja-JP" sz="2400" b="0" dirty="0" smtClean="0"/>
              <a:t> (1</a:t>
            </a:r>
            <a:r>
              <a:rPr lang="en-US" altLang="ja-JP" sz="2400" b="0" dirty="0"/>
              <a:t>, </a:t>
            </a:r>
            <a:r>
              <a:rPr lang="en-US" altLang="ja-JP" sz="2400" b="0" dirty="0" err="1" smtClean="0"/>
              <a:t>sizeof</a:t>
            </a:r>
            <a:r>
              <a:rPr lang="en-US" altLang="ja-JP" sz="2400" b="0" dirty="0" smtClean="0"/>
              <a:t> (</a:t>
            </a:r>
            <a:r>
              <a:rPr lang="en-US" altLang="ja-JP" sz="2400" b="0" dirty="0" err="1"/>
              <a:t>int</a:t>
            </a:r>
            <a:r>
              <a:rPr lang="en-US" altLang="ja-JP" sz="2400" b="0" dirty="0"/>
              <a:t>) ); </a:t>
            </a:r>
            <a:endParaRPr lang="ja-JP" altLang="en-US" sz="2400" b="0" dirty="0"/>
          </a:p>
        </p:txBody>
      </p:sp>
      <p:sp>
        <p:nvSpPr>
          <p:cNvPr id="34" name="AutoShape 14"/>
          <p:cNvSpPr>
            <a:spLocks noChangeArrowheads="1"/>
          </p:cNvSpPr>
          <p:nvPr/>
        </p:nvSpPr>
        <p:spPr bwMode="auto">
          <a:xfrm>
            <a:off x="3932452" y="2965237"/>
            <a:ext cx="4844428" cy="1464231"/>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dirty="0" err="1" smtClean="0"/>
              <a:t>calloc</a:t>
            </a:r>
            <a:r>
              <a:rPr lang="ja-JP" altLang="en-US" sz="2000" dirty="0" smtClean="0"/>
              <a:t>関数呼び出し時に</a:t>
            </a:r>
            <a:r>
              <a:rPr lang="en-US" altLang="ja-JP" sz="2000" dirty="0" err="1" smtClean="0"/>
              <a:t>int</a:t>
            </a:r>
            <a:r>
              <a:rPr lang="ja-JP" altLang="en-US" sz="2000" dirty="0" smtClean="0"/>
              <a:t>型の長さ</a:t>
            </a:r>
            <a:r>
              <a:rPr lang="en-US" altLang="ja-JP" sz="2000" dirty="0" smtClean="0"/>
              <a:t>1</a:t>
            </a:r>
            <a:r>
              <a:rPr lang="ja-JP" altLang="en-US" sz="2000" dirty="0" smtClean="0"/>
              <a:t>の配列の領域が確保され、その先頭要素へのポインタが</a:t>
            </a:r>
            <a:r>
              <a:rPr lang="en-US" altLang="ja-JP" sz="2000" dirty="0" smtClean="0"/>
              <a:t>p</a:t>
            </a:r>
            <a:r>
              <a:rPr lang="ja-JP" altLang="en-US" sz="2000" dirty="0" smtClean="0"/>
              <a:t>に代入される。</a:t>
            </a:r>
            <a:endParaRPr lang="en-US" altLang="ja-JP" sz="2000" dirty="0" smtClean="0"/>
          </a:p>
          <a:p>
            <a:r>
              <a:rPr lang="en-US" altLang="ja-JP" sz="2000" dirty="0" smtClean="0"/>
              <a:t>       p = </a:t>
            </a:r>
            <a:r>
              <a:rPr lang="en-US" altLang="ja-JP" sz="2000" dirty="0" err="1" smtClean="0"/>
              <a:t>calloc</a:t>
            </a:r>
            <a:r>
              <a:rPr lang="en-US" altLang="ja-JP" sz="2000" dirty="0" smtClean="0"/>
              <a:t> (1, </a:t>
            </a:r>
            <a:r>
              <a:rPr lang="en-US" altLang="ja-JP" sz="2000" dirty="0" err="1" smtClean="0"/>
              <a:t>sizeof</a:t>
            </a:r>
            <a:r>
              <a:rPr lang="en-US" altLang="ja-JP" sz="2000" dirty="0" smtClean="0"/>
              <a:t> (</a:t>
            </a:r>
            <a:r>
              <a:rPr lang="en-US" altLang="ja-JP" sz="2000" dirty="0" err="1" smtClean="0"/>
              <a:t>int</a:t>
            </a:r>
            <a:r>
              <a:rPr lang="en-US" altLang="ja-JP" sz="2000" dirty="0" smtClean="0"/>
              <a:t>) ); </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a:t>
            </a:r>
            <a:r>
              <a:rPr kumimoji="1" lang="en-US" altLang="ja-JP" dirty="0" err="1" smtClean="0"/>
              <a:t>izeof</a:t>
            </a:r>
            <a:r>
              <a:rPr kumimoji="1" lang="ja-JP" altLang="en-US" dirty="0" smtClean="0"/>
              <a:t>演算子</a:t>
            </a:r>
            <a:endParaRPr kumimoji="1" lang="ja-JP" altLang="en-US" dirty="0"/>
          </a:p>
        </p:txBody>
      </p:sp>
      <p:sp>
        <p:nvSpPr>
          <p:cNvPr id="4" name="テキスト ボックス 3"/>
          <p:cNvSpPr txBox="1"/>
          <p:nvPr/>
        </p:nvSpPr>
        <p:spPr>
          <a:xfrm>
            <a:off x="1000100" y="1428736"/>
            <a:ext cx="7500990" cy="830997"/>
          </a:xfrm>
          <a:prstGeom prst="rect">
            <a:avLst/>
          </a:prstGeom>
          <a:noFill/>
        </p:spPr>
        <p:txBody>
          <a:bodyPr wrap="square" rtlCol="0">
            <a:spAutoFit/>
          </a:bodyPr>
          <a:lstStyle/>
          <a:p>
            <a:r>
              <a:rPr lang="en-US" altLang="ja-JP" sz="2400" dirty="0" err="1" smtClean="0"/>
              <a:t>s</a:t>
            </a:r>
            <a:r>
              <a:rPr kumimoji="1" lang="en-US" altLang="ja-JP" sz="2400" dirty="0" err="1" smtClean="0"/>
              <a:t>izeof</a:t>
            </a:r>
            <a:r>
              <a:rPr kumimoji="1" lang="ja-JP" altLang="en-US" sz="2400" dirty="0" smtClean="0"/>
              <a:t>演算子は、型式</a:t>
            </a:r>
            <a:r>
              <a:rPr kumimoji="1" lang="en-US" altLang="ja-JP" sz="2400" dirty="0" smtClean="0"/>
              <a:t>(type expression)</a:t>
            </a:r>
            <a:r>
              <a:rPr kumimoji="1" lang="ja-JP" altLang="en-US" sz="2400" dirty="0" smtClean="0"/>
              <a:t>を引数にとる。評価結果は、その型のサイズである。</a:t>
            </a:r>
            <a:endParaRPr kumimoji="1" lang="ja-JP" altLang="en-US" sz="2400" dirty="0"/>
          </a:p>
        </p:txBody>
      </p:sp>
      <p:sp>
        <p:nvSpPr>
          <p:cNvPr id="5" name="テキスト ボックス 4"/>
          <p:cNvSpPr txBox="1"/>
          <p:nvPr/>
        </p:nvSpPr>
        <p:spPr>
          <a:xfrm>
            <a:off x="1428727" y="2428868"/>
            <a:ext cx="800219" cy="461665"/>
          </a:xfrm>
          <a:prstGeom prst="rect">
            <a:avLst/>
          </a:prstGeom>
          <a:noFill/>
        </p:spPr>
        <p:txBody>
          <a:bodyPr wrap="none" rtlCol="0">
            <a:spAutoFit/>
          </a:bodyPr>
          <a:lstStyle/>
          <a:p>
            <a:r>
              <a:rPr kumimoji="1" lang="ja-JP" altLang="en-US" sz="2400" dirty="0" smtClean="0"/>
              <a:t>構文</a:t>
            </a:r>
            <a:endParaRPr kumimoji="1" lang="ja-JP" altLang="en-US" sz="2400" dirty="0"/>
          </a:p>
        </p:txBody>
      </p:sp>
      <p:sp>
        <p:nvSpPr>
          <p:cNvPr id="6" name="テキスト ボックス 5"/>
          <p:cNvSpPr txBox="1"/>
          <p:nvPr/>
        </p:nvSpPr>
        <p:spPr>
          <a:xfrm>
            <a:off x="2214545" y="2928934"/>
            <a:ext cx="1771126" cy="461665"/>
          </a:xfrm>
          <a:prstGeom prst="rect">
            <a:avLst/>
          </a:prstGeom>
          <a:solidFill>
            <a:srgbClr val="FFFF00"/>
          </a:solidFill>
          <a:ln>
            <a:solidFill>
              <a:schemeClr val="tx1"/>
            </a:solidFill>
          </a:ln>
        </p:spPr>
        <p:txBody>
          <a:bodyPr wrap="none" rtlCol="0">
            <a:spAutoFit/>
          </a:bodyPr>
          <a:lstStyle/>
          <a:p>
            <a:r>
              <a:rPr lang="en-US" altLang="ja-JP" sz="2400" dirty="0" err="1" smtClean="0"/>
              <a:t>s</a:t>
            </a:r>
            <a:r>
              <a:rPr kumimoji="1" lang="en-US" altLang="ja-JP" sz="2400" dirty="0" err="1" smtClean="0"/>
              <a:t>izeof</a:t>
            </a:r>
            <a:r>
              <a:rPr kumimoji="1" lang="en-US" altLang="ja-JP" sz="2400" dirty="0" smtClean="0"/>
              <a:t> (</a:t>
            </a:r>
            <a:r>
              <a:rPr kumimoji="1" lang="ja-JP" altLang="en-US" sz="2400" dirty="0" smtClean="0"/>
              <a:t>型式</a:t>
            </a:r>
            <a:r>
              <a:rPr kumimoji="1" lang="en-US" altLang="ja-JP" sz="2400" dirty="0" smtClean="0"/>
              <a:t>)</a:t>
            </a:r>
            <a:endParaRPr kumimoji="1" lang="ja-JP" altLang="en-US" sz="2400" dirty="0"/>
          </a:p>
        </p:txBody>
      </p:sp>
      <p:sp>
        <p:nvSpPr>
          <p:cNvPr id="7" name="テキスト ボックス 6"/>
          <p:cNvSpPr txBox="1"/>
          <p:nvPr/>
        </p:nvSpPr>
        <p:spPr>
          <a:xfrm>
            <a:off x="1428727" y="3500438"/>
            <a:ext cx="800219" cy="461665"/>
          </a:xfrm>
          <a:prstGeom prst="rect">
            <a:avLst/>
          </a:prstGeom>
          <a:noFill/>
        </p:spPr>
        <p:txBody>
          <a:bodyPr wrap="none" rtlCol="0">
            <a:spAutoFit/>
          </a:bodyPr>
          <a:lstStyle/>
          <a:p>
            <a:r>
              <a:rPr lang="ja-JP" altLang="en-US" sz="2400" dirty="0" smtClean="0"/>
              <a:t>意味</a:t>
            </a:r>
            <a:endParaRPr kumimoji="1" lang="en-US" altLang="ja-JP" sz="2400" dirty="0" smtClean="0"/>
          </a:p>
        </p:txBody>
      </p:sp>
      <p:sp>
        <p:nvSpPr>
          <p:cNvPr id="8" name="テキスト ボックス 7"/>
          <p:cNvSpPr txBox="1"/>
          <p:nvPr/>
        </p:nvSpPr>
        <p:spPr>
          <a:xfrm>
            <a:off x="2214546" y="4000504"/>
            <a:ext cx="5286412" cy="461665"/>
          </a:xfrm>
          <a:prstGeom prst="rect">
            <a:avLst/>
          </a:prstGeom>
          <a:solidFill>
            <a:srgbClr val="92D050"/>
          </a:solidFill>
          <a:ln>
            <a:solidFill>
              <a:schemeClr val="tx1"/>
            </a:solidFill>
          </a:ln>
        </p:spPr>
        <p:txBody>
          <a:bodyPr wrap="square" rtlCol="0">
            <a:spAutoFit/>
          </a:bodyPr>
          <a:lstStyle/>
          <a:p>
            <a:r>
              <a:rPr lang="en-US" altLang="ja-JP" sz="2400" dirty="0" err="1" smtClean="0"/>
              <a:t>s</a:t>
            </a:r>
            <a:r>
              <a:rPr kumimoji="1" lang="en-US" altLang="ja-JP" sz="2400" dirty="0" err="1" smtClean="0"/>
              <a:t>izeof</a:t>
            </a:r>
            <a:r>
              <a:rPr kumimoji="1" lang="en-US" altLang="ja-JP" sz="2400" dirty="0" smtClean="0"/>
              <a:t> (t)</a:t>
            </a:r>
            <a:r>
              <a:rPr lang="ja-JP" altLang="en-US" sz="2400" dirty="0" smtClean="0"/>
              <a:t> の評価結果は</a:t>
            </a:r>
            <a:r>
              <a:rPr lang="en-US" altLang="ja-JP" sz="2400" dirty="0" smtClean="0"/>
              <a:t>t</a:t>
            </a:r>
            <a:r>
              <a:rPr lang="ja-JP" altLang="en-US" sz="2400" dirty="0" smtClean="0"/>
              <a:t>のサイズである</a:t>
            </a:r>
            <a:endParaRPr kumimoji="1" lang="ja-JP" altLang="en-US" sz="2400" dirty="0"/>
          </a:p>
        </p:txBody>
      </p:sp>
      <p:sp>
        <p:nvSpPr>
          <p:cNvPr id="9" name="テキスト ボックス 8"/>
          <p:cNvSpPr txBox="1"/>
          <p:nvPr/>
        </p:nvSpPr>
        <p:spPr>
          <a:xfrm>
            <a:off x="1115616" y="4653136"/>
            <a:ext cx="7029994" cy="1938992"/>
          </a:xfrm>
          <a:prstGeom prst="rect">
            <a:avLst/>
          </a:prstGeom>
          <a:noFill/>
        </p:spPr>
        <p:txBody>
          <a:bodyPr wrap="square" rtlCol="0">
            <a:spAutoFit/>
          </a:bodyPr>
          <a:lstStyle/>
          <a:p>
            <a:r>
              <a:rPr lang="ja-JP" altLang="en-US" sz="2400" dirty="0" smtClean="0"/>
              <a:t>型式は、</a:t>
            </a:r>
            <a:r>
              <a:rPr lang="en-US" altLang="ja-JP" sz="2400" dirty="0" err="1" smtClean="0"/>
              <a:t>int</a:t>
            </a:r>
            <a:r>
              <a:rPr lang="en-US" altLang="ja-JP" sz="2400" dirty="0" smtClean="0"/>
              <a:t>, double, char</a:t>
            </a:r>
            <a:r>
              <a:rPr lang="ja-JP" altLang="en-US" sz="2400" dirty="0" smtClean="0"/>
              <a:t>等の基本型、</a:t>
            </a:r>
            <a:r>
              <a:rPr lang="en-US" altLang="ja-JP" sz="2400" dirty="0" err="1" smtClean="0"/>
              <a:t>int</a:t>
            </a:r>
            <a:r>
              <a:rPr lang="en-US" altLang="ja-JP" sz="2400" dirty="0" smtClean="0"/>
              <a:t> [3]</a:t>
            </a:r>
            <a:r>
              <a:rPr lang="ja-JP" altLang="en-US" sz="2400" dirty="0" smtClean="0"/>
              <a:t>等の配列型、</a:t>
            </a:r>
            <a:r>
              <a:rPr lang="en-US" altLang="ja-JP" sz="2400" dirty="0" err="1" smtClean="0"/>
              <a:t>struct</a:t>
            </a:r>
            <a:r>
              <a:rPr lang="en-US" altLang="ja-JP" sz="2400" dirty="0" smtClean="0"/>
              <a:t> {</a:t>
            </a:r>
            <a:r>
              <a:rPr lang="en-US" altLang="ja-JP" sz="2400" dirty="0" err="1" smtClean="0"/>
              <a:t>int</a:t>
            </a:r>
            <a:r>
              <a:rPr lang="en-US" altLang="ja-JP" sz="2400" dirty="0" smtClean="0"/>
              <a:t> </a:t>
            </a:r>
            <a:r>
              <a:rPr lang="en-US" altLang="ja-JP" sz="2400" dirty="0" err="1" smtClean="0"/>
              <a:t>px</a:t>
            </a:r>
            <a:r>
              <a:rPr lang="en-US" altLang="ja-JP" sz="2400" dirty="0" smtClean="0"/>
              <a:t>; </a:t>
            </a:r>
            <a:r>
              <a:rPr lang="en-US" altLang="ja-JP" sz="2400" dirty="0" err="1" smtClean="0"/>
              <a:t>int</a:t>
            </a:r>
            <a:r>
              <a:rPr lang="en-US" altLang="ja-JP" sz="2400" dirty="0" smtClean="0"/>
              <a:t> </a:t>
            </a:r>
            <a:r>
              <a:rPr lang="en-US" altLang="ja-JP" sz="2400" dirty="0" err="1" smtClean="0"/>
              <a:t>py</a:t>
            </a:r>
            <a:r>
              <a:rPr lang="en-US" altLang="ja-JP" sz="2400" dirty="0" smtClean="0"/>
              <a:t>;} </a:t>
            </a:r>
            <a:r>
              <a:rPr lang="ja-JP" altLang="en-US" sz="2400" dirty="0" smtClean="0"/>
              <a:t>等の構造体型、</a:t>
            </a:r>
            <a:r>
              <a:rPr lang="en-US" altLang="ja-JP" sz="2400" dirty="0" err="1" smtClean="0"/>
              <a:t>int</a:t>
            </a:r>
            <a:r>
              <a:rPr lang="en-US" altLang="ja-JP" sz="2400" dirty="0" smtClean="0"/>
              <a:t> *</a:t>
            </a:r>
            <a:r>
              <a:rPr lang="ja-JP" altLang="en-US" sz="2400" dirty="0" smtClean="0"/>
              <a:t>等のポインタ型、</a:t>
            </a:r>
            <a:r>
              <a:rPr lang="en-US" altLang="ja-JP" sz="2400" dirty="0" smtClean="0"/>
              <a:t> </a:t>
            </a:r>
            <a:r>
              <a:rPr lang="en-US" altLang="ja-JP" sz="2400" dirty="0" err="1" smtClean="0"/>
              <a:t>typedef</a:t>
            </a:r>
            <a:r>
              <a:rPr lang="ja-JP" altLang="en-US" sz="2400" dirty="0" smtClean="0"/>
              <a:t>で定義した型名、あるいはこれらの組み合わせなどである。詳しくは教科書あるいは規格書を参照。</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3451</Words>
  <Application>Microsoft Macintosh PowerPoint</Application>
  <PresentationFormat>画面に合わせる (4:3)</PresentationFormat>
  <Paragraphs>292</Paragraphs>
  <Slides>26</Slides>
  <Notes>0</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Office テーマ</vt:lpstr>
      <vt:lpstr>プログラミング入門２</vt:lpstr>
      <vt:lpstr>今日の内容</vt:lpstr>
      <vt:lpstr>動的な記憶域確保</vt:lpstr>
      <vt:lpstr>ヒープ領域(heap)</vt:lpstr>
      <vt:lpstr>calloc関数</vt:lpstr>
      <vt:lpstr>ヌルポインタ（空ポインタ）</vt:lpstr>
      <vt:lpstr>例（打ち込んで確認）</vt:lpstr>
      <vt:lpstr>解説</vt:lpstr>
      <vt:lpstr>sizeof演算子</vt:lpstr>
      <vt:lpstr>例（打ち込んで確認）</vt:lpstr>
      <vt:lpstr>void へのポインタ型</vt:lpstr>
      <vt:lpstr>free関数 :  記憶域の解放</vt:lpstr>
      <vt:lpstr>例</vt:lpstr>
      <vt:lpstr>確保した領域へキーボードからの入力を書き込む例（打ち込んで確認）</vt:lpstr>
      <vt:lpstr>1次元配列の動的確保</vt:lpstr>
      <vt:lpstr>例（打ち込んで確認）</vt:lpstr>
      <vt:lpstr>基本課題１</vt:lpstr>
      <vt:lpstr>基本課題２</vt:lpstr>
      <vt:lpstr>発展課題１</vt:lpstr>
      <vt:lpstr>発展課題２</vt:lpstr>
      <vt:lpstr>発展課題３</vt:lpstr>
      <vt:lpstr>構造体配列の動的確保（pointでの例）</vt:lpstr>
      <vt:lpstr>scanfについて</vt:lpstr>
      <vt:lpstr>scanfについて（続き）</vt:lpstr>
      <vt:lpstr>参考課題１</vt:lpstr>
      <vt:lpstr>参考課題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Isao Sasano</cp:lastModifiedBy>
  <cp:revision>505</cp:revision>
  <dcterms:created xsi:type="dcterms:W3CDTF">2009-12-04T09:18:28Z</dcterms:created>
  <dcterms:modified xsi:type="dcterms:W3CDTF">2015-10-30T06:21:51Z</dcterms:modified>
</cp:coreProperties>
</file>