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307" r:id="rId4"/>
    <p:sldId id="308" r:id="rId5"/>
    <p:sldId id="309" r:id="rId6"/>
    <p:sldId id="310" r:id="rId7"/>
    <p:sldId id="311" r:id="rId8"/>
    <p:sldId id="314" r:id="rId9"/>
    <p:sldId id="315" r:id="rId10"/>
    <p:sldId id="317" r:id="rId11"/>
    <p:sldId id="318" r:id="rId12"/>
    <p:sldId id="319" r:id="rId13"/>
    <p:sldId id="320" r:id="rId14"/>
    <p:sldId id="321" r:id="rId15"/>
    <p:sldId id="322" r:id="rId16"/>
    <p:sldId id="269" r:id="rId17"/>
    <p:sldId id="270" r:id="rId18"/>
    <p:sldId id="271" r:id="rId19"/>
    <p:sldId id="272" r:id="rId20"/>
    <p:sldId id="273" r:id="rId21"/>
    <p:sldId id="281" r:id="rId22"/>
    <p:sldId id="267" r:id="rId23"/>
    <p:sldId id="259" r:id="rId24"/>
    <p:sldId id="275" r:id="rId25"/>
    <p:sldId id="326" r:id="rId26"/>
    <p:sldId id="276" r:id="rId27"/>
    <p:sldId id="274" r:id="rId28"/>
    <p:sldId id="279" r:id="rId29"/>
    <p:sldId id="278" r:id="rId30"/>
    <p:sldId id="282" r:id="rId31"/>
    <p:sldId id="283" r:id="rId32"/>
    <p:sldId id="284" r:id="rId33"/>
    <p:sldId id="323" r:id="rId34"/>
    <p:sldId id="325" r:id="rId35"/>
    <p:sldId id="324" r:id="rId36"/>
    <p:sldId id="280" r:id="rId37"/>
    <p:sldId id="286" r:id="rId38"/>
    <p:sldId id="285" r:id="rId39"/>
    <p:sldId id="287" r:id="rId40"/>
    <p:sldId id="264" r:id="rId41"/>
    <p:sldId id="289" r:id="rId42"/>
    <p:sldId id="290" r:id="rId43"/>
    <p:sldId id="291" r:id="rId44"/>
    <p:sldId id="288" r:id="rId45"/>
    <p:sldId id="292" r:id="rId46"/>
    <p:sldId id="293" r:id="rId47"/>
    <p:sldId id="294" r:id="rId48"/>
    <p:sldId id="296" r:id="rId49"/>
    <p:sldId id="297" r:id="rId50"/>
    <p:sldId id="295" r:id="rId51"/>
    <p:sldId id="299" r:id="rId52"/>
    <p:sldId id="300" r:id="rId53"/>
    <p:sldId id="316" r:id="rId54"/>
    <p:sldId id="305" r:id="rId55"/>
    <p:sldId id="266" r:id="rId56"/>
    <p:sldId id="277" r:id="rId57"/>
    <p:sldId id="306" r:id="rId58"/>
    <p:sldId id="303" r:id="rId59"/>
    <p:sldId id="304" r:id="rId6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95" autoAdjust="0"/>
  </p:normalViewPr>
  <p:slideViewPr>
    <p:cSldViewPr>
      <p:cViewPr varScale="1">
        <p:scale>
          <a:sx n="112" d="100"/>
          <a:sy n="112" d="100"/>
        </p:scale>
        <p:origin x="-10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14/11/17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smtClean="0"/>
              <a:t>プログラミング入門</a:t>
            </a:r>
            <a:r>
              <a:rPr lang="en-US" altLang="ja-JP" dirty="0"/>
              <a:t>2</a:t>
            </a:r>
            <a:r>
              <a:rPr lang="en-US" altLang="ja-JP" dirty="0" smtClean="0"/>
              <a:t/>
            </a:r>
            <a:br>
              <a:rPr lang="en-US" altLang="ja-JP" dirty="0" smtClean="0"/>
            </a:br>
            <a:r>
              <a:rPr lang="ja-JP" altLang="en-US" dirty="0" smtClean="0"/>
              <a:t>第</a:t>
            </a:r>
            <a:r>
              <a:rPr lang="en-US" altLang="ja-JP" dirty="0" smtClean="0"/>
              <a:t>7</a:t>
            </a:r>
            <a:r>
              <a:rPr lang="ja-JP" altLang="en-US" dirty="0" smtClean="0"/>
              <a:t>回</a:t>
            </a:r>
            <a:r>
              <a:rPr lang="en-US" altLang="ja-JP" dirty="0" smtClean="0"/>
              <a:t/>
            </a:r>
            <a:br>
              <a:rPr lang="en-US" altLang="ja-JP" dirty="0" smtClean="0"/>
            </a:br>
            <a:r>
              <a:rPr lang="ja-JP" altLang="en-US" dirty="0" smtClean="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中間試験問題例</a:t>
            </a:r>
            <a:r>
              <a:rPr lang="en-US" altLang="ja-JP" dirty="0"/>
              <a:t>4</a:t>
            </a:r>
            <a:endParaRPr kumimoji="1" lang="ja-JP" altLang="en-US" dirty="0"/>
          </a:p>
        </p:txBody>
      </p:sp>
      <p:sp>
        <p:nvSpPr>
          <p:cNvPr id="3" name="テキスト ボックス 2"/>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
        <p:nvSpPr>
          <p:cNvPr id="6" name="テキスト ボックス 5"/>
          <p:cNvSpPr txBox="1"/>
          <p:nvPr/>
        </p:nvSpPr>
        <p:spPr>
          <a:xfrm>
            <a:off x="827584" y="2276872"/>
            <a:ext cx="2939953" cy="3539431"/>
          </a:xfrm>
          <a:prstGeom prst="rect">
            <a:avLst/>
          </a:prstGeom>
          <a:noFill/>
          <a:ln>
            <a:solidFill>
              <a:srgbClr val="000000"/>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fr-FR" altLang="ja-JP" sz="2800" dirty="0"/>
              <a:t>  </a:t>
            </a:r>
            <a:r>
              <a:rPr lang="fr-FR" altLang="ja-JP" sz="2800" dirty="0" err="1"/>
              <a:t>int</a:t>
            </a:r>
            <a:r>
              <a:rPr lang="fr-FR" altLang="ja-JP" sz="2800" dirty="0"/>
              <a:t> x=10;</a:t>
            </a:r>
          </a:p>
          <a:p>
            <a:r>
              <a:rPr lang="fr-FR" altLang="ja-JP" sz="2800" dirty="0"/>
              <a:t>  </a:t>
            </a:r>
            <a:r>
              <a:rPr lang="fr-FR" altLang="ja-JP" sz="2800" dirty="0" err="1"/>
              <a:t>int</a:t>
            </a:r>
            <a:r>
              <a:rPr lang="fr-FR" altLang="ja-JP" sz="2800" dirty="0"/>
              <a:t> y=20;</a:t>
            </a:r>
          </a:p>
          <a:p>
            <a:r>
              <a:rPr lang="fr-FR" altLang="ja-JP" sz="2800" dirty="0"/>
              <a:t>  x=y=2;</a:t>
            </a:r>
          </a:p>
          <a:p>
            <a:r>
              <a:rPr lang="ro-RO" altLang="ja-JP" sz="2800" dirty="0"/>
              <a:t>  printf </a:t>
            </a:r>
            <a:r>
              <a:rPr lang="ro-RO" altLang="ja-JP" sz="2800" dirty="0" smtClean="0"/>
              <a:t>(</a:t>
            </a:r>
            <a:r>
              <a:rPr lang="ro-RO" altLang="ja-JP" sz="2800" dirty="0"/>
              <a:t>"</a:t>
            </a:r>
            <a:r>
              <a:rPr lang="ro-RO" altLang="ja-JP" sz="2800" dirty="0" smtClean="0"/>
              <a:t>%</a:t>
            </a:r>
            <a:r>
              <a:rPr lang="ro-RO" altLang="ja-JP" sz="2800" dirty="0"/>
              <a:t>d\n", x);</a:t>
            </a:r>
          </a:p>
          <a:p>
            <a:r>
              <a:rPr lang="is-IS" altLang="ja-JP" sz="2800" dirty="0"/>
              <a:t>  return 0;</a:t>
            </a:r>
          </a:p>
          <a:p>
            <a:r>
              <a:rPr lang="is-IS" altLang="ja-JP" sz="2800" dirty="0"/>
              <a:t>}</a:t>
            </a:r>
          </a:p>
        </p:txBody>
      </p:sp>
    </p:spTree>
    <p:extLst>
      <p:ext uri="{BB962C8B-B14F-4D97-AF65-F5344CB8AC3E}">
        <p14:creationId xmlns:p14="http://schemas.microsoft.com/office/powerpoint/2010/main" val="309442312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smtClean="0"/>
              <a:t>2</a:t>
            </a:r>
            <a:endParaRPr kumimoji="1" lang="ja-JP" altLang="en-US" sz="2800" dirty="0"/>
          </a:p>
        </p:txBody>
      </p:sp>
    </p:spTree>
    <p:extLst>
      <p:ext uri="{BB962C8B-B14F-4D97-AF65-F5344CB8AC3E}">
        <p14:creationId xmlns:p14="http://schemas.microsoft.com/office/powerpoint/2010/main" val="3945626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5</a:t>
            </a:r>
            <a:endParaRPr kumimoji="1" lang="ja-JP" altLang="en-US" dirty="0"/>
          </a:p>
        </p:txBody>
      </p:sp>
      <p:sp>
        <p:nvSpPr>
          <p:cNvPr id="4" name="正方形/長方形 3"/>
          <p:cNvSpPr/>
          <p:nvPr/>
        </p:nvSpPr>
        <p:spPr>
          <a:xfrm>
            <a:off x="899592" y="2276872"/>
            <a:ext cx="4572000" cy="3970318"/>
          </a:xfrm>
          <a:prstGeom prst="rect">
            <a:avLst/>
          </a:prstGeom>
          <a:ln>
            <a:solidFill>
              <a:srgbClr val="000000"/>
            </a:solidFill>
          </a:ln>
        </p:spPr>
        <p:txBody>
          <a:bodyPr>
            <a:spAutoFit/>
          </a:bodyPr>
          <a:lstStyle/>
          <a:p>
            <a:r>
              <a:rPr lang="en-US" altLang="ja-JP" sz="2800" dirty="0"/>
              <a:t>#include &lt;</a:t>
            </a:r>
            <a:r>
              <a:rPr lang="en-US" altLang="ja-JP" sz="2800" dirty="0" err="1"/>
              <a:t>stdio.h</a:t>
            </a:r>
            <a:r>
              <a:rPr lang="en-US" altLang="ja-JP" sz="2800" dirty="0"/>
              <a:t>&gt;</a:t>
            </a:r>
          </a:p>
          <a:p>
            <a:r>
              <a:rPr lang="fr-FR" altLang="ja-JP" sz="2800" dirty="0" err="1"/>
              <a:t>int</a:t>
            </a:r>
            <a:r>
              <a:rPr lang="fr-FR" altLang="ja-JP" sz="2800" dirty="0"/>
              <a:t> main () {</a:t>
            </a:r>
          </a:p>
          <a:p>
            <a:r>
              <a:rPr lang="fr-FR" altLang="ja-JP" sz="2800" dirty="0"/>
              <a:t>  </a:t>
            </a:r>
            <a:r>
              <a:rPr lang="fr-FR" altLang="ja-JP" sz="2800" dirty="0" err="1"/>
              <a:t>int</a:t>
            </a:r>
            <a:r>
              <a:rPr lang="fr-FR" altLang="ja-JP" sz="2800" dirty="0"/>
              <a:t> x=1;</a:t>
            </a:r>
          </a:p>
          <a:p>
            <a:r>
              <a:rPr lang="en-US" altLang="ja-JP" sz="2800" dirty="0"/>
              <a:t>  while (x &lt; 5) {</a:t>
            </a:r>
          </a:p>
          <a:p>
            <a:r>
              <a:rPr lang="fr-FR" altLang="ja-JP" sz="2800" dirty="0"/>
              <a:t>     x = x + 1;</a:t>
            </a:r>
          </a:p>
          <a:p>
            <a:r>
              <a:rPr lang="fr-FR" altLang="ja-JP" sz="2800" dirty="0"/>
              <a:t>  }</a:t>
            </a:r>
          </a:p>
          <a:p>
            <a:r>
              <a:rPr lang="ro-RO" altLang="ja-JP" sz="2800" dirty="0"/>
              <a:t>  printf("%d\n", x);</a:t>
            </a:r>
          </a:p>
          <a:p>
            <a:r>
              <a:rPr lang="is-IS" altLang="ja-JP" sz="2800" dirty="0"/>
              <a:t>  return 0;</a:t>
            </a:r>
          </a:p>
          <a:p>
            <a:r>
              <a:rPr lang="is-IS" altLang="ja-JP" sz="2800" dirty="0"/>
              <a:t>}</a:t>
            </a:r>
            <a:endParaRPr lang="ja-JP" altLang="en-US" sz="2800" dirty="0"/>
          </a:p>
        </p:txBody>
      </p:sp>
      <p:sp>
        <p:nvSpPr>
          <p:cNvPr id="5" name="テキスト ボックス 4"/>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Tree>
    <p:extLst>
      <p:ext uri="{BB962C8B-B14F-4D97-AF65-F5344CB8AC3E}">
        <p14:creationId xmlns:p14="http://schemas.microsoft.com/office/powerpoint/2010/main" val="3336833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366657" cy="523220"/>
          </a:xfrm>
          <a:prstGeom prst="rect">
            <a:avLst/>
          </a:prstGeom>
          <a:noFill/>
        </p:spPr>
        <p:txBody>
          <a:bodyPr wrap="none" rtlCol="0">
            <a:spAutoFit/>
          </a:bodyPr>
          <a:lstStyle/>
          <a:p>
            <a:r>
              <a:rPr lang="en-US" altLang="ja-JP" sz="2800" dirty="0"/>
              <a:t>5</a:t>
            </a:r>
            <a:endParaRPr kumimoji="1" lang="ja-JP" altLang="en-US" sz="2800" dirty="0"/>
          </a:p>
        </p:txBody>
      </p:sp>
    </p:spTree>
    <p:extLst>
      <p:ext uri="{BB962C8B-B14F-4D97-AF65-F5344CB8AC3E}">
        <p14:creationId xmlns:p14="http://schemas.microsoft.com/office/powerpoint/2010/main" val="3142545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中間試験</a:t>
            </a:r>
            <a:r>
              <a:rPr lang="ja-JP" altLang="en-US" dirty="0" smtClean="0"/>
              <a:t>問題例</a:t>
            </a:r>
            <a:r>
              <a:rPr lang="en-US" altLang="ja-JP" dirty="0" smtClean="0"/>
              <a:t>6</a:t>
            </a:r>
            <a:endParaRPr kumimoji="1" lang="ja-JP" altLang="en-US" dirty="0"/>
          </a:p>
        </p:txBody>
      </p:sp>
      <p:sp>
        <p:nvSpPr>
          <p:cNvPr id="4" name="テキスト ボックス 3"/>
          <p:cNvSpPr txBox="1"/>
          <p:nvPr/>
        </p:nvSpPr>
        <p:spPr>
          <a:xfrm>
            <a:off x="1331640" y="2420888"/>
            <a:ext cx="3281317" cy="2246769"/>
          </a:xfrm>
          <a:prstGeom prst="rect">
            <a:avLst/>
          </a:prstGeom>
          <a:noFill/>
          <a:ln>
            <a:solidFill>
              <a:srgbClr val="000000"/>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fr-FR" altLang="ja-JP" sz="2800" dirty="0" err="1"/>
              <a:t>int</a:t>
            </a:r>
            <a:r>
              <a:rPr lang="fr-FR" altLang="ja-JP" sz="2800" dirty="0"/>
              <a:t> main () {</a:t>
            </a:r>
          </a:p>
          <a:p>
            <a:r>
              <a:rPr lang="fr-FR" altLang="ja-JP" sz="2800" dirty="0"/>
              <a:t>  </a:t>
            </a:r>
            <a:r>
              <a:rPr lang="fr-FR" altLang="ja-JP" sz="2800" dirty="0" err="1"/>
              <a:t>printf</a:t>
            </a:r>
            <a:r>
              <a:rPr lang="fr-FR" altLang="ja-JP" sz="2800" dirty="0"/>
              <a:t>("abc\0de\n");</a:t>
            </a:r>
          </a:p>
          <a:p>
            <a:r>
              <a:rPr lang="is-IS" altLang="ja-JP" sz="2800" dirty="0"/>
              <a:t>  return 0;</a:t>
            </a:r>
          </a:p>
          <a:p>
            <a:r>
              <a:rPr lang="is-IS" altLang="ja-JP" sz="2800" dirty="0"/>
              <a:t>}</a:t>
            </a:r>
            <a:endParaRPr kumimoji="1" lang="ja-JP" altLang="en-US" sz="2800" dirty="0"/>
          </a:p>
        </p:txBody>
      </p:sp>
      <p:sp>
        <p:nvSpPr>
          <p:cNvPr id="5" name="テキスト ボックス 4"/>
          <p:cNvSpPr txBox="1"/>
          <p:nvPr/>
        </p:nvSpPr>
        <p:spPr>
          <a:xfrm>
            <a:off x="395536" y="1412776"/>
            <a:ext cx="8214508" cy="461665"/>
          </a:xfrm>
          <a:prstGeom prst="rect">
            <a:avLst/>
          </a:prstGeom>
          <a:noFill/>
        </p:spPr>
        <p:txBody>
          <a:bodyPr wrap="none" rtlCol="0">
            <a:spAutoFit/>
          </a:bodyPr>
          <a:lstStyle/>
          <a:p>
            <a:r>
              <a:rPr kumimoji="1" lang="ja-JP" altLang="en-US" sz="2400" dirty="0" smtClean="0"/>
              <a:t>以下のプログラムを実行したときの画面への出力結果を書け。</a:t>
            </a:r>
            <a:endParaRPr kumimoji="1" lang="ja-JP" altLang="en-US" sz="2400" dirty="0"/>
          </a:p>
        </p:txBody>
      </p:sp>
    </p:spTree>
    <p:extLst>
      <p:ext uri="{BB962C8B-B14F-4D97-AF65-F5344CB8AC3E}">
        <p14:creationId xmlns:p14="http://schemas.microsoft.com/office/powerpoint/2010/main" val="176194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1547664" y="2276872"/>
            <a:ext cx="697151" cy="523220"/>
          </a:xfrm>
          <a:prstGeom prst="rect">
            <a:avLst/>
          </a:prstGeom>
          <a:noFill/>
        </p:spPr>
        <p:txBody>
          <a:bodyPr wrap="none" rtlCol="0">
            <a:spAutoFit/>
          </a:bodyPr>
          <a:lstStyle/>
          <a:p>
            <a:r>
              <a:rPr lang="en-US" altLang="ja-JP" sz="2800" dirty="0" err="1" smtClean="0"/>
              <a:t>abc</a:t>
            </a:r>
            <a:endParaRPr kumimoji="1" lang="ja-JP" altLang="en-US" sz="2800" dirty="0"/>
          </a:p>
        </p:txBody>
      </p:sp>
    </p:spTree>
    <p:extLst>
      <p:ext uri="{BB962C8B-B14F-4D97-AF65-F5344CB8AC3E}">
        <p14:creationId xmlns:p14="http://schemas.microsoft.com/office/powerpoint/2010/main" val="4249191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smtClean="0"/>
              <a:t>一般に</a:t>
            </a:r>
            <a:r>
              <a:rPr lang="en-US" altLang="ja-JP" sz="2800" dirty="0" smtClean="0"/>
              <a:t>C</a:t>
            </a:r>
            <a:r>
              <a:rPr lang="ja-JP" altLang="en-US" sz="2800" dirty="0" smtClean="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smtClean="0"/>
          </a:p>
          <a:p>
            <a:endParaRPr lang="en-US" altLang="ja-JP" sz="2800" dirty="0" smtClean="0"/>
          </a:p>
          <a:p>
            <a:r>
              <a:rPr lang="ja-JP" altLang="en-US" sz="2800" dirty="0" smtClean="0"/>
              <a:t>変数だけでなく、配列、配列の各要素もアドレスを持つ。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 = 10;</a:t>
            </a:r>
          </a:p>
          <a:p>
            <a:r>
              <a:rPr kumimoji="1" lang="en-US" altLang="ja-JP" sz="2800" dirty="0" smtClean="0"/>
              <a:t>  x = x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smtClean="0"/>
              <a:t>例えば、変数</a:t>
            </a:r>
            <a:r>
              <a:rPr lang="en-US" altLang="ja-JP" sz="2800" dirty="0" smtClean="0"/>
              <a:t>x</a:t>
            </a:r>
            <a:r>
              <a:rPr lang="ja-JP" altLang="en-US" sz="2800" dirty="0" smtClean="0"/>
              <a:t>用の領域が</a:t>
            </a:r>
            <a:r>
              <a:rPr lang="en-US" altLang="ja-JP" sz="2800" dirty="0" smtClean="0"/>
              <a:t>101</a:t>
            </a:r>
            <a:r>
              <a:rPr lang="ja-JP" altLang="en-US" sz="2800" dirty="0" smtClean="0"/>
              <a:t>番地だったとする。</a:t>
            </a:r>
            <a:endParaRPr lang="en-US" altLang="ja-JP" sz="2800" dirty="0" smtClean="0"/>
          </a:p>
          <a:p>
            <a:r>
              <a:rPr kumimoji="1" lang="ja-JP" altLang="en-US" sz="2800" dirty="0" smtClean="0"/>
              <a:t>そのとき、</a:t>
            </a:r>
            <a:r>
              <a:rPr kumimoji="1" lang="en-US" altLang="ja-JP" sz="2800" dirty="0" smtClean="0"/>
              <a:t>101</a:t>
            </a:r>
            <a:r>
              <a:rPr kumimoji="1" lang="ja-JP" altLang="en-US" sz="2800" dirty="0" smtClean="0"/>
              <a:t>が、</a:t>
            </a:r>
            <a:r>
              <a:rPr lang="en-US" altLang="ja-JP" sz="2800" dirty="0" smtClean="0"/>
              <a:t>x</a:t>
            </a:r>
            <a:r>
              <a:rPr lang="ja-JP" altLang="en-US" sz="2800" dirty="0" smtClean="0"/>
              <a:t>のアドレスである。また、初期状態では</a:t>
            </a:r>
            <a:r>
              <a:rPr lang="en-US" altLang="ja-JP" sz="2800" dirty="0" smtClean="0"/>
              <a:t>10</a:t>
            </a:r>
            <a:r>
              <a:rPr lang="ja-JP" altLang="en-US" sz="2800" dirty="0" smtClean="0"/>
              <a:t>が式</a:t>
            </a:r>
            <a:r>
              <a:rPr lang="en-US" altLang="ja-JP" sz="2800" dirty="0" smtClean="0"/>
              <a:t>x</a:t>
            </a:r>
            <a:r>
              <a:rPr lang="ja-JP" altLang="en-US" sz="2800" dirty="0" smtClean="0"/>
              <a:t>の値である。変数</a:t>
            </a:r>
            <a:r>
              <a:rPr lang="en-US" altLang="ja-JP" sz="2800" dirty="0" smtClean="0"/>
              <a:t>x</a:t>
            </a:r>
            <a:r>
              <a:rPr lang="ja-JP" altLang="en-US" sz="2800" dirty="0" smtClean="0"/>
              <a:t>の値は代入式によって</a:t>
            </a:r>
            <a:r>
              <a:rPr lang="en-US" altLang="ja-JP" sz="2800" dirty="0" smtClean="0"/>
              <a:t>11</a:t>
            </a:r>
            <a:r>
              <a:rPr lang="ja-JP" altLang="en-US" sz="2800" dirty="0" smtClean="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57230">
                <a:tc>
                  <a:txBody>
                    <a:bodyPr/>
                    <a:lstStyle/>
                    <a:p>
                      <a:pPr algn="ctr"/>
                      <a:r>
                        <a:rPr kumimoji="1" lang="en-US" altLang="ja-JP" sz="2800" dirty="0" smtClean="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smtClean="0"/>
              <a:t>アドレス</a:t>
            </a:r>
            <a:endParaRPr kumimoji="1" lang="ja-JP" altLang="en-US" dirty="0"/>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main (void) {</a:t>
            </a:r>
          </a:p>
          <a:p>
            <a:r>
              <a:rPr lang="en-US" altLang="ja-JP" sz="2800" dirty="0" smtClean="0"/>
              <a:t>  char x[3] = {0};</a:t>
            </a:r>
          </a:p>
          <a:p>
            <a:r>
              <a:rPr kumimoji="1" lang="en-US" altLang="ja-JP" sz="2800" dirty="0" smtClean="0"/>
              <a:t>  x [2] = 1;</a:t>
            </a:r>
          </a:p>
          <a:p>
            <a:r>
              <a:rPr lang="en-US" altLang="ja-JP" sz="2800" dirty="0" smtClean="0"/>
              <a:t>  return 0;</a:t>
            </a:r>
          </a:p>
          <a:p>
            <a:r>
              <a:rPr kumimoji="1" lang="en-US" altLang="ja-JP" sz="2800" dirty="0" smtClean="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smtClean="0"/>
              <a:t>配列</a:t>
            </a:r>
            <a:r>
              <a:rPr lang="en-US" altLang="ja-JP" sz="2400" dirty="0" smtClean="0"/>
              <a:t>x</a:t>
            </a:r>
            <a:r>
              <a:rPr lang="ja-JP" altLang="en-US" sz="2400" dirty="0" smtClean="0"/>
              <a:t>用の領域が</a:t>
            </a:r>
            <a:r>
              <a:rPr lang="en-US" altLang="ja-JP" sz="2400" dirty="0" smtClean="0"/>
              <a:t>101</a:t>
            </a:r>
            <a:r>
              <a:rPr lang="ja-JP" altLang="en-US" sz="2400" dirty="0" smtClean="0"/>
              <a:t>から</a:t>
            </a:r>
            <a:r>
              <a:rPr lang="en-US" altLang="ja-JP" sz="2400" dirty="0" smtClean="0"/>
              <a:t>103</a:t>
            </a:r>
            <a:r>
              <a:rPr lang="ja-JP" altLang="en-US" sz="2400" dirty="0" smtClean="0"/>
              <a:t>番地だったとする。</a:t>
            </a:r>
            <a:r>
              <a:rPr kumimoji="1" lang="ja-JP" altLang="en-US" sz="2400" dirty="0" smtClean="0"/>
              <a:t>そのとき、</a:t>
            </a:r>
            <a:r>
              <a:rPr lang="ja-JP" altLang="en-US" sz="2400" dirty="0" smtClean="0"/>
              <a:t>式</a:t>
            </a:r>
            <a:r>
              <a:rPr lang="en-US" altLang="ja-JP" sz="2400" dirty="0" smtClean="0"/>
              <a:t>x[0]</a:t>
            </a:r>
            <a:r>
              <a:rPr lang="ja-JP" altLang="en-US" sz="2400" dirty="0" smtClean="0"/>
              <a:t>のアドレスは</a:t>
            </a:r>
            <a:r>
              <a:rPr lang="en-US" altLang="ja-JP" sz="2400" dirty="0" smtClean="0"/>
              <a:t>101, </a:t>
            </a:r>
            <a:r>
              <a:rPr lang="ja-JP" altLang="en-US" sz="2400" dirty="0" smtClean="0"/>
              <a:t>式</a:t>
            </a:r>
            <a:r>
              <a:rPr lang="en-US" altLang="ja-JP" sz="2400" dirty="0" smtClean="0"/>
              <a:t>x[1]</a:t>
            </a:r>
            <a:r>
              <a:rPr lang="ja-JP" altLang="en-US" sz="2400" dirty="0" smtClean="0"/>
              <a:t>のアドレスは</a:t>
            </a:r>
            <a:r>
              <a:rPr lang="en-US" altLang="ja-JP" sz="2400" dirty="0" smtClean="0"/>
              <a:t>102, </a:t>
            </a:r>
            <a:r>
              <a:rPr lang="ja-JP" altLang="en-US" sz="2400" dirty="0" smtClean="0"/>
              <a:t>式</a:t>
            </a:r>
            <a:r>
              <a:rPr lang="en-US" altLang="ja-JP" sz="2400" dirty="0" smtClean="0"/>
              <a:t>x[2]</a:t>
            </a:r>
            <a:r>
              <a:rPr lang="ja-JP" altLang="en-US" sz="2400" dirty="0" smtClean="0"/>
              <a:t>のアドレスは</a:t>
            </a:r>
            <a:r>
              <a:rPr lang="en-US" altLang="ja-JP" sz="2400" dirty="0" smtClean="0"/>
              <a:t>103</a:t>
            </a:r>
            <a:r>
              <a:rPr lang="ja-JP" altLang="en-US" sz="2400" dirty="0" smtClean="0"/>
              <a:t>である。また、初期状態では式</a:t>
            </a:r>
            <a:r>
              <a:rPr lang="en-US" altLang="ja-JP" sz="2400" dirty="0" smtClean="0"/>
              <a:t>x[0], x[1], x[2]</a:t>
            </a:r>
            <a:r>
              <a:rPr lang="ja-JP" altLang="en-US" sz="2400" dirty="0" smtClean="0"/>
              <a:t>の値は</a:t>
            </a:r>
            <a:r>
              <a:rPr lang="en-US" altLang="ja-JP" sz="2400" dirty="0" smtClean="0"/>
              <a:t>0</a:t>
            </a:r>
            <a:r>
              <a:rPr lang="ja-JP" altLang="en-US" sz="2400" dirty="0" err="1" smtClean="0"/>
              <a:t>、</a:t>
            </a:r>
            <a:r>
              <a:rPr lang="ja-JP" altLang="en-US" sz="2400" dirty="0" smtClean="0"/>
              <a:t>代入後は</a:t>
            </a:r>
            <a:r>
              <a:rPr lang="en-US" altLang="ja-JP" sz="2400" dirty="0" smtClean="0"/>
              <a:t>x[2]</a:t>
            </a:r>
            <a:r>
              <a:rPr lang="ja-JP" altLang="en-US" sz="2400" dirty="0" smtClean="0"/>
              <a:t>の値は</a:t>
            </a:r>
            <a:r>
              <a:rPr lang="en-US" altLang="ja-JP" sz="2400" dirty="0" smtClean="0"/>
              <a:t>1</a:t>
            </a:r>
            <a:r>
              <a:rPr lang="ja-JP" altLang="en-US" sz="2400" dirty="0" smtClean="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r>
                        <a:rPr kumimoji="1" lang="en-US" altLang="ja-JP" sz="2800" dirty="0" smtClean="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＆演算子</a:t>
            </a:r>
            <a:endParaRPr kumimoji="1" lang="ja-JP" altLang="en-US" dirty="0"/>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smtClean="0"/>
              <a:t>変数や配列の要素のアドレスを取得する演算子が＆演算子である。例えば、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smtClean="0"/>
              <a:t>という宣言の下で、</a:t>
            </a:r>
            <a:r>
              <a:rPr lang="en-US" altLang="ja-JP" sz="2800" dirty="0" smtClean="0"/>
              <a:t>&amp;</a:t>
            </a:r>
            <a:r>
              <a:rPr lang="ja-JP" altLang="en-US" sz="2800" dirty="0" smtClean="0"/>
              <a:t>を</a:t>
            </a:r>
            <a:r>
              <a:rPr lang="en-US" altLang="ja-JP" sz="2800" dirty="0" smtClean="0"/>
              <a:t>x</a:t>
            </a:r>
            <a:r>
              <a:rPr lang="ja-JP" altLang="en-US" sz="2800" dirty="0" smtClean="0"/>
              <a:t>に適用することによって、変数</a:t>
            </a:r>
            <a:r>
              <a:rPr lang="en-US" altLang="ja-JP" sz="2800" dirty="0" smtClean="0"/>
              <a:t>x</a:t>
            </a:r>
            <a:r>
              <a:rPr lang="ja-JP" altLang="en-US" sz="2800" dirty="0" smtClean="0"/>
              <a:t>の領域のアドレスを取得できる。</a:t>
            </a:r>
            <a:endParaRPr lang="en-US" altLang="ja-JP" sz="2800" dirty="0" smtClean="0"/>
          </a:p>
          <a:p>
            <a:endParaRPr lang="en-US" altLang="ja-JP" sz="2800" dirty="0" smtClean="0"/>
          </a:p>
          <a:p>
            <a:r>
              <a:rPr lang="en-US" altLang="ja-JP" sz="2800" dirty="0" smtClean="0"/>
              <a:t>&amp;</a:t>
            </a:r>
            <a:r>
              <a:rPr lang="ja-JP" altLang="en-US" sz="2800" dirty="0" smtClean="0"/>
              <a:t>演算子をアドレス演算子とも言う。</a:t>
            </a:r>
            <a:endParaRPr lang="en-US" altLang="ja-JP" sz="2800" dirty="0" smtClean="0"/>
          </a:p>
          <a:p>
            <a:endParaRPr lang="en-US" altLang="ja-JP" sz="2800" dirty="0" smtClean="0"/>
          </a:p>
          <a:p>
            <a:r>
              <a:rPr lang="ja-JP" altLang="en-US" sz="2800" dirty="0" smtClean="0"/>
              <a:t>（他の例）</a:t>
            </a:r>
            <a:endParaRPr lang="en-US" altLang="ja-JP" sz="2800" dirty="0" smtClean="0"/>
          </a:p>
          <a:p>
            <a:r>
              <a:rPr lang="en-US" altLang="ja-JP" sz="2800" dirty="0" smtClean="0"/>
              <a:t>   </a:t>
            </a:r>
            <a:r>
              <a:rPr lang="en-US" altLang="ja-JP" sz="2800" dirty="0" err="1" smtClean="0"/>
              <a:t>int</a:t>
            </a:r>
            <a:r>
              <a:rPr lang="en-US" altLang="ja-JP" sz="2800" dirty="0" smtClean="0"/>
              <a:t> a [5];</a:t>
            </a:r>
          </a:p>
          <a:p>
            <a:r>
              <a:rPr lang="ja-JP" altLang="en-US" sz="2800" dirty="0" smtClean="0"/>
              <a:t>という宣言下で、</a:t>
            </a:r>
            <a:r>
              <a:rPr lang="en-US" altLang="ja-JP" sz="2800" dirty="0" smtClean="0"/>
              <a:t>&amp; </a:t>
            </a:r>
            <a:r>
              <a:rPr lang="ja-JP" altLang="en-US" sz="2800" dirty="0" smtClean="0"/>
              <a:t>を </a:t>
            </a:r>
            <a:r>
              <a:rPr lang="en-US" altLang="ja-JP" sz="2800" dirty="0" smtClean="0"/>
              <a:t>a[2]</a:t>
            </a:r>
            <a:r>
              <a:rPr lang="ja-JP" altLang="en-US" sz="2800" dirty="0" smtClean="0"/>
              <a:t>に適用すると、配列</a:t>
            </a:r>
            <a:r>
              <a:rPr lang="en-US" altLang="ja-JP" sz="2800" dirty="0" smtClean="0"/>
              <a:t>a</a:t>
            </a:r>
            <a:r>
              <a:rPr lang="ja-JP" altLang="en-US" sz="2800" dirty="0" smtClean="0"/>
              <a:t>の</a:t>
            </a:r>
            <a:r>
              <a:rPr lang="en-US" altLang="ja-JP" sz="2800" dirty="0" smtClean="0"/>
              <a:t>2</a:t>
            </a:r>
            <a:r>
              <a:rPr lang="ja-JP" altLang="en-US" sz="2800" dirty="0" smtClean="0"/>
              <a:t>番目（</a:t>
            </a:r>
            <a:r>
              <a:rPr lang="en-US" altLang="ja-JP" sz="2800" dirty="0" smtClean="0"/>
              <a:t>0</a:t>
            </a:r>
            <a:r>
              <a:rPr lang="ja-JP" altLang="en-US" sz="2800" dirty="0" smtClean="0"/>
              <a:t>から数えて）の領域のアドレスが得られる。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中間試験について</a:t>
            </a:r>
            <a:endParaRPr lang="en-US" altLang="ja-JP" dirty="0" smtClean="0"/>
          </a:p>
          <a:p>
            <a:r>
              <a:rPr lang="ja-JP" altLang="en-US" dirty="0" smtClean="0"/>
              <a:t>ポインタ</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smtClean="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smtClean="0"/>
              <a:t>（補足）アドレスは、実際の物理メモリ上のアドレスを表しているとは限らない。</a:t>
            </a:r>
            <a:endParaRPr kumimoji="1" lang="ja-JP" altLang="en-US" sz="2400" dirty="0"/>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smtClean="0"/>
              <a:t>（注意）関数呼び出しの系列によって、あるいはプログラムの実行毎に、変数用の領域の場所は変わる。</a:t>
            </a:r>
            <a:endParaRPr lang="en-US" altLang="ja-JP" sz="2400" dirty="0" smtClean="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smtClean="0"/>
              <a:t>printf</a:t>
            </a:r>
            <a:r>
              <a:rPr lang="ja-JP" altLang="en-US" sz="2400" dirty="0" smtClean="0"/>
              <a:t>の変換指定には</a:t>
            </a:r>
            <a:r>
              <a:rPr lang="en-US" altLang="ja-JP" sz="2400" dirty="0" smtClean="0"/>
              <a:t>%p</a:t>
            </a:r>
            <a:r>
              <a:rPr lang="ja-JP" altLang="en-US" sz="2400" dirty="0" smtClean="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double y;</a:t>
            </a:r>
          </a:p>
          <a:p>
            <a:r>
              <a:rPr lang="en-US" altLang="ja-JP" sz="2400" dirty="0" smtClean="0"/>
              <a:t>  </a:t>
            </a:r>
            <a:r>
              <a:rPr lang="en-US" altLang="ja-JP" sz="2400" dirty="0" err="1" smtClean="0"/>
              <a:t>printf</a:t>
            </a:r>
            <a:r>
              <a:rPr lang="en-US" altLang="ja-JP" sz="2400" dirty="0" smtClean="0"/>
              <a:t> ("The address of x is </a:t>
            </a:r>
            <a:r>
              <a:rPr lang="en-US" altLang="ja-JP" sz="2400" dirty="0" smtClean="0">
                <a:solidFill>
                  <a:srgbClr val="FF0000"/>
                </a:solidFill>
              </a:rPr>
              <a:t>%p</a:t>
            </a:r>
            <a:r>
              <a:rPr lang="en-US" altLang="ja-JP" sz="2400" dirty="0" smtClean="0"/>
              <a:t>.\n", &amp;x);</a:t>
            </a:r>
          </a:p>
          <a:p>
            <a:r>
              <a:rPr lang="en-US" altLang="ja-JP" sz="2400" dirty="0" smtClean="0"/>
              <a:t>  </a:t>
            </a:r>
            <a:r>
              <a:rPr lang="en-US" altLang="ja-JP" sz="2400" dirty="0" err="1" smtClean="0"/>
              <a:t>printf</a:t>
            </a:r>
            <a:r>
              <a:rPr lang="en-US" altLang="ja-JP" sz="2400" dirty="0" smtClean="0"/>
              <a:t> ("The address of y is </a:t>
            </a:r>
            <a:r>
              <a:rPr lang="en-US" altLang="ja-JP" sz="2400" dirty="0" smtClean="0">
                <a:solidFill>
                  <a:srgbClr val="FF0000"/>
                </a:solidFill>
              </a:rPr>
              <a:t>%p</a:t>
            </a:r>
            <a:r>
              <a:rPr lang="en-US" altLang="ja-JP" sz="2400" dirty="0" smtClean="0"/>
              <a:t>.\n", &amp;y);</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a:t>
            </a:r>
          </a:p>
          <a:p>
            <a:r>
              <a:rPr lang="en-US" altLang="ja-JP" sz="2800" dirty="0" smtClean="0"/>
              <a:t>  </a:t>
            </a:r>
            <a:r>
              <a:rPr lang="en-US" altLang="ja-JP" sz="2800" dirty="0" err="1" smtClean="0"/>
              <a:t>printf</a:t>
            </a:r>
            <a:r>
              <a:rPr lang="en-US" altLang="ja-JP" sz="2800" dirty="0" smtClean="0"/>
              <a:t> ("The address of a[0] is %p.\n", &amp;a[0]);</a:t>
            </a:r>
          </a:p>
          <a:p>
            <a:r>
              <a:rPr lang="en-US" altLang="ja-JP" sz="2800" dirty="0" smtClean="0"/>
              <a:t>  </a:t>
            </a:r>
            <a:r>
              <a:rPr lang="en-US" altLang="ja-JP" sz="2800" dirty="0" err="1" smtClean="0"/>
              <a:t>printf</a:t>
            </a:r>
            <a:r>
              <a:rPr lang="en-US" altLang="ja-JP" sz="2800" dirty="0" smtClean="0"/>
              <a:t> ("The address of a[1] is %p.\n", &amp;a[1]);</a:t>
            </a:r>
          </a:p>
          <a:p>
            <a:r>
              <a:rPr lang="en-US" altLang="ja-JP" sz="2800" dirty="0" smtClean="0"/>
              <a:t>  </a:t>
            </a:r>
            <a:r>
              <a:rPr lang="en-US" altLang="ja-JP" sz="2800" dirty="0" err="1" smtClean="0"/>
              <a:t>printf</a:t>
            </a:r>
            <a:r>
              <a:rPr lang="en-US" altLang="ja-JP" sz="2800" dirty="0" smtClean="0"/>
              <a:t> ("The address of a[2] is %p.\n", &amp;a[2]);</a:t>
            </a:r>
          </a:p>
          <a:p>
            <a:r>
              <a:rPr lang="en-US" altLang="ja-JP" sz="2800" dirty="0" smtClean="0"/>
              <a:t>  </a:t>
            </a:r>
            <a:r>
              <a:rPr lang="en-US" altLang="ja-JP" sz="2800" dirty="0" err="1" smtClean="0"/>
              <a:t>printf</a:t>
            </a:r>
            <a:r>
              <a:rPr lang="en-US" altLang="ja-JP" sz="2800" dirty="0" smtClean="0"/>
              <a:t> ("The address of a[3] is %p.\n", &amp;a[3]);</a:t>
            </a:r>
          </a:p>
          <a:p>
            <a:r>
              <a:rPr lang="en-US" altLang="ja-JP" sz="2800" dirty="0" smtClean="0"/>
              <a:t>  </a:t>
            </a:r>
            <a:r>
              <a:rPr lang="en-US" altLang="ja-JP" sz="2800" dirty="0" err="1" smtClean="0"/>
              <a:t>printf</a:t>
            </a:r>
            <a:r>
              <a:rPr lang="en-US" altLang="ja-JP" sz="2800" dirty="0" smtClean="0"/>
              <a:t> ("The address of a[4] is %p.\n", &amp;a[4]);</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smtClean="0"/>
              <a:t>配列の要素のアドレスを表示</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ポインタ</a:t>
            </a:r>
            <a:endParaRPr kumimoji="1" lang="ja-JP" altLang="en-US" dirty="0"/>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smtClean="0"/>
              <a:t>&amp;</a:t>
            </a:r>
            <a:r>
              <a:rPr lang="ja-JP" altLang="en-US" sz="2800" dirty="0" smtClean="0"/>
              <a:t>演算子の適用対象の式の型が</a:t>
            </a:r>
            <a:r>
              <a:rPr lang="en-US" altLang="ja-JP" sz="2800" dirty="0" smtClean="0"/>
              <a:t>t</a:t>
            </a:r>
            <a:r>
              <a:rPr lang="ja-JP" altLang="en-US" sz="2800" dirty="0" smtClean="0"/>
              <a:t>型のとき、式</a:t>
            </a:r>
            <a:r>
              <a:rPr lang="en-US" altLang="ja-JP" sz="2800" dirty="0" smtClean="0"/>
              <a:t>&amp;e</a:t>
            </a:r>
            <a:r>
              <a:rPr lang="ja-JP" altLang="en-US" sz="2800" dirty="0" smtClean="0"/>
              <a:t>の型は</a:t>
            </a:r>
            <a:r>
              <a:rPr lang="en-US" altLang="ja-JP" sz="2800" dirty="0" smtClean="0"/>
              <a:t>t * </a:t>
            </a:r>
            <a:r>
              <a:rPr lang="ja-JP" altLang="en-US" sz="2800" dirty="0" smtClean="0"/>
              <a:t>型（型</a:t>
            </a:r>
            <a:r>
              <a:rPr lang="en-US" altLang="ja-JP" sz="2800" dirty="0" smtClean="0"/>
              <a:t>t</a:t>
            </a:r>
            <a:r>
              <a:rPr lang="ja-JP" altLang="en-US" sz="2800" dirty="0" err="1" smtClean="0"/>
              <a:t>への</a:t>
            </a:r>
            <a:r>
              <a:rPr lang="ja-JP" altLang="en-US" sz="2800" dirty="0" smtClean="0"/>
              <a:t>ポインタ型と読む）である。</a:t>
            </a:r>
            <a:endParaRPr lang="en-US" altLang="ja-JP" sz="2800" dirty="0" smtClean="0"/>
          </a:p>
          <a:p>
            <a:r>
              <a:rPr lang="ja-JP" altLang="en-US" sz="2800" dirty="0" smtClean="0"/>
              <a:t>また、式</a:t>
            </a:r>
            <a:r>
              <a:rPr lang="en-US" altLang="ja-JP" sz="2800" dirty="0" smtClean="0"/>
              <a:t>&amp;e</a:t>
            </a:r>
            <a:r>
              <a:rPr lang="ja-JP" altLang="en-US" sz="2800" dirty="0" smtClean="0"/>
              <a:t>の値（アドレス）を、通常、「</a:t>
            </a:r>
            <a:r>
              <a:rPr lang="en-US" altLang="ja-JP" sz="2800" dirty="0" smtClean="0"/>
              <a:t>e</a:t>
            </a:r>
            <a:r>
              <a:rPr lang="ja-JP" altLang="en-US" sz="2800" dirty="0" err="1" smtClean="0"/>
              <a:t>への</a:t>
            </a:r>
            <a:r>
              <a:rPr lang="ja-JP" altLang="en-US" sz="2800" dirty="0" smtClean="0"/>
              <a:t>ポインタ」と表現する。</a:t>
            </a:r>
            <a:endParaRPr lang="en-US" altLang="ja-JP" sz="2800" dirty="0" smtClean="0"/>
          </a:p>
          <a:p>
            <a:r>
              <a:rPr lang="ja-JP" altLang="en-US" sz="2800" dirty="0" smtClean="0"/>
              <a:t>例えば、</a:t>
            </a:r>
            <a:endParaRPr lang="en-US" altLang="ja-JP" sz="2800" dirty="0" smtClean="0"/>
          </a:p>
          <a:p>
            <a:r>
              <a:rPr lang="en-US" altLang="ja-JP" sz="2800" dirty="0" smtClean="0"/>
              <a:t>    </a:t>
            </a:r>
            <a:r>
              <a:rPr lang="en-US" altLang="ja-JP" sz="2800" dirty="0" err="1" smtClean="0"/>
              <a:t>int</a:t>
            </a:r>
            <a:r>
              <a:rPr lang="en-US" altLang="ja-JP" sz="2800" dirty="0" smtClean="0"/>
              <a:t> y;</a:t>
            </a:r>
          </a:p>
          <a:p>
            <a:r>
              <a:rPr lang="ja-JP" altLang="en-US" sz="2800" dirty="0" smtClean="0"/>
              <a:t>という宣言下で、</a:t>
            </a:r>
            <a:r>
              <a:rPr lang="en-US" altLang="ja-JP" sz="2800" dirty="0" smtClean="0"/>
              <a:t>&amp;y</a:t>
            </a:r>
            <a:r>
              <a:rPr lang="ja-JP" altLang="en-US" sz="2800" dirty="0" smtClean="0"/>
              <a:t>という式の型は </a:t>
            </a:r>
            <a:r>
              <a:rPr lang="en-US" altLang="ja-JP" sz="2800" dirty="0" err="1" smtClean="0"/>
              <a:t>int</a:t>
            </a:r>
            <a:r>
              <a:rPr lang="en-US" altLang="ja-JP" sz="2800" dirty="0" smtClean="0"/>
              <a:t> * </a:t>
            </a:r>
            <a:r>
              <a:rPr lang="ja-JP" altLang="en-US" sz="2800" dirty="0" smtClean="0"/>
              <a:t>型である。</a:t>
            </a:r>
            <a:endParaRPr lang="en-US" altLang="ja-JP" sz="2800" dirty="0" smtClean="0"/>
          </a:p>
          <a:p>
            <a:r>
              <a:rPr lang="ja-JP" altLang="en-US" sz="2800" dirty="0" smtClean="0"/>
              <a:t>また、式</a:t>
            </a:r>
            <a:r>
              <a:rPr lang="en-US" altLang="ja-JP" sz="2800" dirty="0" smtClean="0"/>
              <a:t>&amp;y</a:t>
            </a:r>
            <a:r>
              <a:rPr lang="ja-JP" altLang="en-US" sz="2800" dirty="0" smtClean="0"/>
              <a:t>の値は、変数</a:t>
            </a:r>
            <a:r>
              <a:rPr lang="en-US" altLang="ja-JP" sz="2800" dirty="0" smtClean="0"/>
              <a:t>y</a:t>
            </a:r>
            <a:r>
              <a:rPr lang="ja-JP" altLang="en-US" sz="2800" dirty="0" err="1" smtClean="0"/>
              <a:t>への</a:t>
            </a:r>
            <a:r>
              <a:rPr lang="ja-JP" altLang="en-US" sz="2800" dirty="0" smtClean="0"/>
              <a:t>ポインタである。</a:t>
            </a:r>
            <a:endParaRPr lang="en-US" altLang="ja-JP" sz="2800" dirty="0" smtClean="0"/>
          </a:p>
          <a:p>
            <a:endParaRPr lang="en-US" altLang="ja-JP" sz="2800" dirty="0" smtClean="0"/>
          </a:p>
          <a:p>
            <a:r>
              <a:rPr lang="ja-JP" altLang="en-US" sz="2800" dirty="0" smtClean="0"/>
              <a:t>ポインタの型によって、ポインタが指している先の型情報が分かる（のでコンパイル時に型に関する整合性の検査ができる）。また、ポインタに対する足し算、引き算（後述）の意味が型によって異なる。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アドレス演算子＆</a:t>
            </a:r>
            <a:endParaRPr kumimoji="1" lang="ja-JP" altLang="en-US" dirty="0"/>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smtClean="0"/>
              <a:t>アドレス演算子適用式の構文</a:t>
            </a:r>
            <a:endParaRPr lang="en-US" altLang="ja-JP" sz="2800" dirty="0" smtClean="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smtClean="0"/>
              <a:t>&amp;</a:t>
            </a:r>
            <a:r>
              <a:rPr kumimoji="1" lang="ja-JP" altLang="en-US" sz="2800" dirty="0" smtClean="0"/>
              <a:t>式</a:t>
            </a:r>
            <a:endParaRPr kumimoji="1" lang="ja-JP" altLang="en-US" sz="2800" dirty="0"/>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の意味</a:t>
            </a:r>
            <a:endParaRPr kumimoji="1" lang="ja-JP" altLang="en-US" sz="2800" dirty="0"/>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smtClean="0"/>
              <a:t>式</a:t>
            </a:r>
            <a:r>
              <a:rPr kumimoji="1" lang="en-US" altLang="ja-JP" sz="2800" dirty="0" smtClean="0"/>
              <a:t>&amp;e</a:t>
            </a:r>
            <a:r>
              <a:rPr kumimoji="1" lang="ja-JP" altLang="en-US" sz="2800" dirty="0" smtClean="0"/>
              <a:t>の評価結果は式</a:t>
            </a:r>
            <a:r>
              <a:rPr kumimoji="1" lang="en-US" altLang="ja-JP" sz="2800" dirty="0" smtClean="0"/>
              <a:t>e</a:t>
            </a:r>
            <a:r>
              <a:rPr kumimoji="1" lang="ja-JP" altLang="en-US" sz="2800" dirty="0" smtClean="0"/>
              <a:t>のアドレスである。</a:t>
            </a:r>
            <a:r>
              <a:rPr lang="ja-JP" altLang="en-US" sz="2800" dirty="0" smtClean="0"/>
              <a:t>式</a:t>
            </a:r>
            <a:r>
              <a:rPr lang="en-US" altLang="ja-JP" sz="2800" dirty="0" smtClean="0"/>
              <a:t>e</a:t>
            </a:r>
            <a:r>
              <a:rPr lang="ja-JP" altLang="en-US" sz="2800" dirty="0" smtClean="0"/>
              <a:t>がアドレスを持たない式の場合、コンパイル時にエラーとなる。</a:t>
            </a:r>
            <a:endParaRPr lang="en-US" altLang="ja-JP" sz="2800" dirty="0" smtClean="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smtClean="0"/>
              <a:t>アドレス演算子適用式 </a:t>
            </a:r>
            <a:r>
              <a:rPr kumimoji="1" lang="en-US" altLang="ja-JP" sz="2800" dirty="0" smtClean="0"/>
              <a:t>&amp;e </a:t>
            </a:r>
            <a:r>
              <a:rPr kumimoji="1" lang="ja-JP" altLang="en-US" sz="2800" dirty="0" smtClean="0"/>
              <a:t>の型</a:t>
            </a:r>
            <a:endParaRPr kumimoji="1" lang="ja-JP" altLang="en-US" sz="2800" dirty="0"/>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lang="ja-JP" altLang="en-US" sz="2800" dirty="0" smtClean="0"/>
              <a:t>の型が</a:t>
            </a:r>
            <a:r>
              <a:rPr kumimoji="1" lang="en-US" altLang="ja-JP" sz="2800" dirty="0" smtClean="0"/>
              <a:t>t</a:t>
            </a:r>
            <a:r>
              <a:rPr lang="ja-JP" altLang="en-US" sz="2800" dirty="0" smtClean="0"/>
              <a:t>型</a:t>
            </a:r>
            <a:r>
              <a:rPr kumimoji="1" lang="ja-JP" altLang="en-US" sz="2800" dirty="0" smtClean="0"/>
              <a:t>のとき、式</a:t>
            </a:r>
            <a:r>
              <a:rPr kumimoji="1" lang="en-US" altLang="ja-JP" sz="2800" dirty="0" smtClean="0"/>
              <a:t>&amp;e</a:t>
            </a:r>
            <a:r>
              <a:rPr kumimoji="1" lang="ja-JP" altLang="en-US" sz="2800" dirty="0" smtClean="0"/>
              <a:t>の型は</a:t>
            </a:r>
            <a:r>
              <a:rPr kumimoji="1" lang="en-US" altLang="ja-JP" sz="2800" dirty="0" smtClean="0"/>
              <a:t>t * </a:t>
            </a:r>
            <a:r>
              <a:rPr kumimoji="1" lang="ja-JP" altLang="en-US" sz="2800" dirty="0" smtClean="0"/>
              <a:t>型である。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ポインタ型の変数の宣言</a:t>
            </a:r>
            <a:endParaRPr kumimoji="1" lang="ja-JP" altLang="en-US" dirty="0"/>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smtClean="0"/>
              <a:t>ポインタ型の変数を宣言することができる。</a:t>
            </a:r>
            <a:endParaRPr kumimoji="1" lang="en-US" altLang="ja-JP" sz="2800" dirty="0" smtClean="0"/>
          </a:p>
          <a:p>
            <a:r>
              <a:rPr lang="en-US" altLang="ja-JP" sz="2800" dirty="0" smtClean="0"/>
              <a:t>t *</a:t>
            </a:r>
            <a:r>
              <a:rPr lang="ja-JP" altLang="en-US" sz="2800" dirty="0" smtClean="0"/>
              <a:t>型の変数の宣言は以下の形で行う。</a:t>
            </a:r>
            <a:endParaRPr lang="en-US" altLang="ja-JP" sz="2800" dirty="0" smtClean="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smtClean="0"/>
              <a:t> t *</a:t>
            </a:r>
            <a:r>
              <a:rPr lang="ja-JP" altLang="en-US" sz="2800" dirty="0" smtClean="0"/>
              <a:t>変数名</a:t>
            </a:r>
            <a:r>
              <a:rPr lang="en-US" altLang="ja-JP" sz="2800" dirty="0" smtClean="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smtClean="0"/>
              <a:t>例えば、</a:t>
            </a:r>
            <a:r>
              <a:rPr lang="en-US" altLang="ja-JP" sz="2800" dirty="0" err="1" smtClean="0"/>
              <a:t>int</a:t>
            </a:r>
            <a:r>
              <a:rPr lang="ja-JP" altLang="en-US" sz="2800" dirty="0" smtClean="0"/>
              <a:t>型へのポインタ型の変数の宣言は、</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a:t>
            </a:r>
          </a:p>
          <a:p>
            <a:r>
              <a:rPr lang="ja-JP" altLang="en-US" sz="2800" dirty="0" err="1" smtClean="0"/>
              <a:t>のように</a:t>
            </a:r>
            <a:r>
              <a:rPr lang="ja-JP" altLang="en-US" sz="2800" dirty="0" smtClean="0"/>
              <a:t>行う。</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注意事項</a:t>
            </a:r>
            <a:endParaRPr kumimoji="1" lang="ja-JP" altLang="en-US" dirty="0"/>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smtClean="0"/>
              <a:t>ポインタ型</a:t>
            </a:r>
            <a:r>
              <a:rPr lang="ja-JP" altLang="en-US" sz="2800" dirty="0"/>
              <a:t>の変数を複数個宣言する場合、</a:t>
            </a:r>
          </a:p>
          <a:p>
            <a:r>
              <a:rPr lang="en-US" altLang="ja-JP" sz="2800" dirty="0" smtClean="0"/>
              <a:t>  </a:t>
            </a:r>
            <a:r>
              <a:rPr lang="en-US" altLang="ja-JP" sz="2800" dirty="0" err="1" smtClean="0"/>
              <a:t>int</a:t>
            </a:r>
            <a:r>
              <a:rPr lang="en-US" altLang="ja-JP" sz="2800" dirty="0" smtClean="0"/>
              <a:t> *a, *b;</a:t>
            </a:r>
          </a:p>
          <a:p>
            <a:r>
              <a:rPr kumimoji="1" lang="ja-JP" altLang="en-US" sz="2800" dirty="0" smtClean="0"/>
              <a:t>のように、変数名の前に全部</a:t>
            </a:r>
            <a:r>
              <a:rPr kumimoji="1" lang="en-US" altLang="ja-JP" sz="2800" dirty="0" smtClean="0"/>
              <a:t>*</a:t>
            </a:r>
            <a:r>
              <a:rPr kumimoji="1" lang="ja-JP" altLang="en-US" sz="2800" dirty="0" smtClean="0"/>
              <a:t>をつける必要がある。</a:t>
            </a:r>
            <a:endParaRPr kumimoji="1" lang="en-US" altLang="ja-JP" sz="2800" dirty="0" smtClean="0"/>
          </a:p>
          <a:p>
            <a:r>
              <a:rPr lang="en-US" altLang="ja-JP" sz="2800" dirty="0" smtClean="0"/>
              <a:t>  </a:t>
            </a:r>
            <a:r>
              <a:rPr lang="en-US" altLang="ja-JP" sz="2800" dirty="0" err="1" smtClean="0"/>
              <a:t>int</a:t>
            </a:r>
            <a:r>
              <a:rPr lang="en-US" altLang="ja-JP" sz="2800" dirty="0" smtClean="0"/>
              <a:t> *a, b;</a:t>
            </a:r>
          </a:p>
          <a:p>
            <a:r>
              <a:rPr lang="ja-JP" altLang="en-US" sz="2800" dirty="0" smtClean="0"/>
              <a:t>と宣言すると、</a:t>
            </a:r>
            <a:r>
              <a:rPr lang="en-US" altLang="ja-JP" sz="2800" dirty="0" smtClean="0"/>
              <a:t>a</a:t>
            </a:r>
            <a:r>
              <a:rPr lang="ja-JP" altLang="en-US" sz="2800" dirty="0" smtClean="0"/>
              <a:t>は</a:t>
            </a:r>
            <a:r>
              <a:rPr lang="en-US" altLang="ja-JP" sz="2800" dirty="0" err="1" smtClean="0"/>
              <a:t>int</a:t>
            </a:r>
            <a:r>
              <a:rPr lang="ja-JP" altLang="en-US" sz="2800" dirty="0" smtClean="0"/>
              <a:t>型へのポインタ型の変数になるが、</a:t>
            </a:r>
            <a:r>
              <a:rPr lang="en-US" altLang="ja-JP" sz="2800" dirty="0" smtClean="0"/>
              <a:t>b</a:t>
            </a:r>
            <a:r>
              <a:rPr lang="ja-JP" altLang="en-US" sz="2800" dirty="0" smtClean="0"/>
              <a:t>は</a:t>
            </a:r>
            <a:r>
              <a:rPr lang="en-US" altLang="ja-JP" sz="2800" dirty="0" err="1" smtClean="0"/>
              <a:t>int</a:t>
            </a:r>
            <a:r>
              <a:rPr lang="ja-JP" altLang="en-US" sz="2800" dirty="0" smtClean="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smtClean="0"/>
              <a:t>例</a:t>
            </a:r>
            <a:endParaRPr kumimoji="1" lang="ja-JP" altLang="en-US" dirty="0"/>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double y;</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address of x is %p.\n",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address of y is %p.\n",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間接演算子 </a:t>
            </a:r>
            <a:r>
              <a:rPr lang="en-US" altLang="ja-JP" dirty="0" smtClean="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smtClean="0"/>
              <a:t>あるアドレスに格納されている値を取り出したいとする。そのとき、間接演算子</a:t>
            </a:r>
            <a:r>
              <a:rPr lang="en-US" altLang="ja-JP" sz="2800" dirty="0" smtClean="0"/>
              <a:t>*</a:t>
            </a:r>
            <a:r>
              <a:rPr lang="ja-JP" altLang="en-US" sz="2800" dirty="0" smtClean="0"/>
              <a:t>を用いる。</a:t>
            </a:r>
            <a:endParaRPr lang="en-US" altLang="ja-JP" sz="2800" dirty="0" smtClean="0"/>
          </a:p>
          <a:p>
            <a:endParaRPr kumimoji="1" lang="en-US" altLang="ja-JP" sz="2800" dirty="0" smtClean="0"/>
          </a:p>
          <a:p>
            <a:r>
              <a:rPr lang="ja-JP" altLang="en-US" sz="2800" dirty="0" smtClean="0"/>
              <a:t>例えば、</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x = 5;</a:t>
            </a:r>
          </a:p>
          <a:p>
            <a:r>
              <a:rPr lang="en-US" altLang="ja-JP" sz="2800" dirty="0" smtClean="0"/>
              <a:t>   </a:t>
            </a:r>
            <a:r>
              <a:rPr lang="en-US" altLang="ja-JP" sz="2800" dirty="0" err="1" smtClean="0"/>
              <a:t>int</a:t>
            </a:r>
            <a:r>
              <a:rPr lang="en-US" altLang="ja-JP" sz="2800" dirty="0" smtClean="0"/>
              <a:t> *p;</a:t>
            </a:r>
          </a:p>
          <a:p>
            <a:r>
              <a:rPr kumimoji="1" lang="en-US" altLang="ja-JP" sz="2800" dirty="0" smtClean="0"/>
              <a:t>   p = &amp;x;</a:t>
            </a:r>
          </a:p>
          <a:p>
            <a:r>
              <a:rPr lang="ja-JP" altLang="en-US" sz="2800" dirty="0" smtClean="0"/>
              <a:t>という状況で、式</a:t>
            </a:r>
            <a:r>
              <a:rPr lang="en-US" altLang="ja-JP" sz="2800" dirty="0" smtClean="0"/>
              <a:t>*p</a:t>
            </a:r>
            <a:r>
              <a:rPr lang="ja-JP" altLang="en-US" sz="2800" dirty="0" smtClean="0"/>
              <a:t>は、</a:t>
            </a:r>
            <a:r>
              <a:rPr lang="en-US" altLang="ja-JP" sz="2800" dirty="0" smtClean="0"/>
              <a:t>5</a:t>
            </a:r>
            <a:r>
              <a:rPr lang="ja-JP" altLang="en-US" sz="2800" dirty="0" smtClean="0"/>
              <a:t>という値を持つ。</a:t>
            </a:r>
            <a:endParaRPr lang="en-US" altLang="ja-JP" sz="2800" dirty="0" smtClean="0"/>
          </a:p>
          <a:p>
            <a:r>
              <a:rPr kumimoji="1" lang="ja-JP" altLang="en-US" sz="2800" dirty="0" smtClean="0"/>
              <a:t>式</a:t>
            </a:r>
            <a:r>
              <a:rPr kumimoji="1" lang="en-US" altLang="ja-JP" sz="2800" dirty="0" smtClean="0"/>
              <a:t>*p</a:t>
            </a:r>
            <a:r>
              <a:rPr kumimoji="1" lang="ja-JP" altLang="en-US" sz="2800" dirty="0" smtClean="0"/>
              <a:t>は、</a:t>
            </a:r>
            <a:r>
              <a:rPr kumimoji="1" lang="en-US" altLang="ja-JP" sz="2800" dirty="0" smtClean="0"/>
              <a:t>p</a:t>
            </a:r>
            <a:r>
              <a:rPr kumimoji="1" lang="ja-JP" altLang="en-US" sz="2800" dirty="0" smtClean="0"/>
              <a:t>が変数</a:t>
            </a:r>
            <a:r>
              <a:rPr kumimoji="1" lang="en-US" altLang="ja-JP" sz="2800" dirty="0" smtClean="0"/>
              <a:t>x</a:t>
            </a:r>
            <a:r>
              <a:rPr kumimoji="1" lang="ja-JP" altLang="en-US" sz="2800" dirty="0" err="1" smtClean="0"/>
              <a:t>への</a:t>
            </a:r>
            <a:r>
              <a:rPr kumimoji="1" lang="ja-JP" altLang="en-US" sz="2800" dirty="0" smtClean="0"/>
              <a:t>ポインタの場合は、</a:t>
            </a:r>
            <a:r>
              <a:rPr kumimoji="1" lang="en-US" altLang="ja-JP" sz="2800" dirty="0" smtClean="0"/>
              <a:t>x</a:t>
            </a:r>
            <a:r>
              <a:rPr lang="ja-JP" altLang="en-US" sz="2800" dirty="0" smtClean="0"/>
              <a:t>の別名である。</a:t>
            </a:r>
            <a:r>
              <a:rPr lang="en-US" altLang="ja-JP" sz="2800" dirty="0" smtClean="0"/>
              <a:t>  (x</a:t>
            </a:r>
            <a:r>
              <a:rPr lang="ja-JP" altLang="en-US" sz="2800" dirty="0" smtClean="0"/>
              <a:t>と置き換えても同じ意味。</a:t>
            </a:r>
            <a:r>
              <a:rPr lang="en-US" altLang="ja-JP" sz="2800" dirty="0" smtClean="0"/>
              <a:t>)</a:t>
            </a:r>
          </a:p>
          <a:p>
            <a:r>
              <a:rPr lang="ja-JP" altLang="en-US" sz="2800" dirty="0" smtClean="0"/>
              <a:t>ただし、</a:t>
            </a:r>
            <a:r>
              <a:rPr lang="en-US" altLang="ja-JP" sz="2800" dirty="0" smtClean="0"/>
              <a:t>p</a:t>
            </a:r>
            <a:r>
              <a:rPr lang="ja-JP" altLang="en-US" sz="2800" dirty="0" smtClean="0"/>
              <a:t>の値を変えると（代入によって変更可能、後述）、</a:t>
            </a:r>
            <a:r>
              <a:rPr lang="en-US" altLang="ja-JP" sz="2800" dirty="0" smtClean="0"/>
              <a:t>x</a:t>
            </a:r>
            <a:r>
              <a:rPr lang="ja-JP" altLang="en-US" sz="2800" dirty="0" smtClean="0"/>
              <a:t>と同じ意味ではなくなる。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 = 5;</a:t>
            </a:r>
          </a:p>
          <a:p>
            <a:r>
              <a:rPr lang="en-US" altLang="ja-JP" sz="2800" dirty="0" smtClean="0"/>
              <a:t>  double y = 5.5;</a:t>
            </a:r>
          </a:p>
          <a:p>
            <a:r>
              <a:rPr lang="en-US" altLang="ja-JP" sz="2800" dirty="0" smtClean="0"/>
              <a:t>  </a:t>
            </a:r>
            <a:r>
              <a:rPr lang="en-US" altLang="ja-JP" sz="2800" dirty="0" err="1" smtClean="0"/>
              <a:t>int</a:t>
            </a:r>
            <a:r>
              <a:rPr lang="en-US" altLang="ja-JP" sz="2800" dirty="0" smtClean="0"/>
              <a:t> *</a:t>
            </a:r>
            <a:r>
              <a:rPr lang="en-US" altLang="ja-JP" sz="2800" dirty="0" err="1" smtClean="0"/>
              <a:t>px</a:t>
            </a:r>
            <a:r>
              <a:rPr lang="en-US" altLang="ja-JP" sz="2800" dirty="0" smtClean="0"/>
              <a:t>;</a:t>
            </a:r>
          </a:p>
          <a:p>
            <a:r>
              <a:rPr lang="en-US" altLang="ja-JP" sz="2800" dirty="0" smtClean="0"/>
              <a:t>  double *</a:t>
            </a:r>
            <a:r>
              <a:rPr lang="en-US" altLang="ja-JP" sz="2800" dirty="0" err="1" smtClean="0"/>
              <a:t>py</a:t>
            </a:r>
            <a:r>
              <a:rPr lang="en-US" altLang="ja-JP" sz="2800" dirty="0" smtClean="0"/>
              <a:t>;</a:t>
            </a:r>
          </a:p>
          <a:p>
            <a:r>
              <a:rPr lang="en-US" altLang="ja-JP" sz="2800" dirty="0" smtClean="0"/>
              <a:t>  </a:t>
            </a:r>
            <a:r>
              <a:rPr lang="en-US" altLang="ja-JP" sz="2800" dirty="0" err="1" smtClean="0"/>
              <a:t>px</a:t>
            </a:r>
            <a:r>
              <a:rPr lang="en-US" altLang="ja-JP" sz="2800" dirty="0" smtClean="0"/>
              <a:t> = &amp;x;</a:t>
            </a:r>
          </a:p>
          <a:p>
            <a:r>
              <a:rPr lang="en-US" altLang="ja-JP" sz="2800" dirty="0" smtClean="0"/>
              <a:t>  </a:t>
            </a:r>
            <a:r>
              <a:rPr lang="en-US" altLang="ja-JP" sz="2800" dirty="0" err="1" smtClean="0"/>
              <a:t>py</a:t>
            </a:r>
            <a:r>
              <a:rPr lang="en-US" altLang="ja-JP" sz="2800" dirty="0" smtClean="0"/>
              <a:t> = &amp;y;</a:t>
            </a:r>
          </a:p>
          <a:p>
            <a:r>
              <a:rPr lang="en-US" altLang="ja-JP" sz="2800" dirty="0" smtClean="0"/>
              <a:t>  </a:t>
            </a:r>
            <a:r>
              <a:rPr lang="en-US" altLang="ja-JP" sz="2800" dirty="0" err="1" smtClean="0"/>
              <a:t>printf</a:t>
            </a:r>
            <a:r>
              <a:rPr lang="en-US" altLang="ja-JP" sz="2800" dirty="0" smtClean="0"/>
              <a:t> ("The value of x is %d.\n", *</a:t>
            </a:r>
            <a:r>
              <a:rPr lang="en-US" altLang="ja-JP" sz="2800" dirty="0" err="1" smtClean="0"/>
              <a:t>px</a:t>
            </a:r>
            <a:r>
              <a:rPr lang="en-US" altLang="ja-JP" sz="2800" dirty="0" smtClean="0"/>
              <a:t>);</a:t>
            </a:r>
          </a:p>
          <a:p>
            <a:r>
              <a:rPr lang="en-US" altLang="ja-JP" sz="2800" dirty="0" smtClean="0"/>
              <a:t>  </a:t>
            </a:r>
            <a:r>
              <a:rPr lang="en-US" altLang="ja-JP" sz="2800" dirty="0" err="1" smtClean="0"/>
              <a:t>printf</a:t>
            </a:r>
            <a:r>
              <a:rPr lang="en-US" altLang="ja-JP" sz="2800" dirty="0" smtClean="0"/>
              <a:t> ("The value of y is %f.\n", *</a:t>
            </a:r>
            <a:r>
              <a:rPr lang="en-US" altLang="ja-JP" sz="2800" dirty="0" err="1" smtClean="0"/>
              <a:t>py</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a:t>
            </a:r>
            <a:endParaRPr kumimoji="1" lang="ja-JP" altLang="en-US" dirty="0"/>
          </a:p>
        </p:txBody>
      </p:sp>
      <p:graphicFrame>
        <p:nvGraphicFramePr>
          <p:cNvPr id="3" name="表 2"/>
          <p:cNvGraphicFramePr>
            <a:graphicFrameLocks noGrp="1"/>
          </p:cNvGraphicFramePr>
          <p:nvPr/>
        </p:nvGraphicFramePr>
        <p:xfrm>
          <a:off x="2571736" y="2214554"/>
          <a:ext cx="1928826" cy="2590799"/>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smtClean="0"/>
              <a:t>配列</a:t>
            </a:r>
            <a:r>
              <a:rPr kumimoji="1" lang="en-US" altLang="ja-JP" sz="2800" dirty="0" smtClean="0"/>
              <a:t>a</a:t>
            </a:r>
            <a:r>
              <a:rPr kumimoji="1" lang="ja-JP" altLang="en-US" sz="2800" dirty="0" smtClean="0"/>
              <a:t>が、</a:t>
            </a:r>
            <a:r>
              <a:rPr kumimoji="1" lang="en-US" altLang="ja-JP" sz="2800" dirty="0" err="1" smtClean="0"/>
              <a:t>int</a:t>
            </a:r>
            <a:r>
              <a:rPr kumimoji="1" lang="en-US" altLang="ja-JP" sz="2800" dirty="0" smtClean="0"/>
              <a:t> a [5];</a:t>
            </a:r>
            <a:r>
              <a:rPr kumimoji="1" lang="ja-JP" altLang="en-US" sz="2800" dirty="0" smtClean="0"/>
              <a:t>で宣言されているとする。</a:t>
            </a:r>
            <a:endParaRPr kumimoji="1" lang="ja-JP" altLang="en-US" sz="2800" dirty="0"/>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smtClean="0"/>
              <a:t>a </a:t>
            </a:r>
            <a:r>
              <a:rPr lang="en-US" altLang="ja-JP" sz="2800" dirty="0" smtClean="0"/>
              <a:t>[0]</a:t>
            </a:r>
            <a:r>
              <a:rPr lang="ja-JP" altLang="en-US" sz="2800" dirty="0" smtClean="0"/>
              <a:t>の領域のアドレスが</a:t>
            </a:r>
            <a:r>
              <a:rPr lang="en-US" altLang="ja-JP" sz="2800" dirty="0" smtClean="0"/>
              <a:t>100</a:t>
            </a:r>
            <a:r>
              <a:rPr lang="ja-JP" altLang="en-US" sz="2800" dirty="0" smtClean="0"/>
              <a:t>番地から始まる場合、</a:t>
            </a:r>
            <a:r>
              <a:rPr lang="en-US" altLang="ja-JP" sz="2800" dirty="0" smtClean="0"/>
              <a:t>a[1]</a:t>
            </a:r>
            <a:r>
              <a:rPr lang="ja-JP" altLang="en-US" sz="2800" dirty="0" smtClean="0"/>
              <a:t>は</a:t>
            </a:r>
            <a:r>
              <a:rPr lang="en-US" altLang="ja-JP" sz="2800" dirty="0" smtClean="0"/>
              <a:t>104</a:t>
            </a:r>
            <a:r>
              <a:rPr lang="ja-JP" altLang="en-US" sz="2800" dirty="0" smtClean="0"/>
              <a:t>番地、</a:t>
            </a:r>
            <a:r>
              <a:rPr lang="en-US" altLang="ja-JP" sz="2800" dirty="0" smtClean="0"/>
              <a:t>a[2]</a:t>
            </a:r>
            <a:r>
              <a:rPr lang="ja-JP" altLang="en-US" sz="2800" dirty="0" smtClean="0"/>
              <a:t>は</a:t>
            </a:r>
            <a:r>
              <a:rPr lang="en-US" altLang="ja-JP" sz="2800" dirty="0" smtClean="0"/>
              <a:t>108</a:t>
            </a:r>
            <a:r>
              <a:rPr lang="ja-JP" altLang="en-US" sz="2800" dirty="0" smtClean="0"/>
              <a:t>番地、</a:t>
            </a:r>
            <a:r>
              <a:rPr lang="en-US" altLang="ja-JP" sz="2800" dirty="0" smtClean="0"/>
              <a:t>a[3]</a:t>
            </a:r>
            <a:r>
              <a:rPr lang="ja-JP" altLang="en-US" sz="2800" dirty="0" smtClean="0"/>
              <a:t>は</a:t>
            </a:r>
            <a:r>
              <a:rPr lang="en-US" altLang="ja-JP" sz="2800" dirty="0" smtClean="0"/>
              <a:t>112</a:t>
            </a:r>
            <a:r>
              <a:rPr lang="ja-JP" altLang="en-US" sz="2800" dirty="0" smtClean="0"/>
              <a:t>番地、</a:t>
            </a:r>
            <a:r>
              <a:rPr lang="en-US" altLang="ja-JP" sz="2800" dirty="0" smtClean="0"/>
              <a:t>a[4]</a:t>
            </a:r>
            <a:r>
              <a:rPr lang="ja-JP" altLang="en-US" sz="2800" dirty="0" smtClean="0"/>
              <a:t>は</a:t>
            </a:r>
            <a:r>
              <a:rPr lang="en-US" altLang="ja-JP" sz="2800" dirty="0" smtClean="0"/>
              <a:t>116</a:t>
            </a:r>
            <a:r>
              <a:rPr lang="ja-JP" altLang="en-US" sz="2800" dirty="0" smtClean="0"/>
              <a:t>番地から始まる。</a:t>
            </a:r>
            <a:r>
              <a:rPr lang="en-US" altLang="ja-JP" sz="2800" dirty="0" smtClean="0"/>
              <a:t>(</a:t>
            </a:r>
            <a:r>
              <a:rPr lang="en-US" altLang="ja-JP" sz="2800" dirty="0" err="1" smtClean="0"/>
              <a:t>int</a:t>
            </a:r>
            <a:r>
              <a:rPr lang="ja-JP" altLang="en-US" sz="2800" dirty="0" smtClean="0"/>
              <a:t>型が</a:t>
            </a:r>
            <a:r>
              <a:rPr lang="en-US" altLang="ja-JP" sz="2800" dirty="0" smtClean="0"/>
              <a:t>4byte</a:t>
            </a:r>
            <a:r>
              <a:rPr lang="ja-JP" altLang="en-US" sz="2800" dirty="0" smtClean="0"/>
              <a:t>の場合</a:t>
            </a:r>
            <a:r>
              <a:rPr lang="en-US" altLang="ja-JP" sz="2800" dirty="0" smtClean="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中間試験について</a:t>
            </a:r>
            <a:endParaRPr kumimoji="1" lang="ja-JP" altLang="en-US" dirty="0"/>
          </a:p>
        </p:txBody>
      </p:sp>
      <p:sp>
        <p:nvSpPr>
          <p:cNvPr id="3" name="コンテンツ プレースホルダ 2"/>
          <p:cNvSpPr>
            <a:spLocks noGrp="1"/>
          </p:cNvSpPr>
          <p:nvPr>
            <p:ph idx="1"/>
          </p:nvPr>
        </p:nvSpPr>
        <p:spPr>
          <a:xfrm>
            <a:off x="428596" y="1428736"/>
            <a:ext cx="8229600" cy="4686320"/>
          </a:xfrm>
        </p:spPr>
        <p:txBody>
          <a:bodyPr>
            <a:normAutofit fontScale="85000" lnSpcReduction="10000"/>
          </a:bodyPr>
          <a:lstStyle/>
          <a:p>
            <a:r>
              <a:rPr lang="ja-JP" altLang="en-US" dirty="0" smtClean="0"/>
              <a:t>演習室ではなく、通常教室で筆記試験を行います。</a:t>
            </a:r>
            <a:endParaRPr lang="en-US" altLang="ja-JP" dirty="0" smtClean="0"/>
          </a:p>
          <a:p>
            <a:r>
              <a:rPr lang="ja-JP" altLang="en-US" dirty="0" smtClean="0"/>
              <a:t>プログラムを記述する問題、プログラムの穴埋め問題、与えられたプログラムの画面への出力を問う問題、プログラムを書き換える問題などを出題します。</a:t>
            </a:r>
            <a:endParaRPr lang="en-US" altLang="ja-JP" dirty="0" smtClean="0"/>
          </a:p>
          <a:p>
            <a:r>
              <a:rPr lang="ja-JP" altLang="en-US" dirty="0" smtClean="0"/>
              <a:t>これまでに講義で説明した範囲の問題を出題しますが、講義で説明していない構文を使っても構いません。</a:t>
            </a:r>
            <a:endParaRPr lang="en-US" altLang="ja-JP" dirty="0" smtClean="0"/>
          </a:p>
          <a:p>
            <a:r>
              <a:rPr lang="ja-JP" altLang="en-US" dirty="0" smtClean="0"/>
              <a:t>各回の基本課題のプログラムを何も見ずに書けるようにしておいてください。基本課題以外の予想問題を次ページ以下に置いています。</a:t>
            </a:r>
            <a:endParaRPr lang="en-US" altLang="ja-JP" dirty="0" smtClean="0"/>
          </a:p>
          <a:p>
            <a:r>
              <a:rPr lang="ja-JP" altLang="en-US" dirty="0" smtClean="0"/>
              <a:t>試験範囲は今日の内容までとします。</a:t>
            </a:r>
            <a:endParaRPr lang="en-US" altLang="ja-JP" dirty="0" smtClean="0"/>
          </a:p>
          <a:p>
            <a:r>
              <a:rPr lang="ja-JP" altLang="en-US" dirty="0" smtClean="0"/>
              <a:t>持ち込み不可とします。</a:t>
            </a:r>
            <a:endParaRPr lang="en-US" altLang="ja-JP" dirty="0" smtClean="0"/>
          </a:p>
        </p:txBody>
      </p:sp>
    </p:spTree>
    <p:extLst>
      <p:ext uri="{BB962C8B-B14F-4D97-AF65-F5344CB8AC3E}">
        <p14:creationId xmlns:p14="http://schemas.microsoft.com/office/powerpoint/2010/main" val="275265373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配列とポインタ（２）</a:t>
            </a:r>
            <a:endParaRPr kumimoji="1" lang="ja-JP" altLang="en-US" dirty="0"/>
          </a:p>
        </p:txBody>
      </p:sp>
      <p:graphicFrame>
        <p:nvGraphicFramePr>
          <p:cNvPr id="3" name="表 2"/>
          <p:cNvGraphicFramePr>
            <a:graphicFrameLocks noGrp="1"/>
          </p:cNvGraphicFramePr>
          <p:nvPr/>
        </p:nvGraphicFramePr>
        <p:xfrm>
          <a:off x="2571736" y="1571612"/>
          <a:ext cx="1928826" cy="2590799"/>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800" b="0" dirty="0" smtClean="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800" b="0" dirty="0" smtClean="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a[2]</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a[3]</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smtClean="0">
                          <a:solidFill>
                            <a:schemeClr val="tx1"/>
                          </a:solidFill>
                        </a:rPr>
                        <a:t>a[4]</a:t>
                      </a:r>
                      <a:endParaRPr kumimoji="1" lang="ja-JP" altLang="en-US"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smtClean="0"/>
              <a:t>a </a:t>
            </a:r>
            <a:r>
              <a:rPr lang="en-US" altLang="ja-JP" sz="2400" dirty="0" smtClean="0"/>
              <a:t>[0]</a:t>
            </a:r>
            <a:r>
              <a:rPr lang="ja-JP" altLang="en-US" sz="2400" dirty="0" smtClean="0"/>
              <a:t>の領域が</a:t>
            </a:r>
            <a:r>
              <a:rPr lang="en-US" altLang="ja-JP" sz="2400" dirty="0" smtClean="0"/>
              <a:t>100</a:t>
            </a:r>
            <a:r>
              <a:rPr lang="ja-JP" altLang="en-US" sz="2400" dirty="0" smtClean="0"/>
              <a:t>番地の場合、</a:t>
            </a:r>
            <a:r>
              <a:rPr lang="en-US" altLang="ja-JP" sz="2400" dirty="0" smtClean="0"/>
              <a:t>&amp;a[0]</a:t>
            </a:r>
            <a:r>
              <a:rPr lang="ja-JP" altLang="en-US" sz="2400" dirty="0" smtClean="0"/>
              <a:t>の値は</a:t>
            </a:r>
            <a:r>
              <a:rPr lang="en-US" altLang="ja-JP" sz="2400" dirty="0" smtClean="0"/>
              <a:t>100</a:t>
            </a:r>
            <a:r>
              <a:rPr lang="ja-JP" altLang="en-US" sz="2400" dirty="0" smtClean="0"/>
              <a:t>である。この状況において、</a:t>
            </a:r>
            <a:endParaRPr lang="en-US" altLang="ja-JP" sz="2400" dirty="0" smtClean="0"/>
          </a:p>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に対して以下の代入を実行すると、</a:t>
            </a:r>
            <a:r>
              <a:rPr lang="en-US" altLang="ja-JP" sz="2400" dirty="0" smtClean="0"/>
              <a:t>p</a:t>
            </a:r>
            <a:r>
              <a:rPr lang="ja-JP" altLang="en-US" sz="2400" dirty="0" smtClean="0"/>
              <a:t>の値は</a:t>
            </a:r>
            <a:r>
              <a:rPr lang="en-US" altLang="ja-JP" sz="2400" dirty="0" smtClean="0"/>
              <a:t>100</a:t>
            </a:r>
            <a:r>
              <a:rPr lang="ja-JP" altLang="en-US" sz="2400" dirty="0" smtClean="0"/>
              <a:t>になる。</a:t>
            </a:r>
            <a:endParaRPr lang="en-US" altLang="ja-JP" sz="2400" dirty="0" smtClean="0"/>
          </a:p>
          <a:p>
            <a:r>
              <a:rPr lang="en-US" altLang="ja-JP" sz="2400" dirty="0" smtClean="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smtClean="0"/>
              <a:t>100</a:t>
            </a:r>
            <a:r>
              <a:rPr kumimoji="1" lang="ja-JP" altLang="en-US" sz="2800" dirty="0" smtClean="0"/>
              <a:t>番地</a:t>
            </a:r>
            <a:endParaRPr kumimoji="1" lang="ja-JP" altLang="en-US" sz="2800" dirty="0"/>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smtClean="0"/>
              <a:t>104</a:t>
            </a:r>
            <a:r>
              <a:rPr kumimoji="1" lang="ja-JP" altLang="en-US" sz="2800" dirty="0" smtClean="0"/>
              <a:t>番地</a:t>
            </a:r>
            <a:endParaRPr kumimoji="1" lang="ja-JP" altLang="en-US" sz="2800" dirty="0"/>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smtClean="0"/>
              <a:t>108</a:t>
            </a:r>
            <a:r>
              <a:rPr kumimoji="1" lang="ja-JP" altLang="en-US" sz="2800" dirty="0" smtClean="0"/>
              <a:t>番地</a:t>
            </a:r>
            <a:endParaRPr kumimoji="1" lang="ja-JP" altLang="en-US" sz="2800" dirty="0"/>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smtClean="0"/>
              <a:t>112</a:t>
            </a:r>
            <a:r>
              <a:rPr kumimoji="1" lang="ja-JP" altLang="en-US" sz="2800" dirty="0" smtClean="0"/>
              <a:t>番地</a:t>
            </a:r>
            <a:endParaRPr kumimoji="1" lang="ja-JP" altLang="en-US" sz="2800" dirty="0"/>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smtClean="0"/>
              <a:t>116</a:t>
            </a:r>
            <a:r>
              <a:rPr kumimoji="1" lang="ja-JP" altLang="en-US" sz="2800" dirty="0" smtClean="0"/>
              <a:t>番地</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smtClean="0"/>
              <a:t>配列とポインタ（３）</a:t>
            </a:r>
            <a:endParaRPr kumimoji="1" lang="ja-JP" altLang="en-US" dirty="0"/>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tblGrid>
              <a:tr h="370840">
                <a:tc>
                  <a:txBody>
                    <a:bodyPr/>
                    <a:lstStyle/>
                    <a:p>
                      <a:pPr algn="ctr"/>
                      <a:r>
                        <a:rPr kumimoji="1" lang="en-US" altLang="ja-JP" sz="2400" b="0" dirty="0" smtClean="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en-US" altLang="ja-JP" sz="2400" b="0" dirty="0" smtClean="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a[2]</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a[3]</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smtClean="0">
                          <a:solidFill>
                            <a:schemeClr val="tx1"/>
                          </a:solidFill>
                        </a:rPr>
                        <a:t>a[4]</a:t>
                      </a:r>
                      <a:endParaRPr kumimoji="1" lang="ja-JP" altLang="en-US" sz="2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smtClean="0"/>
              <a:t>配列 </a:t>
            </a:r>
            <a:r>
              <a:rPr lang="en-US" altLang="ja-JP" sz="2400" dirty="0" smtClean="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が代入される。その状況で、式</a:t>
            </a:r>
            <a:r>
              <a:rPr lang="en-US" altLang="ja-JP" sz="2400" dirty="0" smtClean="0"/>
              <a:t>p + 1</a:t>
            </a:r>
            <a:r>
              <a:rPr lang="ja-JP" altLang="en-US" sz="2400" dirty="0" smtClean="0"/>
              <a:t>の値は</a:t>
            </a:r>
            <a:r>
              <a:rPr lang="en-US" altLang="ja-JP" sz="2400" dirty="0" smtClean="0"/>
              <a:t>104</a:t>
            </a:r>
            <a:r>
              <a:rPr lang="ja-JP" altLang="en-US" sz="2400" dirty="0" smtClean="0"/>
              <a:t>である（</a:t>
            </a:r>
            <a:r>
              <a:rPr lang="en-US" altLang="ja-JP" sz="2400" dirty="0" err="1" smtClean="0"/>
              <a:t>int</a:t>
            </a:r>
            <a:r>
              <a:rPr lang="ja-JP" altLang="en-US" sz="2400" dirty="0" smtClean="0"/>
              <a:t>型が</a:t>
            </a:r>
            <a:r>
              <a:rPr lang="en-US" altLang="ja-JP" sz="2400" dirty="0" smtClean="0"/>
              <a:t>4byte</a:t>
            </a:r>
            <a:r>
              <a:rPr lang="ja-JP" altLang="en-US" sz="2400" dirty="0" smtClean="0"/>
              <a:t>の場合）。</a:t>
            </a:r>
            <a:endParaRPr lang="en-US" altLang="ja-JP" sz="2400" dirty="0" smtClean="0"/>
          </a:p>
          <a:p>
            <a:r>
              <a:rPr lang="en-US" altLang="ja-JP" sz="2400" dirty="0" smtClean="0"/>
              <a:t>C</a:t>
            </a:r>
            <a:r>
              <a:rPr lang="ja-JP" altLang="en-US" sz="2400" dirty="0" smtClean="0"/>
              <a:t>言語の規格で、</a:t>
            </a:r>
            <a:r>
              <a:rPr lang="en-US" altLang="ja-JP" sz="2400" dirty="0" smtClean="0"/>
              <a:t>p + 1</a:t>
            </a:r>
            <a:r>
              <a:rPr lang="ja-JP" altLang="en-US" sz="2400" dirty="0" smtClean="0"/>
              <a:t>は、</a:t>
            </a:r>
            <a:r>
              <a:rPr lang="en-US" altLang="ja-JP" sz="2400" dirty="0" smtClean="0"/>
              <a:t>p</a:t>
            </a:r>
            <a:r>
              <a:rPr lang="ja-JP" altLang="en-US" sz="2400" dirty="0" smtClean="0"/>
              <a:t>が指す配列の要素の次の要素を指すということが定められている（次ページ参照）。</a:t>
            </a:r>
            <a:endParaRPr lang="en-US" altLang="ja-JP" sz="2400" dirty="0" smtClean="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smtClean="0"/>
              <a:t>100</a:t>
            </a:r>
            <a:r>
              <a:rPr kumimoji="1" lang="ja-JP" altLang="en-US" sz="2400" dirty="0" smtClean="0"/>
              <a:t>番地</a:t>
            </a:r>
            <a:endParaRPr kumimoji="1" lang="ja-JP" altLang="en-US" sz="2400" dirty="0"/>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smtClean="0"/>
              <a:t>104</a:t>
            </a:r>
            <a:r>
              <a:rPr kumimoji="1" lang="ja-JP" altLang="en-US" sz="2400" dirty="0" smtClean="0"/>
              <a:t>番地</a:t>
            </a:r>
            <a:endParaRPr kumimoji="1" lang="ja-JP" altLang="en-US" sz="2400" dirty="0"/>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smtClean="0"/>
              <a:t>108</a:t>
            </a:r>
            <a:r>
              <a:rPr kumimoji="1" lang="ja-JP" altLang="en-US" sz="2400" dirty="0" smtClean="0"/>
              <a:t>番地</a:t>
            </a:r>
            <a:endParaRPr kumimoji="1" lang="ja-JP" altLang="en-US" sz="2400" dirty="0"/>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smtClean="0"/>
              <a:t>112</a:t>
            </a:r>
            <a:r>
              <a:rPr kumimoji="1" lang="ja-JP" altLang="en-US" sz="2400" dirty="0" smtClean="0"/>
              <a:t>番地</a:t>
            </a:r>
            <a:endParaRPr kumimoji="1" lang="ja-JP" altLang="en-US" sz="2400" dirty="0"/>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smtClean="0"/>
              <a:t>116</a:t>
            </a:r>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kumimoji="1" lang="ja-JP" altLang="en-US" dirty="0" smtClean="0"/>
              <a:t>足し算（重要）</a:t>
            </a:r>
            <a:endParaRPr kumimoji="1" lang="ja-JP" altLang="en-US" dirty="0"/>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型の式は足し算を行うことができる。</a:t>
            </a:r>
            <a:endParaRPr lang="en-US" altLang="ja-JP" sz="2800" dirty="0" smtClean="0"/>
          </a:p>
        </p:txBody>
      </p:sp>
      <p:sp>
        <p:nvSpPr>
          <p:cNvPr id="5" name="正方形/長方形 4"/>
          <p:cNvSpPr/>
          <p:nvPr/>
        </p:nvSpPr>
        <p:spPr>
          <a:xfrm>
            <a:off x="827584" y="3284984"/>
            <a:ext cx="6976462" cy="523220"/>
          </a:xfrm>
          <a:prstGeom prst="rect">
            <a:avLst/>
          </a:prstGeom>
        </p:spPr>
        <p:txBody>
          <a:bodyPr wrap="none">
            <a:spAutoFit/>
          </a:bodyPr>
          <a:lstStyle/>
          <a:p>
            <a:r>
              <a:rPr lang="en-US" altLang="ja-JP" sz="2800" dirty="0" smtClean="0"/>
              <a:t>t * </a:t>
            </a:r>
            <a:r>
              <a:rPr lang="ja-JP" altLang="en-US" sz="2800" dirty="0" smtClean="0"/>
              <a:t>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の足し算式の意味</a:t>
            </a:r>
            <a:endParaRPr lang="ja-JP" altLang="en-US" sz="2800" dirty="0"/>
          </a:p>
        </p:txBody>
      </p:sp>
      <p:sp>
        <p:nvSpPr>
          <p:cNvPr id="6" name="テキスト ボックス 5"/>
          <p:cNvSpPr txBox="1"/>
          <p:nvPr/>
        </p:nvSpPr>
        <p:spPr>
          <a:xfrm>
            <a:off x="827584" y="3952220"/>
            <a:ext cx="6858048" cy="1815882"/>
          </a:xfrm>
          <a:prstGeom prst="rect">
            <a:avLst/>
          </a:prstGeom>
          <a:solidFill>
            <a:srgbClr val="92D050"/>
          </a:solidFill>
          <a:ln>
            <a:solidFill>
              <a:schemeClr val="tx1"/>
            </a:solidFill>
          </a:ln>
        </p:spPr>
        <p:txBody>
          <a:bodyPr wrap="square" rtlCol="0">
            <a:spAutoFit/>
          </a:bodyPr>
          <a:lstStyle/>
          <a:p>
            <a:r>
              <a:rPr lang="en-US" altLang="ja-JP" sz="2800" dirty="0"/>
              <a:t>e</a:t>
            </a:r>
            <a:r>
              <a:rPr lang="en-US" altLang="ja-JP" sz="2800" dirty="0" smtClean="0"/>
              <a:t>1</a:t>
            </a:r>
            <a:r>
              <a:rPr lang="ja-JP" altLang="en-US" sz="2800" dirty="0" smtClean="0"/>
              <a:t>が配列</a:t>
            </a:r>
            <a:r>
              <a:rPr lang="en-US" altLang="ja-JP" sz="2800" dirty="0" smtClean="0"/>
              <a:t>a</a:t>
            </a:r>
            <a:r>
              <a:rPr lang="ja-JP" altLang="en-US" sz="2800" dirty="0" smtClean="0"/>
              <a:t>の</a:t>
            </a:r>
            <a:r>
              <a:rPr lang="en-US" altLang="ja-JP" sz="2800" dirty="0" err="1" smtClean="0"/>
              <a:t>i</a:t>
            </a:r>
            <a:r>
              <a:rPr lang="ja-JP" altLang="en-US" sz="2800" dirty="0" smtClean="0"/>
              <a:t>番目の要素を指すポインタで、</a:t>
            </a:r>
            <a:r>
              <a:rPr lang="en-US" altLang="ja-JP" sz="2800" dirty="0" smtClean="0"/>
              <a:t>e2</a:t>
            </a:r>
            <a:r>
              <a:rPr lang="ja-JP" altLang="en-US" sz="2800" dirty="0" smtClean="0"/>
              <a:t>の値が</a:t>
            </a:r>
            <a:r>
              <a:rPr lang="en-US" altLang="ja-JP" sz="2800" dirty="0" smtClean="0"/>
              <a:t>n</a:t>
            </a:r>
            <a:r>
              <a:rPr lang="ja-JP" altLang="en-US" sz="2800" dirty="0" smtClean="0"/>
              <a:t>のとき、</a:t>
            </a:r>
            <a:r>
              <a:rPr lang="en-US" altLang="ja-JP" sz="2800" dirty="0" smtClean="0"/>
              <a:t>e1 + e2</a:t>
            </a:r>
            <a:r>
              <a:rPr lang="ja-JP" altLang="en-US" sz="2800" dirty="0" err="1" smtClean="0"/>
              <a:t>、</a:t>
            </a:r>
            <a:r>
              <a:rPr lang="ja-JP" altLang="en-US" sz="2800" dirty="0" smtClean="0"/>
              <a:t>あるいは</a:t>
            </a:r>
            <a:r>
              <a:rPr lang="en-US" altLang="ja-JP" sz="2800" dirty="0" smtClean="0"/>
              <a:t>e2 + e1</a:t>
            </a:r>
            <a:r>
              <a:rPr lang="ja-JP" altLang="en-US" sz="2800" dirty="0" smtClean="0"/>
              <a:t>は、配列</a:t>
            </a:r>
            <a:r>
              <a:rPr lang="en-US" altLang="ja-JP" sz="2800" dirty="0" smtClean="0"/>
              <a:t>a</a:t>
            </a:r>
            <a:r>
              <a:rPr lang="ja-JP" altLang="en-US" sz="2800" dirty="0" smtClean="0"/>
              <a:t>の</a:t>
            </a:r>
            <a:r>
              <a:rPr lang="en-US" altLang="ja-JP" sz="2800" dirty="0" smtClean="0"/>
              <a:t> (</a:t>
            </a:r>
            <a:r>
              <a:rPr lang="en-US" altLang="ja-JP" sz="2800" dirty="0" err="1" smtClean="0"/>
              <a:t>i</a:t>
            </a:r>
            <a:r>
              <a:rPr lang="en-US" altLang="ja-JP" sz="2800" dirty="0" smtClean="0"/>
              <a:t> + n)</a:t>
            </a:r>
            <a:r>
              <a:rPr lang="ja-JP" altLang="en-US" sz="2800" dirty="0" smtClean="0"/>
              <a:t>番目の要素を指すポインタである。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a:t>
            </a:r>
            <a:endParaRPr kumimoji="1" lang="ja-JP" altLang="en-US" dirty="0"/>
          </a:p>
        </p:txBody>
      </p:sp>
      <p:sp>
        <p:nvSpPr>
          <p:cNvPr id="4" name="正方形/長方形 3"/>
          <p:cNvSpPr/>
          <p:nvPr/>
        </p:nvSpPr>
        <p:spPr>
          <a:xfrm>
            <a:off x="539552" y="1412776"/>
            <a:ext cx="7992888" cy="1815882"/>
          </a:xfrm>
          <a:prstGeom prst="rect">
            <a:avLst/>
          </a:prstGeom>
        </p:spPr>
        <p:txBody>
          <a:bodyPr wrap="square">
            <a:spAutoFit/>
          </a:bodyPr>
          <a:lstStyle/>
          <a:p>
            <a:r>
              <a:rPr lang="ja-JP" altLang="en-US" sz="2800" dirty="0" smtClean="0"/>
              <a:t>ポインタ型の式</a:t>
            </a:r>
            <a:r>
              <a:rPr lang="en-US" altLang="ja-JP" sz="2800" dirty="0" smtClean="0"/>
              <a:t>e1</a:t>
            </a:r>
            <a:r>
              <a:rPr lang="ja-JP" altLang="en-US" sz="2800" dirty="0" smtClean="0"/>
              <a:t>と</a:t>
            </a:r>
            <a:r>
              <a:rPr lang="en-US" altLang="ja-JP" sz="2800" dirty="0" err="1" smtClean="0"/>
              <a:t>int</a:t>
            </a:r>
            <a:r>
              <a:rPr lang="ja-JP" altLang="en-US" sz="2800" dirty="0" smtClean="0"/>
              <a:t>型の式</a:t>
            </a:r>
            <a:r>
              <a:rPr lang="en-US" altLang="ja-JP" sz="2800" dirty="0" smtClean="0"/>
              <a:t>e2</a:t>
            </a:r>
            <a:r>
              <a:rPr lang="ja-JP" altLang="en-US" sz="2800" dirty="0" smtClean="0"/>
              <a:t>の足し算は、配列の範囲を超えないように注意する必要がある。足し算の結果が配列の範囲を超える場合、（配列</a:t>
            </a:r>
            <a:r>
              <a:rPr lang="ja-JP" altLang="en-US" sz="2800" dirty="0"/>
              <a:t>の最後の要素</a:t>
            </a:r>
            <a:r>
              <a:rPr lang="en-US" altLang="ja-JP" sz="2800" dirty="0"/>
              <a:t>+ 1</a:t>
            </a:r>
            <a:r>
              <a:rPr lang="ja-JP" altLang="en-US" sz="2800" dirty="0"/>
              <a:t>番目を</a:t>
            </a:r>
            <a:r>
              <a:rPr lang="ja-JP" altLang="en-US" sz="2800" dirty="0" smtClean="0"/>
              <a:t>除いて）足し算の意味</a:t>
            </a:r>
            <a:r>
              <a:rPr lang="en-US" altLang="en-US" sz="2800" dirty="0" smtClean="0"/>
              <a:t>は</a:t>
            </a:r>
            <a:r>
              <a:rPr lang="ja-JP" altLang="en-US" sz="2800" dirty="0" smtClean="0"/>
              <a:t>未定義</a:t>
            </a:r>
            <a:r>
              <a:rPr lang="ja-JP" altLang="en-US" sz="2800" dirty="0"/>
              <a:t>である。</a:t>
            </a:r>
          </a:p>
        </p:txBody>
      </p:sp>
    </p:spTree>
    <p:extLst>
      <p:ext uri="{BB962C8B-B14F-4D97-AF65-F5344CB8AC3E}">
        <p14:creationId xmlns:p14="http://schemas.microsoft.com/office/powerpoint/2010/main" val="13602802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参考</a:t>
            </a:r>
            <a:endParaRPr kumimoji="1" lang="ja-JP" altLang="en-US" dirty="0"/>
          </a:p>
        </p:txBody>
      </p:sp>
      <p:sp>
        <p:nvSpPr>
          <p:cNvPr id="3" name="正方形/長方形 2"/>
          <p:cNvSpPr/>
          <p:nvPr/>
        </p:nvSpPr>
        <p:spPr>
          <a:xfrm>
            <a:off x="611560" y="1268760"/>
            <a:ext cx="3672408"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a:t>
            </a:r>
            <a:r>
              <a:rPr lang="en-US" altLang="ja-JP" sz="2400" dirty="0" smtClean="0"/>
              <a:t>p;</a:t>
            </a:r>
            <a:endParaRPr lang="en-US" altLang="ja-JP" sz="2400" dirty="0"/>
          </a:p>
          <a:p>
            <a:r>
              <a:rPr lang="en-US" altLang="ja-JP" sz="2400" dirty="0"/>
              <a:t>  for(p</a:t>
            </a:r>
            <a:r>
              <a:rPr lang="en-US" altLang="ja-JP" sz="2400" dirty="0" smtClean="0"/>
              <a:t>=a; </a:t>
            </a:r>
            <a:r>
              <a:rPr lang="en-US" altLang="ja-JP" sz="2400" dirty="0"/>
              <a:t>p</a:t>
            </a:r>
            <a:r>
              <a:rPr lang="en-US" altLang="ja-JP" sz="2400" dirty="0" smtClean="0"/>
              <a:t>&lt;a+10; </a:t>
            </a:r>
            <a:r>
              <a:rPr lang="en-US" altLang="ja-JP" sz="2400" dirty="0"/>
              <a:t>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smtClean="0"/>
              <a:t>上記のプログラムにおいて、</a:t>
            </a:r>
            <a:r>
              <a:rPr lang="en-US" altLang="ja-JP" sz="2800" dirty="0" smtClean="0"/>
              <a:t>a+10</a:t>
            </a:r>
            <a:r>
              <a:rPr lang="ja-JP" altLang="en-US" sz="2800" dirty="0" smtClean="0"/>
              <a:t>は配列の最後の要素の</a:t>
            </a:r>
            <a:r>
              <a:rPr lang="en-US" altLang="ja-JP" sz="2800" dirty="0" smtClean="0"/>
              <a:t>1</a:t>
            </a:r>
            <a:r>
              <a:rPr lang="ja-JP" altLang="en-US" sz="2800" dirty="0" smtClean="0"/>
              <a:t>つ隣りなので規格上許される。ただし、</a:t>
            </a:r>
            <a:r>
              <a:rPr lang="en-US" altLang="ja-JP" sz="2800" dirty="0" smtClean="0"/>
              <a:t>a+10</a:t>
            </a:r>
            <a:r>
              <a:rPr lang="ja-JP" altLang="en-US" sz="2800" dirty="0" smtClean="0"/>
              <a:t>が指している場所の値を使ってはいけない。つまり、</a:t>
            </a:r>
            <a:r>
              <a:rPr lang="en-US" altLang="ja-JP" sz="2800" dirty="0" smtClean="0"/>
              <a:t>a[10]</a:t>
            </a:r>
            <a:r>
              <a:rPr lang="ja-JP" altLang="en-US" sz="2800" dirty="0" smtClean="0"/>
              <a:t>の値を使ってはいけない。</a:t>
            </a:r>
            <a:endParaRPr lang="en-US" altLang="ja-JP" sz="2800" dirty="0" smtClean="0"/>
          </a:p>
        </p:txBody>
      </p:sp>
      <p:sp>
        <p:nvSpPr>
          <p:cNvPr id="5" name="テキスト ボックス 4"/>
          <p:cNvSpPr txBox="1"/>
          <p:nvPr/>
        </p:nvSpPr>
        <p:spPr>
          <a:xfrm>
            <a:off x="4572000" y="1484784"/>
            <a:ext cx="3816424" cy="1815882"/>
          </a:xfrm>
          <a:prstGeom prst="rect">
            <a:avLst/>
          </a:prstGeom>
          <a:noFill/>
        </p:spPr>
        <p:txBody>
          <a:bodyPr wrap="square" rtlCol="0">
            <a:spAutoFit/>
          </a:bodyPr>
          <a:lstStyle/>
          <a:p>
            <a:r>
              <a:rPr lang="ja-JP" altLang="en-US" sz="2800" dirty="0" smtClean="0"/>
              <a:t>これは</a:t>
            </a:r>
            <a:r>
              <a:rPr lang="en-US" altLang="ja-JP" sz="2800" dirty="0" smtClean="0"/>
              <a:t>a[0]</a:t>
            </a:r>
            <a:r>
              <a:rPr lang="ja-JP" altLang="en-US" sz="2800" dirty="0" smtClean="0"/>
              <a:t>から</a:t>
            </a:r>
            <a:r>
              <a:rPr lang="en-US" altLang="ja-JP" sz="2800" dirty="0" smtClean="0"/>
              <a:t>a[9]</a:t>
            </a:r>
            <a:r>
              <a:rPr lang="ja-JP" altLang="en-US" sz="2800" dirty="0" smtClean="0"/>
              <a:t>に</a:t>
            </a:r>
            <a:r>
              <a:rPr lang="en-US" altLang="ja-JP" sz="2800" dirty="0" smtClean="0"/>
              <a:t>2</a:t>
            </a:r>
            <a:r>
              <a:rPr lang="ja-JP" altLang="en-US" sz="2800" dirty="0" smtClean="0"/>
              <a:t>を代入するプログラム。後で説明するが、</a:t>
            </a:r>
            <a:r>
              <a:rPr lang="en-US" altLang="ja-JP" sz="2800" dirty="0" smtClean="0"/>
              <a:t>a</a:t>
            </a:r>
            <a:r>
              <a:rPr lang="ja-JP" altLang="en-US" sz="2800" dirty="0" smtClean="0"/>
              <a:t>は</a:t>
            </a:r>
            <a:r>
              <a:rPr lang="en-US" altLang="ja-JP" sz="2800" dirty="0" smtClean="0"/>
              <a:t>&amp;a[0]</a:t>
            </a:r>
            <a:r>
              <a:rPr lang="ja-JP" altLang="en-US" sz="2800" dirty="0" smtClean="0"/>
              <a:t>と同じ意味である。</a:t>
            </a:r>
            <a:endParaRPr lang="en-US" altLang="ja-JP" sz="2800" dirty="0" smtClean="0"/>
          </a:p>
        </p:txBody>
      </p:sp>
    </p:spTree>
    <p:extLst>
      <p:ext uri="{BB962C8B-B14F-4D97-AF65-F5344CB8AC3E}">
        <p14:creationId xmlns:p14="http://schemas.microsoft.com/office/powerpoint/2010/main" val="259933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smtClean="0"/>
              <a:t>ポインタ型の式と</a:t>
            </a:r>
            <a:r>
              <a:rPr kumimoji="1" lang="en-US" altLang="ja-JP" dirty="0" err="1" smtClean="0"/>
              <a:t>int</a:t>
            </a:r>
            <a:r>
              <a:rPr kumimoji="1" lang="ja-JP" altLang="en-US" dirty="0" smtClean="0"/>
              <a:t>型の式の</a:t>
            </a:r>
            <a:r>
              <a:rPr kumimoji="1" lang="en-US" altLang="ja-JP" dirty="0" smtClean="0"/>
              <a:t/>
            </a:r>
            <a:br>
              <a:rPr kumimoji="1" lang="en-US" altLang="ja-JP" dirty="0" smtClean="0"/>
            </a:br>
            <a:r>
              <a:rPr lang="ja-JP" altLang="en-US" dirty="0" smtClean="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smtClean="0"/>
              <a:t>ポインタ型の式と</a:t>
            </a:r>
            <a:r>
              <a:rPr lang="en-US" altLang="ja-JP" sz="2800" dirty="0" err="1" smtClean="0"/>
              <a:t>int</a:t>
            </a:r>
            <a:r>
              <a:rPr lang="ja-JP" altLang="en-US" sz="2800" dirty="0" smtClean="0"/>
              <a:t>型の式は引き算を行うことができる（意味は足し算の場合と同様）。</a:t>
            </a:r>
            <a:endParaRPr lang="en-US" altLang="ja-JP" sz="2800" dirty="0" smtClean="0"/>
          </a:p>
          <a:p>
            <a:r>
              <a:rPr lang="ja-JP" altLang="en-US" sz="2800" dirty="0" smtClean="0"/>
              <a:t>ポインタ型</a:t>
            </a:r>
            <a:r>
              <a:rPr lang="ja-JP" altLang="en-US" sz="2800" dirty="0"/>
              <a:t>の式同士の引き算も</a:t>
            </a:r>
            <a:r>
              <a:rPr lang="ja-JP" altLang="en-US" sz="2800" dirty="0" smtClean="0"/>
              <a:t>できる（ポインタ型の式同士の足し算はできないが）。</a:t>
            </a:r>
            <a:endParaRPr lang="ja-JP" altLang="en-US" sz="2800" dirty="0"/>
          </a:p>
        </p:txBody>
      </p:sp>
    </p:spTree>
    <p:extLst>
      <p:ext uri="{BB962C8B-B14F-4D97-AF65-F5344CB8AC3E}">
        <p14:creationId xmlns:p14="http://schemas.microsoft.com/office/powerpoint/2010/main" val="346648003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[5] = {10,20,30,40,50};</a:t>
            </a:r>
          </a:p>
          <a:p>
            <a:r>
              <a:rPr lang="en-US" altLang="ja-JP" sz="2800" dirty="0" smtClean="0"/>
              <a:t>  </a:t>
            </a:r>
            <a:r>
              <a:rPr lang="en-US" altLang="ja-JP" sz="2800" dirty="0" err="1" smtClean="0"/>
              <a:t>int</a:t>
            </a:r>
            <a:r>
              <a:rPr lang="en-US" altLang="ja-JP" sz="2800" dirty="0" smtClean="0"/>
              <a:t> *p;</a:t>
            </a:r>
          </a:p>
          <a:p>
            <a:r>
              <a:rPr lang="en-US" altLang="ja-JP" sz="2800" dirty="0" smtClean="0"/>
              <a:t>  p = &amp;a[0];</a:t>
            </a:r>
          </a:p>
          <a:p>
            <a:r>
              <a:rPr lang="en-US" altLang="ja-JP" sz="2800" dirty="0" smtClean="0"/>
              <a:t>  </a:t>
            </a:r>
            <a:r>
              <a:rPr lang="en-US" altLang="ja-JP" sz="2800" dirty="0" err="1" smtClean="0"/>
              <a:t>printf</a:t>
            </a:r>
            <a:r>
              <a:rPr lang="en-US" altLang="ja-JP" sz="2800" dirty="0" smtClean="0"/>
              <a:t> ("The value of a[0] is %d.\n", *p);</a:t>
            </a:r>
          </a:p>
          <a:p>
            <a:r>
              <a:rPr lang="en-US" altLang="ja-JP" sz="2800" dirty="0" smtClean="0"/>
              <a:t>  </a:t>
            </a:r>
            <a:r>
              <a:rPr lang="en-US" altLang="ja-JP" sz="2800" dirty="0" err="1" smtClean="0"/>
              <a:t>printf</a:t>
            </a:r>
            <a:r>
              <a:rPr lang="en-US" altLang="ja-JP" sz="2800" dirty="0" smtClean="0"/>
              <a:t> ("The value of a[1] is %d.\n", *(p+1));</a:t>
            </a:r>
          </a:p>
          <a:p>
            <a:r>
              <a:rPr lang="en-US" altLang="ja-JP" sz="2800" dirty="0" smtClean="0"/>
              <a:t>  </a:t>
            </a:r>
            <a:r>
              <a:rPr lang="en-US" altLang="ja-JP" sz="2800" dirty="0" err="1" smtClean="0"/>
              <a:t>printf</a:t>
            </a:r>
            <a:r>
              <a:rPr lang="en-US" altLang="ja-JP" sz="2800" dirty="0" smtClean="0"/>
              <a:t> ("The value of a[2] is %d.\n", *(p+2));</a:t>
            </a:r>
          </a:p>
          <a:p>
            <a:r>
              <a:rPr lang="en-US" altLang="ja-JP" sz="2800" dirty="0" smtClean="0"/>
              <a:t>  </a:t>
            </a:r>
            <a:r>
              <a:rPr lang="en-US" altLang="ja-JP" sz="2800" dirty="0" err="1" smtClean="0"/>
              <a:t>printf</a:t>
            </a:r>
            <a:r>
              <a:rPr lang="en-US" altLang="ja-JP" sz="2800" dirty="0" smtClean="0"/>
              <a:t> ("The value of a[3] is %d.\n", *(p+3));</a:t>
            </a:r>
          </a:p>
          <a:p>
            <a:r>
              <a:rPr lang="en-US" altLang="ja-JP" sz="2800" dirty="0" smtClean="0"/>
              <a:t>  </a:t>
            </a:r>
            <a:r>
              <a:rPr lang="en-US" altLang="ja-JP" sz="2800" dirty="0" err="1" smtClean="0"/>
              <a:t>printf</a:t>
            </a:r>
            <a:r>
              <a:rPr lang="en-US" altLang="ja-JP" sz="2800" dirty="0" smtClean="0"/>
              <a:t> ("The value of a[4] is %d.\n", *(p+4));</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ポインタ型変数の値の変更</a:t>
            </a:r>
            <a:endParaRPr kumimoji="1" lang="ja-JP" altLang="en-US" dirty="0"/>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smtClean="0"/>
              <a:t>ポインタ型変数の値を代入によって変更できる。</a:t>
            </a:r>
            <a:endParaRPr kumimoji="1" lang="ja-JP" altLang="en-US" sz="2800" dirty="0"/>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*p;</a:t>
            </a:r>
          </a:p>
          <a:p>
            <a:r>
              <a:rPr lang="ja-JP" altLang="en-US" sz="2400" dirty="0" smtClean="0"/>
              <a:t>で宣言された変数</a:t>
            </a:r>
            <a:r>
              <a:rPr lang="en-US" altLang="ja-JP" sz="2400" dirty="0" smtClean="0"/>
              <a:t>p</a:t>
            </a:r>
            <a:r>
              <a:rPr lang="ja-JP" altLang="en-US" sz="2400" dirty="0" smtClean="0"/>
              <a:t>に対して</a:t>
            </a:r>
            <a:endParaRPr lang="en-US" altLang="ja-JP" sz="2400" dirty="0" smtClean="0"/>
          </a:p>
          <a:p>
            <a:r>
              <a:rPr lang="en-US" altLang="ja-JP" sz="2400" dirty="0" smtClean="0"/>
              <a:t>    p = &amp;a[0];</a:t>
            </a:r>
          </a:p>
          <a:p>
            <a:r>
              <a:rPr lang="ja-JP" altLang="en-US" sz="2400" dirty="0" smtClean="0"/>
              <a:t>を実行すると、</a:t>
            </a:r>
            <a:r>
              <a:rPr lang="en-US" altLang="ja-JP" sz="2400" dirty="0" smtClean="0"/>
              <a:t>&amp;a[0]</a:t>
            </a:r>
            <a:r>
              <a:rPr lang="ja-JP" altLang="en-US" sz="2400" dirty="0" smtClean="0"/>
              <a:t>が</a:t>
            </a:r>
            <a:r>
              <a:rPr lang="en-US" altLang="ja-JP" sz="2400" dirty="0" smtClean="0"/>
              <a:t>100</a:t>
            </a:r>
            <a:r>
              <a:rPr lang="ja-JP" altLang="en-US" sz="2400" dirty="0" smtClean="0"/>
              <a:t>の場合、</a:t>
            </a:r>
            <a:r>
              <a:rPr lang="en-US" altLang="ja-JP" sz="2400" dirty="0" smtClean="0"/>
              <a:t>p</a:t>
            </a:r>
            <a:r>
              <a:rPr lang="ja-JP" altLang="en-US" sz="2400" dirty="0" err="1" smtClean="0"/>
              <a:t>には</a:t>
            </a:r>
            <a:r>
              <a:rPr lang="en-US" altLang="ja-JP" sz="2400" dirty="0" smtClean="0"/>
              <a:t>100</a:t>
            </a:r>
            <a:r>
              <a:rPr lang="ja-JP" altLang="en-US" sz="2400" dirty="0" smtClean="0"/>
              <a:t>が代入される。その状況下で</a:t>
            </a:r>
            <a:endParaRPr lang="en-US" altLang="ja-JP" sz="2400" dirty="0" smtClean="0"/>
          </a:p>
          <a:p>
            <a:r>
              <a:rPr lang="en-US" altLang="ja-JP" sz="2400" dirty="0" smtClean="0"/>
              <a:t>    p = p + 1;</a:t>
            </a:r>
          </a:p>
          <a:p>
            <a:r>
              <a:rPr lang="ja-JP" altLang="en-US" sz="2400" dirty="0" smtClean="0"/>
              <a:t>が実行されると、</a:t>
            </a:r>
            <a:r>
              <a:rPr lang="en-US" altLang="ja-JP" sz="2400" dirty="0" smtClean="0"/>
              <a:t>p</a:t>
            </a:r>
            <a:r>
              <a:rPr lang="ja-JP" altLang="en-US" sz="2400" dirty="0" err="1" smtClean="0"/>
              <a:t>には</a:t>
            </a:r>
            <a:r>
              <a:rPr lang="en-US" altLang="ja-JP" sz="2400" dirty="0" smtClean="0"/>
              <a:t>104</a:t>
            </a:r>
            <a:r>
              <a:rPr lang="ja-JP" altLang="en-US" sz="2400" dirty="0" smtClean="0"/>
              <a:t>が代入される。</a:t>
            </a:r>
            <a:endParaRPr lang="en-US" altLang="ja-JP" sz="2400" dirty="0" smtClean="0"/>
          </a:p>
          <a:p>
            <a:endParaRPr lang="en-US" altLang="ja-JP" sz="2400" dirty="0" smtClean="0"/>
          </a:p>
          <a:p>
            <a:r>
              <a:rPr lang="ja-JP" altLang="en-US" sz="2400" dirty="0" smtClean="0"/>
              <a:t>（規格により、</a:t>
            </a:r>
            <a:r>
              <a:rPr lang="en-US" altLang="ja-JP" sz="2400" dirty="0" smtClean="0"/>
              <a:t>p=&amp;a[0]; p=p+1;</a:t>
            </a:r>
            <a:r>
              <a:rPr lang="ja-JP" altLang="en-US" sz="2400" dirty="0" smtClean="0"/>
              <a:t> を実行すると、</a:t>
            </a:r>
            <a:r>
              <a:rPr lang="en-US" altLang="ja-JP" sz="2400" dirty="0" smtClean="0"/>
              <a:t>p</a:t>
            </a:r>
            <a:r>
              <a:rPr lang="ja-JP" altLang="en-US" sz="2400" dirty="0" smtClean="0"/>
              <a:t>は</a:t>
            </a:r>
            <a:r>
              <a:rPr lang="en-US" altLang="ja-JP" sz="2400" dirty="0" smtClean="0"/>
              <a:t>a[1]</a:t>
            </a:r>
            <a:r>
              <a:rPr lang="ja-JP" altLang="en-US" sz="2400" dirty="0" smtClean="0"/>
              <a:t>を指すようになるということが言える。）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p = &amp;a[0];</a:t>
            </a:r>
          </a:p>
          <a:p>
            <a:r>
              <a:rPr lang="en-US" altLang="ja-JP" sz="2400" dirty="0" smtClean="0"/>
              <a:t>  </a:t>
            </a:r>
            <a:r>
              <a:rPr lang="en-US" altLang="ja-JP" sz="2400" dirty="0" err="1" smtClean="0"/>
              <a:t>printf</a:t>
            </a:r>
            <a:r>
              <a:rPr lang="en-US" altLang="ja-JP" sz="2400" dirty="0" smtClean="0"/>
              <a:t> ("The value of a[0] is %d.\n", *p);</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a[1] is %d.\n", *p);</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a[2] is %d.\n", *p);</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a[3] is %d.\n", *p);</a:t>
            </a:r>
          </a:p>
          <a:p>
            <a:r>
              <a:rPr lang="en-US" altLang="ja-JP" sz="2400" dirty="0" smtClean="0"/>
              <a:t>  p = p+1;</a:t>
            </a:r>
          </a:p>
          <a:p>
            <a:r>
              <a:rPr lang="en-US" altLang="ja-JP" sz="2400" dirty="0" smtClean="0"/>
              <a:t>  </a:t>
            </a:r>
            <a:r>
              <a:rPr lang="en-US" altLang="ja-JP" sz="2400" dirty="0" err="1" smtClean="0"/>
              <a:t>printf</a:t>
            </a:r>
            <a:r>
              <a:rPr lang="en-US" altLang="ja-JP" sz="2400" dirty="0" smtClean="0"/>
              <a:t> ("The value of a[4] is %d.\n", *p);</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例：配列の要素の和の計算</a:t>
            </a:r>
            <a:r>
              <a:rPr kumimoji="1" lang="en-US" altLang="ja-JP" dirty="0" smtClean="0"/>
              <a:t/>
            </a:r>
            <a:br>
              <a:rPr kumimoji="1" lang="en-US" altLang="ja-JP" dirty="0" smtClean="0"/>
            </a:br>
            <a:r>
              <a:rPr kumimoji="1" lang="ja-JP" altLang="en-US" dirty="0" smtClean="0"/>
              <a:t>（打ち込んで確認）</a:t>
            </a:r>
            <a:endParaRPr kumimoji="1" lang="ja-JP" altLang="en-US" dirty="0"/>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int</a:t>
            </a:r>
            <a:r>
              <a:rPr lang="en-US" altLang="ja-JP" sz="2400" dirty="0" smtClean="0"/>
              <a:t> *p;</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p = &amp;a[0];</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*(p +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("sum = %d\n", sum);</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kumimoji="1" lang="en-US" altLang="ja-JP" dirty="0" smtClean="0"/>
              <a:t>1</a:t>
            </a:r>
            <a:endParaRPr kumimoji="1" lang="ja-JP" altLang="en-US" dirty="0"/>
          </a:p>
        </p:txBody>
      </p:sp>
      <p:sp>
        <p:nvSpPr>
          <p:cNvPr id="5" name="正方形/長方形 4"/>
          <p:cNvSpPr/>
          <p:nvPr/>
        </p:nvSpPr>
        <p:spPr>
          <a:xfrm>
            <a:off x="500034" y="1285860"/>
            <a:ext cx="8215370" cy="5262979"/>
          </a:xfrm>
          <a:prstGeom prst="rect">
            <a:avLst/>
          </a:prstGeom>
        </p:spPr>
        <p:txBody>
          <a:bodyPr wrap="square">
            <a:spAutoFit/>
          </a:bodyPr>
          <a:lstStyle/>
          <a:p>
            <a:r>
              <a:rPr lang="ja-JP" altLang="en-US" sz="2800" dirty="0" smtClean="0"/>
              <a:t>整数</a:t>
            </a:r>
            <a:r>
              <a:rPr lang="en-US" altLang="ja-JP" sz="2800" dirty="0" smtClean="0"/>
              <a:t>1 </a:t>
            </a:r>
            <a:r>
              <a:rPr lang="ja-JP" altLang="en-US" sz="2800" dirty="0" smtClean="0"/>
              <a:t>から</a:t>
            </a:r>
            <a:r>
              <a:rPr lang="en-US" altLang="ja-JP" sz="2800" dirty="0" smtClean="0"/>
              <a:t>n </a:t>
            </a:r>
            <a:r>
              <a:rPr lang="ja-JP" altLang="en-US" sz="2800" dirty="0" err="1" smtClean="0"/>
              <a:t>までの</a:t>
            </a:r>
            <a:r>
              <a:rPr lang="ja-JP" altLang="en-US" sz="2800" dirty="0" smtClean="0"/>
              <a:t>和を計算する関数を</a:t>
            </a:r>
            <a:r>
              <a:rPr lang="en-US" altLang="ja-JP" sz="2800" dirty="0" smtClean="0"/>
              <a:t>C </a:t>
            </a:r>
            <a:r>
              <a:rPr lang="ja-JP" altLang="en-US" sz="2800" dirty="0" smtClean="0"/>
              <a:t>言語で定義せよ。</a:t>
            </a:r>
            <a:r>
              <a:rPr lang="en-US" altLang="ja-JP" sz="2800" dirty="0" smtClean="0"/>
              <a:t>(</a:t>
            </a:r>
            <a:r>
              <a:rPr lang="ja-JP" altLang="en-US" sz="2800" dirty="0" smtClean="0"/>
              <a:t>例えば、</a:t>
            </a:r>
            <a:r>
              <a:rPr lang="en-US" altLang="ja-JP" sz="2800" dirty="0" smtClean="0"/>
              <a:t>n </a:t>
            </a:r>
            <a:r>
              <a:rPr lang="ja-JP" altLang="en-US" sz="2800" dirty="0" smtClean="0"/>
              <a:t>が</a:t>
            </a:r>
            <a:r>
              <a:rPr lang="en-US" altLang="ja-JP" sz="2800" dirty="0" smtClean="0"/>
              <a:t>4 </a:t>
            </a:r>
            <a:r>
              <a:rPr lang="ja-JP" altLang="en-US" sz="2800" dirty="0" smtClean="0"/>
              <a:t>の場合は、</a:t>
            </a:r>
            <a:r>
              <a:rPr lang="en-US" altLang="ja-JP" sz="2800" dirty="0" smtClean="0"/>
              <a:t>1,2,3,4 </a:t>
            </a:r>
            <a:r>
              <a:rPr lang="ja-JP" altLang="en-US" sz="2800" dirty="0" smtClean="0"/>
              <a:t>の和で、</a:t>
            </a:r>
            <a:r>
              <a:rPr lang="en-US" altLang="ja-JP" sz="2800" dirty="0" smtClean="0"/>
              <a:t>10 </a:t>
            </a:r>
            <a:r>
              <a:rPr lang="ja-JP" altLang="en-US" sz="2800" dirty="0" smtClean="0"/>
              <a:t>が結果となる。</a:t>
            </a:r>
            <a:r>
              <a:rPr lang="en-US" altLang="ja-JP" sz="2800" dirty="0" smtClean="0"/>
              <a:t>) </a:t>
            </a:r>
            <a:r>
              <a:rPr lang="ja-JP" altLang="en-US" sz="2800" dirty="0" smtClean="0"/>
              <a:t>関数名は</a:t>
            </a:r>
            <a:r>
              <a:rPr lang="en-US" altLang="ja-JP" sz="2800" dirty="0" smtClean="0"/>
              <a:t>sum </a:t>
            </a:r>
            <a:r>
              <a:rPr lang="ja-JP" altLang="en-US" sz="2800" dirty="0" smtClean="0"/>
              <a:t>とする。ただし、関数</a:t>
            </a:r>
            <a:r>
              <a:rPr lang="en-US" altLang="ja-JP" sz="2800" dirty="0" smtClean="0"/>
              <a:t>sum </a:t>
            </a:r>
            <a:r>
              <a:rPr lang="ja-JP" altLang="en-US" sz="2800" dirty="0" smtClean="0"/>
              <a:t>は、</a:t>
            </a:r>
            <a:r>
              <a:rPr lang="en-US" altLang="ja-JP" sz="2800" dirty="0" smtClean="0"/>
              <a:t>n </a:t>
            </a:r>
            <a:r>
              <a:rPr lang="ja-JP" altLang="en-US" sz="2800" dirty="0" smtClean="0"/>
              <a:t>を</a:t>
            </a:r>
            <a:r>
              <a:rPr lang="en-US" altLang="ja-JP" sz="2800" dirty="0" err="1" smtClean="0"/>
              <a:t>int</a:t>
            </a:r>
            <a:r>
              <a:rPr lang="ja-JP" altLang="en-US" sz="2800" dirty="0" smtClean="0"/>
              <a:t>型の引数として受け取り、計算結果を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ja-JP" altLang="en-US" sz="2800" dirty="0" smtClean="0"/>
              <a:t>        </a:t>
            </a:r>
            <a:r>
              <a:rPr lang="en-US" altLang="ja-JP" sz="2800" dirty="0" smtClean="0"/>
              <a:t>…</a:t>
            </a:r>
            <a:endParaRPr lang="ja-JP" altLang="en-US" sz="2800" dirty="0" smtClean="0"/>
          </a:p>
          <a:p>
            <a:r>
              <a:rPr lang="en-US" altLang="ja-JP" sz="2800" dirty="0" smtClean="0"/>
              <a:t>    }</a:t>
            </a:r>
          </a:p>
          <a:p>
            <a:r>
              <a:rPr lang="ja-JP" altLang="en-US" sz="2800" dirty="0" smtClean="0"/>
              <a:t>引数に</a:t>
            </a:r>
            <a:r>
              <a:rPr lang="en-US" altLang="ja-JP" sz="2800" dirty="0" smtClean="0"/>
              <a:t>0 </a:t>
            </a:r>
            <a:r>
              <a:rPr lang="ja-JP" altLang="en-US" sz="2800" dirty="0" smtClean="0"/>
              <a:t>以下の値が与えられた場合は</a:t>
            </a:r>
            <a:r>
              <a:rPr lang="en-US" altLang="ja-JP" sz="2800" dirty="0" smtClean="0"/>
              <a:t>0 </a:t>
            </a:r>
            <a:r>
              <a:rPr lang="ja-JP" altLang="en-US" sz="2800" dirty="0" smtClean="0"/>
              <a:t>を結果として返すようにせよ。効率のよい計算方法</a:t>
            </a:r>
            <a:r>
              <a:rPr lang="en-US" altLang="ja-JP" sz="2800" dirty="0" smtClean="0"/>
              <a:t>((1+n)n/2 </a:t>
            </a:r>
            <a:r>
              <a:rPr lang="ja-JP" altLang="en-US" sz="2800" dirty="0" smtClean="0"/>
              <a:t>など</a:t>
            </a:r>
            <a:r>
              <a:rPr lang="en-US" altLang="ja-JP" sz="2800" dirty="0" smtClean="0"/>
              <a:t>) </a:t>
            </a:r>
            <a:r>
              <a:rPr lang="ja-JP" altLang="en-US" sz="2800" dirty="0" smtClean="0"/>
              <a:t>は使わず、最も素朴な、</a:t>
            </a:r>
            <a:r>
              <a:rPr lang="en-US" altLang="ja-JP" sz="2800" dirty="0" smtClean="0"/>
              <a:t>1 </a:t>
            </a:r>
            <a:r>
              <a:rPr lang="ja-JP" altLang="en-US" sz="2800" dirty="0" smtClean="0"/>
              <a:t>から順に</a:t>
            </a:r>
            <a:r>
              <a:rPr lang="en-US" altLang="ja-JP" sz="2800" dirty="0" smtClean="0"/>
              <a:t>n </a:t>
            </a:r>
            <a:r>
              <a:rPr lang="ja-JP" altLang="en-US" sz="2800" dirty="0" err="1" smtClean="0"/>
              <a:t>まで</a:t>
            </a:r>
            <a:r>
              <a:rPr lang="ja-JP" altLang="en-US" sz="2800" dirty="0" smtClean="0"/>
              <a:t>足していく方法で定義せよ。</a:t>
            </a:r>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66183792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smtClean="0"/>
              <a:t>配列を関数に渡したい場合</a:t>
            </a:r>
            <a:endParaRPr kumimoji="1" lang="ja-JP" altLang="en-US" dirty="0"/>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smtClean="0"/>
              <a:t>配列は関数には渡せない</a:t>
            </a:r>
            <a:r>
              <a:rPr lang="ja-JP" altLang="en-US" sz="2800" dirty="0" smtClean="0"/>
              <a:t>。</a:t>
            </a:r>
            <a:endParaRPr kumimoji="1" lang="en-US" altLang="ja-JP" sz="2800" dirty="0" smtClean="0"/>
          </a:p>
          <a:p>
            <a:r>
              <a:rPr kumimoji="1" lang="ja-JP" altLang="en-US" sz="2800" dirty="0" smtClean="0"/>
              <a:t>配列の先頭要素へのポインタを関数に渡す。</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smtClean="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=i+1)</a:t>
            </a:r>
          </a:p>
          <a:p>
            <a:r>
              <a:rPr lang="en-US" altLang="ja-JP" sz="2400" dirty="0" smtClean="0"/>
              <a:t>    sum = sum + *(p + </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&amp;a[0]</a:t>
            </a:r>
            <a:r>
              <a:rPr lang="en-US" altLang="ja-JP" sz="2400" dirty="0" smtClean="0"/>
              <a:t>));</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配列の長さ</a:t>
            </a:r>
            <a:endParaRPr kumimoji="1" lang="ja-JP" altLang="en-US" dirty="0"/>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smtClean="0"/>
              <a:t>関数に配列の先頭要素へのポインタだけを渡すと、配列の長さの情報は呼ばれた関数側では分からない。配列を受け取る関数に長さ情報も渡したい場合は、</a:t>
            </a:r>
            <a:r>
              <a:rPr kumimoji="1" lang="en-US" altLang="ja-JP" sz="2800" dirty="0" err="1" smtClean="0"/>
              <a:t>int</a:t>
            </a:r>
            <a:r>
              <a:rPr kumimoji="1" lang="ja-JP" altLang="en-US" sz="2800" dirty="0" smtClean="0"/>
              <a:t>型の引数</a:t>
            </a:r>
            <a:r>
              <a:rPr lang="ja-JP" altLang="en-US" sz="2800" dirty="0" smtClean="0"/>
              <a:t>で</a:t>
            </a:r>
            <a:r>
              <a:rPr kumimoji="1" lang="ja-JP" altLang="en-US" sz="2800" dirty="0" smtClean="0"/>
              <a:t>長さ情報を渡す。</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smtClean="0"/>
              <a:t>例</a:t>
            </a:r>
            <a:endParaRPr kumimoji="1" lang="ja-JP" altLang="en-US" dirty="0"/>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solidFill>
                  <a:srgbClr val="FF0000"/>
                </a:solidFill>
              </a:rPr>
              <a:t>int</a:t>
            </a:r>
            <a:r>
              <a:rPr lang="en-US" altLang="ja-JP" sz="2400" dirty="0" smtClean="0">
                <a:solidFill>
                  <a:srgbClr val="FF0000"/>
                </a:solidFill>
              </a:rPr>
              <a:t> size</a:t>
            </a:r>
            <a:r>
              <a:rPr lang="en-US" altLang="ja-JP" sz="2400" dirty="0" smtClean="0"/>
              <a:t>)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 + </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a:t>
            </a:r>
            <a:r>
              <a:rPr lang="en-US" altLang="ja-JP" sz="2400" dirty="0" smtClean="0">
                <a:solidFill>
                  <a:srgbClr val="FF0000"/>
                </a:solidFill>
              </a:rPr>
              <a:t>5</a:t>
            </a:r>
            <a:r>
              <a:rPr lang="en-US" altLang="ja-JP" sz="2400" dirty="0" smtClean="0"/>
              <a:t>));</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 ] </a:t>
            </a:r>
            <a:r>
              <a:rPr lang="ja-JP" altLang="en-US" dirty="0" smtClean="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smtClean="0"/>
              <a:t>C</a:t>
            </a:r>
            <a:r>
              <a:rPr kumimoji="1" lang="ja-JP" altLang="en-US" sz="2800" dirty="0" smtClean="0"/>
              <a:t>言語では、</a:t>
            </a:r>
            <a:r>
              <a:rPr kumimoji="1" lang="en-US" altLang="ja-JP" sz="2800" dirty="0" smtClean="0"/>
              <a:t>[ ] </a:t>
            </a:r>
            <a:r>
              <a:rPr kumimoji="1" lang="ja-JP" altLang="en-US" sz="2800" dirty="0" smtClean="0"/>
              <a:t>の意味はポインタを使って定義されている。</a:t>
            </a:r>
            <a:endParaRPr kumimoji="1" lang="ja-JP" altLang="en-US" sz="2800" dirty="0"/>
          </a:p>
        </p:txBody>
      </p:sp>
      <p:sp>
        <p:nvSpPr>
          <p:cNvPr id="5" name="テキスト ボックス 4"/>
          <p:cNvSpPr txBox="1"/>
          <p:nvPr/>
        </p:nvSpPr>
        <p:spPr>
          <a:xfrm>
            <a:off x="1000100" y="2714620"/>
            <a:ext cx="7398051" cy="523220"/>
          </a:xfrm>
          <a:prstGeom prst="rect">
            <a:avLst/>
          </a:prstGeom>
          <a:noFill/>
          <a:ln>
            <a:solidFill>
              <a:schemeClr val="tx1"/>
            </a:solidFill>
          </a:ln>
        </p:spPr>
        <p:txBody>
          <a:bodyPr wrap="none" rtlCol="0">
            <a:spAutoFit/>
          </a:bodyPr>
          <a:lstStyle/>
          <a:p>
            <a:r>
              <a:rPr lang="en-US" altLang="ja-JP" sz="2800" dirty="0" smtClean="0"/>
              <a:t> </a:t>
            </a:r>
            <a:r>
              <a:rPr lang="ja-JP" altLang="en-US" sz="2800" dirty="0" smtClean="0"/>
              <a:t>式</a:t>
            </a:r>
            <a:r>
              <a:rPr lang="en-US" altLang="ja-JP" sz="2800" dirty="0" smtClean="0"/>
              <a:t>e1 [ e2 ]</a:t>
            </a:r>
            <a:r>
              <a:rPr lang="ja-JP" altLang="en-US" sz="2800" dirty="0" smtClean="0"/>
              <a:t>は、</a:t>
            </a:r>
            <a:r>
              <a:rPr lang="en-US" altLang="ja-JP" sz="2800" dirty="0" smtClean="0"/>
              <a:t>*(e1 + e2) </a:t>
            </a:r>
            <a:r>
              <a:rPr lang="ja-JP" altLang="en-US" sz="2800" dirty="0" smtClean="0"/>
              <a:t>の</a:t>
            </a:r>
            <a:r>
              <a:rPr lang="en-US" altLang="ja-JP" sz="2800" dirty="0" smtClean="0"/>
              <a:t>syntax sugar</a:t>
            </a:r>
            <a:r>
              <a:rPr lang="ja-JP" altLang="en-US" sz="2800" dirty="0" smtClean="0"/>
              <a:t>である。</a:t>
            </a:r>
            <a:endParaRPr lang="en-US" altLang="ja-JP" sz="2800" dirty="0" smtClean="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smtClean="0"/>
              <a:t>Syntax sugar</a:t>
            </a:r>
            <a:r>
              <a:rPr kumimoji="1" lang="ja-JP" altLang="en-US" sz="2400" dirty="0" smtClean="0"/>
              <a:t>とは、ある構文の別の書き方という意味である。</a:t>
            </a:r>
            <a:endParaRPr kumimoji="1" lang="en-US" altLang="ja-JP" sz="2400" dirty="0" smtClean="0"/>
          </a:p>
          <a:p>
            <a:r>
              <a:rPr lang="en-US" altLang="ja-JP" sz="2400" dirty="0" smtClean="0"/>
              <a:t> e1 [e2]</a:t>
            </a:r>
            <a:r>
              <a:rPr lang="ja-JP" altLang="en-US" sz="2400" dirty="0" smtClean="0"/>
              <a:t>の形の式はコンパイル時に </a:t>
            </a:r>
            <a:r>
              <a:rPr lang="en-US" altLang="ja-JP" sz="2400" dirty="0" smtClean="0"/>
              <a:t>*(e1 + e2) </a:t>
            </a:r>
            <a:r>
              <a:rPr lang="ja-JP" altLang="en-US" sz="2400" dirty="0" smtClean="0"/>
              <a:t>に変換されてから処理される。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a:t>
            </a:r>
            <a:r>
              <a:rPr lang="en-US" altLang="ja-JP" sz="2400" dirty="0" smtClean="0">
                <a:solidFill>
                  <a:srgbClr val="FF0000"/>
                </a:solidFill>
              </a:rPr>
              <a:t>p[</a:t>
            </a:r>
            <a:r>
              <a:rPr lang="en-US" altLang="ja-JP" sz="2400" dirty="0" err="1" smtClean="0">
                <a:solidFill>
                  <a:srgbClr val="FF0000"/>
                </a:solidFill>
              </a:rPr>
              <a:t>i</a:t>
            </a:r>
            <a:r>
              <a:rPr lang="en-US" altLang="ja-JP" sz="2400" dirty="0" smtClean="0">
                <a:solidFill>
                  <a:srgbClr val="FF0000"/>
                </a:solidFill>
              </a:rPr>
              <a:t>]</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smtClean="0"/>
              <a:t>p[</a:t>
            </a:r>
            <a:r>
              <a:rPr lang="en-US" altLang="ja-JP" sz="2800" dirty="0" err="1" smtClean="0"/>
              <a:t>i</a:t>
            </a:r>
            <a:r>
              <a:rPr lang="en-US" altLang="ja-JP" sz="2800" dirty="0" smtClean="0"/>
              <a:t>]</a:t>
            </a:r>
            <a:r>
              <a:rPr lang="ja-JP" altLang="en-US" sz="2800" dirty="0" smtClean="0"/>
              <a:t>は</a:t>
            </a:r>
            <a:r>
              <a:rPr lang="en-US" altLang="ja-JP" sz="2800" dirty="0" smtClean="0"/>
              <a:t>*(</a:t>
            </a:r>
            <a:r>
              <a:rPr lang="en-US" altLang="ja-JP" sz="2800" dirty="0" err="1" smtClean="0"/>
              <a:t>p+i</a:t>
            </a:r>
            <a:r>
              <a:rPr lang="en-US" altLang="ja-JP" sz="2800" dirty="0" smtClean="0"/>
              <a:t>)</a:t>
            </a:r>
            <a:r>
              <a:rPr lang="ja-JP" altLang="en-US" sz="2800" dirty="0" smtClean="0"/>
              <a:t>と同じである。</a:t>
            </a:r>
            <a:endParaRPr kumimoji="1" lang="ja-JP" altLang="en-US"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ポインタ型の仮引数表記</a:t>
            </a:r>
            <a:endParaRPr kumimoji="1" lang="ja-JP" altLang="en-US" dirty="0"/>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smtClean="0"/>
              <a:t>関数定義において、ポインタ型の仮引数の便利な表記法</a:t>
            </a:r>
            <a:r>
              <a:rPr lang="ja-JP" altLang="en-US" sz="2800" dirty="0" smtClean="0"/>
              <a:t>がある。</a:t>
            </a:r>
            <a:endParaRPr lang="en-US" altLang="ja-JP" sz="2800" dirty="0" smtClean="0"/>
          </a:p>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 p) { … }</a:t>
            </a:r>
          </a:p>
          <a:p>
            <a:r>
              <a:rPr lang="ja-JP" altLang="en-US" sz="2800" dirty="0" err="1" smtClean="0"/>
              <a:t>のような</a:t>
            </a:r>
            <a:r>
              <a:rPr lang="ja-JP" altLang="en-US" sz="2800" dirty="0" smtClean="0"/>
              <a:t>関数定義は、</a:t>
            </a:r>
            <a:endParaRPr lang="en-US" altLang="ja-JP" sz="2800" dirty="0" smtClean="0"/>
          </a:p>
          <a:p>
            <a:r>
              <a:rPr kumimoji="1" lang="en-US" altLang="ja-JP" sz="2800" dirty="0" smtClean="0"/>
              <a:t>    </a:t>
            </a:r>
            <a:r>
              <a:rPr lang="en-US" altLang="ja-JP" sz="2800" dirty="0" err="1" smtClean="0"/>
              <a:t>int</a:t>
            </a:r>
            <a:r>
              <a:rPr lang="en-US" altLang="ja-JP" sz="2800" dirty="0" smtClean="0"/>
              <a:t>  f (</a:t>
            </a:r>
            <a:r>
              <a:rPr lang="en-US" altLang="ja-JP" sz="2800" dirty="0" err="1" smtClean="0"/>
              <a:t>int</a:t>
            </a:r>
            <a:r>
              <a:rPr lang="en-US" altLang="ja-JP" sz="2800" dirty="0" smtClean="0"/>
              <a:t> p [ ]) {… }</a:t>
            </a:r>
          </a:p>
          <a:p>
            <a:r>
              <a:rPr kumimoji="1" lang="ja-JP" altLang="en-US" sz="2800" dirty="0" smtClean="0"/>
              <a:t>と書いても良い。</a:t>
            </a:r>
            <a:endParaRPr kumimoji="1" lang="en-US" altLang="ja-JP" sz="2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例</a:t>
            </a:r>
            <a:endParaRPr kumimoji="1" lang="ja-JP" altLang="en-US" dirty="0"/>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solidFill>
                  <a:srgbClr val="FF0000"/>
                </a:solidFill>
              </a:rPr>
              <a:t>int</a:t>
            </a:r>
            <a:r>
              <a:rPr lang="en-US" altLang="ja-JP" sz="2400" dirty="0" smtClean="0">
                <a:solidFill>
                  <a:srgbClr val="FF0000"/>
                </a:solidFill>
              </a:rPr>
              <a:t> p[ ]</a:t>
            </a:r>
            <a:r>
              <a:rPr lang="en-US" altLang="ja-JP" sz="2400" dirty="0" smtClean="0"/>
              <a:t>,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endParaRPr lang="en-US" altLang="ja-JP" sz="2400" dirty="0" smtClean="0"/>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(&amp;a[0], 5));</a:t>
            </a:r>
          </a:p>
          <a:p>
            <a:r>
              <a:rPr lang="en-US" altLang="ja-JP" sz="2400" dirty="0" smtClean="0"/>
              <a:t>  return 0;</a:t>
            </a:r>
          </a:p>
          <a:p>
            <a:r>
              <a:rPr lang="en-US" altLang="ja-JP" sz="2400" dirty="0" smtClean="0"/>
              <a:t>}</a:t>
            </a:r>
            <a:endParaRPr lang="en-US" altLang="ja-JP" sz="2400" dirty="0"/>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smtClean="0"/>
              <a:t>仮引数の</a:t>
            </a:r>
            <a:r>
              <a:rPr kumimoji="1" lang="en-US" altLang="ja-JP" sz="2000" dirty="0" err="1" smtClean="0"/>
              <a:t>int</a:t>
            </a:r>
            <a:r>
              <a:rPr kumimoji="1" lang="en-US" altLang="ja-JP" sz="2000" dirty="0" smtClean="0"/>
              <a:t> p [ ] </a:t>
            </a:r>
            <a:r>
              <a:rPr kumimoji="1" lang="ja-JP" altLang="en-US" sz="2000" dirty="0" smtClean="0"/>
              <a:t>という表記は</a:t>
            </a:r>
            <a:r>
              <a:rPr kumimoji="1" lang="en-US" altLang="ja-JP" sz="2000" dirty="0" err="1" smtClean="0"/>
              <a:t>int</a:t>
            </a:r>
            <a:r>
              <a:rPr kumimoji="1" lang="en-US" altLang="ja-JP" sz="2000" dirty="0" smtClean="0"/>
              <a:t> * p</a:t>
            </a:r>
            <a:r>
              <a:rPr kumimoji="1" lang="ja-JP" altLang="en-US" sz="2000" dirty="0" smtClean="0"/>
              <a:t>と同じ意味である。</a:t>
            </a:r>
            <a:r>
              <a:rPr lang="ja-JP" altLang="en-US" sz="2000" dirty="0" smtClean="0"/>
              <a:t>配列を受け取っているかのように見えるので、プログラムが読みやすくなる効果がある。</a:t>
            </a:r>
            <a:endParaRPr lang="en-US" altLang="ja-JP" sz="2000" dirty="0" smtClean="0"/>
          </a:p>
          <a:p>
            <a:endParaRPr kumimoji="1" lang="en-US" altLang="ja-JP" sz="2000" dirty="0" smtClean="0"/>
          </a:p>
          <a:p>
            <a:r>
              <a:rPr lang="en-US" altLang="ja-JP" sz="2000" dirty="0" err="1" smtClean="0"/>
              <a:t>int</a:t>
            </a:r>
            <a:r>
              <a:rPr lang="en-US" altLang="ja-JP" sz="2000" dirty="0" smtClean="0"/>
              <a:t> p [ ] </a:t>
            </a:r>
            <a:r>
              <a:rPr lang="ja-JP" altLang="en-US" sz="2000" dirty="0" smtClean="0"/>
              <a:t>を、</a:t>
            </a:r>
            <a:r>
              <a:rPr lang="en-US" altLang="ja-JP" sz="2000" dirty="0" err="1" smtClean="0"/>
              <a:t>int</a:t>
            </a:r>
            <a:r>
              <a:rPr lang="en-US" altLang="ja-JP" sz="2000" dirty="0" smtClean="0"/>
              <a:t> p [5]</a:t>
            </a:r>
            <a:r>
              <a:rPr lang="ja-JP" altLang="en-US" sz="2000" dirty="0" err="1" smtClean="0"/>
              <a:t>のように</a:t>
            </a:r>
            <a:r>
              <a:rPr lang="ja-JP" altLang="en-US" sz="2000" dirty="0" smtClean="0"/>
              <a:t>書くことも許されているが、</a:t>
            </a:r>
            <a:r>
              <a:rPr lang="en-US" altLang="ja-JP" sz="2000" dirty="0" smtClean="0"/>
              <a:t>5</a:t>
            </a:r>
            <a:r>
              <a:rPr lang="ja-JP" altLang="en-US" sz="2000" dirty="0" smtClean="0"/>
              <a:t>は無視される。</a:t>
            </a:r>
            <a:r>
              <a:rPr lang="en-US" altLang="ja-JP" sz="2000" dirty="0" err="1" smtClean="0"/>
              <a:t>int</a:t>
            </a:r>
            <a:r>
              <a:rPr lang="en-US" altLang="ja-JP" sz="2000" dirty="0" smtClean="0"/>
              <a:t> p [ ]</a:t>
            </a:r>
            <a:r>
              <a:rPr lang="ja-JP" altLang="en-US" sz="2000" dirty="0" smtClean="0"/>
              <a:t>も</a:t>
            </a:r>
            <a:r>
              <a:rPr lang="en-US" altLang="ja-JP" sz="2000" dirty="0" err="1" smtClean="0"/>
              <a:t>int</a:t>
            </a:r>
            <a:r>
              <a:rPr lang="en-US" altLang="ja-JP" sz="2000" dirty="0" smtClean="0"/>
              <a:t> p [5]</a:t>
            </a:r>
            <a:r>
              <a:rPr lang="ja-JP" altLang="en-US" sz="2000" dirty="0" smtClean="0"/>
              <a:t>もポインタ型の仮引数の別記法であり、</a:t>
            </a:r>
            <a:r>
              <a:rPr lang="en-US" altLang="ja-JP" sz="2000" dirty="0" smtClean="0"/>
              <a:t>p</a:t>
            </a:r>
            <a:r>
              <a:rPr lang="ja-JP" altLang="en-US" sz="2000" dirty="0" smtClean="0"/>
              <a:t>は配列ではない。</a:t>
            </a:r>
            <a:endParaRPr lang="en-US" altLang="ja-JP" sz="20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配列について</a:t>
            </a:r>
            <a:endParaRPr kumimoji="1" lang="ja-JP" altLang="en-US" dirty="0"/>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smtClean="0"/>
              <a:t>int</a:t>
            </a:r>
            <a:r>
              <a:rPr lang="en-US" altLang="ja-JP" sz="2800" dirty="0" smtClean="0"/>
              <a:t> a [5];</a:t>
            </a:r>
          </a:p>
          <a:p>
            <a:r>
              <a:rPr lang="ja-JP" altLang="en-US" sz="2800" dirty="0" smtClean="0"/>
              <a:t>という宣言下において、</a:t>
            </a:r>
            <a:r>
              <a:rPr lang="en-US" altLang="ja-JP" sz="2800" dirty="0" smtClean="0"/>
              <a:t>a</a:t>
            </a:r>
            <a:r>
              <a:rPr lang="ja-JP" altLang="en-US" sz="2800" dirty="0" smtClean="0"/>
              <a:t>は長さ５の配列であるが、（少数の例外を除いて）</a:t>
            </a:r>
            <a:r>
              <a:rPr lang="en-US" altLang="ja-JP" sz="2800" dirty="0" smtClean="0"/>
              <a:t>a</a:t>
            </a:r>
            <a:r>
              <a:rPr lang="ja-JP" altLang="en-US" sz="2800" dirty="0" smtClean="0"/>
              <a:t>は配列</a:t>
            </a:r>
            <a:r>
              <a:rPr lang="en-US" altLang="ja-JP" sz="2800" dirty="0" smtClean="0"/>
              <a:t>a</a:t>
            </a:r>
            <a:r>
              <a:rPr lang="ja-JP" altLang="en-US" sz="2800" dirty="0" smtClean="0"/>
              <a:t>の先頭要素へのポインタ、すなわち</a:t>
            </a:r>
            <a:r>
              <a:rPr lang="en-US" altLang="ja-JP" sz="2800" dirty="0" smtClean="0"/>
              <a:t>&amp;a[0]</a:t>
            </a:r>
            <a:r>
              <a:rPr lang="ja-JP" altLang="en-US" sz="2800" dirty="0" smtClean="0"/>
              <a:t>と同じ意味である。</a:t>
            </a:r>
            <a:r>
              <a:rPr lang="en-US" altLang="ja-JP" sz="2800" dirty="0" smtClean="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smtClean="0"/>
              <a:t>（例外） </a:t>
            </a:r>
            <a:r>
              <a:rPr lang="en-US" altLang="ja-JP" sz="2800" dirty="0" err="1" smtClean="0"/>
              <a:t>sizeof</a:t>
            </a:r>
            <a:r>
              <a:rPr lang="ja-JP" altLang="en-US" sz="2800" dirty="0" smtClean="0"/>
              <a:t>の引数、</a:t>
            </a:r>
            <a:r>
              <a:rPr lang="en-US" altLang="ja-JP" sz="2800" dirty="0" smtClean="0"/>
              <a:t>&amp;</a:t>
            </a:r>
            <a:r>
              <a:rPr lang="ja-JP" altLang="en-US" sz="2800" dirty="0" smtClean="0"/>
              <a:t>の引数は例外である。</a:t>
            </a:r>
            <a:endParaRPr lang="en-US" altLang="ja-JP" sz="2800" dirty="0" smtClean="0"/>
          </a:p>
          <a:p>
            <a:r>
              <a:rPr lang="en-US" altLang="ja-JP" sz="2800" dirty="0" smtClean="0"/>
              <a:t>     </a:t>
            </a:r>
            <a:r>
              <a:rPr lang="en-US" altLang="ja-JP" sz="2800" dirty="0" err="1" smtClean="0"/>
              <a:t>int</a:t>
            </a:r>
            <a:r>
              <a:rPr lang="en-US" altLang="ja-JP" sz="2800" dirty="0" smtClean="0"/>
              <a:t> a[5];</a:t>
            </a:r>
          </a:p>
          <a:p>
            <a:r>
              <a:rPr lang="en-US" altLang="ja-JP" sz="2800" dirty="0" smtClean="0"/>
              <a:t> </a:t>
            </a:r>
            <a:r>
              <a:rPr lang="ja-JP" altLang="en-US" sz="2800" dirty="0" smtClean="0"/>
              <a:t>という宣言下において、</a:t>
            </a:r>
            <a:r>
              <a:rPr lang="en-US" altLang="ja-JP" sz="2800" dirty="0" err="1" smtClean="0"/>
              <a:t>sizeof</a:t>
            </a:r>
            <a:r>
              <a:rPr lang="en-US" altLang="ja-JP" sz="2800" dirty="0" smtClean="0"/>
              <a:t>(a)</a:t>
            </a:r>
            <a:r>
              <a:rPr lang="ja-JP" altLang="en-US" sz="2800" dirty="0" smtClean="0"/>
              <a:t>は配列</a:t>
            </a:r>
            <a:r>
              <a:rPr lang="en-US" altLang="ja-JP" sz="2800" dirty="0" smtClean="0"/>
              <a:t>a</a:t>
            </a:r>
            <a:r>
              <a:rPr lang="ja-JP" altLang="en-US" sz="2800" dirty="0" smtClean="0"/>
              <a:t>全体のサイズ（演習室では</a:t>
            </a:r>
            <a:r>
              <a:rPr lang="en-US" altLang="ja-JP" sz="2800" dirty="0" smtClean="0"/>
              <a:t>20</a:t>
            </a:r>
            <a:r>
              <a:rPr lang="ja-JP" altLang="en-US" sz="2800" dirty="0" smtClean="0"/>
              <a:t>）、</a:t>
            </a:r>
            <a:r>
              <a:rPr lang="en-US" altLang="ja-JP" sz="2800" dirty="0" smtClean="0"/>
              <a:t>&amp;a</a:t>
            </a:r>
            <a:r>
              <a:rPr lang="ja-JP" altLang="en-US" sz="2800" dirty="0" smtClean="0"/>
              <a:t>は配列</a:t>
            </a:r>
            <a:r>
              <a:rPr lang="en-US" altLang="ja-JP" sz="2800" dirty="0" smtClean="0"/>
              <a:t>a</a:t>
            </a:r>
            <a:r>
              <a:rPr lang="ja-JP" altLang="en-US" sz="2800" dirty="0" smtClean="0"/>
              <a:t>全体へのポインタ</a:t>
            </a:r>
            <a:r>
              <a:rPr lang="en-US" altLang="ja-JP" sz="2800" dirty="0" smtClean="0"/>
              <a:t>(</a:t>
            </a:r>
            <a:r>
              <a:rPr lang="en-US" altLang="ja-JP" sz="2800" dirty="0" err="1" smtClean="0"/>
              <a:t>int</a:t>
            </a:r>
            <a:r>
              <a:rPr lang="en-US" altLang="ja-JP" sz="2800" dirty="0" smtClean="0"/>
              <a:t> (*) [5] </a:t>
            </a:r>
            <a:r>
              <a:rPr lang="ja-JP" altLang="en-US" sz="2800" dirty="0" smtClean="0"/>
              <a:t>型</a:t>
            </a:r>
            <a:r>
              <a:rPr lang="en-US" altLang="ja-JP" sz="2800" dirty="0" smtClean="0"/>
              <a:t>)</a:t>
            </a:r>
            <a:r>
              <a:rPr lang="ja-JP" altLang="en-US" sz="2800" dirty="0" smtClean="0"/>
              <a:t>である。</a:t>
            </a:r>
            <a:endParaRPr lang="en-US" altLang="ja-JP" sz="2800" dirty="0" smtClean="0"/>
          </a:p>
          <a:p>
            <a:r>
              <a:rPr lang="ja-JP" altLang="en-US" sz="2800" dirty="0" smtClean="0"/>
              <a:t>これらの説明</a:t>
            </a:r>
            <a:r>
              <a:rPr lang="ja-JP" altLang="en-US" sz="2800" dirty="0" smtClean="0"/>
              <a:t>はしない</a:t>
            </a:r>
            <a:r>
              <a:rPr lang="ja-JP" altLang="en-US" sz="2800" dirty="0" smtClean="0"/>
              <a:t>（この講義の範囲外）</a:t>
            </a:r>
            <a:r>
              <a:rPr lang="ja-JP" altLang="en-US" sz="2800" dirty="0" smtClean="0"/>
              <a:t>。</a:t>
            </a:r>
            <a:endParaRPr lang="en-US" altLang="ja-JP" sz="2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endParaRPr kumimoji="1" lang="ja-JP" altLang="en-US" dirty="0"/>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p[ ], </a:t>
            </a:r>
            <a:r>
              <a:rPr lang="en-US" altLang="ja-JP" sz="2400" dirty="0" err="1" smtClean="0"/>
              <a:t>int</a:t>
            </a:r>
            <a:r>
              <a:rPr lang="en-US" altLang="ja-JP" sz="2400" dirty="0" smtClean="0"/>
              <a:t> size) {</a:t>
            </a:r>
          </a:p>
          <a:p>
            <a:r>
              <a:rPr lang="en-US" altLang="ja-JP" sz="2400" dirty="0" smtClean="0"/>
              <a:t>  </a:t>
            </a:r>
            <a:r>
              <a:rPr lang="en-US" altLang="ja-JP" sz="2400" dirty="0" err="1" smtClean="0"/>
              <a:t>int</a:t>
            </a:r>
            <a:r>
              <a:rPr lang="en-US" altLang="ja-JP" sz="2400" dirty="0" smtClean="0"/>
              <a:t> sum=0,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&lt;size; </a:t>
            </a:r>
            <a:r>
              <a:rPr lang="en-US" altLang="ja-JP" sz="2400" dirty="0" err="1" smtClean="0"/>
              <a:t>i</a:t>
            </a:r>
            <a:r>
              <a:rPr lang="en-US" altLang="ja-JP" sz="2400" dirty="0" smtClean="0"/>
              <a:t>=i+1)</a:t>
            </a:r>
          </a:p>
          <a:p>
            <a:r>
              <a:rPr lang="en-US" altLang="ja-JP" sz="2400" dirty="0" smtClean="0"/>
              <a:t>    sum = sum + p[</a:t>
            </a:r>
            <a:r>
              <a:rPr lang="en-US" altLang="ja-JP" sz="2400" dirty="0" err="1" smtClean="0"/>
              <a:t>i</a:t>
            </a:r>
            <a:r>
              <a:rPr lang="en-US" altLang="ja-JP" sz="2400" dirty="0" smtClean="0"/>
              <a:t>];</a:t>
            </a:r>
          </a:p>
          <a:p>
            <a:r>
              <a:rPr lang="en-US" altLang="ja-JP" sz="2400" dirty="0" smtClean="0"/>
              <a:t>  return sum;</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 = {10,20,30,40,50};</a:t>
            </a:r>
          </a:p>
          <a:p>
            <a:r>
              <a:rPr lang="en-US" altLang="ja-JP" sz="2400" dirty="0" smtClean="0"/>
              <a:t>  </a:t>
            </a:r>
            <a:r>
              <a:rPr lang="en-US" altLang="ja-JP" sz="2400" dirty="0" err="1" smtClean="0"/>
              <a:t>printf</a:t>
            </a:r>
            <a:r>
              <a:rPr lang="en-US" altLang="ja-JP" sz="2400" dirty="0" smtClean="0"/>
              <a:t> ("sum = %d\n", sum (</a:t>
            </a:r>
            <a:r>
              <a:rPr lang="en-US" altLang="ja-JP" sz="2400" dirty="0" smtClean="0">
                <a:solidFill>
                  <a:srgbClr val="FF0000"/>
                </a:solidFill>
              </a:rPr>
              <a:t>a</a:t>
            </a:r>
            <a:r>
              <a:rPr lang="en-US" altLang="ja-JP" sz="2400" dirty="0" smtClean="0"/>
              <a:t>, 5));</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smtClean="0"/>
              <a:t>a</a:t>
            </a:r>
            <a:r>
              <a:rPr lang="ja-JP" altLang="en-US" sz="2400" dirty="0" smtClean="0"/>
              <a:t>は、</a:t>
            </a:r>
            <a:r>
              <a:rPr lang="en-US" altLang="ja-JP" sz="2400" dirty="0" smtClean="0"/>
              <a:t>a</a:t>
            </a:r>
            <a:r>
              <a:rPr lang="ja-JP" altLang="en-US" sz="2400" dirty="0" smtClean="0"/>
              <a:t>の先頭要素へのポインタ</a:t>
            </a:r>
            <a:r>
              <a:rPr lang="en-US" altLang="ja-JP" sz="2400" dirty="0" smtClean="0"/>
              <a:t>(&amp;a[0])</a:t>
            </a:r>
            <a:r>
              <a:rPr lang="ja-JP" altLang="en-US" sz="2400" dirty="0" smtClean="0"/>
              <a:t>の意味である。</a:t>
            </a:r>
            <a:endParaRPr kumimoji="1" lang="ja-JP"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819609" y="2132856"/>
            <a:ext cx="3362267" cy="2677656"/>
          </a:xfrm>
          <a:prstGeom prst="rect">
            <a:avLst/>
          </a:prstGeom>
          <a:noFill/>
          <a:ln>
            <a:solidFill>
              <a:schemeClr val="tx1"/>
            </a:solidFill>
          </a:ln>
        </p:spPr>
        <p:txBody>
          <a:bodyPr wrap="none" rtlCol="0">
            <a:spAutoFit/>
          </a:bodyPr>
          <a:lstStyle/>
          <a:p>
            <a:r>
              <a:rPr lang="nn-NO" altLang="ja-JP" sz="2800" dirty="0" smtClean="0"/>
              <a:t>int sum (int n) {</a:t>
            </a:r>
          </a:p>
          <a:p>
            <a:r>
              <a:rPr lang="nn-NO" altLang="ja-JP" sz="2800" dirty="0" smtClean="0"/>
              <a:t>    int sum=0, i;</a:t>
            </a:r>
          </a:p>
          <a:p>
            <a:r>
              <a:rPr lang="nn-NO" altLang="ja-JP" sz="2800" dirty="0" smtClean="0"/>
              <a:t>    for (i=0; i&lt;=n; i=i+1)</a:t>
            </a:r>
          </a:p>
          <a:p>
            <a:r>
              <a:rPr lang="nn-NO" altLang="ja-JP" sz="2800" dirty="0" smtClean="0"/>
              <a:t>        sum = sum + i;</a:t>
            </a:r>
          </a:p>
          <a:p>
            <a:r>
              <a:rPr lang="nn-NO" altLang="ja-JP" sz="2800" dirty="0" smtClean="0"/>
              <a:t>    return sum;</a:t>
            </a:r>
          </a:p>
          <a:p>
            <a:r>
              <a:rPr lang="nn-NO" altLang="ja-JP" sz="2800" dirty="0" smtClean="0"/>
              <a:t>}</a:t>
            </a:r>
          </a:p>
        </p:txBody>
      </p:sp>
      <p:sp>
        <p:nvSpPr>
          <p:cNvPr id="5" name="テキスト ボックス 4"/>
          <p:cNvSpPr txBox="1"/>
          <p:nvPr/>
        </p:nvSpPr>
        <p:spPr>
          <a:xfrm>
            <a:off x="4418666" y="2119496"/>
            <a:ext cx="3949864" cy="2677656"/>
          </a:xfrm>
          <a:prstGeom prst="rect">
            <a:avLst/>
          </a:prstGeom>
          <a:noFill/>
          <a:ln>
            <a:solidFill>
              <a:schemeClr val="tx1"/>
            </a:solidFill>
          </a:ln>
        </p:spPr>
        <p:txBody>
          <a:bodyPr wrap="none" rtlCol="0">
            <a:spAutoFit/>
          </a:bodyPr>
          <a:lstStyle/>
          <a:p>
            <a:r>
              <a:rPr lang="en-US" altLang="ja-JP" sz="2800" dirty="0" err="1" smtClean="0"/>
              <a:t>int</a:t>
            </a:r>
            <a:r>
              <a:rPr lang="en-US" altLang="ja-JP" sz="2800" dirty="0" smtClean="0"/>
              <a:t> sum (</a:t>
            </a:r>
            <a:r>
              <a:rPr lang="en-US" altLang="ja-JP" sz="2800" dirty="0" err="1" smtClean="0"/>
              <a:t>int</a:t>
            </a:r>
            <a:r>
              <a:rPr lang="en-US" altLang="ja-JP" sz="2800" dirty="0" smtClean="0"/>
              <a:t> n) {</a:t>
            </a:r>
          </a:p>
          <a:p>
            <a:r>
              <a:rPr lang="en-US" altLang="ja-JP" sz="2800" dirty="0" smtClean="0"/>
              <a:t>    if (n&lt;=0)</a:t>
            </a:r>
          </a:p>
          <a:p>
            <a:r>
              <a:rPr lang="en-US" altLang="ja-JP" sz="2800" dirty="0" smtClean="0"/>
              <a:t>        return 0;</a:t>
            </a:r>
          </a:p>
          <a:p>
            <a:r>
              <a:rPr lang="en-US" altLang="ja-JP" sz="2800" dirty="0" smtClean="0"/>
              <a:t>    else</a:t>
            </a:r>
          </a:p>
          <a:p>
            <a:r>
              <a:rPr lang="en-US" altLang="ja-JP" sz="2800" dirty="0" smtClean="0"/>
              <a:t>        return </a:t>
            </a:r>
            <a:r>
              <a:rPr lang="ja-JP" altLang="en-US" sz="2800" dirty="0" smtClean="0"/>
              <a:t> </a:t>
            </a:r>
            <a:r>
              <a:rPr lang="en-US" altLang="ja-JP" sz="2800" dirty="0" smtClean="0"/>
              <a:t>n + sum (n-1);</a:t>
            </a:r>
          </a:p>
          <a:p>
            <a:r>
              <a:rPr lang="en-US" altLang="ja-JP" sz="2800" dirty="0" smtClean="0"/>
              <a:t>}</a:t>
            </a:r>
          </a:p>
        </p:txBody>
      </p:sp>
      <p:sp>
        <p:nvSpPr>
          <p:cNvPr id="6" name="テキスト ボックス 5"/>
          <p:cNvSpPr txBox="1"/>
          <p:nvPr/>
        </p:nvSpPr>
        <p:spPr>
          <a:xfrm>
            <a:off x="1709417" y="1477020"/>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357818" y="1477020"/>
            <a:ext cx="1507144" cy="523220"/>
          </a:xfrm>
          <a:prstGeom prst="rect">
            <a:avLst/>
          </a:prstGeom>
          <a:noFill/>
        </p:spPr>
        <p:txBody>
          <a:bodyPr wrap="none" rtlCol="0">
            <a:spAutoFit/>
          </a:bodyPr>
          <a:lstStyle/>
          <a:p>
            <a:r>
              <a:rPr kumimoji="1" lang="ja-JP" altLang="en-US" sz="2800" dirty="0" smtClean="0"/>
              <a:t>解答例</a:t>
            </a:r>
            <a:r>
              <a:rPr lang="ja-JP" altLang="en-US" sz="2800" dirty="0" smtClean="0"/>
              <a:t>２</a:t>
            </a:r>
            <a:endParaRPr kumimoji="1" lang="ja-JP" altLang="en-US" sz="2800" dirty="0"/>
          </a:p>
        </p:txBody>
      </p:sp>
    </p:spTree>
    <p:extLst>
      <p:ext uri="{BB962C8B-B14F-4D97-AF65-F5344CB8AC3E}">
        <p14:creationId xmlns:p14="http://schemas.microsoft.com/office/powerpoint/2010/main" val="286664575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r>
              <a:rPr kumimoji="1" lang="en-US" altLang="ja-JP" dirty="0" smtClean="0"/>
              <a:t>[ ] </a:t>
            </a:r>
            <a:r>
              <a:rPr kumimoji="1" lang="ja-JP" altLang="en-US" dirty="0" smtClean="0"/>
              <a:t>記法について</a:t>
            </a:r>
            <a:endParaRPr kumimoji="1" lang="ja-JP" altLang="en-US" dirty="0"/>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smtClean="0"/>
              <a:t>29</a:t>
            </a:r>
            <a:r>
              <a:rPr lang="ja-JP" altLang="en-US" sz="2800" dirty="0" smtClean="0"/>
              <a:t>ページで書いた通り、</a:t>
            </a:r>
            <a:r>
              <a:rPr lang="en-US" altLang="ja-JP" sz="2800" dirty="0" smtClean="0"/>
              <a:t>a [</a:t>
            </a:r>
            <a:r>
              <a:rPr lang="en-US" altLang="ja-JP" sz="2800" dirty="0" err="1" smtClean="0"/>
              <a:t>i</a:t>
            </a:r>
            <a:r>
              <a:rPr lang="en-US" altLang="ja-JP" sz="2800" dirty="0" smtClean="0"/>
              <a:t>] </a:t>
            </a:r>
            <a:r>
              <a:rPr lang="ja-JP" altLang="en-US" sz="2800" dirty="0" smtClean="0"/>
              <a:t>は </a:t>
            </a:r>
            <a:r>
              <a:rPr lang="en-US" altLang="ja-JP" sz="2800" dirty="0" smtClean="0"/>
              <a:t>*(a + </a:t>
            </a:r>
            <a:r>
              <a:rPr lang="en-US" altLang="ja-JP" sz="2800" dirty="0" err="1" smtClean="0"/>
              <a:t>i</a:t>
            </a:r>
            <a:r>
              <a:rPr lang="en-US" altLang="ja-JP" sz="2800" dirty="0" smtClean="0"/>
              <a:t>)</a:t>
            </a:r>
            <a:r>
              <a:rPr lang="ja-JP" altLang="en-US" sz="2800" dirty="0" smtClean="0"/>
              <a:t>の別記法であり、</a:t>
            </a:r>
            <a:r>
              <a:rPr lang="en-US" altLang="ja-JP" sz="2800" dirty="0" err="1" smtClean="0"/>
              <a:t>i</a:t>
            </a:r>
            <a:r>
              <a:rPr lang="en-US" altLang="ja-JP" sz="2800" dirty="0" smtClean="0"/>
              <a:t> [a] </a:t>
            </a:r>
            <a:r>
              <a:rPr lang="ja-JP" altLang="en-US" sz="2800" dirty="0" smtClean="0"/>
              <a:t>は </a:t>
            </a:r>
            <a:r>
              <a:rPr lang="en-US" altLang="ja-JP" sz="2800" dirty="0" smtClean="0"/>
              <a:t>*(</a:t>
            </a:r>
            <a:r>
              <a:rPr lang="en-US" altLang="ja-JP" sz="2800" dirty="0" err="1" smtClean="0"/>
              <a:t>i</a:t>
            </a:r>
            <a:r>
              <a:rPr lang="en-US" altLang="ja-JP" sz="2800" dirty="0" smtClean="0"/>
              <a:t> + a)</a:t>
            </a:r>
            <a:r>
              <a:rPr lang="ja-JP" altLang="en-US" sz="2800" dirty="0" smtClean="0"/>
              <a:t>の別記法である。</a:t>
            </a:r>
            <a:endParaRPr lang="en-US" altLang="ja-JP" sz="2800" dirty="0" smtClean="0"/>
          </a:p>
          <a:p>
            <a:r>
              <a:rPr lang="en-US" altLang="ja-JP" sz="2800" dirty="0" smtClean="0"/>
              <a:t>a + </a:t>
            </a:r>
            <a:r>
              <a:rPr lang="en-US" altLang="ja-JP" sz="2800" dirty="0" err="1" smtClean="0"/>
              <a:t>i</a:t>
            </a:r>
            <a:r>
              <a:rPr lang="ja-JP" altLang="en-US" sz="2800" dirty="0" smtClean="0"/>
              <a:t>と</a:t>
            </a:r>
            <a:r>
              <a:rPr lang="en-US" altLang="ja-JP" sz="2800" dirty="0" err="1" smtClean="0"/>
              <a:t>i</a:t>
            </a:r>
            <a:r>
              <a:rPr lang="en-US" altLang="ja-JP" sz="2800" dirty="0" smtClean="0"/>
              <a:t> + a</a:t>
            </a:r>
            <a:r>
              <a:rPr lang="ja-JP" altLang="en-US" sz="2800" dirty="0" smtClean="0"/>
              <a:t>の評価結果は同じなので、</a:t>
            </a:r>
            <a:r>
              <a:rPr lang="en-US" altLang="ja-JP" sz="2800" dirty="0" smtClean="0"/>
              <a:t>a[</a:t>
            </a:r>
            <a:r>
              <a:rPr lang="en-US" altLang="ja-JP" sz="2800" dirty="0" err="1" smtClean="0"/>
              <a:t>i</a:t>
            </a:r>
            <a:r>
              <a:rPr lang="en-US" altLang="ja-JP" sz="2800" dirty="0" smtClean="0"/>
              <a:t>]</a:t>
            </a:r>
            <a:r>
              <a:rPr lang="ja-JP" altLang="en-US" sz="2800" dirty="0" smtClean="0"/>
              <a:t>と</a:t>
            </a:r>
            <a:r>
              <a:rPr lang="en-US" altLang="ja-JP" sz="2800" dirty="0" err="1" smtClean="0"/>
              <a:t>i</a:t>
            </a:r>
            <a:r>
              <a:rPr lang="en-US" altLang="ja-JP" sz="2800" dirty="0" smtClean="0"/>
              <a:t>[a]</a:t>
            </a:r>
            <a:r>
              <a:rPr lang="ja-JP" altLang="en-US" sz="2800" dirty="0" smtClean="0"/>
              <a:t>の評価結果も同じである。たとえば、</a:t>
            </a:r>
            <a:endParaRPr lang="en-US" altLang="ja-JP" sz="2800" dirty="0" smtClean="0"/>
          </a:p>
          <a:p>
            <a:r>
              <a:rPr lang="en-US" altLang="ja-JP" sz="2800" dirty="0" smtClean="0"/>
              <a:t>     </a:t>
            </a:r>
            <a:r>
              <a:rPr lang="en-US" altLang="ja-JP" sz="2800" dirty="0" err="1" smtClean="0"/>
              <a:t>int</a:t>
            </a:r>
            <a:r>
              <a:rPr lang="en-US" altLang="ja-JP" sz="2800" dirty="0" smtClean="0"/>
              <a:t> a [5];</a:t>
            </a:r>
          </a:p>
          <a:p>
            <a:r>
              <a:rPr kumimoji="1" lang="ja-JP" altLang="en-US" sz="2800" dirty="0" smtClean="0"/>
              <a:t>という宣言下において、</a:t>
            </a:r>
            <a:r>
              <a:rPr kumimoji="1" lang="en-US" altLang="ja-JP" sz="2800" dirty="0" smtClean="0"/>
              <a:t>a[0]</a:t>
            </a:r>
            <a:r>
              <a:rPr kumimoji="1" lang="ja-JP" altLang="en-US" sz="2800" dirty="0" smtClean="0"/>
              <a:t>は</a:t>
            </a:r>
            <a:r>
              <a:rPr kumimoji="1" lang="en-US" altLang="ja-JP" sz="2800" dirty="0" smtClean="0"/>
              <a:t>0[a]</a:t>
            </a:r>
            <a:r>
              <a:rPr kumimoji="1" lang="ja-JP" altLang="en-US" sz="2800" dirty="0" smtClean="0"/>
              <a:t>で置き換えてもよく、</a:t>
            </a:r>
            <a:r>
              <a:rPr kumimoji="1" lang="en-US" altLang="ja-JP" sz="2800" dirty="0" smtClean="0"/>
              <a:t>a[1]</a:t>
            </a:r>
            <a:r>
              <a:rPr kumimoji="1" lang="ja-JP" altLang="en-US" sz="2800" dirty="0" smtClean="0"/>
              <a:t>は</a:t>
            </a:r>
            <a:r>
              <a:rPr kumimoji="1" lang="en-US" altLang="ja-JP" sz="2800" dirty="0" smtClean="0"/>
              <a:t>1[a]</a:t>
            </a:r>
            <a:r>
              <a:rPr kumimoji="1" lang="ja-JP" altLang="en-US" sz="2800" dirty="0" smtClean="0"/>
              <a:t>で置き換えてよく、</a:t>
            </a:r>
            <a:r>
              <a:rPr kumimoji="1" lang="en-US" altLang="ja-JP" sz="2800" dirty="0" smtClean="0"/>
              <a:t>……</a:t>
            </a:r>
            <a:r>
              <a:rPr kumimoji="1" lang="ja-JP" altLang="en-US" sz="2800" dirty="0" err="1" smtClean="0"/>
              <a:t>、</a:t>
            </a:r>
            <a:r>
              <a:rPr lang="en-US" altLang="ja-JP" sz="2800" dirty="0" smtClean="0"/>
              <a:t>a[4]</a:t>
            </a:r>
            <a:r>
              <a:rPr lang="ja-JP" altLang="en-US" sz="2800" dirty="0" smtClean="0"/>
              <a:t>は</a:t>
            </a:r>
            <a:r>
              <a:rPr lang="en-US" altLang="ja-JP" sz="2800" dirty="0" smtClean="0"/>
              <a:t>4[a]</a:t>
            </a:r>
            <a:r>
              <a:rPr lang="ja-JP" altLang="en-US" sz="2800" dirty="0" smtClean="0"/>
              <a:t>で置き換えてよい。</a:t>
            </a:r>
            <a:endParaRPr lang="en-US" altLang="ja-JP" sz="2800" dirty="0" smtClean="0"/>
          </a:p>
          <a:p>
            <a:r>
              <a:rPr lang="ja-JP" altLang="en-US" sz="2800" dirty="0" smtClean="0"/>
              <a:t>定義上は許されているが、</a:t>
            </a:r>
            <a:r>
              <a:rPr lang="en-US" altLang="ja-JP" sz="2800" dirty="0" smtClean="0"/>
              <a:t>0[a], 1[a]</a:t>
            </a:r>
            <a:r>
              <a:rPr lang="ja-JP" altLang="en-US" sz="2800" dirty="0" err="1" smtClean="0"/>
              <a:t>のような</a:t>
            </a:r>
            <a:r>
              <a:rPr lang="ja-JP" altLang="en-US" sz="2800" dirty="0" smtClean="0"/>
              <a:t>書き方はプログラムの可読性を著しく低下させるので避けるべき。</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基本課題</a:t>
            </a:r>
            <a:r>
              <a:rPr kumimoji="1" lang="en-US" altLang="ja-JP" dirty="0" smtClean="0"/>
              <a:t>1</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を受け取り、その中の空白の数を返す関数</a:t>
            </a:r>
            <a:r>
              <a:rPr lang="en-US" altLang="ja-JP" sz="2000" dirty="0" err="1" smtClean="0"/>
              <a:t>countSpaces</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countSpaces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countSpaces</a:t>
            </a:r>
            <a:r>
              <a:rPr lang="ja-JP" altLang="en-US" sz="2000" dirty="0" smtClean="0"/>
              <a:t>に渡して返り値として空白の数を受け取り、それを</a:t>
            </a:r>
            <a:r>
              <a:rPr lang="en-US" altLang="ja-JP" sz="2000" dirty="0" smtClean="0"/>
              <a:t>main</a:t>
            </a:r>
            <a:r>
              <a:rPr lang="ja-JP" altLang="en-US" sz="2000" dirty="0" smtClean="0"/>
              <a:t>関数中で以下の実行例のように画面に表示する。</a:t>
            </a:r>
            <a:endParaRPr lang="en-US" altLang="ja-JP" sz="2000" dirty="0" smtClean="0"/>
          </a:p>
          <a:p>
            <a:r>
              <a:rPr lang="en-US" altLang="ja-JP" sz="2000" dirty="0" smtClean="0"/>
              <a:t>[</a:t>
            </a:r>
            <a:r>
              <a:rPr lang="ja-JP" altLang="en-US" sz="2000" dirty="0" smtClean="0"/>
              <a:t>実行例</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文字列</a:t>
            </a:r>
            <a:r>
              <a:rPr lang="en-US" altLang="ja-JP" sz="2000" dirty="0" smtClean="0"/>
              <a:t>“I am a student.”</a:t>
            </a:r>
            <a:r>
              <a:rPr lang="ja-JP" altLang="en-US" sz="2000" dirty="0" smtClean="0"/>
              <a:t>中の空白の数は</a:t>
            </a:r>
            <a:r>
              <a:rPr lang="en-US" altLang="ja-JP" sz="2000" dirty="0" smtClean="0"/>
              <a:t>3</a:t>
            </a:r>
            <a:r>
              <a:rPr lang="ja-JP" altLang="en-US" sz="2000" dirty="0" smtClean="0"/>
              <a:t>個です。</a:t>
            </a:r>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（補足）関数</a:t>
            </a:r>
            <a:r>
              <a:rPr lang="en-US" altLang="ja-JP" sz="2000" dirty="0" err="1" smtClean="0"/>
              <a:t>countSpaces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78098"/>
          </a:xfrm>
        </p:spPr>
        <p:txBody>
          <a:bodyPr/>
          <a:lstStyle/>
          <a:p>
            <a:r>
              <a:rPr kumimoji="1" lang="ja-JP" altLang="en-US" dirty="0" smtClean="0"/>
              <a:t>基本課題</a:t>
            </a:r>
            <a:r>
              <a:rPr kumimoji="1" lang="en-US" altLang="ja-JP" dirty="0" smtClean="0"/>
              <a:t>2</a:t>
            </a:r>
            <a:endParaRPr kumimoji="1" lang="ja-JP" altLang="en-US" dirty="0"/>
          </a:p>
        </p:txBody>
      </p:sp>
      <p:sp>
        <p:nvSpPr>
          <p:cNvPr id="4" name="正方形/長方形 3"/>
          <p:cNvSpPr/>
          <p:nvPr/>
        </p:nvSpPr>
        <p:spPr>
          <a:xfrm>
            <a:off x="539552" y="980728"/>
            <a:ext cx="8280920" cy="5632311"/>
          </a:xfrm>
          <a:prstGeom prst="rect">
            <a:avLst/>
          </a:prstGeom>
        </p:spPr>
        <p:txBody>
          <a:bodyPr wrap="square">
            <a:spAutoFit/>
          </a:bodyPr>
          <a:lstStyle/>
          <a:p>
            <a:r>
              <a:rPr lang="en-US" altLang="ja-JP" sz="2000" dirty="0" err="1" smtClean="0"/>
              <a:t>int</a:t>
            </a:r>
            <a:r>
              <a:rPr lang="ja-JP" altLang="en-US" sz="2000" dirty="0" smtClean="0"/>
              <a:t>型の同じ長さの配列（の先頭要素へのポインタ）</a:t>
            </a:r>
            <a:r>
              <a:rPr lang="en-US" altLang="ja-JP" sz="2000" dirty="0" smtClean="0"/>
              <a:t>2</a:t>
            </a:r>
            <a:r>
              <a:rPr lang="ja-JP" altLang="en-US" sz="2000" dirty="0" smtClean="0"/>
              <a:t>つ、およびそれらの配列の長さを受け取り、</a:t>
            </a:r>
            <a:r>
              <a:rPr lang="en-US" altLang="ja-JP" sz="2000" dirty="0" smtClean="0"/>
              <a:t>1</a:t>
            </a:r>
            <a:r>
              <a:rPr lang="ja-JP" altLang="en-US" sz="2000" dirty="0" smtClean="0"/>
              <a:t>番目の配列から</a:t>
            </a:r>
            <a:r>
              <a:rPr lang="en-US" altLang="ja-JP" sz="2000" dirty="0" smtClean="0"/>
              <a:t>2</a:t>
            </a:r>
            <a:r>
              <a:rPr lang="ja-JP" altLang="en-US" sz="2000" dirty="0" smtClean="0"/>
              <a:t>番目の配列に中身をコピーする関数</a:t>
            </a:r>
            <a:r>
              <a:rPr lang="en-US" altLang="ja-JP" sz="2000" dirty="0" err="1" smtClean="0"/>
              <a:t>copyArray</a:t>
            </a:r>
            <a:r>
              <a:rPr lang="ja-JP" altLang="en-US" sz="2000" dirty="0" smtClean="0"/>
              <a:t>を定義せよ。</a:t>
            </a:r>
            <a:endParaRPr lang="en-US" altLang="ja-JP" sz="2000" dirty="0" smtClean="0"/>
          </a:p>
          <a:p>
            <a:r>
              <a:rPr lang="en-US" altLang="ja-JP" sz="2000" dirty="0" smtClean="0"/>
              <a:t>     void </a:t>
            </a:r>
            <a:r>
              <a:rPr lang="en-US" altLang="ja-JP" sz="2000" dirty="0" err="1" smtClean="0"/>
              <a:t>copyArray</a:t>
            </a:r>
            <a:r>
              <a:rPr lang="en-US" altLang="ja-JP" sz="2000" dirty="0" smtClean="0"/>
              <a:t> (</a:t>
            </a:r>
            <a:r>
              <a:rPr lang="en-US" altLang="ja-JP" sz="2000" dirty="0" err="1" smtClean="0"/>
              <a:t>int</a:t>
            </a:r>
            <a:r>
              <a:rPr lang="en-US" altLang="ja-JP" sz="2000" dirty="0" smtClean="0"/>
              <a:t> *from, </a:t>
            </a:r>
            <a:r>
              <a:rPr lang="en-US" altLang="ja-JP" sz="2000" dirty="0" err="1" smtClean="0"/>
              <a:t>int</a:t>
            </a:r>
            <a:r>
              <a:rPr lang="en-US" altLang="ja-JP" sz="2000" dirty="0" smtClean="0"/>
              <a:t> *to, </a:t>
            </a:r>
            <a:r>
              <a:rPr lang="en-US" altLang="ja-JP" sz="2000" dirty="0" err="1" smtClean="0"/>
              <a:t>int</a:t>
            </a:r>
            <a:r>
              <a:rPr lang="en-US" altLang="ja-JP" sz="2000" dirty="0" smtClean="0"/>
              <a:t> size) { ... }</a:t>
            </a:r>
          </a:p>
          <a:p>
            <a:r>
              <a:rPr lang="ja-JP" altLang="en-US" sz="2000" dirty="0" smtClean="0"/>
              <a:t>また、</a:t>
            </a:r>
            <a:r>
              <a:rPr lang="en-US" altLang="ja-JP" sz="2000" dirty="0" err="1" smtClean="0"/>
              <a:t>copyArray</a:t>
            </a:r>
            <a:r>
              <a:rPr lang="ja-JP" altLang="en-US" sz="2000" dirty="0" smtClean="0"/>
              <a:t>が正常に動作することを、以下のように確認せよ。</a:t>
            </a:r>
            <a:endParaRPr lang="en-US" altLang="ja-JP" sz="2000" dirty="0" smtClean="0"/>
          </a:p>
          <a:p>
            <a:r>
              <a:rPr lang="en-US" altLang="ja-JP" sz="2000" dirty="0" smtClean="0"/>
              <a:t>main</a:t>
            </a:r>
            <a:r>
              <a:rPr lang="ja-JP" altLang="en-US" sz="2000" dirty="0" smtClean="0"/>
              <a:t>関数中で同じ長さの</a:t>
            </a:r>
            <a:r>
              <a:rPr lang="en-US" altLang="ja-JP" sz="2000" dirty="0" err="1" smtClean="0"/>
              <a:t>int</a:t>
            </a:r>
            <a:r>
              <a:rPr lang="ja-JP" altLang="en-US" sz="2000" dirty="0" smtClean="0"/>
              <a:t>型の配列</a:t>
            </a:r>
            <a:r>
              <a:rPr lang="en-US" altLang="ja-JP" sz="2000" dirty="0" err="1" smtClean="0"/>
              <a:t>a,b</a:t>
            </a:r>
            <a:r>
              <a:rPr lang="ja-JP" altLang="en-US" sz="2000" dirty="0" smtClean="0"/>
              <a:t>を確保し、配列</a:t>
            </a:r>
            <a:r>
              <a:rPr lang="en-US" altLang="ja-JP" sz="2000" dirty="0" smtClean="0"/>
              <a:t>a</a:t>
            </a:r>
            <a:r>
              <a:rPr lang="ja-JP" altLang="en-US" sz="2000" dirty="0" smtClean="0"/>
              <a:t>の各要素にキーボードから読み取った値を格納し、</a:t>
            </a:r>
            <a:r>
              <a:rPr lang="en-US" altLang="ja-JP" sz="2000" dirty="0" err="1" smtClean="0"/>
              <a:t>copyArray</a:t>
            </a:r>
            <a:r>
              <a:rPr lang="ja-JP" altLang="en-US" sz="2000" dirty="0" smtClean="0"/>
              <a:t>を呼び出して配列</a:t>
            </a:r>
            <a:r>
              <a:rPr lang="en-US" altLang="ja-JP" sz="2000" dirty="0" smtClean="0"/>
              <a:t>b</a:t>
            </a:r>
            <a:r>
              <a:rPr lang="ja-JP" altLang="en-US" sz="2000" dirty="0" smtClean="0"/>
              <a:t>にコピーし、配列</a:t>
            </a:r>
            <a:r>
              <a:rPr lang="en-US" altLang="ja-JP" sz="2000" dirty="0" smtClean="0"/>
              <a:t>b</a:t>
            </a:r>
            <a:r>
              <a:rPr lang="ja-JP" altLang="en-US" sz="2000" dirty="0" smtClean="0"/>
              <a:t>の各要素の値を画面に表示する。</a:t>
            </a:r>
          </a:p>
          <a:p>
            <a:r>
              <a:rPr lang="en-US" altLang="ja-JP" sz="2000" dirty="0" smtClean="0"/>
              <a:t>[</a:t>
            </a:r>
            <a:r>
              <a:rPr lang="ja-JP" altLang="en-US" sz="2000" dirty="0" smtClean="0"/>
              <a:t>実行例（配列の長さ</a:t>
            </a:r>
            <a:r>
              <a:rPr lang="en-US" altLang="ja-JP" sz="2000" dirty="0" smtClean="0"/>
              <a:t>3</a:t>
            </a:r>
            <a:r>
              <a:rPr lang="ja-JP" altLang="en-US" sz="2000" dirty="0" smtClean="0"/>
              <a:t>の場合）</a:t>
            </a:r>
            <a:r>
              <a:rPr lang="en-US" altLang="ja-JP" sz="2000" dirty="0" smtClean="0"/>
              <a:t>]</a:t>
            </a:r>
            <a:endParaRPr lang="ja-JP" altLang="en-US" sz="2000" dirty="0" smtClean="0"/>
          </a:p>
          <a:p>
            <a:r>
              <a:rPr lang="en-US" altLang="ja-JP" sz="2000" dirty="0" smtClean="0"/>
              <a:t>$ ./</a:t>
            </a:r>
            <a:r>
              <a:rPr lang="en-US" altLang="ja-JP" sz="2000" dirty="0" err="1" smtClean="0"/>
              <a:t>a.out</a:t>
            </a:r>
            <a:endParaRPr lang="en-US" altLang="ja-JP" sz="2000" dirty="0" smtClean="0"/>
          </a:p>
          <a:p>
            <a:r>
              <a:rPr lang="ja-JP" altLang="en-US" sz="2000" dirty="0" smtClean="0"/>
              <a:t>配列</a:t>
            </a:r>
            <a:r>
              <a:rPr lang="en-US" altLang="ja-JP" sz="2000" dirty="0" smtClean="0"/>
              <a:t>a[0]</a:t>
            </a:r>
            <a:r>
              <a:rPr lang="ja-JP" altLang="en-US" sz="2000" dirty="0" smtClean="0"/>
              <a:t>の値を整数で入力して下さい</a:t>
            </a:r>
            <a:r>
              <a:rPr lang="en-US" altLang="ja-JP" sz="2000" dirty="0" smtClean="0"/>
              <a:t>: </a:t>
            </a:r>
            <a:r>
              <a:rPr lang="en-US" altLang="ja-JP" sz="2000" dirty="0" smtClean="0">
                <a:solidFill>
                  <a:srgbClr val="FF0000"/>
                </a:solidFill>
              </a:rPr>
              <a:t>5</a:t>
            </a:r>
          </a:p>
          <a:p>
            <a:r>
              <a:rPr lang="ja-JP" altLang="en-US" sz="2000" dirty="0" smtClean="0"/>
              <a:t>配列</a:t>
            </a:r>
            <a:r>
              <a:rPr lang="en-US" altLang="ja-JP" sz="2000" dirty="0" smtClean="0"/>
              <a:t>a[1]</a:t>
            </a:r>
            <a:r>
              <a:rPr lang="ja-JP" altLang="en-US" sz="2000" dirty="0" smtClean="0"/>
              <a:t>の値を整数で入力して下さい</a:t>
            </a:r>
            <a:r>
              <a:rPr lang="en-US" altLang="ja-JP" sz="2000" dirty="0" smtClean="0"/>
              <a:t>: </a:t>
            </a:r>
            <a:r>
              <a:rPr lang="en-US" altLang="ja-JP" sz="2000" dirty="0" smtClean="0">
                <a:solidFill>
                  <a:srgbClr val="FF0000"/>
                </a:solidFill>
              </a:rPr>
              <a:t>3</a:t>
            </a:r>
          </a:p>
          <a:p>
            <a:r>
              <a:rPr lang="ja-JP" altLang="en-US" sz="2000" dirty="0" smtClean="0"/>
              <a:t>配列</a:t>
            </a:r>
            <a:r>
              <a:rPr lang="en-US" altLang="ja-JP" sz="2000" dirty="0" smtClean="0"/>
              <a:t>a[2]</a:t>
            </a:r>
            <a:r>
              <a:rPr lang="ja-JP" altLang="en-US" sz="2000" dirty="0" smtClean="0"/>
              <a:t>の値を整数で入力して下さい</a:t>
            </a:r>
            <a:r>
              <a:rPr lang="en-US" altLang="ja-JP" sz="2000" dirty="0" smtClean="0"/>
              <a:t>: </a:t>
            </a:r>
            <a:r>
              <a:rPr lang="en-US" altLang="ja-JP" sz="2000" dirty="0" smtClean="0">
                <a:solidFill>
                  <a:srgbClr val="FF0000"/>
                </a:solidFill>
              </a:rPr>
              <a:t>7</a:t>
            </a:r>
          </a:p>
          <a:p>
            <a:r>
              <a:rPr lang="en-US" altLang="ja-JP" sz="2000" dirty="0" smtClean="0"/>
              <a:t>b[0] = 5</a:t>
            </a:r>
          </a:p>
          <a:p>
            <a:r>
              <a:rPr lang="en-US" altLang="ja-JP" sz="2000" dirty="0" smtClean="0"/>
              <a:t>b[1] = 3</a:t>
            </a:r>
          </a:p>
          <a:p>
            <a:r>
              <a:rPr lang="en-US" altLang="ja-JP" sz="2000" dirty="0" smtClean="0"/>
              <a:t>b[2] = 7</a:t>
            </a:r>
          </a:p>
          <a:p>
            <a:r>
              <a:rPr lang="ja-JP" altLang="en-US" sz="2000" dirty="0" smtClean="0"/>
              <a:t>（補足）関数</a:t>
            </a:r>
            <a:r>
              <a:rPr lang="en-US" altLang="ja-JP" sz="2000" dirty="0" err="1" smtClean="0"/>
              <a:t>copyArray</a:t>
            </a:r>
            <a:r>
              <a:rPr lang="ja-JP" altLang="en-US" sz="2000" dirty="0" smtClean="0"/>
              <a:t>の仮引数の</a:t>
            </a:r>
            <a:r>
              <a:rPr lang="en-US" altLang="ja-JP" sz="2000" dirty="0" err="1" smtClean="0"/>
              <a:t>int</a:t>
            </a:r>
            <a:r>
              <a:rPr lang="en-US" altLang="ja-JP" sz="2000" dirty="0" smtClean="0"/>
              <a:t> *from, </a:t>
            </a:r>
            <a:r>
              <a:rPr lang="en-US" altLang="ja-JP" sz="2000" dirty="0" err="1" smtClean="0"/>
              <a:t>int</a:t>
            </a:r>
            <a:r>
              <a:rPr lang="en-US" altLang="ja-JP" sz="2000" dirty="0" smtClean="0"/>
              <a:t> *to</a:t>
            </a:r>
            <a:r>
              <a:rPr lang="ja-JP" altLang="en-US" sz="2000" dirty="0" smtClean="0"/>
              <a:t>の部分は</a:t>
            </a:r>
            <a:r>
              <a:rPr lang="en-US" altLang="ja-JP" sz="2000" dirty="0" err="1" smtClean="0"/>
              <a:t>int</a:t>
            </a:r>
            <a:r>
              <a:rPr lang="en-US" altLang="ja-JP" sz="2000" dirty="0" smtClean="0"/>
              <a:t> from [], </a:t>
            </a:r>
            <a:r>
              <a:rPr lang="en-US" altLang="ja-JP" sz="2000" dirty="0" err="1" smtClean="0"/>
              <a:t>int</a:t>
            </a:r>
            <a:r>
              <a:rPr lang="en-US" altLang="ja-JP" sz="2000" dirty="0" smtClean="0"/>
              <a:t> to []</a:t>
            </a:r>
            <a:r>
              <a:rPr lang="ja-JP" altLang="en-US" sz="2000" dirty="0" smtClean="0"/>
              <a:t>と書いても同じ意味である。</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p:spPr>
        <p:txBody>
          <a:bodyPr/>
          <a:lstStyle/>
          <a:p>
            <a:r>
              <a:rPr kumimoji="1" lang="ja-JP" altLang="en-US" dirty="0" smtClean="0"/>
              <a:t>発展課題</a:t>
            </a:r>
            <a:r>
              <a:rPr kumimoji="1" lang="en-US" altLang="ja-JP" dirty="0" smtClean="0"/>
              <a:t>1</a:t>
            </a:r>
            <a:endParaRPr kumimoji="1" lang="ja-JP" altLang="en-US" dirty="0"/>
          </a:p>
        </p:txBody>
      </p:sp>
      <p:sp>
        <p:nvSpPr>
          <p:cNvPr id="4" name="テキスト ボックス 3"/>
          <p:cNvSpPr txBox="1"/>
          <p:nvPr/>
        </p:nvSpPr>
        <p:spPr>
          <a:xfrm>
            <a:off x="467544" y="1268760"/>
            <a:ext cx="7992888" cy="5262979"/>
          </a:xfrm>
          <a:prstGeom prst="rect">
            <a:avLst/>
          </a:prstGeom>
          <a:noFill/>
        </p:spPr>
        <p:txBody>
          <a:bodyPr wrap="square" rtlCol="0">
            <a:spAutoFit/>
          </a:bodyPr>
          <a:lstStyle/>
          <a:p>
            <a:r>
              <a:rPr lang="en-US" altLang="ja-JP" sz="2400" dirty="0" err="1"/>
              <a:t>i</a:t>
            </a:r>
            <a:r>
              <a:rPr lang="en-US" altLang="ja-JP" sz="2400" dirty="0" err="1" smtClean="0"/>
              <a:t>nt</a:t>
            </a:r>
            <a:r>
              <a:rPr lang="ja-JP" altLang="en-US" sz="2400" dirty="0" smtClean="0"/>
              <a:t>型の配列の平均値を</a:t>
            </a:r>
            <a:r>
              <a:rPr lang="en-US" altLang="ja-JP" sz="2400" dirty="0" smtClean="0"/>
              <a:t>double</a:t>
            </a:r>
            <a:r>
              <a:rPr lang="ja-JP" altLang="en-US" sz="2400" dirty="0" smtClean="0"/>
              <a:t>型で求める関数</a:t>
            </a:r>
            <a:r>
              <a:rPr lang="en-US" altLang="ja-JP" sz="2400" dirty="0" smtClean="0"/>
              <a:t>average</a:t>
            </a:r>
            <a:r>
              <a:rPr lang="ja-JP" altLang="en-US" sz="2400" dirty="0" smtClean="0"/>
              <a:t>を、配列の先頭要素へのポインタと、配列の長さ</a:t>
            </a:r>
            <a:r>
              <a:rPr lang="en-US" altLang="ja-JP" sz="2400" dirty="0" smtClean="0"/>
              <a:t>(</a:t>
            </a:r>
            <a:r>
              <a:rPr lang="en-US" altLang="ja-JP" sz="2400" dirty="0" err="1" smtClean="0"/>
              <a:t>int</a:t>
            </a:r>
            <a:r>
              <a:rPr lang="en-US" altLang="ja-JP" sz="2400" dirty="0" smtClean="0"/>
              <a:t> </a:t>
            </a:r>
            <a:r>
              <a:rPr lang="ja-JP" altLang="en-US" sz="2400" dirty="0" smtClean="0"/>
              <a:t>型</a:t>
            </a:r>
            <a:r>
              <a:rPr lang="en-US" altLang="ja-JP" sz="2400" dirty="0" smtClean="0"/>
              <a:t>)</a:t>
            </a:r>
            <a:r>
              <a:rPr lang="ja-JP" altLang="en-US" sz="2400" dirty="0" smtClean="0"/>
              <a:t>を引数にとり、結果を</a:t>
            </a:r>
            <a:r>
              <a:rPr lang="en-US" altLang="ja-JP" sz="2400" dirty="0" smtClean="0"/>
              <a:t>double</a:t>
            </a:r>
            <a:r>
              <a:rPr lang="ja-JP" altLang="en-US" sz="2400" dirty="0" smtClean="0"/>
              <a:t>型の値で返す関数として定義せよ。</a:t>
            </a:r>
            <a:endParaRPr lang="fr-FR" altLang="ja-JP" sz="2400" dirty="0" smtClean="0"/>
          </a:p>
          <a:p>
            <a:r>
              <a:rPr lang="ja-JP" altLang="en-US" sz="2400" dirty="0" smtClean="0"/>
              <a:t>    </a:t>
            </a:r>
            <a:r>
              <a:rPr lang="fr-FR" altLang="ja-JP" sz="2400" dirty="0" smtClean="0"/>
              <a:t>double </a:t>
            </a:r>
            <a:r>
              <a:rPr lang="fr-FR" altLang="ja-JP" sz="2400" dirty="0" err="1" smtClean="0"/>
              <a:t>average</a:t>
            </a:r>
            <a:r>
              <a:rPr lang="fr-FR" altLang="ja-JP" sz="2400" dirty="0" smtClean="0"/>
              <a:t> (</a:t>
            </a:r>
            <a:r>
              <a:rPr lang="fr-FR" altLang="ja-JP" sz="2400" dirty="0" err="1" smtClean="0"/>
              <a:t>int</a:t>
            </a:r>
            <a:r>
              <a:rPr lang="fr-FR" altLang="ja-JP" sz="2400" dirty="0" smtClean="0"/>
              <a:t> *a, int size) {</a:t>
            </a:r>
            <a:r>
              <a:rPr lang="en-US" altLang="ja-JP" sz="2400" dirty="0" smtClean="0"/>
              <a:t>   …  }</a:t>
            </a:r>
            <a:r>
              <a:rPr lang="fr-FR" altLang="ja-JP" sz="2400" dirty="0" smtClean="0"/>
              <a:t> </a:t>
            </a:r>
          </a:p>
          <a:p>
            <a:r>
              <a:rPr lang="fr-FR" altLang="ja-JP" sz="2400" dirty="0" smtClean="0"/>
              <a:t>main</a:t>
            </a:r>
            <a:r>
              <a:rPr lang="ja-JP" altLang="en-US" sz="2400" dirty="0" smtClean="0"/>
              <a:t>関数で</a:t>
            </a:r>
            <a:r>
              <a:rPr lang="en-US" altLang="ja-JP" sz="2400" dirty="0" smtClean="0"/>
              <a:t>1</a:t>
            </a:r>
            <a:r>
              <a:rPr lang="ja-JP" altLang="en-US" sz="2400" dirty="0" smtClean="0"/>
              <a:t>つの配列を（長さは自分で決めて）定義し、</a:t>
            </a:r>
            <a:r>
              <a:rPr lang="en-US" altLang="ja-JP" sz="2400" dirty="0" smtClean="0"/>
              <a:t>average</a:t>
            </a:r>
            <a:r>
              <a:rPr lang="ja-JP" altLang="en-US" sz="2400" dirty="0" smtClean="0"/>
              <a:t>関数を呼び出して</a:t>
            </a:r>
            <a:r>
              <a:rPr lang="en-US" altLang="en-US" sz="2400" dirty="0" smtClean="0"/>
              <a:t>正しく平均値が計算されることを</a:t>
            </a:r>
            <a:r>
              <a:rPr lang="ja-JP" altLang="en-US" sz="2400" dirty="0" smtClean="0"/>
              <a:t>確認すること。</a:t>
            </a:r>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a:t>a[0] = </a:t>
            </a:r>
            <a:r>
              <a:rPr lang="en-US" altLang="ja-JP" sz="2400" dirty="0">
                <a:solidFill>
                  <a:srgbClr val="FF0000"/>
                </a:solidFill>
              </a:rPr>
              <a:t>1</a:t>
            </a:r>
          </a:p>
          <a:p>
            <a:r>
              <a:rPr lang="en-US" altLang="ja-JP" sz="2400" dirty="0"/>
              <a:t>a[1] = </a:t>
            </a:r>
            <a:r>
              <a:rPr lang="en-US" altLang="ja-JP" sz="2400" dirty="0">
                <a:solidFill>
                  <a:srgbClr val="FF0000"/>
                </a:solidFill>
              </a:rPr>
              <a:t>2</a:t>
            </a:r>
          </a:p>
          <a:p>
            <a:r>
              <a:rPr lang="en-US" altLang="ja-JP" sz="2400" dirty="0"/>
              <a:t>a[2] = </a:t>
            </a:r>
            <a:r>
              <a:rPr lang="en-US" altLang="ja-JP" sz="2400" dirty="0">
                <a:solidFill>
                  <a:srgbClr val="FF0000"/>
                </a:solidFill>
              </a:rPr>
              <a:t>4</a:t>
            </a:r>
          </a:p>
          <a:p>
            <a:r>
              <a:rPr lang="ja-JP" altLang="en-US" sz="2400" dirty="0"/>
              <a:t>平均値は</a:t>
            </a:r>
            <a:r>
              <a:rPr lang="en-US" altLang="ja-JP" sz="2400" dirty="0"/>
              <a:t>2.333333</a:t>
            </a:r>
            <a:r>
              <a:rPr lang="ja-JP" altLang="en-US" sz="2400" dirty="0"/>
              <a:t>です</a:t>
            </a:r>
            <a:r>
              <a:rPr lang="ja-JP" altLang="en-US" sz="2400" dirty="0" smtClean="0"/>
              <a:t>。</a:t>
            </a:r>
            <a:endParaRPr lang="en-US" altLang="ja-JP" sz="2400" dirty="0" smtClean="0"/>
          </a:p>
          <a:p>
            <a:r>
              <a:rPr lang="ja-JP" altLang="en-US" sz="2400" dirty="0" smtClean="0"/>
              <a:t>（補足）関数</a:t>
            </a:r>
            <a:r>
              <a:rPr lang="en-US" altLang="ja-JP" sz="2400" dirty="0" smtClean="0"/>
              <a:t>average</a:t>
            </a:r>
            <a:r>
              <a:rPr lang="ja-JP" altLang="en-US" sz="2400" dirty="0" smtClean="0"/>
              <a:t>の仮引数の</a:t>
            </a:r>
            <a:r>
              <a:rPr lang="en-US" altLang="ja-JP" sz="2400" dirty="0" err="1" smtClean="0"/>
              <a:t>int</a:t>
            </a:r>
            <a:r>
              <a:rPr lang="en-US" altLang="ja-JP" sz="2400" dirty="0" smtClean="0"/>
              <a:t> *a</a:t>
            </a:r>
            <a:r>
              <a:rPr lang="ja-JP" altLang="en-US" sz="2400" dirty="0" smtClean="0"/>
              <a:t>の部分は</a:t>
            </a:r>
            <a:r>
              <a:rPr lang="fr-FR" altLang="ja-JP" sz="2400" dirty="0" err="1" smtClean="0"/>
              <a:t>int</a:t>
            </a:r>
            <a:r>
              <a:rPr lang="fr-FR" altLang="ja-JP" sz="2400" dirty="0" smtClean="0"/>
              <a:t> a[ ] </a:t>
            </a:r>
            <a:r>
              <a:rPr lang="ja-JP" altLang="en-US" sz="2400" dirty="0" smtClean="0"/>
              <a:t>と書いても同じ意味である。</a:t>
            </a:r>
            <a:endParaRPr lang="fr-FR" altLang="ja-JP" sz="2400" i="1" dirty="0" smtClean="0"/>
          </a:p>
        </p:txBody>
      </p:sp>
    </p:spTree>
    <p:extLst>
      <p:ext uri="{BB962C8B-B14F-4D97-AF65-F5344CB8AC3E}">
        <p14:creationId xmlns:p14="http://schemas.microsoft.com/office/powerpoint/2010/main" val="96113985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dirty="0" smtClean="0"/>
              <a:t>発展課題</a:t>
            </a:r>
            <a:r>
              <a:rPr lang="en-US" altLang="ja-JP" dirty="0"/>
              <a:t>2</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を受け取り、その中の空白を全部削除する関数</a:t>
            </a:r>
            <a:r>
              <a:rPr lang="en-US" altLang="ja-JP" sz="2000" dirty="0" err="1" smtClean="0"/>
              <a:t>deleteSpaces</a:t>
            </a:r>
            <a:r>
              <a:rPr lang="ja-JP" altLang="en-US" sz="2000" dirty="0" smtClean="0"/>
              <a:t>を定義せよ。</a:t>
            </a:r>
            <a:endParaRPr lang="en-US" altLang="ja-JP" sz="2000" dirty="0" smtClean="0"/>
          </a:p>
          <a:p>
            <a:r>
              <a:rPr lang="ja-JP" altLang="en-US" sz="2000" dirty="0" smtClean="0"/>
              <a:t>      </a:t>
            </a:r>
            <a:r>
              <a:rPr lang="en-US" altLang="ja-JP" sz="2000" dirty="0" smtClean="0"/>
              <a:t>void </a:t>
            </a:r>
            <a:r>
              <a:rPr lang="en-US" altLang="ja-JP" sz="2000" dirty="0" err="1" smtClean="0"/>
              <a:t>deleteSpaces</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deleteSpaces</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deleteSpaces</a:t>
            </a:r>
            <a:r>
              <a:rPr lang="ja-JP" altLang="en-US" sz="2000" dirty="0" smtClean="0"/>
              <a:t>に渡し、その後</a:t>
            </a:r>
            <a:r>
              <a:rPr lang="en-US" altLang="ja-JP" sz="2000" dirty="0" smtClean="0"/>
              <a:t>main</a:t>
            </a:r>
            <a:r>
              <a:rPr lang="ja-JP" altLang="en-US" sz="2000" dirty="0" smtClean="0"/>
              <a:t>関数中で以下の実行例のように空白削除後の文字列を画面に表示する。</a:t>
            </a:r>
            <a:endParaRPr lang="en-US" altLang="ja-JP" sz="2000" dirty="0" smtClean="0"/>
          </a:p>
          <a:p>
            <a:endParaRPr lang="en-US" altLang="ja-JP" sz="2000" dirty="0" smtClean="0"/>
          </a:p>
          <a:p>
            <a:r>
              <a:rPr lang="ja-JP" altLang="en-US" sz="2000" dirty="0" smtClean="0"/>
              <a:t>（実行例）</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I am a student.</a:t>
            </a:r>
          </a:p>
          <a:p>
            <a:r>
              <a:rPr lang="ja-JP" altLang="en-US" sz="2000" dirty="0" smtClean="0"/>
              <a:t>空白を削除すると</a:t>
            </a:r>
            <a:r>
              <a:rPr lang="en-US" altLang="ja-JP" sz="2000" dirty="0" smtClean="0"/>
              <a:t>”</a:t>
            </a:r>
            <a:r>
              <a:rPr lang="en-US" altLang="ja-JP" sz="2000" dirty="0" err="1" smtClean="0"/>
              <a:t>Iamastudent</a:t>
            </a:r>
            <a:r>
              <a:rPr lang="en-US" altLang="ja-JP" sz="2000" dirty="0" smtClean="0"/>
              <a:t>.”</a:t>
            </a:r>
            <a:r>
              <a:rPr lang="ja-JP" altLang="en-US" sz="2000" dirty="0" smtClean="0"/>
              <a:t>になります。</a:t>
            </a:r>
            <a:endParaRPr lang="en-US" altLang="ja-JP" sz="2000" dirty="0" smtClean="0"/>
          </a:p>
          <a:p>
            <a:endParaRPr lang="en-US" altLang="ja-JP" sz="2000" dirty="0" smtClean="0"/>
          </a:p>
          <a:p>
            <a:r>
              <a:rPr lang="ja-JP" altLang="en-US" sz="2000" dirty="0" smtClean="0"/>
              <a:t>（ヒント）空白（に対応する</a:t>
            </a:r>
            <a:r>
              <a:rPr lang="en-US" altLang="ja-JP" sz="2000" dirty="0" err="1" smtClean="0"/>
              <a:t>int</a:t>
            </a:r>
            <a:r>
              <a:rPr lang="ja-JP" altLang="en-US" sz="2000" dirty="0" smtClean="0"/>
              <a:t>型の値）は </a:t>
            </a:r>
            <a:r>
              <a:rPr lang="en-US" altLang="ja-JP" sz="2000" dirty="0" smtClean="0"/>
              <a:t>‘ ’ </a:t>
            </a:r>
            <a:r>
              <a:rPr lang="ja-JP" altLang="en-US" sz="2000" dirty="0" smtClean="0"/>
              <a:t>（空白をクォート</a:t>
            </a:r>
            <a:r>
              <a:rPr lang="en-US" altLang="ja-JP" sz="2000" dirty="0" smtClean="0"/>
              <a:t>'</a:t>
            </a:r>
            <a:r>
              <a:rPr lang="ja-JP" altLang="en-US" sz="2000" dirty="0" smtClean="0"/>
              <a:t>で囲んだもの）で表される。</a:t>
            </a:r>
            <a:endParaRPr lang="en-US" altLang="ja-JP" sz="2000" dirty="0" smtClean="0"/>
          </a:p>
          <a:p>
            <a:r>
              <a:rPr lang="ja-JP" altLang="en-US" sz="2000" dirty="0" smtClean="0"/>
              <a:t>（注意）前回言った通り</a:t>
            </a:r>
            <a:r>
              <a:rPr lang="en-US" altLang="ja-JP" sz="2000" dirty="0" smtClean="0"/>
              <a:t>gets</a:t>
            </a:r>
            <a:r>
              <a:rPr lang="ja-JP" altLang="en-US" sz="2000" dirty="0" smtClean="0"/>
              <a:t>関数は使うべきではないが、ここでは使っていいことにする。（ただし、文字列格納用の配列は十分な長さで宣言する。）</a:t>
            </a:r>
            <a:endParaRPr lang="en-US" altLang="ja-JP" sz="2000" dirty="0" smtClean="0"/>
          </a:p>
          <a:p>
            <a:r>
              <a:rPr lang="ja-JP" altLang="en-US" sz="2000" dirty="0" smtClean="0"/>
              <a:t>（補足） 関数</a:t>
            </a:r>
            <a:r>
              <a:rPr lang="en-US" altLang="ja-JP" sz="2000" dirty="0" err="1" smtClean="0"/>
              <a:t>deleteSpaces</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kumimoji="1" lang="en-US" altLang="ja-JP" dirty="0" smtClean="0"/>
              <a:t>3</a:t>
            </a:r>
            <a:endParaRPr kumimoji="1" lang="ja-JP" altLang="en-US" dirty="0"/>
          </a:p>
        </p:txBody>
      </p:sp>
      <p:sp>
        <p:nvSpPr>
          <p:cNvPr id="4" name="テキスト ボックス 3"/>
          <p:cNvSpPr txBox="1"/>
          <p:nvPr/>
        </p:nvSpPr>
        <p:spPr>
          <a:xfrm>
            <a:off x="285720" y="1128801"/>
            <a:ext cx="8715404" cy="5324535"/>
          </a:xfrm>
          <a:prstGeom prst="rect">
            <a:avLst/>
          </a:prstGeom>
          <a:noFill/>
        </p:spPr>
        <p:txBody>
          <a:bodyPr wrap="square" rtlCol="0">
            <a:spAutoFit/>
          </a:bodyPr>
          <a:lstStyle/>
          <a:p>
            <a:r>
              <a:rPr lang="en-US" altLang="ja-JP" sz="2000" dirty="0"/>
              <a:t>2</a:t>
            </a:r>
            <a:r>
              <a:rPr lang="ja-JP" altLang="en-US" sz="2000" dirty="0" smtClean="0"/>
              <a:t>つの</a:t>
            </a:r>
            <a:r>
              <a:rPr lang="en-US" altLang="ja-JP" sz="2000" dirty="0" smtClean="0"/>
              <a:t>n</a:t>
            </a:r>
            <a:r>
              <a:rPr lang="ja-JP" altLang="en-US" sz="2000" dirty="0" smtClean="0"/>
              <a:t>次元ベクトルの内積を求める関数</a:t>
            </a:r>
            <a:r>
              <a:rPr lang="en-US" altLang="ja-JP" sz="2000" dirty="0" err="1" smtClean="0"/>
              <a:t>innerProd</a:t>
            </a:r>
            <a:r>
              <a:rPr lang="ja-JP" altLang="en-US" sz="2000" dirty="0" smtClean="0"/>
              <a:t>を定義せよ。ただし、</a:t>
            </a:r>
            <a:r>
              <a:rPr lang="en-US" altLang="ja-JP" sz="2000" dirty="0" smtClean="0"/>
              <a:t>n</a:t>
            </a:r>
            <a:r>
              <a:rPr lang="ja-JP" altLang="en-US" sz="2000" dirty="0" smtClean="0"/>
              <a:t>次元ベクトルは、長さ</a:t>
            </a:r>
            <a:r>
              <a:rPr lang="en-US" altLang="ja-JP" sz="2000" dirty="0" smtClean="0"/>
              <a:t>n</a:t>
            </a:r>
            <a:r>
              <a:rPr lang="ja-JP" altLang="en-US" sz="2000" dirty="0" smtClean="0"/>
              <a:t>の</a:t>
            </a:r>
            <a:r>
              <a:rPr lang="en-US" altLang="ja-JP" sz="2000" dirty="0" smtClean="0"/>
              <a:t>double </a:t>
            </a:r>
            <a:r>
              <a:rPr lang="ja-JP" altLang="en-US" sz="2000" dirty="0" smtClean="0"/>
              <a:t>型の配列で表すものとする。関数</a:t>
            </a:r>
            <a:r>
              <a:rPr lang="en-US" altLang="ja-JP" sz="2000" dirty="0" err="1" smtClean="0"/>
              <a:t>innerProd</a:t>
            </a:r>
            <a:r>
              <a:rPr lang="en-US" altLang="ja-JP" sz="2000" dirty="0" smtClean="0"/>
              <a:t> </a:t>
            </a:r>
            <a:r>
              <a:rPr lang="ja-JP" altLang="en-US" sz="2000" dirty="0" smtClean="0"/>
              <a:t>を、配列の先頭要素へのポインタ２つと、配列の長さ</a:t>
            </a:r>
            <a:r>
              <a:rPr lang="en-US" altLang="ja-JP" sz="2000" dirty="0" smtClean="0"/>
              <a:t>(</a:t>
            </a:r>
            <a:r>
              <a:rPr lang="en-US" altLang="ja-JP" sz="2000" dirty="0" err="1" smtClean="0"/>
              <a:t>int</a:t>
            </a:r>
            <a:r>
              <a:rPr lang="en-US" altLang="ja-JP" sz="2000" dirty="0" smtClean="0"/>
              <a:t> </a:t>
            </a:r>
            <a:r>
              <a:rPr lang="ja-JP" altLang="en-US" sz="2000" dirty="0" smtClean="0"/>
              <a:t>型</a:t>
            </a:r>
            <a:r>
              <a:rPr lang="en-US" altLang="ja-JP" sz="2000" dirty="0" smtClean="0"/>
              <a:t>)</a:t>
            </a:r>
            <a:r>
              <a:rPr lang="ja-JP" altLang="en-US" sz="2000" dirty="0" smtClean="0"/>
              <a:t>を引数にとり、結果を</a:t>
            </a:r>
            <a:r>
              <a:rPr lang="en-US" altLang="ja-JP" sz="2000" dirty="0" smtClean="0"/>
              <a:t>double</a:t>
            </a:r>
            <a:r>
              <a:rPr lang="ja-JP" altLang="en-US" sz="2000" dirty="0" smtClean="0"/>
              <a:t>型の値で返す関数として定義せよ。</a:t>
            </a:r>
            <a:endParaRPr lang="fr-FR" altLang="ja-JP" sz="2000" dirty="0" smtClean="0"/>
          </a:p>
          <a:p>
            <a:r>
              <a:rPr lang="ja-JP" altLang="en-US" sz="2000" dirty="0" smtClean="0"/>
              <a:t>    </a:t>
            </a:r>
            <a:r>
              <a:rPr lang="fr-FR" altLang="ja-JP" sz="2000" dirty="0" smtClean="0"/>
              <a:t>double innerProd (double *a, double *b, int size) {</a:t>
            </a:r>
            <a:r>
              <a:rPr lang="en-US" altLang="ja-JP" sz="2000" dirty="0" smtClean="0"/>
              <a:t>   …  }</a:t>
            </a:r>
            <a:r>
              <a:rPr lang="fr-FR" altLang="ja-JP" sz="2000" dirty="0" smtClean="0"/>
              <a:t> </a:t>
            </a:r>
          </a:p>
          <a:p>
            <a:r>
              <a:rPr lang="fr-FR" altLang="ja-JP" sz="2000" dirty="0" smtClean="0"/>
              <a:t>main</a:t>
            </a:r>
            <a:r>
              <a:rPr lang="ja-JP" altLang="en-US" sz="2000" dirty="0" smtClean="0"/>
              <a:t>関数で</a:t>
            </a:r>
            <a:r>
              <a:rPr lang="en-US" altLang="ja-JP" sz="2000" dirty="0" smtClean="0"/>
              <a:t>2</a:t>
            </a:r>
            <a:r>
              <a:rPr lang="ja-JP" altLang="en-US" sz="2000" dirty="0" smtClean="0"/>
              <a:t>つの配列を（長さは自分で決めて）定義し、</a:t>
            </a:r>
            <a:r>
              <a:rPr lang="en-US" altLang="ja-JP" sz="2000" dirty="0" err="1" smtClean="0"/>
              <a:t>innerProd</a:t>
            </a:r>
            <a:r>
              <a:rPr lang="ja-JP" altLang="en-US" sz="2000" dirty="0" smtClean="0"/>
              <a:t>関数を呼び出して正しく内積が計算されることを確認すること。</a:t>
            </a:r>
            <a:endParaRPr lang="en-US" altLang="ja-JP" sz="2000" dirty="0" smtClean="0"/>
          </a:p>
          <a:p>
            <a:r>
              <a:rPr lang="en-US" altLang="ja-JP" sz="2000" dirty="0" smtClean="0"/>
              <a:t>[</a:t>
            </a:r>
            <a:r>
              <a:rPr lang="ja-JP" altLang="en-US" sz="2000" dirty="0" smtClean="0"/>
              <a:t>実行例（</a:t>
            </a:r>
            <a:r>
              <a:rPr lang="en-US" altLang="ja-JP" sz="2000" dirty="0" smtClean="0"/>
              <a:t>3</a:t>
            </a:r>
            <a:r>
              <a:rPr lang="ja-JP" altLang="en-US" sz="2000" dirty="0" smtClean="0"/>
              <a:t>次元ベクトルの場合）</a:t>
            </a:r>
            <a:r>
              <a:rPr lang="en-US" altLang="ja-JP" sz="2000" dirty="0" smtClean="0"/>
              <a:t>]</a:t>
            </a:r>
          </a:p>
          <a:p>
            <a:r>
              <a:rPr lang="fr-FR" altLang="ja-JP" sz="2000" dirty="0" smtClean="0"/>
              <a:t>a[0] = </a:t>
            </a:r>
            <a:r>
              <a:rPr lang="fr-FR" altLang="ja-JP" sz="2000" dirty="0" smtClean="0">
                <a:solidFill>
                  <a:srgbClr val="FF0000"/>
                </a:solidFill>
              </a:rPr>
              <a:t>1.1</a:t>
            </a:r>
          </a:p>
          <a:p>
            <a:r>
              <a:rPr lang="fr-FR" altLang="ja-JP" sz="2000" dirty="0" smtClean="0"/>
              <a:t>a[1] = </a:t>
            </a:r>
            <a:r>
              <a:rPr lang="fr-FR" altLang="ja-JP" sz="2000" dirty="0" smtClean="0">
                <a:solidFill>
                  <a:srgbClr val="FF0000"/>
                </a:solidFill>
              </a:rPr>
              <a:t>1.2</a:t>
            </a:r>
          </a:p>
          <a:p>
            <a:r>
              <a:rPr lang="fr-FR" altLang="ja-JP" sz="2000" dirty="0" smtClean="0"/>
              <a:t>a[2] = </a:t>
            </a:r>
            <a:r>
              <a:rPr lang="fr-FR" altLang="ja-JP" sz="2000" dirty="0" smtClean="0">
                <a:solidFill>
                  <a:srgbClr val="FF0000"/>
                </a:solidFill>
              </a:rPr>
              <a:t>1.3</a:t>
            </a:r>
          </a:p>
          <a:p>
            <a:r>
              <a:rPr lang="fr-FR" altLang="ja-JP" sz="2000" dirty="0" smtClean="0"/>
              <a:t>b[0] = </a:t>
            </a:r>
            <a:r>
              <a:rPr lang="fr-FR" altLang="ja-JP" sz="2000" dirty="0" smtClean="0">
                <a:solidFill>
                  <a:srgbClr val="FF0000"/>
                </a:solidFill>
              </a:rPr>
              <a:t>2.1</a:t>
            </a:r>
          </a:p>
          <a:p>
            <a:r>
              <a:rPr lang="fr-FR" altLang="ja-JP" sz="2000" dirty="0" smtClean="0"/>
              <a:t>b[1] = </a:t>
            </a:r>
            <a:r>
              <a:rPr lang="fr-FR" altLang="ja-JP" sz="2000" dirty="0" smtClean="0">
                <a:solidFill>
                  <a:srgbClr val="FF0000"/>
                </a:solidFill>
              </a:rPr>
              <a:t>2.2</a:t>
            </a:r>
          </a:p>
          <a:p>
            <a:r>
              <a:rPr lang="fr-FR" altLang="ja-JP" sz="2000" dirty="0" smtClean="0"/>
              <a:t>b[2] = </a:t>
            </a:r>
            <a:r>
              <a:rPr lang="fr-FR" altLang="ja-JP" sz="2000" dirty="0" smtClean="0">
                <a:solidFill>
                  <a:srgbClr val="FF0000"/>
                </a:solidFill>
              </a:rPr>
              <a:t>2.3</a:t>
            </a:r>
          </a:p>
          <a:p>
            <a:r>
              <a:rPr lang="fr-FR" altLang="ja-JP" sz="2000" dirty="0" smtClean="0"/>
              <a:t>a</a:t>
            </a:r>
            <a:r>
              <a:rPr lang="ja-JP" altLang="en-US" sz="2000" dirty="0" smtClean="0"/>
              <a:t>と</a:t>
            </a:r>
            <a:r>
              <a:rPr lang="fr-FR" altLang="ja-JP" sz="2000" dirty="0" smtClean="0"/>
              <a:t>b</a:t>
            </a:r>
            <a:r>
              <a:rPr lang="ja-JP" altLang="en-US" sz="2000" dirty="0" smtClean="0"/>
              <a:t>の内積は</a:t>
            </a:r>
            <a:r>
              <a:rPr lang="en-US" altLang="ja-JP" sz="2000" dirty="0" smtClean="0"/>
              <a:t>7.940000</a:t>
            </a:r>
            <a:r>
              <a:rPr lang="ja-JP" altLang="en-US" sz="2000" dirty="0" smtClean="0"/>
              <a:t>です。</a:t>
            </a:r>
          </a:p>
          <a:p>
            <a:r>
              <a:rPr lang="ja-JP" altLang="en-US" sz="2000" dirty="0" smtClean="0"/>
              <a:t>（補足）関数</a:t>
            </a:r>
            <a:r>
              <a:rPr lang="en-US" altLang="ja-JP" sz="2000" dirty="0" err="1" smtClean="0"/>
              <a:t>innerProd</a:t>
            </a:r>
            <a:r>
              <a:rPr lang="ja-JP" altLang="en-US" sz="2000" dirty="0" smtClean="0"/>
              <a:t>の仮引数の</a:t>
            </a:r>
            <a:r>
              <a:rPr lang="en-US" altLang="ja-JP" sz="2000" dirty="0" smtClean="0"/>
              <a:t>double *a, double *b</a:t>
            </a:r>
            <a:r>
              <a:rPr lang="ja-JP" altLang="en-US" sz="2000" dirty="0" smtClean="0"/>
              <a:t>の部分は</a:t>
            </a:r>
            <a:r>
              <a:rPr lang="fr-FR" altLang="ja-JP" sz="2000" dirty="0" smtClean="0"/>
              <a:t>double a[ ], double b[ ]</a:t>
            </a:r>
            <a:r>
              <a:rPr lang="ja-JP" altLang="en-US" sz="2000" dirty="0" smtClean="0"/>
              <a:t>と書いても同じ意味である。</a:t>
            </a:r>
            <a:endParaRPr lang="fr-FR" altLang="ja-JP" sz="2000" i="1" dirty="0" smtClean="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720080"/>
          </a:xfrm>
        </p:spPr>
        <p:txBody>
          <a:bodyPr>
            <a:normAutofit fontScale="90000"/>
          </a:bodyPr>
          <a:lstStyle/>
          <a:p>
            <a:r>
              <a:rPr lang="ja-JP" altLang="en-US" dirty="0" smtClean="0"/>
              <a:t>発展</a:t>
            </a:r>
            <a:r>
              <a:rPr kumimoji="1" lang="ja-JP" altLang="en-US" dirty="0" smtClean="0"/>
              <a:t>課題</a:t>
            </a:r>
            <a:r>
              <a:rPr kumimoji="1" lang="en-US" altLang="ja-JP" dirty="0" smtClean="0"/>
              <a:t>4</a:t>
            </a:r>
            <a:endParaRPr kumimoji="1" lang="ja-JP" altLang="en-US" dirty="0"/>
          </a:p>
        </p:txBody>
      </p:sp>
      <p:sp>
        <p:nvSpPr>
          <p:cNvPr id="5" name="正方形/長方形 4"/>
          <p:cNvSpPr/>
          <p:nvPr/>
        </p:nvSpPr>
        <p:spPr>
          <a:xfrm>
            <a:off x="251520" y="836712"/>
            <a:ext cx="8712968" cy="5940088"/>
          </a:xfrm>
          <a:prstGeom prst="rect">
            <a:avLst/>
          </a:prstGeom>
        </p:spPr>
        <p:txBody>
          <a:bodyPr wrap="square">
            <a:spAutoFit/>
          </a:bodyPr>
          <a:lstStyle/>
          <a:p>
            <a:r>
              <a:rPr lang="en-US" altLang="ja-JP" sz="2000" dirty="0" err="1" smtClean="0"/>
              <a:t>int</a:t>
            </a:r>
            <a:r>
              <a:rPr lang="en-US" altLang="ja-JP" sz="2000" dirty="0" smtClean="0"/>
              <a:t> </a:t>
            </a:r>
            <a:r>
              <a:rPr lang="ja-JP" altLang="en-US" sz="2000" dirty="0" smtClean="0"/>
              <a:t>型の配列中に、ある値が格納されているかどうかを検査する関数</a:t>
            </a:r>
            <a:r>
              <a:rPr lang="en-US" altLang="ja-JP" sz="2000" dirty="0" smtClean="0"/>
              <a:t>search </a:t>
            </a:r>
            <a:r>
              <a:rPr lang="ja-JP" altLang="en-US" sz="2000" dirty="0" smtClean="0"/>
              <a:t>を定義したい。それを以下の形で定義せよ。</a:t>
            </a:r>
          </a:p>
          <a:p>
            <a:r>
              <a:rPr lang="en-US" altLang="ja-JP" sz="2000" dirty="0" smtClean="0"/>
              <a:t>    </a:t>
            </a:r>
            <a:r>
              <a:rPr lang="en-US" altLang="ja-JP" sz="2000" dirty="0" err="1" smtClean="0"/>
              <a:t>int</a:t>
            </a:r>
            <a:r>
              <a:rPr lang="en-US" altLang="ja-JP" sz="2000" dirty="0" smtClean="0"/>
              <a:t> search(</a:t>
            </a:r>
            <a:r>
              <a:rPr lang="en-US" altLang="ja-JP" sz="2000" dirty="0" err="1" smtClean="0"/>
              <a:t>int</a:t>
            </a:r>
            <a:r>
              <a:rPr lang="en-US" altLang="ja-JP" sz="2000" dirty="0" smtClean="0"/>
              <a:t> *p, </a:t>
            </a:r>
            <a:r>
              <a:rPr lang="en-US" altLang="ja-JP" sz="2000" dirty="0" err="1" smtClean="0"/>
              <a:t>int</a:t>
            </a:r>
            <a:r>
              <a:rPr lang="en-US" altLang="ja-JP" sz="2000" dirty="0" smtClean="0"/>
              <a:t> size, </a:t>
            </a:r>
            <a:r>
              <a:rPr lang="en-US" altLang="ja-JP" sz="2000" dirty="0" err="1" smtClean="0"/>
              <a:t>int</a:t>
            </a:r>
            <a:r>
              <a:rPr lang="en-US" altLang="ja-JP" sz="2000" dirty="0" smtClean="0"/>
              <a:t> value) {   …   }</a:t>
            </a:r>
          </a:p>
          <a:p>
            <a:r>
              <a:rPr lang="ja-JP" altLang="en-US" sz="2000" dirty="0" smtClean="0"/>
              <a:t>関数</a:t>
            </a:r>
            <a:r>
              <a:rPr lang="en-US" altLang="ja-JP" sz="2000" dirty="0" smtClean="0"/>
              <a:t>search</a:t>
            </a:r>
            <a:r>
              <a:rPr lang="ja-JP" altLang="en-US" sz="2000" dirty="0" smtClean="0"/>
              <a:t>は、配列の先頭要素へのポインタ</a:t>
            </a:r>
            <a:r>
              <a:rPr lang="en-US" altLang="ja-JP" sz="2000" dirty="0" smtClean="0"/>
              <a:t>p, </a:t>
            </a:r>
            <a:r>
              <a:rPr lang="ja-JP" altLang="en-US" sz="2000" dirty="0" smtClean="0"/>
              <a:t>配列の要素数</a:t>
            </a:r>
            <a:r>
              <a:rPr lang="en-US" altLang="ja-JP" sz="2000" dirty="0" smtClean="0"/>
              <a:t>size, </a:t>
            </a:r>
            <a:r>
              <a:rPr lang="ja-JP" altLang="en-US" sz="2000" dirty="0" smtClean="0"/>
              <a:t>調べたい値</a:t>
            </a:r>
            <a:r>
              <a:rPr lang="en-US" altLang="ja-JP" sz="2000" dirty="0" smtClean="0"/>
              <a:t>value</a:t>
            </a:r>
            <a:r>
              <a:rPr lang="ja-JP" altLang="en-US" sz="2000" dirty="0" smtClean="0"/>
              <a:t>の</a:t>
            </a:r>
            <a:r>
              <a:rPr lang="en-US" altLang="ja-JP" sz="2000" dirty="0" smtClean="0"/>
              <a:t>3</a:t>
            </a:r>
            <a:r>
              <a:rPr lang="ja-JP" altLang="en-US" sz="2000" dirty="0" smtClean="0"/>
              <a:t>つを引数として受け取り、第</a:t>
            </a:r>
            <a:r>
              <a:rPr lang="en-US" altLang="ja-JP" sz="2000" dirty="0" smtClean="0"/>
              <a:t>3</a:t>
            </a:r>
            <a:r>
              <a:rPr lang="ja-JP" altLang="en-US" sz="2000" dirty="0" smtClean="0"/>
              <a:t>引数</a:t>
            </a:r>
            <a:r>
              <a:rPr lang="en-US" altLang="ja-JP" sz="2000" dirty="0" smtClean="0"/>
              <a:t>value</a:t>
            </a:r>
            <a:r>
              <a:rPr lang="ja-JP" altLang="en-US" sz="2000" dirty="0" smtClean="0"/>
              <a:t>で受け取った値が配列の中にあれば、その値が格納されている場所</a:t>
            </a:r>
            <a:r>
              <a:rPr lang="en-US" altLang="ja-JP" sz="2000" dirty="0" smtClean="0"/>
              <a:t>(</a:t>
            </a:r>
            <a:r>
              <a:rPr lang="ja-JP" altLang="en-US" sz="2000" dirty="0" smtClean="0"/>
              <a:t>配列の</a:t>
            </a:r>
            <a:r>
              <a:rPr lang="en-US" altLang="ja-JP" sz="2000" dirty="0" smtClean="0"/>
              <a:t>index</a:t>
            </a:r>
            <a:r>
              <a:rPr lang="ja-JP" altLang="en-US" sz="2000" dirty="0" err="1" smtClean="0"/>
              <a:t>、</a:t>
            </a:r>
            <a:r>
              <a:rPr lang="ja-JP" altLang="en-US" sz="2000" dirty="0" smtClean="0"/>
              <a:t>もし複数個所にあればどれでも可</a:t>
            </a:r>
            <a:r>
              <a:rPr lang="en-US" altLang="ja-JP" sz="2000" dirty="0" smtClean="0"/>
              <a:t>) </a:t>
            </a:r>
            <a:r>
              <a:rPr lang="ja-JP" altLang="en-US" sz="2000" dirty="0" smtClean="0"/>
              <a:t>を結果として返し、なければ</a:t>
            </a:r>
            <a:r>
              <a:rPr lang="en-US" altLang="ja-JP" sz="2000" dirty="0" smtClean="0"/>
              <a:t>-1 </a:t>
            </a:r>
            <a:r>
              <a:rPr lang="ja-JP" altLang="en-US" sz="2000" dirty="0" smtClean="0"/>
              <a:t>を返す関数として定義せよ。</a:t>
            </a:r>
            <a:r>
              <a:rPr lang="en-US" altLang="ja-JP" sz="2000" dirty="0" smtClean="0"/>
              <a:t>main</a:t>
            </a:r>
            <a:r>
              <a:rPr lang="ja-JP" altLang="en-US" sz="2000" dirty="0" smtClean="0"/>
              <a:t>関数で配列を（長さは自分で決めて）定義し、</a:t>
            </a:r>
            <a:r>
              <a:rPr lang="en-US" altLang="ja-JP" sz="2000" dirty="0" smtClean="0"/>
              <a:t>search</a:t>
            </a:r>
            <a:r>
              <a:rPr lang="ja-JP" altLang="en-US" sz="2000" dirty="0" smtClean="0"/>
              <a:t>を呼び出して、正しく動作することを確認すること。</a:t>
            </a:r>
            <a:endParaRPr lang="en-US" altLang="ja-JP" sz="2000" dirty="0" smtClean="0"/>
          </a:p>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の配列を入力してください。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20</a:t>
            </a:r>
          </a:p>
          <a:p>
            <a:r>
              <a:rPr lang="en-US" altLang="ja-JP" sz="2000" dirty="0" smtClean="0"/>
              <a:t>a[2] = </a:t>
            </a:r>
            <a:r>
              <a:rPr lang="en-US" altLang="ja-JP" sz="2000" dirty="0" smtClean="0">
                <a:solidFill>
                  <a:srgbClr val="FF0000"/>
                </a:solidFill>
              </a:rPr>
              <a:t>30</a:t>
            </a:r>
          </a:p>
          <a:p>
            <a:r>
              <a:rPr lang="en-US" altLang="ja-JP" sz="2000" dirty="0" smtClean="0"/>
              <a:t>a[3] = </a:t>
            </a:r>
            <a:r>
              <a:rPr lang="en-US" altLang="ja-JP" sz="2000" dirty="0" smtClean="0">
                <a:solidFill>
                  <a:srgbClr val="FF0000"/>
                </a:solidFill>
              </a:rPr>
              <a:t>40</a:t>
            </a:r>
          </a:p>
          <a:p>
            <a:r>
              <a:rPr lang="en-US" altLang="ja-JP" sz="2000" dirty="0" smtClean="0"/>
              <a:t>a[4] = </a:t>
            </a:r>
            <a:r>
              <a:rPr lang="en-US" altLang="ja-JP" sz="2000" dirty="0" smtClean="0">
                <a:solidFill>
                  <a:srgbClr val="FF0000"/>
                </a:solidFill>
              </a:rPr>
              <a:t>50</a:t>
            </a:r>
          </a:p>
          <a:p>
            <a:r>
              <a:rPr lang="ja-JP" altLang="en-US" sz="2000" dirty="0" smtClean="0"/>
              <a:t>検索する値を入力してください</a:t>
            </a:r>
            <a:r>
              <a:rPr lang="en-US" altLang="ja-JP" sz="2000" dirty="0" smtClean="0"/>
              <a:t>: </a:t>
            </a:r>
            <a:r>
              <a:rPr lang="en-US" altLang="ja-JP" sz="2000" dirty="0" smtClean="0">
                <a:solidFill>
                  <a:srgbClr val="FF0000"/>
                </a:solidFill>
              </a:rPr>
              <a:t>30</a:t>
            </a:r>
          </a:p>
          <a:p>
            <a:r>
              <a:rPr lang="en-US" altLang="ja-JP" sz="2000" dirty="0" smtClean="0"/>
              <a:t>30</a:t>
            </a:r>
            <a:r>
              <a:rPr lang="ja-JP" altLang="en-US" sz="2000" dirty="0" smtClean="0"/>
              <a:t>は配列</a:t>
            </a:r>
            <a:r>
              <a:rPr lang="en-US" altLang="ja-JP" sz="2000" dirty="0" smtClean="0"/>
              <a:t>a</a:t>
            </a:r>
            <a:r>
              <a:rPr lang="ja-JP" altLang="en-US" sz="2000" dirty="0" smtClean="0"/>
              <a:t>の</a:t>
            </a:r>
            <a:r>
              <a:rPr lang="en-US" altLang="ja-JP" sz="2000" dirty="0" smtClean="0"/>
              <a:t>2</a:t>
            </a:r>
            <a:r>
              <a:rPr lang="ja-JP" altLang="en-US" sz="2000" dirty="0" smtClean="0"/>
              <a:t>番</a:t>
            </a:r>
            <a:r>
              <a:rPr lang="ja-JP" altLang="en-US" sz="2000" dirty="0" err="1" smtClean="0"/>
              <a:t>目ににあります。</a:t>
            </a:r>
            <a:endParaRPr lang="en-US" altLang="ja-JP" sz="2000" dirty="0" smtClean="0"/>
          </a:p>
          <a:p>
            <a:r>
              <a:rPr lang="ja-JP" altLang="en-US" sz="2000" dirty="0" smtClean="0"/>
              <a:t>（補足） 関数</a:t>
            </a:r>
            <a:r>
              <a:rPr lang="en-US" altLang="ja-JP" sz="2000" dirty="0" smtClean="0"/>
              <a:t>search</a:t>
            </a:r>
            <a:r>
              <a:rPr lang="ja-JP" altLang="en-US" sz="2000" dirty="0" smtClean="0"/>
              <a:t>の仮引数 </a:t>
            </a:r>
            <a:r>
              <a:rPr lang="en-US" altLang="ja-JP" sz="2000" dirty="0" err="1" smtClean="0"/>
              <a:t>int</a:t>
            </a:r>
            <a:r>
              <a:rPr lang="en-US" altLang="ja-JP" sz="2000" dirty="0" smtClean="0"/>
              <a:t> * p</a:t>
            </a:r>
            <a:r>
              <a:rPr lang="ja-JP" altLang="en-US" sz="2000" dirty="0" smtClean="0"/>
              <a:t>の部分は </a:t>
            </a:r>
            <a:r>
              <a:rPr lang="en-US" altLang="ja-JP" sz="2000" dirty="0" err="1" smtClean="0"/>
              <a:t>int</a:t>
            </a:r>
            <a:r>
              <a:rPr lang="en-US" altLang="ja-JP" sz="2000" dirty="0" smtClean="0"/>
              <a:t> p [ ] </a:t>
            </a:r>
            <a:r>
              <a:rPr lang="ja-JP" altLang="en-US" sz="2000" dirty="0" smtClean="0"/>
              <a:t>と書いても同じ意味である。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dirty="0" smtClean="0"/>
              <a:t>発展課題</a:t>
            </a:r>
            <a:r>
              <a:rPr lang="en-US" altLang="ja-JP" dirty="0" smtClean="0"/>
              <a:t>5</a:t>
            </a:r>
            <a:endParaRPr kumimoji="1" lang="ja-JP" altLang="en-US" dirty="0"/>
          </a:p>
        </p:txBody>
      </p:sp>
      <p:sp>
        <p:nvSpPr>
          <p:cNvPr id="4" name="テキスト ボックス 3"/>
          <p:cNvSpPr txBox="1"/>
          <p:nvPr/>
        </p:nvSpPr>
        <p:spPr>
          <a:xfrm>
            <a:off x="107504" y="1052736"/>
            <a:ext cx="8964488" cy="1631216"/>
          </a:xfrm>
          <a:prstGeom prst="rect">
            <a:avLst/>
          </a:prstGeom>
          <a:noFill/>
        </p:spPr>
        <p:txBody>
          <a:bodyPr wrap="square" rtlCol="0">
            <a:spAutoFit/>
          </a:bodyPr>
          <a:lstStyle/>
          <a:p>
            <a:r>
              <a:rPr lang="en-US" altLang="ja-JP" sz="2000" dirty="0" err="1" smtClean="0"/>
              <a:t>i</a:t>
            </a:r>
            <a:r>
              <a:rPr kumimoji="1" lang="en-US" altLang="ja-JP" sz="2000" dirty="0" err="1" smtClean="0"/>
              <a:t>nt</a:t>
            </a:r>
            <a:r>
              <a:rPr kumimoji="1" lang="ja-JP" altLang="en-US" sz="2000" dirty="0" smtClean="0"/>
              <a:t>型の配列およびその長さを引数として受け取り、配列中の要素を大きい順に並び変え</a:t>
            </a:r>
            <a:r>
              <a:rPr lang="ja-JP" altLang="en-US" sz="2000" dirty="0" smtClean="0"/>
              <a:t>る関数</a:t>
            </a:r>
            <a:r>
              <a:rPr lang="en-US" altLang="ja-JP" sz="2000" dirty="0" smtClean="0"/>
              <a:t>sort</a:t>
            </a:r>
            <a:r>
              <a:rPr lang="ja-JP" altLang="en-US" sz="2000" dirty="0" smtClean="0"/>
              <a:t>を定義せよ。</a:t>
            </a:r>
            <a:endParaRPr lang="en-US" altLang="ja-JP" sz="2000" dirty="0" smtClean="0"/>
          </a:p>
          <a:p>
            <a:r>
              <a:rPr kumimoji="1" lang="en-US" altLang="ja-JP" sz="2000" dirty="0" smtClean="0"/>
              <a:t>    void sort (</a:t>
            </a:r>
            <a:r>
              <a:rPr kumimoji="1" lang="en-US" altLang="ja-JP" sz="2000" dirty="0" err="1" smtClean="0"/>
              <a:t>int</a:t>
            </a:r>
            <a:r>
              <a:rPr kumimoji="1" lang="en-US" altLang="ja-JP" sz="2000" dirty="0" smtClean="0"/>
              <a:t> *a, </a:t>
            </a:r>
            <a:r>
              <a:rPr kumimoji="1" lang="en-US" altLang="ja-JP" sz="2000" dirty="0" err="1" smtClean="0"/>
              <a:t>int</a:t>
            </a:r>
            <a:r>
              <a:rPr kumimoji="1" lang="en-US" altLang="ja-JP" sz="2000" dirty="0" smtClean="0"/>
              <a:t> size) { … }</a:t>
            </a:r>
          </a:p>
          <a:p>
            <a:r>
              <a:rPr lang="fr-FR" altLang="ja-JP" sz="2000" dirty="0" smtClean="0"/>
              <a:t>main</a:t>
            </a:r>
            <a:r>
              <a:rPr lang="ja-JP" altLang="en-US" sz="2000" dirty="0" smtClean="0"/>
              <a:t>関数で配列を（長さは自分で決めて）宣言し、何らかの要素を格納し、</a:t>
            </a:r>
            <a:r>
              <a:rPr lang="en-US" altLang="ja-JP" sz="2000" dirty="0" smtClean="0"/>
              <a:t>sort</a:t>
            </a:r>
            <a:r>
              <a:rPr lang="ja-JP" altLang="en-US" sz="2000" dirty="0" smtClean="0"/>
              <a:t>関数を呼び出して並べ替え、結果を画面に表示して正しく動作することを確認すること。</a:t>
            </a:r>
            <a:endParaRPr kumimoji="1" lang="ja-JP" altLang="en-US" sz="2000" dirty="0"/>
          </a:p>
        </p:txBody>
      </p:sp>
      <p:sp>
        <p:nvSpPr>
          <p:cNvPr id="5" name="正方形/長方形 4"/>
          <p:cNvSpPr/>
          <p:nvPr/>
        </p:nvSpPr>
        <p:spPr>
          <a:xfrm>
            <a:off x="683568" y="2708920"/>
            <a:ext cx="3384376" cy="4093428"/>
          </a:xfrm>
          <a:prstGeom prst="rect">
            <a:avLst/>
          </a:prstGeom>
        </p:spPr>
        <p:txBody>
          <a:bodyPr wrap="square">
            <a:spAutoFit/>
          </a:bodyPr>
          <a:lstStyle/>
          <a:p>
            <a:r>
              <a:rPr lang="en-US" altLang="ja-JP" sz="2000" dirty="0" smtClean="0"/>
              <a:t>[</a:t>
            </a:r>
            <a:r>
              <a:rPr lang="ja-JP" altLang="en-US" sz="2000" dirty="0" smtClean="0"/>
              <a:t>実行例（長さ</a:t>
            </a:r>
            <a:r>
              <a:rPr lang="en-US" altLang="ja-JP" sz="2000" dirty="0" smtClean="0"/>
              <a:t>5</a:t>
            </a:r>
            <a:r>
              <a:rPr lang="ja-JP" altLang="en-US" sz="2000" dirty="0" smtClean="0"/>
              <a:t>の場合）</a:t>
            </a:r>
            <a:r>
              <a:rPr lang="en-US" altLang="ja-JP" sz="2000" dirty="0" smtClean="0"/>
              <a:t>]</a:t>
            </a:r>
          </a:p>
          <a:p>
            <a:r>
              <a:rPr lang="ja-JP" altLang="en-US" sz="2000" dirty="0" smtClean="0"/>
              <a:t>長さ</a:t>
            </a:r>
            <a:r>
              <a:rPr lang="en-US" altLang="ja-JP" sz="2000" dirty="0" smtClean="0"/>
              <a:t>5</a:t>
            </a:r>
            <a:r>
              <a:rPr lang="ja-JP" altLang="en-US" sz="2000" dirty="0" smtClean="0"/>
              <a:t>配列を入力してください。</a:t>
            </a:r>
          </a:p>
          <a:p>
            <a:r>
              <a:rPr lang="en-US" altLang="ja-JP" sz="2000" dirty="0" smtClean="0"/>
              <a:t>a[0] = </a:t>
            </a:r>
            <a:r>
              <a:rPr lang="en-US" altLang="ja-JP" sz="2000" dirty="0" smtClean="0">
                <a:solidFill>
                  <a:srgbClr val="FF0000"/>
                </a:solidFill>
              </a:rPr>
              <a:t>10</a:t>
            </a:r>
          </a:p>
          <a:p>
            <a:r>
              <a:rPr lang="en-US" altLang="ja-JP" sz="2000" dirty="0" smtClean="0"/>
              <a:t>a[1] = </a:t>
            </a:r>
            <a:r>
              <a:rPr lang="en-US" altLang="ja-JP" sz="2000" dirty="0" smtClean="0">
                <a:solidFill>
                  <a:srgbClr val="FF0000"/>
                </a:solidFill>
              </a:rPr>
              <a:t>50</a:t>
            </a:r>
          </a:p>
          <a:p>
            <a:r>
              <a:rPr lang="en-US" altLang="ja-JP" sz="2000" dirty="0" smtClean="0"/>
              <a:t>a[2] = </a:t>
            </a:r>
            <a:r>
              <a:rPr lang="en-US" altLang="ja-JP" sz="2000" dirty="0" smtClean="0">
                <a:solidFill>
                  <a:srgbClr val="FF0000"/>
                </a:solidFill>
              </a:rPr>
              <a:t>38</a:t>
            </a:r>
          </a:p>
          <a:p>
            <a:r>
              <a:rPr lang="en-US" altLang="ja-JP" sz="2000" dirty="0" smtClean="0"/>
              <a:t>a[3] = </a:t>
            </a:r>
            <a:r>
              <a:rPr lang="en-US" altLang="ja-JP" sz="2000" dirty="0" smtClean="0">
                <a:solidFill>
                  <a:srgbClr val="FF0000"/>
                </a:solidFill>
              </a:rPr>
              <a:t>80</a:t>
            </a:r>
          </a:p>
          <a:p>
            <a:r>
              <a:rPr lang="en-US" altLang="ja-JP" sz="2000" dirty="0" smtClean="0"/>
              <a:t>a[4] = </a:t>
            </a:r>
            <a:r>
              <a:rPr lang="en-US" altLang="ja-JP" sz="2000" dirty="0" smtClean="0">
                <a:solidFill>
                  <a:srgbClr val="FF0000"/>
                </a:solidFill>
              </a:rPr>
              <a:t>60</a:t>
            </a:r>
          </a:p>
          <a:p>
            <a:r>
              <a:rPr lang="ja-JP" altLang="en-US" sz="2000" dirty="0"/>
              <a:t>ソート後</a:t>
            </a:r>
            <a:r>
              <a:rPr lang="en-US" altLang="ja-JP" sz="2000" dirty="0"/>
              <a:t>:</a:t>
            </a:r>
          </a:p>
          <a:p>
            <a:r>
              <a:rPr lang="en-US" altLang="ja-JP" sz="2000" dirty="0"/>
              <a:t>a[0] = 80</a:t>
            </a:r>
          </a:p>
          <a:p>
            <a:r>
              <a:rPr lang="en-US" altLang="ja-JP" sz="2000" dirty="0"/>
              <a:t>a[1] = 60</a:t>
            </a:r>
          </a:p>
          <a:p>
            <a:r>
              <a:rPr lang="en-US" altLang="ja-JP" sz="2000" dirty="0"/>
              <a:t>a[2] = 50</a:t>
            </a:r>
          </a:p>
          <a:p>
            <a:r>
              <a:rPr lang="en-US" altLang="ja-JP" sz="2000" dirty="0"/>
              <a:t>a[3] = 38</a:t>
            </a:r>
          </a:p>
          <a:p>
            <a:r>
              <a:rPr lang="en-US" altLang="ja-JP" sz="2000" dirty="0"/>
              <a:t>a[4] = </a:t>
            </a:r>
            <a:r>
              <a:rPr lang="en-US" altLang="ja-JP" sz="2000" dirty="0" smtClean="0"/>
              <a:t>10</a:t>
            </a:r>
            <a:endParaRPr lang="ja-JP" altLang="en-US" sz="20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lang="ja-JP" altLang="en-US" dirty="0" smtClean="0"/>
              <a:t>参考</a:t>
            </a:r>
            <a:r>
              <a:rPr kumimoji="1" lang="ja-JP" altLang="en-US" dirty="0" smtClean="0"/>
              <a:t>課題</a:t>
            </a:r>
            <a:r>
              <a:rPr kumimoji="1" lang="en-US" altLang="ja-JP" dirty="0" smtClean="0"/>
              <a:t>1</a:t>
            </a:r>
            <a:endParaRPr kumimoji="1" lang="ja-JP" altLang="en-US" dirty="0"/>
          </a:p>
        </p:txBody>
      </p:sp>
      <p:sp>
        <p:nvSpPr>
          <p:cNvPr id="4" name="正方形/長方形 3"/>
          <p:cNvSpPr/>
          <p:nvPr/>
        </p:nvSpPr>
        <p:spPr>
          <a:xfrm>
            <a:off x="395536" y="1268760"/>
            <a:ext cx="8496944" cy="5940088"/>
          </a:xfrm>
          <a:prstGeom prst="rect">
            <a:avLst/>
          </a:prstGeom>
        </p:spPr>
        <p:txBody>
          <a:bodyPr wrap="square">
            <a:spAutoFit/>
          </a:bodyPr>
          <a:lstStyle/>
          <a:p>
            <a:r>
              <a:rPr lang="ja-JP" altLang="en-US" sz="2000" dirty="0" smtClean="0"/>
              <a:t>英語の文字列</a:t>
            </a:r>
            <a:r>
              <a:rPr lang="en-US" altLang="ja-JP" sz="2000" dirty="0" smtClean="0"/>
              <a:t>(char</a:t>
            </a:r>
            <a:r>
              <a:rPr lang="ja-JP" altLang="en-US" sz="2000" dirty="0" smtClean="0"/>
              <a:t> </a:t>
            </a:r>
            <a:r>
              <a:rPr lang="en-US" altLang="ja-JP" sz="2000" dirty="0" smtClean="0"/>
              <a:t>*</a:t>
            </a:r>
            <a:r>
              <a:rPr lang="ja-JP" altLang="en-US" sz="2000" dirty="0" smtClean="0"/>
              <a:t>型</a:t>
            </a:r>
            <a:r>
              <a:rPr lang="en-US" altLang="ja-JP" sz="2000" dirty="0" smtClean="0"/>
              <a:t>)</a:t>
            </a:r>
            <a:r>
              <a:rPr lang="ja-JP" altLang="en-US" sz="2000" dirty="0" smtClean="0"/>
              <a:t>を受け取り、その長さを返す関数</a:t>
            </a:r>
            <a:r>
              <a:rPr lang="en-US" altLang="ja-JP" sz="2000" dirty="0" err="1" smtClean="0"/>
              <a:t>getLength</a:t>
            </a:r>
            <a:r>
              <a:rPr lang="ja-JP" altLang="en-US" sz="2000" dirty="0" smtClean="0"/>
              <a:t>を定義せよ。</a:t>
            </a:r>
            <a:endParaRPr lang="en-US" altLang="ja-JP" sz="2000" dirty="0" smtClean="0"/>
          </a:p>
          <a:p>
            <a:r>
              <a:rPr lang="ja-JP" altLang="en-US" sz="2000" dirty="0" smtClean="0"/>
              <a:t>      </a:t>
            </a:r>
            <a:r>
              <a:rPr lang="en-US" altLang="ja-JP" sz="2000" dirty="0" err="1" smtClean="0"/>
              <a:t>int</a:t>
            </a:r>
            <a:r>
              <a:rPr lang="en-US" altLang="ja-JP" sz="2000" dirty="0" smtClean="0"/>
              <a:t> </a:t>
            </a:r>
            <a:r>
              <a:rPr lang="en-US" altLang="ja-JP" sz="2000" dirty="0" err="1" smtClean="0"/>
              <a:t>getLength</a:t>
            </a:r>
            <a:r>
              <a:rPr lang="en-US" altLang="ja-JP" sz="2000" dirty="0" smtClean="0"/>
              <a:t> (char *</a:t>
            </a:r>
            <a:r>
              <a:rPr lang="en-US" altLang="ja-JP" sz="2000" dirty="0" err="1" smtClean="0"/>
              <a:t>str</a:t>
            </a:r>
            <a:r>
              <a:rPr lang="en-US" altLang="ja-JP" sz="2000" dirty="0" smtClean="0"/>
              <a:t>) { ... }</a:t>
            </a:r>
            <a:endParaRPr lang="ja-JP" altLang="en-US" sz="2000" dirty="0" smtClean="0"/>
          </a:p>
          <a:p>
            <a:r>
              <a:rPr lang="ja-JP" altLang="en-US" sz="2000" dirty="0" smtClean="0"/>
              <a:t>また、</a:t>
            </a:r>
            <a:r>
              <a:rPr lang="en-US" altLang="ja-JP" sz="2000" dirty="0" err="1" smtClean="0"/>
              <a:t>getLength</a:t>
            </a:r>
            <a:r>
              <a:rPr lang="ja-JP" altLang="en-US" sz="2000" dirty="0" smtClean="0"/>
              <a:t>が正常に動作することを以下のように確認せよ。</a:t>
            </a:r>
          </a:p>
          <a:p>
            <a:r>
              <a:rPr lang="ja-JP" altLang="en-US" sz="2000" dirty="0" smtClean="0"/>
              <a:t>文字列を</a:t>
            </a:r>
            <a:r>
              <a:rPr lang="en-US" altLang="ja-JP" sz="2000" dirty="0" smtClean="0"/>
              <a:t>main</a:t>
            </a:r>
            <a:r>
              <a:rPr lang="ja-JP" altLang="en-US" sz="2000" dirty="0" smtClean="0"/>
              <a:t>関数中において</a:t>
            </a:r>
            <a:r>
              <a:rPr lang="en-US" altLang="ja-JP" sz="2000" dirty="0" smtClean="0"/>
              <a:t>gets</a:t>
            </a:r>
            <a:r>
              <a:rPr lang="ja-JP" altLang="en-US" sz="2000" dirty="0" smtClean="0"/>
              <a:t>関数でキーボードから受け取り、それを関数</a:t>
            </a:r>
            <a:r>
              <a:rPr lang="en-US" altLang="ja-JP" sz="2000" dirty="0" err="1" smtClean="0"/>
              <a:t>getLength</a:t>
            </a:r>
            <a:r>
              <a:rPr lang="ja-JP" altLang="en-US" sz="2000" dirty="0" smtClean="0"/>
              <a:t>に渡して返り値としてその長さを受け取り、それを</a:t>
            </a:r>
            <a:r>
              <a:rPr lang="en-US" altLang="ja-JP" sz="2000" dirty="0" smtClean="0"/>
              <a:t>main</a:t>
            </a:r>
            <a:r>
              <a:rPr lang="ja-JP" altLang="en-US" sz="2000" dirty="0" smtClean="0"/>
              <a:t>関数中で以下の実行例のように画面に表示するようにプログラムを作成する。</a:t>
            </a:r>
            <a:endParaRPr lang="en-US" altLang="ja-JP" sz="2000" dirty="0" smtClean="0"/>
          </a:p>
          <a:p>
            <a:endParaRPr lang="en-US" altLang="ja-JP" sz="2000" dirty="0" smtClean="0"/>
          </a:p>
          <a:p>
            <a:r>
              <a:rPr lang="ja-JP" altLang="en-US" sz="2000" dirty="0" smtClean="0"/>
              <a:t>（実行例）</a:t>
            </a:r>
          </a:p>
          <a:p>
            <a:r>
              <a:rPr lang="en-US" altLang="ja-JP" sz="2000" dirty="0" smtClean="0"/>
              <a:t>$ ./</a:t>
            </a:r>
            <a:r>
              <a:rPr lang="en-US" altLang="ja-JP" sz="2000" dirty="0" err="1" smtClean="0"/>
              <a:t>a.out</a:t>
            </a:r>
            <a:endParaRPr lang="en-US" altLang="ja-JP" sz="2000" dirty="0" smtClean="0"/>
          </a:p>
          <a:p>
            <a:r>
              <a:rPr lang="ja-JP" altLang="en-US" sz="2000" dirty="0" smtClean="0"/>
              <a:t>英語の文字列を入力してください</a:t>
            </a:r>
            <a:r>
              <a:rPr lang="en-US" altLang="ja-JP" sz="2000" dirty="0" smtClean="0"/>
              <a:t>: </a:t>
            </a:r>
            <a:r>
              <a:rPr lang="en-US" altLang="ja-JP" sz="2000" dirty="0" smtClean="0">
                <a:solidFill>
                  <a:srgbClr val="FF0000"/>
                </a:solidFill>
              </a:rPr>
              <a:t>This is a pen.</a:t>
            </a:r>
          </a:p>
          <a:p>
            <a:r>
              <a:rPr lang="ja-JP" altLang="en-US" sz="2000" dirty="0" smtClean="0"/>
              <a:t>入力した文字列 </a:t>
            </a:r>
            <a:r>
              <a:rPr lang="en-US" altLang="ja-JP" sz="2000" dirty="0" smtClean="0"/>
              <a:t>"This is a pen." </a:t>
            </a:r>
            <a:r>
              <a:rPr lang="ja-JP" altLang="en-US" sz="2000" dirty="0" smtClean="0"/>
              <a:t>の長さは</a:t>
            </a:r>
            <a:r>
              <a:rPr lang="en-US" altLang="ja-JP" sz="2000" dirty="0" smtClean="0"/>
              <a:t>14</a:t>
            </a:r>
            <a:r>
              <a:rPr lang="ja-JP" altLang="en-US" sz="2000" dirty="0" smtClean="0"/>
              <a:t>です。</a:t>
            </a:r>
          </a:p>
          <a:p>
            <a:endParaRPr lang="en-US" altLang="ja-JP" sz="2000" dirty="0" smtClean="0"/>
          </a:p>
          <a:p>
            <a:r>
              <a:rPr lang="ja-JP" altLang="en-US" sz="2000" dirty="0" smtClean="0"/>
              <a:t>（注意）前回言った通り</a:t>
            </a:r>
            <a:r>
              <a:rPr lang="en-US" altLang="ja-JP" sz="2000" dirty="0" smtClean="0"/>
              <a:t>gets</a:t>
            </a:r>
            <a:r>
              <a:rPr lang="ja-JP" altLang="en-US" sz="2000" dirty="0" smtClean="0"/>
              <a:t>関数を使うと</a:t>
            </a:r>
            <a:r>
              <a:rPr lang="en-US" altLang="ja-JP" sz="2000" dirty="0" smtClean="0"/>
              <a:t>buffer overflow</a:t>
            </a:r>
            <a:r>
              <a:rPr lang="ja-JP" altLang="en-US" sz="2000" dirty="0" smtClean="0"/>
              <a:t>の問題があるが、ここでは使っていいことにする。</a:t>
            </a:r>
            <a:r>
              <a:rPr lang="en-US" altLang="ja-JP" sz="2000" dirty="0" smtClean="0"/>
              <a:t>gets</a:t>
            </a:r>
            <a:r>
              <a:rPr lang="ja-JP" altLang="en-US" sz="2000" dirty="0" smtClean="0"/>
              <a:t>関数が使われていたらコンパイル時に警告が出るがここでは無視する。ただし、文字列格納用の配列は十分な長さで宣言する。</a:t>
            </a:r>
            <a:endParaRPr lang="en-US" altLang="ja-JP" sz="2000" dirty="0" smtClean="0"/>
          </a:p>
          <a:p>
            <a:r>
              <a:rPr lang="ja-JP" altLang="en-US" sz="2000" dirty="0" smtClean="0"/>
              <a:t>（補足）関数</a:t>
            </a:r>
            <a:r>
              <a:rPr lang="en-US" altLang="ja-JP" sz="2000" dirty="0" err="1" smtClean="0"/>
              <a:t>getLength</a:t>
            </a:r>
            <a:r>
              <a:rPr lang="ja-JP" altLang="en-US" sz="2000" dirty="0" smtClean="0"/>
              <a:t>の仮引数の</a:t>
            </a:r>
            <a:r>
              <a:rPr lang="en-US" altLang="ja-JP" sz="2000" dirty="0" smtClean="0"/>
              <a:t>char *</a:t>
            </a:r>
            <a:r>
              <a:rPr lang="en-US" altLang="ja-JP" sz="2000" dirty="0" err="1" smtClean="0"/>
              <a:t>str</a:t>
            </a:r>
            <a:r>
              <a:rPr lang="ja-JP" altLang="en-US" sz="2000" dirty="0" smtClean="0"/>
              <a:t>の部分は</a:t>
            </a:r>
            <a:r>
              <a:rPr lang="en-US" altLang="ja-JP" sz="2000" dirty="0" smtClean="0"/>
              <a:t>char </a:t>
            </a:r>
            <a:r>
              <a:rPr lang="en-US" altLang="ja-JP" sz="2000" dirty="0" err="1" smtClean="0"/>
              <a:t>str</a:t>
            </a:r>
            <a:r>
              <a:rPr lang="en-US" altLang="ja-JP" sz="2000" dirty="0" smtClean="0"/>
              <a:t> []</a:t>
            </a:r>
            <a:r>
              <a:rPr lang="ja-JP" altLang="en-US" sz="2000" dirty="0" smtClean="0"/>
              <a:t>と書いても同じ意味である。</a:t>
            </a:r>
            <a:endParaRPr lang="en-US" altLang="ja-JP" sz="2000" dirty="0" smtClean="0"/>
          </a:p>
          <a:p>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008112"/>
          </a:xfrm>
        </p:spPr>
        <p:txBody>
          <a:bodyPr/>
          <a:lstStyle/>
          <a:p>
            <a:r>
              <a:rPr kumimoji="1" lang="ja-JP" altLang="en-US" dirty="0" smtClean="0"/>
              <a:t>参考課題</a:t>
            </a:r>
            <a:r>
              <a:rPr kumimoji="1" lang="en-US" altLang="ja-JP" dirty="0" smtClean="0"/>
              <a:t>1 </a:t>
            </a:r>
            <a:r>
              <a:rPr kumimoji="1" lang="ja-JP" altLang="en-US" dirty="0" smtClean="0"/>
              <a:t>解答例</a:t>
            </a:r>
            <a:endParaRPr kumimoji="1" lang="ja-JP" altLang="en-US" dirty="0"/>
          </a:p>
        </p:txBody>
      </p:sp>
      <p:sp>
        <p:nvSpPr>
          <p:cNvPr id="4" name="正方形/長方形 3"/>
          <p:cNvSpPr/>
          <p:nvPr/>
        </p:nvSpPr>
        <p:spPr>
          <a:xfrm>
            <a:off x="1043608" y="1052736"/>
            <a:ext cx="7488832" cy="5632311"/>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getLength</a:t>
            </a:r>
            <a:r>
              <a:rPr lang="en-US" altLang="ja-JP" sz="2400" dirty="0" smtClean="0"/>
              <a:t> (char *</a:t>
            </a:r>
            <a:r>
              <a:rPr lang="en-US" altLang="ja-JP" sz="2400" dirty="0" err="1" smtClean="0"/>
              <a:t>str</a:t>
            </a:r>
            <a:r>
              <a:rPr lang="en-US" altLang="ja-JP" sz="2400" dirty="0" smtClean="0"/>
              <a:t>)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str</a:t>
            </a:r>
            <a:r>
              <a:rPr lang="en-US" altLang="ja-JP" sz="2400" dirty="0" smtClean="0"/>
              <a:t>[</a:t>
            </a:r>
            <a:r>
              <a:rPr lang="en-US" altLang="ja-JP" sz="2400" dirty="0" err="1" smtClean="0"/>
              <a:t>i</a:t>
            </a:r>
            <a:r>
              <a:rPr lang="en-US" altLang="ja-JP" sz="2400" dirty="0" smtClean="0"/>
              <a:t>]!='\0'; </a:t>
            </a:r>
            <a:r>
              <a:rPr lang="en-US" altLang="ja-JP" sz="2400" dirty="0" err="1" smtClean="0"/>
              <a:t>i</a:t>
            </a:r>
            <a:r>
              <a:rPr lang="en-US" altLang="ja-JP" sz="2400" dirty="0" smtClean="0"/>
              <a:t>=i+1);</a:t>
            </a:r>
          </a:p>
          <a:p>
            <a:r>
              <a:rPr lang="en-US" altLang="ja-JP" sz="2400" dirty="0" smtClean="0"/>
              <a:t>  return </a:t>
            </a:r>
            <a:r>
              <a:rPr lang="en-US" altLang="ja-JP" sz="2400" dirty="0" err="1" smtClean="0"/>
              <a:t>i</a:t>
            </a:r>
            <a:r>
              <a:rPr lang="en-US" altLang="ja-JP" sz="2400" dirty="0" smtClean="0"/>
              <a:t>;</a:t>
            </a:r>
          </a:p>
          <a:p>
            <a:r>
              <a:rPr lang="en-US" altLang="ja-JP" sz="2400" dirty="0" smtClean="0"/>
              <a:t>}</a:t>
            </a:r>
          </a:p>
          <a:p>
            <a:r>
              <a:rPr lang="en-US" altLang="ja-JP" sz="2400" dirty="0" err="1" smtClean="0"/>
              <a:t>int</a:t>
            </a:r>
            <a:r>
              <a:rPr lang="en-US" altLang="ja-JP" sz="2400" dirty="0" smtClean="0"/>
              <a:t> main(void)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char s[100];</a:t>
            </a:r>
          </a:p>
          <a:p>
            <a:r>
              <a:rPr lang="en-US" altLang="ja-JP" sz="2400" dirty="0" smtClean="0"/>
              <a:t>  </a:t>
            </a:r>
            <a:r>
              <a:rPr lang="en-US" altLang="ja-JP" sz="2400" dirty="0" err="1" smtClean="0"/>
              <a:t>printf</a:t>
            </a:r>
            <a:r>
              <a:rPr lang="en-US" altLang="ja-JP" sz="2400" dirty="0" smtClean="0"/>
              <a:t> ("</a:t>
            </a:r>
            <a:r>
              <a:rPr lang="ja-JP" altLang="en-US" sz="2400" dirty="0" smtClean="0"/>
              <a:t>英語の文字列を入力してください</a:t>
            </a:r>
            <a:r>
              <a:rPr lang="en-US" altLang="ja-JP" sz="2400" dirty="0" smtClean="0"/>
              <a:t>: ");</a:t>
            </a:r>
          </a:p>
          <a:p>
            <a:r>
              <a:rPr lang="en-US" altLang="ja-JP" sz="2400" dirty="0" smtClean="0"/>
              <a:t>  gets(s);</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 </a:t>
            </a:r>
            <a:r>
              <a:rPr lang="en-US" altLang="ja-JP" sz="2400" dirty="0" smtClean="0"/>
              <a:t>\"%s\" </a:t>
            </a:r>
            <a:r>
              <a:rPr lang="ja-JP" altLang="en-US" sz="2400" dirty="0" smtClean="0"/>
              <a:t>の長さは</a:t>
            </a:r>
            <a:r>
              <a:rPr lang="en-US" altLang="ja-JP" sz="2400" dirty="0" smtClean="0"/>
              <a:t>%d</a:t>
            </a:r>
            <a:r>
              <a:rPr lang="ja-JP" altLang="en-US" sz="2400" dirty="0" smtClean="0"/>
              <a:t>です。</a:t>
            </a:r>
            <a:r>
              <a:rPr lang="en-US" altLang="ja-JP" sz="2400" dirty="0" smtClean="0"/>
              <a:t>\n",</a:t>
            </a:r>
          </a:p>
          <a:p>
            <a:r>
              <a:rPr lang="en-US" altLang="ja-JP" sz="2400" dirty="0" smtClean="0"/>
              <a:t>          s, </a:t>
            </a:r>
            <a:r>
              <a:rPr lang="en-US" altLang="ja-JP" sz="2400" dirty="0" err="1" smtClean="0"/>
              <a:t>getLength</a:t>
            </a:r>
            <a:r>
              <a:rPr lang="en-US" altLang="ja-JP" sz="2400" dirty="0" smtClean="0"/>
              <a:t>(s));</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中間試験問題例</a:t>
            </a:r>
            <a:r>
              <a:rPr lang="en-US" altLang="ja-JP" dirty="0"/>
              <a:t>2</a:t>
            </a:r>
            <a:endParaRPr kumimoji="1" lang="ja-JP" altLang="en-US" dirty="0"/>
          </a:p>
        </p:txBody>
      </p:sp>
      <p:sp>
        <p:nvSpPr>
          <p:cNvPr id="4" name="正方形/長方形 3"/>
          <p:cNvSpPr/>
          <p:nvPr/>
        </p:nvSpPr>
        <p:spPr>
          <a:xfrm>
            <a:off x="714348" y="1500174"/>
            <a:ext cx="7715304" cy="3539430"/>
          </a:xfrm>
          <a:prstGeom prst="rect">
            <a:avLst/>
          </a:prstGeom>
        </p:spPr>
        <p:txBody>
          <a:bodyPr wrap="square">
            <a:spAutoFit/>
          </a:bodyPr>
          <a:lstStyle/>
          <a:p>
            <a:r>
              <a:rPr lang="en-US" altLang="ja-JP" sz="2800" dirty="0"/>
              <a:t>3</a:t>
            </a:r>
            <a:r>
              <a:rPr lang="ja-JP" altLang="en-US" sz="2800" dirty="0" smtClean="0"/>
              <a:t>つの整数の最大値を求める関数を定義せよ。関数名は</a:t>
            </a:r>
            <a:r>
              <a:rPr lang="en-US" altLang="ja-JP" sz="2800" dirty="0" smtClean="0"/>
              <a:t>max3 </a:t>
            </a:r>
            <a:r>
              <a:rPr lang="ja-JP" altLang="en-US" sz="2800" dirty="0" smtClean="0"/>
              <a:t>とする。ただし、関数</a:t>
            </a:r>
            <a:r>
              <a:rPr lang="en-US" altLang="ja-JP" sz="2800" dirty="0" smtClean="0"/>
              <a:t>max3 </a:t>
            </a:r>
            <a:r>
              <a:rPr lang="ja-JP" altLang="en-US" sz="2800" dirty="0" smtClean="0"/>
              <a:t>は、</a:t>
            </a:r>
            <a:r>
              <a:rPr lang="en-US" altLang="ja-JP" sz="2800" dirty="0" smtClean="0"/>
              <a:t>3</a:t>
            </a:r>
            <a:r>
              <a:rPr lang="ja-JP" altLang="en-US" sz="2800" dirty="0" smtClean="0"/>
              <a:t>つの</a:t>
            </a:r>
            <a:r>
              <a:rPr lang="en-US" altLang="ja-JP" sz="2800" dirty="0" err="1" smtClean="0"/>
              <a:t>int</a:t>
            </a:r>
            <a:r>
              <a:rPr lang="en-US" altLang="ja-JP" sz="2800" dirty="0" smtClean="0"/>
              <a:t> </a:t>
            </a:r>
            <a:r>
              <a:rPr lang="ja-JP" altLang="en-US" sz="2800" dirty="0" smtClean="0"/>
              <a:t>型の引数</a:t>
            </a:r>
            <a:r>
              <a:rPr lang="en-US" altLang="ja-JP" sz="2800" dirty="0" smtClean="0"/>
              <a:t>n1, n2, n3 </a:t>
            </a:r>
            <a:r>
              <a:rPr lang="ja-JP" altLang="en-US" sz="2800" dirty="0" smtClean="0"/>
              <a:t>を受け取り、そのうちの最大値を</a:t>
            </a:r>
            <a:r>
              <a:rPr lang="en-US" altLang="ja-JP" sz="2800" dirty="0" err="1" smtClean="0"/>
              <a:t>int</a:t>
            </a:r>
            <a:r>
              <a:rPr lang="en-US" altLang="ja-JP" sz="2800" dirty="0" smtClean="0"/>
              <a:t> </a:t>
            </a:r>
            <a:r>
              <a:rPr lang="ja-JP" altLang="en-US" sz="2800" dirty="0" smtClean="0"/>
              <a:t>型の値で返す関数として定義せよ。</a:t>
            </a:r>
          </a:p>
          <a:p>
            <a:r>
              <a:rPr lang="ja-JP" altLang="en-US" sz="2800" dirty="0" smtClean="0"/>
              <a:t>    </a:t>
            </a:r>
            <a:r>
              <a:rPr lang="en-US" altLang="ja-JP" sz="2800" dirty="0" err="1" smtClean="0"/>
              <a:t>int</a:t>
            </a:r>
            <a:r>
              <a:rPr lang="en-US" altLang="ja-JP" sz="2800" dirty="0" smtClean="0"/>
              <a:t> max3 (</a:t>
            </a:r>
            <a:r>
              <a:rPr lang="en-US" altLang="ja-JP" sz="2800" dirty="0" err="1" smtClean="0"/>
              <a:t>int</a:t>
            </a:r>
            <a:r>
              <a:rPr lang="en-US" altLang="ja-JP" sz="2800" dirty="0" smtClean="0"/>
              <a:t> n1, </a:t>
            </a:r>
            <a:r>
              <a:rPr lang="en-US" altLang="ja-JP" sz="2800" dirty="0" err="1" smtClean="0"/>
              <a:t>int</a:t>
            </a:r>
            <a:r>
              <a:rPr lang="en-US" altLang="ja-JP" sz="2800" dirty="0" smtClean="0"/>
              <a:t> n2, </a:t>
            </a:r>
            <a:r>
              <a:rPr lang="en-US" altLang="ja-JP" sz="2800" dirty="0" err="1" smtClean="0"/>
              <a:t>int</a:t>
            </a:r>
            <a:r>
              <a:rPr lang="en-US" altLang="ja-JP" sz="2800" dirty="0" smtClean="0"/>
              <a:t> n3) {</a:t>
            </a:r>
          </a:p>
          <a:p>
            <a:r>
              <a:rPr lang="ja-JP" altLang="en-US" sz="2800" dirty="0" smtClean="0"/>
              <a:t>        </a:t>
            </a:r>
            <a:r>
              <a:rPr lang="en-US" altLang="ja-JP" sz="2800" dirty="0" smtClean="0"/>
              <a:t>…</a:t>
            </a:r>
            <a:endParaRPr lang="ja-JP" altLang="en-US" sz="2800" dirty="0" smtClean="0"/>
          </a:p>
          <a:p>
            <a:r>
              <a:rPr lang="en-US" altLang="ja-JP" sz="2800" dirty="0" smtClean="0"/>
              <a:t>    }</a:t>
            </a:r>
          </a:p>
          <a:p>
            <a:r>
              <a:rPr lang="en-US" altLang="ja-JP" sz="2800" dirty="0" smtClean="0"/>
              <a:t>main </a:t>
            </a:r>
            <a:r>
              <a:rPr lang="ja-JP" altLang="en-US" sz="2800" dirty="0" smtClean="0"/>
              <a:t>関数の定義は不要である。</a:t>
            </a:r>
            <a:endParaRPr lang="ja-JP" altLang="en-US" sz="2800" dirty="0"/>
          </a:p>
        </p:txBody>
      </p:sp>
    </p:spTree>
    <p:extLst>
      <p:ext uri="{BB962C8B-B14F-4D97-AF65-F5344CB8AC3E}">
        <p14:creationId xmlns:p14="http://schemas.microsoft.com/office/powerpoint/2010/main" val="19310627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解答例</a:t>
            </a:r>
            <a:endParaRPr kumimoji="1" lang="ja-JP" altLang="en-US" dirty="0"/>
          </a:p>
        </p:txBody>
      </p:sp>
      <p:sp>
        <p:nvSpPr>
          <p:cNvPr id="4" name="テキスト ボックス 3"/>
          <p:cNvSpPr txBox="1"/>
          <p:nvPr/>
        </p:nvSpPr>
        <p:spPr>
          <a:xfrm>
            <a:off x="214282" y="2227258"/>
            <a:ext cx="4131259"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kumimoji="1" lang="en-US" altLang="ja-JP" sz="2400" dirty="0" smtClean="0"/>
              <a:t>    </a:t>
            </a:r>
            <a:r>
              <a:rPr kumimoji="1" lang="en-US" altLang="ja-JP" sz="2400" dirty="0" err="1" smtClean="0"/>
              <a:t>int</a:t>
            </a:r>
            <a:r>
              <a:rPr kumimoji="1" lang="en-US" altLang="ja-JP" sz="2400" dirty="0" smtClean="0"/>
              <a:t> max;</a:t>
            </a:r>
          </a:p>
          <a:p>
            <a:r>
              <a:rPr lang="en-US" altLang="ja-JP" sz="2400" dirty="0" smtClean="0"/>
              <a:t>    max = n1;</a:t>
            </a:r>
            <a:endParaRPr kumimoji="1" lang="en-US" altLang="ja-JP" sz="2400" dirty="0" smtClean="0"/>
          </a:p>
          <a:p>
            <a:r>
              <a:rPr lang="en-US" altLang="ja-JP" sz="2400" dirty="0" smtClean="0"/>
              <a:t>    if (max &lt; n2)</a:t>
            </a:r>
          </a:p>
          <a:p>
            <a:r>
              <a:rPr kumimoji="1" lang="en-US" altLang="ja-JP" sz="2400" dirty="0" smtClean="0"/>
              <a:t>        max = n2;</a:t>
            </a:r>
          </a:p>
          <a:p>
            <a:r>
              <a:rPr lang="en-US" altLang="ja-JP" sz="2400" dirty="0" smtClean="0"/>
              <a:t>    if (max &lt; n3)</a:t>
            </a:r>
          </a:p>
          <a:p>
            <a:r>
              <a:rPr kumimoji="1" lang="en-US" altLang="ja-JP" sz="2400" dirty="0" smtClean="0"/>
              <a:t>        max = n3;</a:t>
            </a:r>
          </a:p>
          <a:p>
            <a:r>
              <a:rPr lang="en-US" altLang="ja-JP" sz="2400" dirty="0" smtClean="0"/>
              <a:t>    return max;</a:t>
            </a:r>
          </a:p>
          <a:p>
            <a:r>
              <a:rPr kumimoji="1" lang="en-US" altLang="ja-JP" sz="2400" dirty="0" smtClean="0"/>
              <a:t>}</a:t>
            </a:r>
          </a:p>
        </p:txBody>
      </p:sp>
      <p:sp>
        <p:nvSpPr>
          <p:cNvPr id="5" name="テキスト ボックス 4"/>
          <p:cNvSpPr txBox="1"/>
          <p:nvPr/>
        </p:nvSpPr>
        <p:spPr>
          <a:xfrm>
            <a:off x="4500562" y="2215116"/>
            <a:ext cx="4510915" cy="3416320"/>
          </a:xfrm>
          <a:prstGeom prst="rect">
            <a:avLst/>
          </a:prstGeom>
          <a:noFill/>
          <a:ln>
            <a:solidFill>
              <a:schemeClr val="tx1"/>
            </a:solidFill>
          </a:ln>
        </p:spPr>
        <p:txBody>
          <a:bodyPr wrap="none" rtlCol="0">
            <a:spAutoFit/>
          </a:bodyPr>
          <a:lstStyle/>
          <a:p>
            <a:r>
              <a:rPr lang="en-US" altLang="ja-JP" sz="2400" dirty="0" err="1" smtClean="0"/>
              <a:t>int</a:t>
            </a:r>
            <a:r>
              <a:rPr lang="en-US" altLang="ja-JP" sz="2400" dirty="0" smtClean="0"/>
              <a:t> max2 (</a:t>
            </a:r>
            <a:r>
              <a:rPr lang="en-US" altLang="ja-JP" sz="2400" dirty="0" err="1" smtClean="0"/>
              <a:t>int</a:t>
            </a:r>
            <a:r>
              <a:rPr lang="en-US" altLang="ja-JP" sz="2400" dirty="0" smtClean="0"/>
              <a:t> n1, </a:t>
            </a:r>
            <a:r>
              <a:rPr lang="en-US" altLang="ja-JP" sz="2400" dirty="0" err="1" smtClean="0"/>
              <a:t>int</a:t>
            </a:r>
            <a:r>
              <a:rPr lang="en-US" altLang="ja-JP" sz="2400" dirty="0" smtClean="0"/>
              <a:t> n2) {</a:t>
            </a:r>
          </a:p>
          <a:p>
            <a:r>
              <a:rPr lang="en-US" altLang="ja-JP" sz="2400" dirty="0" smtClean="0"/>
              <a:t>    if (n1 &gt; n2)</a:t>
            </a:r>
          </a:p>
          <a:p>
            <a:r>
              <a:rPr lang="en-US" altLang="ja-JP" sz="2400" dirty="0" smtClean="0"/>
              <a:t>        return n1;</a:t>
            </a:r>
          </a:p>
          <a:p>
            <a:r>
              <a:rPr lang="en-US" altLang="ja-JP" sz="2400" dirty="0" smtClean="0"/>
              <a:t>    else</a:t>
            </a:r>
          </a:p>
          <a:p>
            <a:r>
              <a:rPr lang="en-US" altLang="ja-JP" sz="2400" dirty="0" smtClean="0"/>
              <a:t>        return n2;</a:t>
            </a:r>
          </a:p>
          <a:p>
            <a:r>
              <a:rPr lang="en-US" altLang="ja-JP" sz="2400" dirty="0" smtClean="0"/>
              <a:t>}</a:t>
            </a:r>
          </a:p>
          <a:p>
            <a:r>
              <a:rPr lang="en-US" altLang="ja-JP" sz="2400" dirty="0" err="1" smtClean="0"/>
              <a:t>int</a:t>
            </a:r>
            <a:r>
              <a:rPr lang="en-US" altLang="ja-JP" sz="2400" dirty="0" smtClean="0"/>
              <a:t> max3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a:t>
            </a:r>
          </a:p>
          <a:p>
            <a:r>
              <a:rPr lang="en-US" altLang="ja-JP" sz="2400" dirty="0" smtClean="0"/>
              <a:t>    return max2 (n1, max2 (n2, n3));</a:t>
            </a:r>
          </a:p>
          <a:p>
            <a:r>
              <a:rPr kumimoji="1" lang="en-US" altLang="ja-JP" sz="2400" dirty="0" smtClean="0"/>
              <a:t>}</a:t>
            </a:r>
          </a:p>
        </p:txBody>
      </p:sp>
      <p:sp>
        <p:nvSpPr>
          <p:cNvPr id="6" name="テキスト ボックス 5"/>
          <p:cNvSpPr txBox="1"/>
          <p:nvPr/>
        </p:nvSpPr>
        <p:spPr>
          <a:xfrm>
            <a:off x="1493220" y="1500174"/>
            <a:ext cx="1507144" cy="523220"/>
          </a:xfrm>
          <a:prstGeom prst="rect">
            <a:avLst/>
          </a:prstGeom>
          <a:noFill/>
        </p:spPr>
        <p:txBody>
          <a:bodyPr wrap="none" rtlCol="0">
            <a:spAutoFit/>
          </a:bodyPr>
          <a:lstStyle/>
          <a:p>
            <a:r>
              <a:rPr kumimoji="1" lang="ja-JP" altLang="en-US" sz="2800" dirty="0" smtClean="0"/>
              <a:t>解答例１</a:t>
            </a:r>
            <a:endParaRPr kumimoji="1" lang="ja-JP" altLang="en-US" sz="2800" dirty="0"/>
          </a:p>
        </p:txBody>
      </p:sp>
      <p:sp>
        <p:nvSpPr>
          <p:cNvPr id="7" name="テキスト ボックス 6"/>
          <p:cNvSpPr txBox="1"/>
          <p:nvPr/>
        </p:nvSpPr>
        <p:spPr>
          <a:xfrm>
            <a:off x="5572132" y="1500174"/>
            <a:ext cx="1507144" cy="523220"/>
          </a:xfrm>
          <a:prstGeom prst="rect">
            <a:avLst/>
          </a:prstGeom>
          <a:noFill/>
        </p:spPr>
        <p:txBody>
          <a:bodyPr wrap="none" rtlCol="0">
            <a:spAutoFit/>
          </a:bodyPr>
          <a:lstStyle/>
          <a:p>
            <a:r>
              <a:rPr kumimoji="1" lang="ja-JP" altLang="en-US" sz="2800" dirty="0" smtClean="0"/>
              <a:t>解答例２</a:t>
            </a:r>
            <a:endParaRPr kumimoji="1" lang="ja-JP" altLang="en-US" sz="2800" dirty="0"/>
          </a:p>
        </p:txBody>
      </p:sp>
    </p:spTree>
    <p:extLst>
      <p:ext uri="{BB962C8B-B14F-4D97-AF65-F5344CB8AC3E}">
        <p14:creationId xmlns:p14="http://schemas.microsoft.com/office/powerpoint/2010/main" val="4685941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中間試験問題例</a:t>
            </a:r>
            <a:r>
              <a:rPr kumimoji="1" lang="en-US" altLang="ja-JP" dirty="0" smtClean="0"/>
              <a:t>3</a:t>
            </a:r>
            <a:endParaRPr kumimoji="1" lang="ja-JP" altLang="en-US" dirty="0"/>
          </a:p>
        </p:txBody>
      </p:sp>
      <p:sp>
        <p:nvSpPr>
          <p:cNvPr id="5" name="テキスト ボックス 4"/>
          <p:cNvSpPr txBox="1"/>
          <p:nvPr/>
        </p:nvSpPr>
        <p:spPr>
          <a:xfrm>
            <a:off x="323528" y="1340768"/>
            <a:ext cx="3384376" cy="1569660"/>
          </a:xfrm>
          <a:prstGeom prst="rect">
            <a:avLst/>
          </a:prstGeom>
          <a:noFill/>
        </p:spPr>
        <p:txBody>
          <a:bodyPr wrap="square" rtlCol="0">
            <a:spAutoFit/>
          </a:bodyPr>
          <a:lstStyle/>
          <a:p>
            <a:r>
              <a:rPr kumimoji="1" lang="ja-JP" altLang="en-US" sz="2400" dirty="0" smtClean="0"/>
              <a:t>以下のプログラムを</a:t>
            </a:r>
            <a:r>
              <a:rPr lang="ja-JP" altLang="en-US" sz="2400" dirty="0" smtClean="0"/>
              <a:t>、</a:t>
            </a:r>
            <a:r>
              <a:rPr lang="en-US" altLang="ja-JP" sz="2400" dirty="0" smtClean="0"/>
              <a:t>continue</a:t>
            </a:r>
            <a:r>
              <a:rPr lang="ja-JP" altLang="en-US" sz="2400" dirty="0" smtClean="0"/>
              <a:t>文を使うことにより、</a:t>
            </a:r>
            <a:r>
              <a:rPr lang="en-US" altLang="ja-JP" sz="2400" dirty="0" err="1" smtClean="0"/>
              <a:t>goto</a:t>
            </a:r>
            <a:r>
              <a:rPr lang="ja-JP" altLang="en-US" sz="2400" dirty="0" smtClean="0"/>
              <a:t>文を使わないプログラムに書き換えよ。</a:t>
            </a:r>
            <a:endParaRPr kumimoji="1" lang="en-US" altLang="ja-JP" sz="2400" dirty="0" smtClean="0"/>
          </a:p>
        </p:txBody>
      </p:sp>
      <p:sp>
        <p:nvSpPr>
          <p:cNvPr id="6" name="正方形/長方形 5"/>
          <p:cNvSpPr/>
          <p:nvPr/>
        </p:nvSpPr>
        <p:spPr>
          <a:xfrm>
            <a:off x="3923928" y="1436578"/>
            <a:ext cx="4572000" cy="5016758"/>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x = 1;</a:t>
            </a:r>
          </a:p>
          <a:p>
            <a:r>
              <a:rPr lang="en-US" altLang="ja-JP" sz="2000" dirty="0" smtClean="0"/>
              <a:t>    while (x &lt;= 10) {</a:t>
            </a:r>
          </a:p>
          <a:p>
            <a:r>
              <a:rPr lang="en-US" altLang="ja-JP" sz="2000" dirty="0" smtClean="0"/>
              <a:t>        if (x == 5) {</a:t>
            </a:r>
          </a:p>
          <a:p>
            <a:r>
              <a:rPr lang="en-US" altLang="ja-JP" sz="2000" dirty="0" smtClean="0"/>
              <a:t>             x=x+1;</a:t>
            </a:r>
          </a:p>
          <a:p>
            <a:r>
              <a:rPr lang="en-US" altLang="ja-JP" sz="2000" dirty="0" smtClean="0"/>
              <a:t>             </a:t>
            </a:r>
            <a:r>
              <a:rPr lang="en-US" altLang="ja-JP" sz="2000" dirty="0" err="1" smtClean="0"/>
              <a:t>goto</a:t>
            </a:r>
            <a:r>
              <a:rPr lang="en-US" altLang="ja-JP" sz="2000" dirty="0" smtClean="0"/>
              <a:t> </a:t>
            </a:r>
            <a:r>
              <a:rPr lang="en-US" altLang="ja-JP" sz="2000" dirty="0" err="1" smtClean="0"/>
              <a:t>aaa</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羊が</a:t>
            </a:r>
            <a:r>
              <a:rPr lang="en-US" altLang="ja-JP" sz="2000" dirty="0" smtClean="0"/>
              <a:t>%d</a:t>
            </a:r>
            <a:r>
              <a:rPr lang="ja-JP" altLang="en-US" sz="2000" dirty="0" smtClean="0"/>
              <a:t>匹</a:t>
            </a:r>
            <a:r>
              <a:rPr lang="en-US" altLang="ja-JP" sz="2000" dirty="0" smtClean="0"/>
              <a:t>\n", x);</a:t>
            </a:r>
          </a:p>
          <a:p>
            <a:r>
              <a:rPr lang="en-US" altLang="ja-JP" sz="2000" dirty="0" smtClean="0"/>
              <a:t>        x=x+1;</a:t>
            </a:r>
          </a:p>
          <a:p>
            <a:r>
              <a:rPr lang="en-US" altLang="ja-JP" sz="2000" dirty="0" smtClean="0"/>
              <a:t>     </a:t>
            </a:r>
            <a:r>
              <a:rPr lang="en-US" altLang="ja-JP" sz="2000" dirty="0" err="1" smtClean="0"/>
              <a:t>aaa</a:t>
            </a:r>
            <a:r>
              <a:rPr lang="en-US" altLang="ja-JP" sz="2000" dirty="0" smtClean="0"/>
              <a:t>:  </a:t>
            </a:r>
          </a:p>
          <a:p>
            <a:r>
              <a:rPr lang="en-US" altLang="ja-JP" sz="2000" dirty="0" smtClean="0"/>
              <a:t>        ; </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extLst>
      <p:ext uri="{BB962C8B-B14F-4D97-AF65-F5344CB8AC3E}">
        <p14:creationId xmlns:p14="http://schemas.microsoft.com/office/powerpoint/2010/main" val="24301914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解答例</a:t>
            </a:r>
            <a:endParaRPr kumimoji="1" lang="ja-JP" altLang="en-US" dirty="0"/>
          </a:p>
        </p:txBody>
      </p:sp>
      <p:sp>
        <p:nvSpPr>
          <p:cNvPr id="6" name="正方形/長方形 5"/>
          <p:cNvSpPr/>
          <p:nvPr/>
        </p:nvSpPr>
        <p:spPr>
          <a:xfrm>
            <a:off x="1571636" y="1428736"/>
            <a:ext cx="4572000" cy="5262979"/>
          </a:xfrm>
          <a:prstGeom prst="rect">
            <a:avLst/>
          </a:prstGeom>
          <a:ln>
            <a:solidFill>
              <a:schemeClr val="tx1"/>
            </a:solidFill>
          </a:ln>
        </p:spPr>
        <p:txBody>
          <a:bodyPr>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 = 1;</a:t>
            </a:r>
          </a:p>
          <a:p>
            <a:r>
              <a:rPr lang="en-US" altLang="ja-JP" sz="2400" dirty="0" smtClean="0"/>
              <a:t>    while (x &lt;= 10) {</a:t>
            </a:r>
          </a:p>
          <a:p>
            <a:r>
              <a:rPr lang="en-US" altLang="ja-JP" sz="2400" dirty="0" smtClean="0"/>
              <a:t>        if (x == 5) {</a:t>
            </a:r>
          </a:p>
          <a:p>
            <a:r>
              <a:rPr lang="en-US" altLang="ja-JP" sz="2400" dirty="0" smtClean="0"/>
              <a:t>             x=x+1;</a:t>
            </a:r>
          </a:p>
          <a:p>
            <a:r>
              <a:rPr lang="en-US" altLang="ja-JP" sz="2400" dirty="0" smtClean="0"/>
              <a:t>             continue;</a:t>
            </a:r>
            <a:endParaRPr lang="en-US" altLang="ja-JP" sz="2400" dirty="0" smtClean="0">
              <a:solidFill>
                <a:srgbClr val="FF0000"/>
              </a:solidFill>
            </a:endParaRP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羊が</a:t>
            </a:r>
            <a:r>
              <a:rPr lang="en-US" altLang="ja-JP" sz="2400" dirty="0" smtClean="0"/>
              <a:t>%d</a:t>
            </a:r>
            <a:r>
              <a:rPr lang="ja-JP" altLang="en-US" sz="2400" dirty="0" smtClean="0"/>
              <a:t>匹</a:t>
            </a:r>
            <a:r>
              <a:rPr lang="en-US" altLang="ja-JP" sz="2400" dirty="0" smtClean="0"/>
              <a:t>\n", x);</a:t>
            </a:r>
          </a:p>
          <a:p>
            <a:r>
              <a:rPr lang="en-US" altLang="ja-JP" sz="2400" dirty="0" smtClean="0"/>
              <a:t>        x=x+1;</a:t>
            </a:r>
          </a:p>
          <a:p>
            <a:r>
              <a:rPr lang="en-US" altLang="ja-JP" sz="2400" dirty="0" smtClean="0"/>
              <a:t>    }</a:t>
            </a:r>
          </a:p>
          <a:p>
            <a:r>
              <a:rPr lang="en-US" altLang="ja-JP" sz="2400" dirty="0" smtClean="0"/>
              <a:t>    return 0;</a:t>
            </a:r>
          </a:p>
          <a:p>
            <a:r>
              <a:rPr lang="en-US" altLang="ja-JP" sz="2400" dirty="0" smtClean="0"/>
              <a:t>}</a:t>
            </a:r>
            <a:endParaRPr lang="en-US" altLang="ja-JP" sz="2400" dirty="0"/>
          </a:p>
        </p:txBody>
      </p:sp>
    </p:spTree>
    <p:extLst>
      <p:ext uri="{BB962C8B-B14F-4D97-AF65-F5344CB8AC3E}">
        <p14:creationId xmlns:p14="http://schemas.microsoft.com/office/powerpoint/2010/main" val="18945350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1021</TotalTime>
  <Words>6586</Words>
  <Application>Microsoft Macintosh PowerPoint</Application>
  <PresentationFormat>画面に合わせる (4:3)</PresentationFormat>
  <Paragraphs>602</Paragraphs>
  <Slides>59</Slides>
  <Notes>0</Notes>
  <HiddenSlides>0</HiddenSlides>
  <MMClips>0</MMClips>
  <ScaleCrop>false</ScaleCrop>
  <HeadingPairs>
    <vt:vector size="4" baseType="variant">
      <vt:variant>
        <vt:lpstr>テーマ</vt:lpstr>
      </vt:variant>
      <vt:variant>
        <vt:i4>1</vt:i4>
      </vt:variant>
      <vt:variant>
        <vt:lpstr>スライド タイトル</vt:lpstr>
      </vt:variant>
      <vt:variant>
        <vt:i4>59</vt:i4>
      </vt:variant>
    </vt:vector>
  </HeadingPairs>
  <TitlesOfParts>
    <vt:vector size="60" baseType="lpstr">
      <vt:lpstr>Office テーマ</vt:lpstr>
      <vt:lpstr>プログラミング入門2 第7回 ポインタ</vt:lpstr>
      <vt:lpstr>今日の内容</vt:lpstr>
      <vt:lpstr>中間試験について</vt:lpstr>
      <vt:lpstr>中間試験問題例1</vt:lpstr>
      <vt:lpstr>解答例</vt:lpstr>
      <vt:lpstr>中間試験問題例2</vt:lpstr>
      <vt:lpstr>解答例</vt:lpstr>
      <vt:lpstr>中間試験問題例3</vt:lpstr>
      <vt:lpstr>解答例</vt:lpstr>
      <vt:lpstr>中間試験問題例4</vt:lpstr>
      <vt:lpstr>解答例</vt:lpstr>
      <vt:lpstr>中間試験問題例5</vt:lpstr>
      <vt:lpstr>解答例</vt:lpstr>
      <vt:lpstr>中間試験問題例6</vt:lpstr>
      <vt:lpstr>解答例</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基本課題1</vt:lpstr>
      <vt:lpstr>基本課題2</vt:lpstr>
      <vt:lpstr>発展課題1</vt:lpstr>
      <vt:lpstr>発展課題2</vt:lpstr>
      <vt:lpstr>発展課題3</vt:lpstr>
      <vt:lpstr>発展課題4</vt:lpstr>
      <vt:lpstr>発展課題5</vt:lpstr>
      <vt:lpstr>参考課題1</vt:lpstr>
      <vt:lpstr>参考課題1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Sasano Isao</cp:lastModifiedBy>
  <cp:revision>704</cp:revision>
  <dcterms:created xsi:type="dcterms:W3CDTF">2009-11-18T15:33:34Z</dcterms:created>
  <dcterms:modified xsi:type="dcterms:W3CDTF">2014-11-17T06:05:31Z</dcterms:modified>
</cp:coreProperties>
</file>