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85" r:id="rId12"/>
    <p:sldId id="286" r:id="rId13"/>
    <p:sldId id="287" r:id="rId14"/>
    <p:sldId id="266" r:id="rId15"/>
    <p:sldId id="267" r:id="rId16"/>
    <p:sldId id="268" r:id="rId17"/>
    <p:sldId id="269" r:id="rId18"/>
    <p:sldId id="270" r:id="rId19"/>
    <p:sldId id="283" r:id="rId20"/>
    <p:sldId id="275" r:id="rId21"/>
    <p:sldId id="272" r:id="rId22"/>
    <p:sldId id="274" r:id="rId23"/>
    <p:sldId id="284" r:id="rId24"/>
    <p:sldId id="271" r:id="rId25"/>
    <p:sldId id="276" r:id="rId26"/>
    <p:sldId id="277" r:id="rId27"/>
    <p:sldId id="278" r:id="rId28"/>
    <p:sldId id="279" r:id="rId29"/>
    <p:sldId id="280" r:id="rId30"/>
    <p:sldId id="281" r:id="rId31"/>
    <p:sldId id="282" r:id="rId3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2" d="100"/>
          <a:sy n="112" d="100"/>
        </p:scale>
        <p:origin x="-136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50565A-D855-4A15-8AFC-ED7B6471BF07}" type="datetimeFigureOut">
              <a:rPr kumimoji="1" lang="ja-JP" altLang="en-US" smtClean="0"/>
              <a:pPr/>
              <a:t>2014/09/28</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27653E-8846-4681-9B82-C8FF26B9F027}" type="slidenum">
              <a:rPr kumimoji="1" lang="ja-JP" altLang="en-US" smtClean="0"/>
              <a:pPr/>
              <a:t>‹#›</a:t>
            </a:fld>
            <a:endParaRPr kumimoji="1" lang="ja-JP" altLang="en-US"/>
          </a:p>
        </p:txBody>
      </p:sp>
    </p:spTree>
    <p:extLst>
      <p:ext uri="{BB962C8B-B14F-4D97-AF65-F5344CB8AC3E}">
        <p14:creationId xmlns:p14="http://schemas.microsoft.com/office/powerpoint/2010/main" val="39295681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0BD7718C-E537-482B-8B6D-376D8A3B6CB6}" type="slidenum">
              <a:rPr lang="en-US" altLang="ja-JP" smtClean="0">
                <a:latin typeface="Times" pitchFamily="-112" charset="0"/>
              </a:rPr>
              <a:pPr/>
              <a:t>1</a:t>
            </a:fld>
            <a:endParaRPr lang="en-US" altLang="ja-JP" smtClean="0">
              <a:latin typeface="Times" pitchFamily="-112"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kumimoji="0" lang="en-US"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 1"/>
          <p:cNvSpPr>
            <a:spLocks noGrp="1" noRot="1" noChangeAspect="1" noTextEdit="1"/>
          </p:cNvSpPr>
          <p:nvPr>
            <p:ph type="sldImg"/>
          </p:nvPr>
        </p:nvSpPr>
        <p:spPr>
          <a:ln/>
        </p:spPr>
      </p:sp>
      <p:sp>
        <p:nvSpPr>
          <p:cNvPr id="24579" name="ノート プレースホルダ 2"/>
          <p:cNvSpPr>
            <a:spLocks noGrp="1"/>
          </p:cNvSpPr>
          <p:nvPr>
            <p:ph type="body" idx="1"/>
          </p:nvPr>
        </p:nvSpPr>
        <p:spPr>
          <a:noFill/>
          <a:ln/>
        </p:spPr>
        <p:txBody>
          <a:bodyPr/>
          <a:lstStyle/>
          <a:p>
            <a:endParaRPr lang="ja-JP" altLang="en-US" smtClean="0"/>
          </a:p>
        </p:txBody>
      </p:sp>
      <p:sp>
        <p:nvSpPr>
          <p:cNvPr id="24580" name="スライド番号プレースホルダ 3"/>
          <p:cNvSpPr>
            <a:spLocks noGrp="1"/>
          </p:cNvSpPr>
          <p:nvPr>
            <p:ph type="sldNum" sz="quarter" idx="5"/>
          </p:nvPr>
        </p:nvSpPr>
        <p:spPr>
          <a:noFill/>
        </p:spPr>
        <p:txBody>
          <a:bodyPr/>
          <a:lstStyle/>
          <a:p>
            <a:fld id="{DD744490-B6F0-4B6E-B6A5-8DAEFD76FED7}" type="slidenum">
              <a:rPr lang="en-US" altLang="ja-JP" smtClean="0">
                <a:latin typeface="Times" pitchFamily="-112" charset="0"/>
              </a:rPr>
              <a:pPr/>
              <a:t>18</a:t>
            </a:fld>
            <a:endParaRPr lang="en-US" altLang="ja-JP" smtClean="0">
              <a:latin typeface="Times" pitchFamily="-112"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r>
              <a:rPr kumimoji="1" lang="ja-JP" altLang="en-US" smtClean="0"/>
              <a:t>第３回</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ja-JP" altLang="en-US" smtClean="0"/>
              <a:t>第３回</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ja-JP" altLang="en-US" smtClean="0"/>
              <a:t>第３回</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ja-JP" altLang="en-US" smtClean="0"/>
              <a:t>第３回</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r>
              <a:rPr kumimoji="1" lang="ja-JP" altLang="en-US" smtClean="0"/>
              <a:t>第３回</a:t>
            </a:r>
            <a:endParaRPr kumimoji="1" lang="ja-JP" altLang="en-US"/>
          </a:p>
        </p:txBody>
      </p:sp>
      <p:sp>
        <p:nvSpPr>
          <p:cNvPr id="5" name="フッター プレースホルダ 4"/>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r>
              <a:rPr kumimoji="1" lang="ja-JP" altLang="en-US" smtClean="0"/>
              <a:t>第３回</a:t>
            </a:r>
            <a:endParaRPr kumimoji="1" lang="ja-JP" altLang="en-US"/>
          </a:p>
        </p:txBody>
      </p:sp>
      <p:sp>
        <p:nvSpPr>
          <p:cNvPr id="6" name="フッター プレースホルダ 5"/>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r>
              <a:rPr kumimoji="1" lang="ja-JP" altLang="en-US" smtClean="0"/>
              <a:t>第３回</a:t>
            </a:r>
            <a:endParaRPr kumimoji="1" lang="ja-JP" altLang="en-US"/>
          </a:p>
        </p:txBody>
      </p:sp>
      <p:sp>
        <p:nvSpPr>
          <p:cNvPr id="8" name="フッター プレースホルダ 7"/>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r>
              <a:rPr kumimoji="1" lang="ja-JP" altLang="en-US" smtClean="0"/>
              <a:t>第３回</a:t>
            </a:r>
            <a:endParaRPr kumimoji="1" lang="ja-JP" altLang="en-US"/>
          </a:p>
        </p:txBody>
      </p:sp>
      <p:sp>
        <p:nvSpPr>
          <p:cNvPr id="4" name="フッター プレースホルダ 3"/>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kumimoji="1" lang="ja-JP" altLang="en-US" smtClean="0"/>
              <a:t>第３回</a:t>
            </a:r>
            <a:endParaRPr kumimoji="1" lang="ja-JP" altLang="en-US"/>
          </a:p>
        </p:txBody>
      </p:sp>
      <p:sp>
        <p:nvSpPr>
          <p:cNvPr id="3" name="フッター プレースホルダ 2"/>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ja-JP" altLang="en-US" smtClean="0"/>
              <a:t>第３回</a:t>
            </a:r>
            <a:endParaRPr kumimoji="1" lang="ja-JP" altLang="en-US"/>
          </a:p>
        </p:txBody>
      </p:sp>
      <p:sp>
        <p:nvSpPr>
          <p:cNvPr id="6" name="フッター プレースホルダ 5"/>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ja-JP" altLang="en-US" smtClean="0"/>
              <a:t>第３回</a:t>
            </a:r>
            <a:endParaRPr kumimoji="1" lang="ja-JP" altLang="en-US"/>
          </a:p>
        </p:txBody>
      </p:sp>
      <p:sp>
        <p:nvSpPr>
          <p:cNvPr id="6" name="フッター プレースホルダ 5"/>
          <p:cNvSpPr>
            <a:spLocks noGrp="1"/>
          </p:cNvSpPr>
          <p:nvPr>
            <p:ph type="ftr" sz="quarter" idx="11"/>
          </p:nvPr>
        </p:nvSpPr>
        <p:spPr/>
        <p:txBody>
          <a:bodyPr/>
          <a:lstStyle/>
          <a:p>
            <a:r>
              <a:rPr kumimoji="1" lang="ja-JP" altLang="en-US" smtClean="0"/>
              <a:t>プログラミング入門２</a:t>
            </a:r>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ja-JP" altLang="en-US" smtClean="0"/>
              <a:t>第３回</a:t>
            </a:r>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smtClean="0"/>
              <a:t>プログラミング入門２</a:t>
            </a:r>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7"/>
          <p:cNvSpPr txBox="1">
            <a:spLocks noChangeArrowheads="1"/>
          </p:cNvSpPr>
          <p:nvPr/>
        </p:nvSpPr>
        <p:spPr bwMode="auto">
          <a:xfrm>
            <a:off x="2411760" y="5084763"/>
            <a:ext cx="3960812" cy="523875"/>
          </a:xfrm>
          <a:prstGeom prst="rect">
            <a:avLst/>
          </a:prstGeom>
          <a:noFill/>
          <a:ln w="9525">
            <a:noFill/>
            <a:miter lim="800000"/>
            <a:headEnd/>
            <a:tailEnd/>
          </a:ln>
        </p:spPr>
        <p:txBody>
          <a:bodyPr>
            <a:spAutoFit/>
          </a:bodyPr>
          <a:lstStyle/>
          <a:p>
            <a:pPr algn="ctr"/>
            <a:r>
              <a:rPr lang="ja-JP" altLang="en-US" sz="2800" dirty="0">
                <a:ea typeface="ＭＳ Ｐゴシック" charset="-128"/>
              </a:rPr>
              <a:t>情報工学科   篠埜  功</a:t>
            </a:r>
          </a:p>
        </p:txBody>
      </p:sp>
      <p:sp>
        <p:nvSpPr>
          <p:cNvPr id="4114" name="Text Box 18"/>
          <p:cNvSpPr txBox="1">
            <a:spLocks noChangeArrowheads="1"/>
          </p:cNvSpPr>
          <p:nvPr/>
        </p:nvSpPr>
        <p:spPr bwMode="auto">
          <a:xfrm>
            <a:off x="2483768" y="2781300"/>
            <a:ext cx="3867150" cy="1323975"/>
          </a:xfrm>
          <a:prstGeom prst="rect">
            <a:avLst/>
          </a:prstGeom>
          <a:noFill/>
          <a:ln w="9525">
            <a:noFill/>
            <a:miter lim="800000"/>
            <a:headEnd/>
            <a:tailEnd/>
          </a:ln>
          <a:effectLst/>
        </p:spPr>
        <p:txBody>
          <a:bodyPr wrap="none">
            <a:spAutoFit/>
          </a:bodyPr>
          <a:lstStyle/>
          <a:p>
            <a:pPr algn="ctr">
              <a:defRPr/>
            </a:pPr>
            <a:r>
              <a:rPr lang="ja-JP" altLang="en-US" sz="4000" dirty="0" smtClean="0">
                <a:ea typeface="ＭＳ Ｐゴシック" charset="-128"/>
              </a:rPr>
              <a:t>第</a:t>
            </a:r>
            <a:r>
              <a:rPr lang="en-US" altLang="ja-JP" sz="4000" dirty="0">
                <a:ea typeface="ＭＳ Ｐゴシック" charset="-128"/>
              </a:rPr>
              <a:t>2</a:t>
            </a:r>
            <a:r>
              <a:rPr lang="ja-JP" altLang="en-US" sz="4000" dirty="0" smtClean="0">
                <a:ea typeface="ＭＳ Ｐゴシック" charset="-128"/>
              </a:rPr>
              <a:t>回</a:t>
            </a:r>
            <a:r>
              <a:rPr lang="ja-JP" altLang="en-US" sz="4000" dirty="0" smtClean="0">
                <a:effectLst>
                  <a:outerShdw blurRad="38100" dist="38100" dir="2700000" algn="tl">
                    <a:srgbClr val="000000"/>
                  </a:outerShdw>
                </a:effectLst>
                <a:ea typeface="ＭＳ Ｐゴシック" charset="-128"/>
              </a:rPr>
              <a:t>   </a:t>
            </a:r>
            <a:endParaRPr lang="en-US" altLang="ja-JP" sz="4000" dirty="0">
              <a:effectLst>
                <a:outerShdw blurRad="38100" dist="38100" dir="2700000" algn="tl">
                  <a:srgbClr val="000000"/>
                </a:outerShdw>
              </a:effectLst>
              <a:ea typeface="ＭＳ Ｐゴシック" charset="-128"/>
            </a:endParaRPr>
          </a:p>
          <a:p>
            <a:pPr algn="ctr">
              <a:defRPr/>
            </a:pPr>
            <a:r>
              <a:rPr lang="ja-JP" altLang="en-US" sz="4000" dirty="0">
                <a:ea typeface="ＭＳ Ｐゴシック" charset="-128"/>
              </a:rPr>
              <a:t>複合文、繰り返し</a:t>
            </a:r>
            <a:endParaRPr lang="en-US" altLang="ja-JP" sz="2400" dirty="0">
              <a:ea typeface="ＭＳ Ｐゴシック" charset="-128"/>
            </a:endParaRPr>
          </a:p>
        </p:txBody>
      </p:sp>
      <p:sp>
        <p:nvSpPr>
          <p:cNvPr id="3076" name="テキスト ボックス 4"/>
          <p:cNvSpPr txBox="1">
            <a:spLocks noChangeArrowheads="1"/>
          </p:cNvSpPr>
          <p:nvPr/>
        </p:nvSpPr>
        <p:spPr bwMode="auto">
          <a:xfrm>
            <a:off x="1835696" y="1484313"/>
            <a:ext cx="5067413" cy="769441"/>
          </a:xfrm>
          <a:prstGeom prst="rect">
            <a:avLst/>
          </a:prstGeom>
          <a:noFill/>
          <a:ln w="9525">
            <a:noFill/>
            <a:miter lim="800000"/>
            <a:headEnd/>
            <a:tailEnd/>
          </a:ln>
        </p:spPr>
        <p:txBody>
          <a:bodyPr wrap="none">
            <a:spAutoFit/>
          </a:bodyPr>
          <a:lstStyle/>
          <a:p>
            <a:pPr algn="ctr"/>
            <a:r>
              <a:rPr kumimoji="1" lang="ja-JP" altLang="en-US" sz="4400" dirty="0"/>
              <a:t>プログラミング入門２</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88" y="285750"/>
            <a:ext cx="8501062" cy="685800"/>
          </a:xfrm>
        </p:spPr>
        <p:txBody>
          <a:bodyPr rtlCol="0">
            <a:normAutofit fontScale="90000"/>
          </a:bodyPr>
          <a:lstStyle/>
          <a:p>
            <a:pPr eaLnBrk="1" fontAlgn="auto" hangingPunct="1">
              <a:spcAft>
                <a:spcPts val="0"/>
              </a:spcAft>
              <a:defRPr/>
            </a:pPr>
            <a:r>
              <a:rPr lang="ja-JP" altLang="en-US" dirty="0" smtClean="0"/>
              <a:t>複合文を使ったプログラム例（６）</a:t>
            </a:r>
            <a:r>
              <a:rPr lang="en-US" altLang="ja-JP" dirty="0" smtClean="0"/>
              <a:t/>
            </a:r>
            <a:br>
              <a:rPr lang="en-US" altLang="ja-JP" dirty="0" smtClean="0"/>
            </a:br>
            <a:r>
              <a:rPr lang="ja-JP" altLang="en-US" dirty="0" smtClean="0"/>
              <a:t>（打ち込んで確認）</a:t>
            </a:r>
            <a:endParaRPr lang="ja-JP" altLang="en-US" dirty="0"/>
          </a:p>
        </p:txBody>
      </p:sp>
      <p:sp>
        <p:nvSpPr>
          <p:cNvPr id="12291" name="コンテンツ プレースホルダ 2"/>
          <p:cNvSpPr>
            <a:spLocks noGrp="1"/>
          </p:cNvSpPr>
          <p:nvPr>
            <p:ph idx="1"/>
          </p:nvPr>
        </p:nvSpPr>
        <p:spPr>
          <a:xfrm>
            <a:off x="323528" y="1215579"/>
            <a:ext cx="8286750" cy="5453781"/>
          </a:xfrm>
          <a:ln>
            <a:solidFill>
              <a:schemeClr val="tx1"/>
            </a:solidFill>
          </a:ln>
        </p:spPr>
        <p:txBody>
          <a:bodyPr rtlCol="0">
            <a:noAutofit/>
          </a:bodyPr>
          <a:lstStyle/>
          <a:p>
            <a:pPr eaLnBrk="1" fontAlgn="auto" hangingPunct="1">
              <a:spcAft>
                <a:spcPts val="0"/>
              </a:spcAft>
              <a:buFont typeface="Wingdings" pitchFamily="-112" charset="2"/>
              <a:buNone/>
              <a:defRPr/>
            </a:pPr>
            <a:r>
              <a:rPr lang="en-US" altLang="ja-JP" sz="2000" dirty="0" smtClean="0"/>
              <a:t>/* </a:t>
            </a:r>
            <a:r>
              <a:rPr lang="ja-JP" altLang="en-US" sz="2000" dirty="0" smtClean="0"/>
              <a:t>整数値を入力し、それが正の場合、もう一つの整数値を入力し、それらの積を表示 </a:t>
            </a:r>
            <a:r>
              <a:rPr lang="en-US" altLang="ja-JP" sz="2000" dirty="0" smtClean="0"/>
              <a:t>*/</a:t>
            </a:r>
          </a:p>
          <a:p>
            <a:pPr eaLnBrk="1" fontAlgn="auto" hangingPunct="1">
              <a:spcAft>
                <a:spcPts val="0"/>
              </a:spcAft>
              <a:buFont typeface="Wingdings" pitchFamily="-112" charset="2"/>
              <a:buNone/>
              <a:defRPr/>
            </a:pPr>
            <a:r>
              <a:rPr lang="en-US" altLang="ja-JP" sz="2000" dirty="0" smtClean="0"/>
              <a:t>#include &lt;</a:t>
            </a:r>
            <a:r>
              <a:rPr lang="en-US" altLang="ja-JP" sz="2000" dirty="0" err="1" smtClean="0"/>
              <a:t>stdio.h</a:t>
            </a:r>
            <a:r>
              <a:rPr lang="en-US" altLang="ja-JP" sz="2000" dirty="0" smtClean="0"/>
              <a:t>&gt;</a:t>
            </a:r>
          </a:p>
          <a:p>
            <a:pPr eaLnBrk="1" fontAlgn="auto" hangingPunct="1">
              <a:spcAft>
                <a:spcPts val="0"/>
              </a:spcAft>
              <a:buFont typeface="Wingdings" pitchFamily="-112" charset="2"/>
              <a:buNone/>
              <a:defRPr/>
            </a:pPr>
            <a:r>
              <a:rPr lang="en-US" altLang="ja-JP" sz="2000" dirty="0" err="1" smtClean="0"/>
              <a:t>int</a:t>
            </a:r>
            <a:r>
              <a:rPr lang="en-US" altLang="ja-JP" sz="2000" dirty="0" smtClean="0"/>
              <a:t> main (void) {</a:t>
            </a:r>
          </a:p>
          <a:p>
            <a:pPr eaLnBrk="1" fontAlgn="auto" hangingPunct="1">
              <a:spcAft>
                <a:spcPts val="0"/>
              </a:spcAft>
              <a:buFont typeface="Wingdings" pitchFamily="-112" charset="2"/>
              <a:buNone/>
              <a:defRPr/>
            </a:pPr>
            <a:r>
              <a:rPr lang="en-US" altLang="ja-JP" sz="2000" dirty="0" smtClean="0"/>
              <a:t>    </a:t>
            </a:r>
            <a:r>
              <a:rPr lang="en-US" altLang="ja-JP" sz="2000" dirty="0" err="1" smtClean="0"/>
              <a:t>int</a:t>
            </a:r>
            <a:r>
              <a:rPr lang="en-US" altLang="ja-JP" sz="2000" dirty="0" smtClean="0"/>
              <a:t> x;</a:t>
            </a:r>
          </a:p>
          <a:p>
            <a:pPr eaLnBrk="1" fontAlgn="auto" hangingPunct="1">
              <a:spcAft>
                <a:spcPts val="0"/>
              </a:spcAft>
              <a:buFont typeface="Wingdings" pitchFamily="-112" charset="2"/>
              <a:buNone/>
              <a:defRPr/>
            </a:pPr>
            <a:r>
              <a:rPr lang="en-US" altLang="ja-JP" sz="2000" dirty="0" smtClean="0"/>
              <a:t>    </a:t>
            </a:r>
            <a:r>
              <a:rPr lang="en-US" altLang="ja-JP" sz="2000" dirty="0" err="1" smtClean="0"/>
              <a:t>printf</a:t>
            </a:r>
            <a:r>
              <a:rPr lang="en-US" altLang="ja-JP" sz="2000" dirty="0" smtClean="0"/>
              <a:t> (“Input an integer: “);</a:t>
            </a:r>
          </a:p>
          <a:p>
            <a:pPr eaLnBrk="1" fontAlgn="auto" hangingPunct="1">
              <a:spcAft>
                <a:spcPts val="0"/>
              </a:spcAft>
              <a:buFont typeface="Wingdings" pitchFamily="-112" charset="2"/>
              <a:buNone/>
              <a:defRPr/>
            </a:pPr>
            <a:r>
              <a:rPr lang="en-US" altLang="ja-JP" sz="2000" dirty="0" smtClean="0"/>
              <a:t>    </a:t>
            </a:r>
            <a:r>
              <a:rPr lang="en-US" altLang="ja-JP" sz="2000" dirty="0" err="1" smtClean="0"/>
              <a:t>scanf</a:t>
            </a:r>
            <a:r>
              <a:rPr lang="en-US" altLang="ja-JP" sz="2000" dirty="0" smtClean="0"/>
              <a:t> (“%d”, &amp;x);</a:t>
            </a:r>
          </a:p>
          <a:p>
            <a:pPr eaLnBrk="1" fontAlgn="auto" hangingPunct="1">
              <a:spcAft>
                <a:spcPts val="0"/>
              </a:spcAft>
              <a:buFont typeface="Wingdings" pitchFamily="-112" charset="2"/>
              <a:buNone/>
              <a:defRPr/>
            </a:pPr>
            <a:r>
              <a:rPr lang="en-US" altLang="ja-JP" sz="2000" dirty="0" smtClean="0"/>
              <a:t>    if (x&gt;0)</a:t>
            </a:r>
            <a:r>
              <a:rPr lang="ja-JP" altLang="en-US" sz="2000" dirty="0" smtClean="0"/>
              <a:t> </a:t>
            </a:r>
            <a:r>
              <a:rPr lang="en-US" altLang="ja-JP" sz="2000" dirty="0" smtClean="0">
                <a:solidFill>
                  <a:srgbClr val="FF0000"/>
                </a:solidFill>
              </a:rPr>
              <a:t>{</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int</a:t>
            </a:r>
            <a:r>
              <a:rPr lang="en-US" altLang="ja-JP" sz="2000" dirty="0" smtClean="0">
                <a:solidFill>
                  <a:srgbClr val="FF0000"/>
                </a:solidFill>
              </a:rPr>
              <a:t> y;</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printf</a:t>
            </a:r>
            <a:r>
              <a:rPr lang="en-US" altLang="ja-JP" sz="2000" dirty="0" smtClean="0">
                <a:solidFill>
                  <a:srgbClr val="FF0000"/>
                </a:solidFill>
              </a:rPr>
              <a:t> (“Input an integer: “);</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scanf</a:t>
            </a:r>
            <a:r>
              <a:rPr lang="en-US" altLang="ja-JP" sz="2000" dirty="0" smtClean="0">
                <a:solidFill>
                  <a:srgbClr val="FF0000"/>
                </a:solidFill>
              </a:rPr>
              <a:t> (“%d”, &amp;y);</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printf</a:t>
            </a:r>
            <a:r>
              <a:rPr lang="en-US" altLang="ja-JP" sz="2000" dirty="0" smtClean="0">
                <a:solidFill>
                  <a:srgbClr val="FF0000"/>
                </a:solidFill>
              </a:rPr>
              <a:t> (“%d * %d = %d.\n”, x, y, x*y);</a:t>
            </a:r>
          </a:p>
          <a:p>
            <a:pPr eaLnBrk="1" fontAlgn="auto" hangingPunct="1">
              <a:spcAft>
                <a:spcPts val="0"/>
              </a:spcAft>
              <a:buFont typeface="Wingdings" pitchFamily="-112" charset="2"/>
              <a:buNone/>
              <a:defRPr/>
            </a:pPr>
            <a:r>
              <a:rPr lang="en-US" altLang="ja-JP" sz="2000" dirty="0" smtClean="0">
                <a:solidFill>
                  <a:srgbClr val="FF0000"/>
                </a:solidFill>
              </a:rPr>
              <a:t>    }</a:t>
            </a:r>
          </a:p>
          <a:p>
            <a:pPr eaLnBrk="1" fontAlgn="auto" hangingPunct="1">
              <a:spcAft>
                <a:spcPts val="0"/>
              </a:spcAft>
              <a:buFont typeface="Wingdings" pitchFamily="-112" charset="2"/>
              <a:buNone/>
              <a:defRPr/>
            </a:pPr>
            <a:r>
              <a:rPr lang="en-US" altLang="ja-JP" sz="2000" dirty="0" smtClean="0"/>
              <a:t>    return 0; </a:t>
            </a:r>
          </a:p>
          <a:p>
            <a:pPr eaLnBrk="1" fontAlgn="auto" hangingPunct="1">
              <a:spcAft>
                <a:spcPts val="0"/>
              </a:spcAft>
              <a:buFont typeface="Wingdings" pitchFamily="-112" charset="2"/>
              <a:buNone/>
              <a:defRPr/>
            </a:pPr>
            <a:r>
              <a:rPr lang="en-US" altLang="ja-JP" sz="2000" dirty="0" smtClean="0"/>
              <a:t>}</a:t>
            </a:r>
            <a:endParaRPr lang="ja-JP" altLang="en-US" sz="2000" dirty="0" smtClean="0"/>
          </a:p>
        </p:txBody>
      </p:sp>
      <p:sp>
        <p:nvSpPr>
          <p:cNvPr id="12295" name="テキスト ボックス 6"/>
          <p:cNvSpPr txBox="1">
            <a:spLocks noChangeArrowheads="1"/>
          </p:cNvSpPr>
          <p:nvPr/>
        </p:nvSpPr>
        <p:spPr bwMode="auto">
          <a:xfrm>
            <a:off x="4572000" y="2230685"/>
            <a:ext cx="3786187" cy="1630363"/>
          </a:xfrm>
          <a:prstGeom prst="rect">
            <a:avLst/>
          </a:prstGeom>
          <a:solidFill>
            <a:schemeClr val="bg1"/>
          </a:solidFill>
          <a:ln w="9525">
            <a:solidFill>
              <a:schemeClr val="tx1"/>
            </a:solidFill>
            <a:miter lim="800000"/>
            <a:headEnd/>
            <a:tailEnd/>
          </a:ln>
        </p:spPr>
        <p:txBody>
          <a:bodyPr>
            <a:spAutoFit/>
          </a:bodyPr>
          <a:lstStyle/>
          <a:p>
            <a:r>
              <a:rPr kumimoji="1" lang="ja-JP" altLang="en-US" sz="2000"/>
              <a:t>赤字の部分は宣言１つ、文３つの複合文であり、</a:t>
            </a:r>
            <a:r>
              <a:rPr kumimoji="1" lang="en-US" altLang="ja-JP" sz="2000"/>
              <a:t>if</a:t>
            </a:r>
            <a:r>
              <a:rPr kumimoji="1" lang="ja-JP" altLang="en-US" sz="2000"/>
              <a:t>文</a:t>
            </a:r>
            <a:r>
              <a:rPr kumimoji="1" lang="en-US" altLang="ja-JP" sz="2000"/>
              <a:t>(else</a:t>
            </a:r>
            <a:r>
              <a:rPr kumimoji="1" lang="ja-JP" altLang="en-US" sz="2000"/>
              <a:t>パート無しの</a:t>
            </a:r>
            <a:r>
              <a:rPr kumimoji="1" lang="en-US" altLang="ja-JP" sz="2000"/>
              <a:t>if</a:t>
            </a:r>
            <a:r>
              <a:rPr kumimoji="1" lang="ja-JP" altLang="en-US" sz="2000"/>
              <a:t>文</a:t>
            </a:r>
            <a:r>
              <a:rPr kumimoji="1" lang="en-US" altLang="ja-JP" sz="2000"/>
              <a:t>)</a:t>
            </a:r>
            <a:r>
              <a:rPr kumimoji="1" lang="ja-JP" altLang="en-US" sz="2000"/>
              <a:t>の本体を成す。</a:t>
            </a:r>
            <a:endParaRPr kumimoji="1" lang="en-US" altLang="ja-JP" sz="2000"/>
          </a:p>
          <a:p>
            <a:r>
              <a:rPr kumimoji="1" lang="ja-JP" altLang="en-US" sz="2000"/>
              <a:t>変数</a:t>
            </a:r>
            <a:r>
              <a:rPr kumimoji="1" lang="en-US" altLang="ja-JP" sz="2000"/>
              <a:t>y</a:t>
            </a:r>
            <a:r>
              <a:rPr kumimoji="1" lang="ja-JP" altLang="en-US" sz="2000"/>
              <a:t>の有効範囲が赤字の部分だけであることに注意。</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a:xfrm>
            <a:off x="323850" y="188913"/>
            <a:ext cx="8105775" cy="685800"/>
          </a:xfrm>
        </p:spPr>
        <p:txBody>
          <a:bodyPr>
            <a:normAutofit fontScale="90000"/>
          </a:bodyPr>
          <a:lstStyle/>
          <a:p>
            <a:pPr eaLnBrk="1" hangingPunct="1">
              <a:defRPr/>
            </a:pPr>
            <a:r>
              <a:rPr kumimoji="0" lang="ja-JP" altLang="en-US" dirty="0" smtClean="0">
                <a:ea typeface="ＭＳ Ｐゴシック" charset="-128"/>
              </a:rPr>
              <a:t>補足</a:t>
            </a:r>
          </a:p>
        </p:txBody>
      </p:sp>
      <p:sp>
        <p:nvSpPr>
          <p:cNvPr id="6150" name="テキスト ボックス 5"/>
          <p:cNvSpPr txBox="1">
            <a:spLocks noChangeArrowheads="1"/>
          </p:cNvSpPr>
          <p:nvPr/>
        </p:nvSpPr>
        <p:spPr bwMode="auto">
          <a:xfrm>
            <a:off x="1549421" y="3681719"/>
            <a:ext cx="2338388" cy="523875"/>
          </a:xfrm>
          <a:prstGeom prst="rect">
            <a:avLst/>
          </a:prstGeom>
          <a:noFill/>
          <a:ln w="9525">
            <a:noFill/>
            <a:miter lim="800000"/>
            <a:headEnd/>
            <a:tailEnd/>
          </a:ln>
        </p:spPr>
        <p:txBody>
          <a:bodyPr wrap="none">
            <a:spAutoFit/>
          </a:bodyPr>
          <a:lstStyle/>
          <a:p>
            <a:r>
              <a:rPr kumimoji="1" lang="ja-JP" altLang="en-US" sz="2800" dirty="0"/>
              <a:t>複合文の構文</a:t>
            </a:r>
          </a:p>
        </p:txBody>
      </p:sp>
      <p:sp>
        <p:nvSpPr>
          <p:cNvPr id="6151" name="Text Box 9"/>
          <p:cNvSpPr txBox="1">
            <a:spLocks noChangeArrowheads="1"/>
          </p:cNvSpPr>
          <p:nvPr/>
        </p:nvSpPr>
        <p:spPr bwMode="auto">
          <a:xfrm>
            <a:off x="2192359" y="4253219"/>
            <a:ext cx="4808533" cy="461665"/>
          </a:xfrm>
          <a:prstGeom prst="rect">
            <a:avLst/>
          </a:prstGeom>
          <a:solidFill>
            <a:srgbClr val="FFFF00"/>
          </a:solidFill>
          <a:ln w="9525">
            <a:solidFill>
              <a:schemeClr val="tx1"/>
            </a:solidFill>
            <a:miter lim="800000"/>
            <a:headEnd/>
            <a:tailEnd/>
          </a:ln>
        </p:spPr>
        <p:txBody>
          <a:bodyPr wrap="square">
            <a:spAutoFit/>
          </a:bodyPr>
          <a:lstStyle/>
          <a:p>
            <a:r>
              <a:rPr kumimoji="1" lang="en-US" altLang="ja-JP" sz="2400" dirty="0"/>
              <a:t>{ 0</a:t>
            </a:r>
            <a:r>
              <a:rPr kumimoji="1" lang="ja-JP" altLang="en-US" sz="2400" dirty="0"/>
              <a:t>個以上</a:t>
            </a:r>
            <a:r>
              <a:rPr kumimoji="1" lang="ja-JP" altLang="en-US" sz="2400" dirty="0" smtClean="0"/>
              <a:t>の宣言あるいは文の並び</a:t>
            </a:r>
            <a:r>
              <a:rPr kumimoji="1" lang="en-US" altLang="ja-JP" sz="2400" dirty="0" smtClean="0"/>
              <a:t>}</a:t>
            </a:r>
            <a:endParaRPr kumimoji="1" lang="ja-JP" altLang="en-US" sz="2400" dirty="0"/>
          </a:p>
        </p:txBody>
      </p:sp>
      <p:sp>
        <p:nvSpPr>
          <p:cNvPr id="6152" name="テキスト ボックス 9"/>
          <p:cNvSpPr txBox="1">
            <a:spLocks noChangeArrowheads="1"/>
          </p:cNvSpPr>
          <p:nvPr/>
        </p:nvSpPr>
        <p:spPr bwMode="auto">
          <a:xfrm>
            <a:off x="1571604" y="4753289"/>
            <a:ext cx="2420856" cy="523220"/>
          </a:xfrm>
          <a:prstGeom prst="rect">
            <a:avLst/>
          </a:prstGeom>
          <a:noFill/>
          <a:ln w="9525">
            <a:noFill/>
            <a:miter lim="800000"/>
            <a:headEnd/>
            <a:tailEnd/>
          </a:ln>
        </p:spPr>
        <p:txBody>
          <a:bodyPr wrap="none">
            <a:spAutoFit/>
          </a:bodyPr>
          <a:lstStyle/>
          <a:p>
            <a:r>
              <a:rPr kumimoji="1" lang="ja-JP" altLang="en-US" sz="2800" dirty="0"/>
              <a:t>複合</a:t>
            </a:r>
            <a:r>
              <a:rPr kumimoji="1" lang="ja-JP" altLang="en-US" sz="2800" dirty="0" smtClean="0"/>
              <a:t>文の</a:t>
            </a:r>
            <a:r>
              <a:rPr kumimoji="1" lang="ja-JP" altLang="en-US" sz="2800" dirty="0"/>
              <a:t>意味</a:t>
            </a:r>
          </a:p>
        </p:txBody>
      </p:sp>
      <p:sp>
        <p:nvSpPr>
          <p:cNvPr id="6153" name="Text Box 9"/>
          <p:cNvSpPr txBox="1">
            <a:spLocks noChangeArrowheads="1"/>
          </p:cNvSpPr>
          <p:nvPr/>
        </p:nvSpPr>
        <p:spPr bwMode="auto">
          <a:xfrm>
            <a:off x="2214541" y="5324789"/>
            <a:ext cx="3808401" cy="461665"/>
          </a:xfrm>
          <a:prstGeom prst="rect">
            <a:avLst/>
          </a:prstGeom>
          <a:solidFill>
            <a:srgbClr val="CCFFCC"/>
          </a:solidFill>
          <a:ln w="9525">
            <a:solidFill>
              <a:schemeClr val="tx1"/>
            </a:solidFill>
            <a:miter lim="800000"/>
            <a:headEnd/>
            <a:tailEnd/>
          </a:ln>
        </p:spPr>
        <p:txBody>
          <a:bodyPr wrap="square">
            <a:spAutoFit/>
          </a:bodyPr>
          <a:lstStyle/>
          <a:p>
            <a:r>
              <a:rPr lang="ja-JP" altLang="en-US" sz="2400" dirty="0" smtClean="0"/>
              <a:t>複合文中の文を順番に実行</a:t>
            </a:r>
            <a:endParaRPr lang="ja-JP" altLang="en-US" sz="2400" dirty="0">
              <a:ea typeface="ＭＳ Ｐゴシック" charset="-128"/>
            </a:endParaRPr>
          </a:p>
        </p:txBody>
      </p:sp>
      <p:sp>
        <p:nvSpPr>
          <p:cNvPr id="12" name="テキスト ボックス 11"/>
          <p:cNvSpPr txBox="1"/>
          <p:nvPr/>
        </p:nvSpPr>
        <p:spPr>
          <a:xfrm>
            <a:off x="1071538" y="1000108"/>
            <a:ext cx="7000924" cy="2677656"/>
          </a:xfrm>
          <a:prstGeom prst="rect">
            <a:avLst/>
          </a:prstGeom>
          <a:noFill/>
        </p:spPr>
        <p:txBody>
          <a:bodyPr wrap="square" rtlCol="0">
            <a:spAutoFit/>
          </a:bodyPr>
          <a:lstStyle/>
          <a:p>
            <a:r>
              <a:rPr lang="en-US" altLang="ja-JP" sz="2400" dirty="0" smtClean="0"/>
              <a:t>1999</a:t>
            </a:r>
            <a:r>
              <a:rPr lang="ja-JP" altLang="en-US" sz="2400" dirty="0" smtClean="0"/>
              <a:t>年の</a:t>
            </a:r>
            <a:r>
              <a:rPr lang="en-US" altLang="ja-JP" sz="2400" dirty="0" smtClean="0"/>
              <a:t>ISO</a:t>
            </a:r>
            <a:r>
              <a:rPr lang="ja-JP" altLang="en-US" sz="2400" dirty="0" smtClean="0"/>
              <a:t>規格（</a:t>
            </a:r>
            <a:r>
              <a:rPr lang="en-US" altLang="ja-JP" sz="2400" dirty="0" smtClean="0"/>
              <a:t>C99</a:t>
            </a:r>
            <a:r>
              <a:rPr lang="ja-JP" altLang="en-US" sz="2400" dirty="0" smtClean="0"/>
              <a:t>と呼ばれる）では、複合文の中で、変数宣言は先頭部分以外に書いてもよいこととなっている。</a:t>
            </a:r>
            <a:endParaRPr lang="en-US" altLang="ja-JP" sz="2400" dirty="0" smtClean="0"/>
          </a:p>
          <a:p>
            <a:r>
              <a:rPr lang="ja-JP" altLang="en-US" sz="2400" dirty="0" smtClean="0"/>
              <a:t>複合文の先頭以外で宣言した場合、その変数の有効範囲はそこから始まる。</a:t>
            </a:r>
            <a:endParaRPr lang="en-US" altLang="ja-JP" sz="2400" dirty="0" smtClean="0"/>
          </a:p>
          <a:p>
            <a:r>
              <a:rPr lang="ja-JP" altLang="en-US" sz="2400" dirty="0" smtClean="0"/>
              <a:t>ただし、内側の複合文で同じ名前の変数が宣言されたら、その地点以降、その複合文の最後までを除く。</a:t>
            </a:r>
            <a:endParaRPr kumimoji="1" lang="ja-JP" altLang="en-US" sz="2400" dirty="0"/>
          </a:p>
        </p:txBody>
      </p:sp>
      <p:sp>
        <p:nvSpPr>
          <p:cNvPr id="8" name="テキスト ボックス 7"/>
          <p:cNvSpPr txBox="1"/>
          <p:nvPr/>
        </p:nvSpPr>
        <p:spPr>
          <a:xfrm>
            <a:off x="1000100" y="6007262"/>
            <a:ext cx="7429552" cy="707886"/>
          </a:xfrm>
          <a:prstGeom prst="rect">
            <a:avLst/>
          </a:prstGeom>
          <a:noFill/>
          <a:ln>
            <a:solidFill>
              <a:schemeClr val="tx1"/>
            </a:solidFill>
          </a:ln>
        </p:spPr>
        <p:txBody>
          <a:bodyPr wrap="square" rtlCol="0">
            <a:spAutoFit/>
          </a:bodyPr>
          <a:lstStyle/>
          <a:p>
            <a:r>
              <a:rPr kumimoji="1" lang="ja-JP" altLang="en-US" sz="2000" dirty="0" smtClean="0"/>
              <a:t>現状では</a:t>
            </a:r>
            <a:r>
              <a:rPr kumimoji="1" lang="en-US" altLang="ja-JP" sz="2000" dirty="0" smtClean="0"/>
              <a:t>1990</a:t>
            </a:r>
            <a:r>
              <a:rPr kumimoji="1" lang="ja-JP" altLang="en-US" sz="2000" dirty="0" smtClean="0"/>
              <a:t>年の</a:t>
            </a:r>
            <a:r>
              <a:rPr kumimoji="1" lang="en-US" altLang="ja-JP" sz="2000" dirty="0" smtClean="0"/>
              <a:t>ISO</a:t>
            </a:r>
            <a:r>
              <a:rPr kumimoji="1" lang="ja-JP" altLang="en-US" sz="2000" dirty="0" smtClean="0"/>
              <a:t>規格（教科書はこれに基づいて書かれている）に従っておくのが無難。</a:t>
            </a:r>
            <a:endParaRPr kumimoji="1" lang="ja-JP" altLang="en-US" sz="2000" dirty="0"/>
          </a:p>
        </p:txBody>
      </p:sp>
    </p:spTree>
    <p:extLst>
      <p:ext uri="{BB962C8B-B14F-4D97-AF65-F5344CB8AC3E}">
        <p14:creationId xmlns:p14="http://schemas.microsoft.com/office/powerpoint/2010/main" val="274754360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複合文を使ったプログラム例</a:t>
            </a:r>
            <a:r>
              <a:rPr lang="ja-JP" altLang="en-US" dirty="0" smtClean="0"/>
              <a:t>（７）</a:t>
            </a:r>
            <a:endParaRPr kumimoji="1" lang="ja-JP" altLang="en-US" dirty="0"/>
          </a:p>
        </p:txBody>
      </p:sp>
      <p:sp>
        <p:nvSpPr>
          <p:cNvPr id="4" name="正方形/長方形 3"/>
          <p:cNvSpPr/>
          <p:nvPr/>
        </p:nvSpPr>
        <p:spPr>
          <a:xfrm>
            <a:off x="1071538" y="1714488"/>
            <a:ext cx="5072098" cy="3970318"/>
          </a:xfrm>
          <a:prstGeom prst="rect">
            <a:avLst/>
          </a:prstGeom>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x;</a:t>
            </a:r>
          </a:p>
          <a:p>
            <a:r>
              <a:rPr lang="en-US" altLang="ja-JP" sz="2800" dirty="0" smtClean="0"/>
              <a:t>    x=3;</a:t>
            </a:r>
          </a:p>
          <a:p>
            <a:r>
              <a:rPr lang="en-US" altLang="ja-JP" sz="2800" dirty="0" smtClean="0"/>
              <a:t>    </a:t>
            </a:r>
            <a:r>
              <a:rPr lang="en-US" altLang="ja-JP" sz="2800" dirty="0" err="1" smtClean="0">
                <a:solidFill>
                  <a:srgbClr val="FF0000"/>
                </a:solidFill>
              </a:rPr>
              <a:t>int</a:t>
            </a:r>
            <a:r>
              <a:rPr lang="en-US" altLang="ja-JP" sz="2800" dirty="0" smtClean="0">
                <a:solidFill>
                  <a:srgbClr val="FF0000"/>
                </a:solidFill>
              </a:rPr>
              <a:t> y;</a:t>
            </a:r>
          </a:p>
          <a:p>
            <a:r>
              <a:rPr lang="en-US" altLang="ja-JP" sz="2800" dirty="0" smtClean="0"/>
              <a:t>    y=4;</a:t>
            </a:r>
          </a:p>
          <a:p>
            <a:r>
              <a:rPr lang="en-US" altLang="ja-JP" sz="2800" dirty="0" smtClean="0"/>
              <a:t>    </a:t>
            </a:r>
            <a:r>
              <a:rPr lang="en-US" altLang="ja-JP" sz="2800" dirty="0" err="1" smtClean="0"/>
              <a:t>printf</a:t>
            </a:r>
            <a:r>
              <a:rPr lang="en-US" altLang="ja-JP" sz="2800" dirty="0" smtClean="0"/>
              <a:t> ("x=%d, y=%d\n", x, y);</a:t>
            </a:r>
          </a:p>
          <a:p>
            <a:r>
              <a:rPr lang="en-US" altLang="ja-JP" sz="2800" dirty="0" smtClean="0"/>
              <a:t>    return 0;</a:t>
            </a:r>
          </a:p>
          <a:p>
            <a:r>
              <a:rPr lang="en-US" altLang="ja-JP" sz="2800" dirty="0" smtClean="0"/>
              <a:t>}</a:t>
            </a:r>
            <a:endParaRPr lang="en-US" altLang="ja-JP" sz="2800" dirty="0"/>
          </a:p>
        </p:txBody>
      </p:sp>
      <p:sp>
        <p:nvSpPr>
          <p:cNvPr id="5" name="テキスト ボックス 4"/>
          <p:cNvSpPr txBox="1"/>
          <p:nvPr/>
        </p:nvSpPr>
        <p:spPr>
          <a:xfrm>
            <a:off x="4714876" y="2357430"/>
            <a:ext cx="3357009" cy="830997"/>
          </a:xfrm>
          <a:prstGeom prst="rect">
            <a:avLst/>
          </a:prstGeom>
          <a:noFill/>
          <a:ln>
            <a:solidFill>
              <a:schemeClr val="tx1"/>
            </a:solidFill>
          </a:ln>
        </p:spPr>
        <p:txBody>
          <a:bodyPr wrap="none" rtlCol="0">
            <a:spAutoFit/>
          </a:bodyPr>
          <a:lstStyle/>
          <a:p>
            <a:r>
              <a:rPr lang="ja-JP" altLang="en-US" sz="2400" dirty="0" smtClean="0"/>
              <a:t>変数</a:t>
            </a:r>
            <a:r>
              <a:rPr lang="en-US" altLang="ja-JP" sz="2400" dirty="0" smtClean="0"/>
              <a:t>y</a:t>
            </a:r>
            <a:r>
              <a:rPr lang="ja-JP" altLang="en-US" sz="2400" dirty="0" smtClean="0"/>
              <a:t>の宣言を複合文の</a:t>
            </a:r>
            <a:endParaRPr lang="en-US" altLang="ja-JP" sz="2400" dirty="0" smtClean="0"/>
          </a:p>
          <a:p>
            <a:r>
              <a:rPr kumimoji="1" lang="ja-JP" altLang="en-US" sz="2400" dirty="0" smtClean="0"/>
              <a:t>先頭以外で</a:t>
            </a:r>
            <a:r>
              <a:rPr lang="ja-JP" altLang="en-US" sz="2400" dirty="0" smtClean="0"/>
              <a:t>行っている。</a:t>
            </a:r>
            <a:endParaRPr kumimoji="1" lang="ja-JP" altLang="en-US" sz="2400" dirty="0"/>
          </a:p>
        </p:txBody>
      </p:sp>
    </p:spTree>
    <p:extLst>
      <p:ext uri="{BB962C8B-B14F-4D97-AF65-F5344CB8AC3E}">
        <p14:creationId xmlns:p14="http://schemas.microsoft.com/office/powerpoint/2010/main" val="173980213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8346"/>
          </a:xfrm>
        </p:spPr>
        <p:txBody>
          <a:bodyPr>
            <a:normAutofit/>
          </a:bodyPr>
          <a:lstStyle/>
          <a:p>
            <a:r>
              <a:rPr lang="ja-JP" altLang="en-US" sz="4000" dirty="0"/>
              <a:t>複合文を使ったプログラム例</a:t>
            </a:r>
            <a:r>
              <a:rPr lang="ja-JP" altLang="en-US" sz="4000" dirty="0" smtClean="0"/>
              <a:t>（８）</a:t>
            </a:r>
            <a:endParaRPr kumimoji="1" lang="ja-JP" altLang="en-US" sz="4000" dirty="0"/>
          </a:p>
        </p:txBody>
      </p:sp>
      <p:sp>
        <p:nvSpPr>
          <p:cNvPr id="4" name="正方形/長方形 3"/>
          <p:cNvSpPr/>
          <p:nvPr/>
        </p:nvSpPr>
        <p:spPr>
          <a:xfrm>
            <a:off x="571472" y="1071546"/>
            <a:ext cx="7572428" cy="5632311"/>
          </a:xfrm>
          <a:prstGeom prst="rect">
            <a:avLst/>
          </a:prstGeom>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x;</a:t>
            </a:r>
          </a:p>
          <a:p>
            <a:r>
              <a:rPr lang="en-US" altLang="ja-JP" sz="2400" dirty="0" smtClean="0"/>
              <a:t>    x=3;</a:t>
            </a:r>
          </a:p>
          <a:p>
            <a:r>
              <a:rPr lang="en-US" altLang="ja-JP" sz="2400" dirty="0" smtClean="0"/>
              <a:t>    {</a:t>
            </a:r>
          </a:p>
          <a:p>
            <a:r>
              <a:rPr lang="en-US" altLang="ja-JP" sz="2400" dirty="0" smtClean="0"/>
              <a:t>        </a:t>
            </a:r>
            <a:r>
              <a:rPr lang="en-US" altLang="ja-JP" sz="2400" dirty="0" err="1" smtClean="0"/>
              <a:t>printf</a:t>
            </a:r>
            <a:r>
              <a:rPr lang="en-US" altLang="ja-JP" sz="2400" dirty="0" smtClean="0"/>
              <a:t> ("x=%d\n", x);    /* x</a:t>
            </a:r>
            <a:r>
              <a:rPr lang="ja-JP" altLang="en-US" sz="2400" dirty="0" smtClean="0"/>
              <a:t>の値は</a:t>
            </a:r>
            <a:r>
              <a:rPr lang="en-US" altLang="ja-JP" sz="2400" dirty="0" smtClean="0"/>
              <a:t>3 */</a:t>
            </a:r>
          </a:p>
          <a:p>
            <a:r>
              <a:rPr lang="en-US" altLang="ja-JP" sz="2400" dirty="0" smtClean="0"/>
              <a:t>        x=100;</a:t>
            </a:r>
          </a:p>
          <a:p>
            <a:r>
              <a:rPr lang="en-US" altLang="ja-JP" sz="2400" dirty="0" smtClean="0"/>
              <a:t>        </a:t>
            </a:r>
            <a:r>
              <a:rPr lang="en-US" altLang="ja-JP" sz="2400" dirty="0" err="1" smtClean="0">
                <a:solidFill>
                  <a:srgbClr val="FF0000"/>
                </a:solidFill>
              </a:rPr>
              <a:t>int</a:t>
            </a:r>
            <a:r>
              <a:rPr lang="en-US" altLang="ja-JP" sz="2400" dirty="0" smtClean="0">
                <a:solidFill>
                  <a:srgbClr val="FF0000"/>
                </a:solidFill>
              </a:rPr>
              <a:t> x;</a:t>
            </a:r>
          </a:p>
          <a:p>
            <a:r>
              <a:rPr lang="en-US" altLang="ja-JP" sz="2400" dirty="0" smtClean="0"/>
              <a:t>        </a:t>
            </a:r>
            <a:r>
              <a:rPr lang="en-US" altLang="ja-JP" sz="2400" dirty="0" err="1" smtClean="0"/>
              <a:t>printf</a:t>
            </a:r>
            <a:r>
              <a:rPr lang="en-US" altLang="ja-JP" sz="2400" dirty="0" smtClean="0"/>
              <a:t> ("x=%d\n", x);    /* x</a:t>
            </a:r>
            <a:r>
              <a:rPr lang="ja-JP" altLang="en-US" sz="2400" dirty="0" smtClean="0"/>
              <a:t>の値は未定義 *</a:t>
            </a:r>
            <a:r>
              <a:rPr lang="en-US" altLang="ja-JP" sz="2400" dirty="0" smtClean="0"/>
              <a:t>/</a:t>
            </a:r>
          </a:p>
          <a:p>
            <a:r>
              <a:rPr lang="en-US" altLang="ja-JP" sz="2400" dirty="0" smtClean="0"/>
              <a:t>        x=5;</a:t>
            </a:r>
          </a:p>
          <a:p>
            <a:r>
              <a:rPr lang="en-US" altLang="ja-JP" sz="2400" dirty="0" smtClean="0"/>
              <a:t>        </a:t>
            </a:r>
            <a:r>
              <a:rPr lang="en-US" altLang="ja-JP" sz="2400" dirty="0" err="1" smtClean="0"/>
              <a:t>printf</a:t>
            </a:r>
            <a:r>
              <a:rPr lang="en-US" altLang="ja-JP" sz="2400" dirty="0" smtClean="0"/>
              <a:t> ("x=%d\n", x);    /* x</a:t>
            </a:r>
            <a:r>
              <a:rPr lang="ja-JP" altLang="en-US" sz="2400" dirty="0" smtClean="0"/>
              <a:t>の値は</a:t>
            </a:r>
            <a:r>
              <a:rPr lang="en-US" altLang="ja-JP" sz="2400" dirty="0" smtClean="0"/>
              <a:t>5 */</a:t>
            </a:r>
          </a:p>
          <a:p>
            <a:r>
              <a:rPr lang="en-US" altLang="ja-JP" sz="2400" dirty="0" smtClean="0"/>
              <a:t>    }</a:t>
            </a:r>
          </a:p>
          <a:p>
            <a:r>
              <a:rPr lang="en-US" altLang="ja-JP" sz="2400" dirty="0" smtClean="0"/>
              <a:t>    </a:t>
            </a:r>
            <a:r>
              <a:rPr lang="en-US" altLang="ja-JP" sz="2400" dirty="0" err="1" smtClean="0"/>
              <a:t>printf</a:t>
            </a:r>
            <a:r>
              <a:rPr lang="en-US" altLang="ja-JP" sz="2400" dirty="0" smtClean="0"/>
              <a:t> ("x=%d\n", x);        /* x</a:t>
            </a:r>
            <a:r>
              <a:rPr lang="ja-JP" altLang="en-US" sz="2400" dirty="0" smtClean="0"/>
              <a:t>の値は</a:t>
            </a:r>
            <a:r>
              <a:rPr lang="en-US" altLang="ja-JP" sz="2400" dirty="0" smtClean="0"/>
              <a:t>100 */</a:t>
            </a:r>
          </a:p>
          <a:p>
            <a:r>
              <a:rPr lang="en-US" altLang="ja-JP" sz="2400" dirty="0" smtClean="0"/>
              <a:t>    return 0;</a:t>
            </a:r>
          </a:p>
          <a:p>
            <a:r>
              <a:rPr lang="en-US" altLang="ja-JP" sz="2400" dirty="0" smtClean="0"/>
              <a:t>}  </a:t>
            </a:r>
            <a:endParaRPr lang="en-US" altLang="ja-JP" sz="2400" dirty="0"/>
          </a:p>
        </p:txBody>
      </p:sp>
      <p:sp>
        <p:nvSpPr>
          <p:cNvPr id="5" name="テキスト ボックス 4"/>
          <p:cNvSpPr txBox="1"/>
          <p:nvPr/>
        </p:nvSpPr>
        <p:spPr>
          <a:xfrm>
            <a:off x="5000628" y="1785926"/>
            <a:ext cx="3357586" cy="830997"/>
          </a:xfrm>
          <a:prstGeom prst="rect">
            <a:avLst/>
          </a:prstGeom>
          <a:noFill/>
          <a:ln>
            <a:solidFill>
              <a:schemeClr val="tx1"/>
            </a:solidFill>
          </a:ln>
        </p:spPr>
        <p:txBody>
          <a:bodyPr wrap="square" rtlCol="0">
            <a:spAutoFit/>
          </a:bodyPr>
          <a:lstStyle/>
          <a:p>
            <a:r>
              <a:rPr lang="ja-JP" altLang="en-US" sz="2400" dirty="0" smtClean="0"/>
              <a:t>変数</a:t>
            </a:r>
            <a:r>
              <a:rPr lang="en-US" altLang="ja-JP" sz="2400" dirty="0" smtClean="0"/>
              <a:t>x</a:t>
            </a:r>
            <a:r>
              <a:rPr lang="ja-JP" altLang="en-US" sz="2400" dirty="0" smtClean="0"/>
              <a:t>が内側の複合文の途中で宣言されている。</a:t>
            </a:r>
            <a:endParaRPr kumimoji="1" lang="ja-JP" altLang="en-US" sz="2400" dirty="0"/>
          </a:p>
        </p:txBody>
      </p:sp>
    </p:spTree>
    <p:extLst>
      <p:ext uri="{BB962C8B-B14F-4D97-AF65-F5344CB8AC3E}">
        <p14:creationId xmlns:p14="http://schemas.microsoft.com/office/powerpoint/2010/main" val="279105001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96416" y="294928"/>
            <a:ext cx="7620000" cy="685800"/>
          </a:xfrm>
        </p:spPr>
        <p:txBody>
          <a:bodyPr>
            <a:noAutofit/>
          </a:bodyPr>
          <a:lstStyle/>
          <a:p>
            <a:pPr eaLnBrk="1" hangingPunct="1"/>
            <a:r>
              <a:rPr kumimoji="0" lang="ja-JP" altLang="en-US" sz="4000" dirty="0" smtClean="0"/>
              <a:t>繰り返し</a:t>
            </a:r>
          </a:p>
        </p:txBody>
      </p:sp>
      <p:sp>
        <p:nvSpPr>
          <p:cNvPr id="12294" name="Rectangle 3"/>
          <p:cNvSpPr>
            <a:spLocks noGrp="1" noChangeArrowheads="1"/>
          </p:cNvSpPr>
          <p:nvPr>
            <p:ph idx="1"/>
          </p:nvPr>
        </p:nvSpPr>
        <p:spPr>
          <a:xfrm>
            <a:off x="355922" y="1504975"/>
            <a:ext cx="8464550" cy="4732337"/>
          </a:xfrm>
        </p:spPr>
        <p:txBody>
          <a:bodyPr rtlCol="0">
            <a:normAutofit/>
          </a:bodyPr>
          <a:lstStyle/>
          <a:p>
            <a:pPr eaLnBrk="1" fontAlgn="auto" hangingPunct="1">
              <a:spcAft>
                <a:spcPts val="0"/>
              </a:spcAft>
              <a:buFont typeface="Wingdings" charset="2"/>
              <a:buChar char="n"/>
              <a:defRPr/>
            </a:pPr>
            <a:r>
              <a:rPr kumimoji="0" lang="ja-JP" altLang="en-US" sz="2800" dirty="0" smtClean="0"/>
              <a:t>同じ処理を繰り返すには・・・</a:t>
            </a:r>
          </a:p>
          <a:p>
            <a:pPr lvl="1" eaLnBrk="1" fontAlgn="auto" hangingPunct="1">
              <a:spcAft>
                <a:spcPts val="0"/>
              </a:spcAft>
              <a:buFont typeface="Wingdings" charset="2"/>
              <a:buChar char="l"/>
              <a:defRPr/>
            </a:pPr>
            <a:r>
              <a:rPr kumimoji="0" lang="ja-JP" altLang="en-US" sz="2400" dirty="0" smtClean="0"/>
              <a:t>プログラム中に同じ命令を何度も繰り返して書く？</a:t>
            </a:r>
            <a:endParaRPr kumimoji="0" lang="en-US" altLang="ja-JP" sz="2400" dirty="0" smtClean="0"/>
          </a:p>
          <a:p>
            <a:pPr lvl="2" eaLnBrk="1" fontAlgn="auto" hangingPunct="1">
              <a:spcAft>
                <a:spcPts val="0"/>
              </a:spcAft>
              <a:buFont typeface="Wingdings" charset="2"/>
              <a:buNone/>
              <a:defRPr/>
            </a:pPr>
            <a:r>
              <a:rPr kumimoji="0" lang="en-US" altLang="ja-JP" sz="2200" dirty="0" smtClean="0"/>
              <a:t>--- </a:t>
            </a:r>
            <a:r>
              <a:rPr kumimoji="0" lang="ja-JP" altLang="en-US" sz="2200" dirty="0" smtClean="0"/>
              <a:t>繰り返す回数が入力によって変わる場合など、対応できない。</a:t>
            </a:r>
          </a:p>
          <a:p>
            <a:pPr eaLnBrk="1" fontAlgn="auto" hangingPunct="1">
              <a:spcAft>
                <a:spcPts val="0"/>
              </a:spcAft>
              <a:buFont typeface="Wingdings" charset="2"/>
              <a:buChar char="n"/>
              <a:defRPr/>
            </a:pPr>
            <a:r>
              <a:rPr kumimoji="0" lang="ja-JP" altLang="en-US" sz="2800" dirty="0" smtClean="0"/>
              <a:t>条件により，繰り返すかをどうかを決定</a:t>
            </a:r>
            <a:endParaRPr kumimoji="0" lang="ja-JP" altLang="en-US" sz="2400" dirty="0" smtClean="0"/>
          </a:p>
          <a:p>
            <a:pPr eaLnBrk="1" fontAlgn="auto" hangingPunct="1">
              <a:spcAft>
                <a:spcPts val="0"/>
              </a:spcAft>
              <a:buFont typeface="Wingdings" charset="2"/>
              <a:buChar char="n"/>
              <a:defRPr/>
            </a:pPr>
            <a:r>
              <a:rPr kumimoji="0" lang="ja-JP" altLang="en-US" sz="2600" dirty="0" smtClean="0"/>
              <a:t>繰り返しの構文</a:t>
            </a:r>
            <a:endParaRPr kumimoji="0" lang="en-US" altLang="ja-JP" sz="2600" dirty="0" smtClean="0"/>
          </a:p>
          <a:p>
            <a:pPr lvl="1" eaLnBrk="1" fontAlgn="auto" hangingPunct="1">
              <a:spcAft>
                <a:spcPts val="0"/>
              </a:spcAft>
              <a:buFont typeface="Wingdings" charset="2"/>
              <a:buChar char="l"/>
              <a:defRPr/>
            </a:pPr>
            <a:r>
              <a:rPr kumimoji="0" lang="en-US" altLang="ja-JP" sz="2400" dirty="0" smtClean="0"/>
              <a:t>while</a:t>
            </a:r>
            <a:r>
              <a:rPr kumimoji="0" lang="ja-JP" altLang="en-US" sz="2400" dirty="0" smtClean="0"/>
              <a:t>文</a:t>
            </a:r>
          </a:p>
          <a:p>
            <a:pPr lvl="1" eaLnBrk="1" fontAlgn="auto" hangingPunct="1">
              <a:spcAft>
                <a:spcPts val="0"/>
              </a:spcAft>
              <a:buFont typeface="Wingdings" charset="2"/>
              <a:buChar char="l"/>
              <a:defRPr/>
            </a:pPr>
            <a:r>
              <a:rPr kumimoji="0" lang="en-US" altLang="ja-JP" sz="2400" dirty="0" smtClean="0"/>
              <a:t>for</a:t>
            </a:r>
            <a:r>
              <a:rPr kumimoji="0" lang="ja-JP" altLang="en-US" sz="2400" dirty="0" smtClean="0"/>
              <a:t>文</a:t>
            </a:r>
            <a:endParaRPr kumimoji="0" lang="en-US" altLang="ja-JP" sz="2400" dirty="0" smtClean="0"/>
          </a:p>
          <a:p>
            <a:pPr lvl="1">
              <a:buFont typeface="Wingdings" charset="2"/>
              <a:buChar char="l"/>
              <a:defRPr/>
            </a:pPr>
            <a:r>
              <a:rPr kumimoji="0" lang="en-US" altLang="ja-JP" sz="2400" dirty="0" smtClean="0"/>
              <a:t>do-while</a:t>
            </a:r>
            <a:r>
              <a:rPr kumimoji="0" lang="ja-JP" altLang="en-US" sz="2400" dirty="0" smtClean="0"/>
              <a:t>文</a:t>
            </a:r>
            <a:endParaRPr kumimoji="0" lang="en-US" altLang="ja-JP" sz="2400" dirty="0" smtClean="0"/>
          </a:p>
          <a:p>
            <a:pPr marL="360000" lvl="1" indent="0" eaLnBrk="1" fontAlgn="auto" hangingPunct="1">
              <a:spcAft>
                <a:spcPts val="0"/>
              </a:spcAft>
              <a:buFont typeface="Wingdings" charset="2"/>
              <a:buNone/>
              <a:defRPr/>
            </a:pPr>
            <a:r>
              <a:rPr kumimoji="0" lang="ja-JP" altLang="en-US" sz="2400" dirty="0" smtClean="0"/>
              <a:t>今日は</a:t>
            </a:r>
            <a:r>
              <a:rPr kumimoji="0" lang="en-US" altLang="ja-JP" sz="2400" dirty="0" smtClean="0"/>
              <a:t>while</a:t>
            </a:r>
            <a:r>
              <a:rPr kumimoji="0" lang="ja-JP" altLang="en-US" sz="2400" dirty="0" smtClean="0"/>
              <a:t>文を紹介する。後日</a:t>
            </a:r>
            <a:r>
              <a:rPr kumimoji="0" lang="en-US" altLang="ja-JP" sz="2400" dirty="0" smtClean="0"/>
              <a:t>for</a:t>
            </a:r>
            <a:r>
              <a:rPr kumimoji="0" lang="ja-JP" altLang="en-US" sz="2400" dirty="0" smtClean="0"/>
              <a:t>文を紹介する。</a:t>
            </a:r>
            <a:r>
              <a:rPr kumimoji="0" lang="en-US" altLang="ja-JP" sz="2400" dirty="0" smtClean="0"/>
              <a:t>do-while</a:t>
            </a:r>
            <a:r>
              <a:rPr kumimoji="0" lang="ja-JP" altLang="en-US" sz="2400" dirty="0" smtClean="0"/>
              <a:t>文については教科書を参照。</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755576" y="332656"/>
            <a:ext cx="7620000" cy="685800"/>
          </a:xfrm>
        </p:spPr>
        <p:txBody>
          <a:bodyPr>
            <a:noAutofit/>
          </a:bodyPr>
          <a:lstStyle/>
          <a:p>
            <a:pPr eaLnBrk="1" hangingPunct="1"/>
            <a:r>
              <a:rPr kumimoji="0" lang="en-US" altLang="ja-JP" sz="4000" dirty="0" smtClean="0"/>
              <a:t>while</a:t>
            </a:r>
            <a:r>
              <a:rPr kumimoji="0" lang="ja-JP" altLang="en-US" sz="4000" dirty="0" smtClean="0"/>
              <a:t>文（教科書 </a:t>
            </a:r>
            <a:r>
              <a:rPr kumimoji="0" lang="en-US" altLang="ja-JP" sz="4000" dirty="0" smtClean="0"/>
              <a:t>p.68</a:t>
            </a:r>
            <a:r>
              <a:rPr kumimoji="0" lang="ja-JP" altLang="en-US" sz="4000" dirty="0" smtClean="0"/>
              <a:t>）</a:t>
            </a:r>
          </a:p>
        </p:txBody>
      </p:sp>
      <p:sp>
        <p:nvSpPr>
          <p:cNvPr id="14342" name="Text Box 5"/>
          <p:cNvSpPr txBox="1">
            <a:spLocks noChangeArrowheads="1"/>
          </p:cNvSpPr>
          <p:nvPr/>
        </p:nvSpPr>
        <p:spPr bwMode="auto">
          <a:xfrm>
            <a:off x="1461839" y="2197770"/>
            <a:ext cx="2692400" cy="584200"/>
          </a:xfrm>
          <a:prstGeom prst="rect">
            <a:avLst/>
          </a:prstGeom>
          <a:solidFill>
            <a:srgbClr val="FFFF00"/>
          </a:solidFill>
          <a:ln w="9525">
            <a:solidFill>
              <a:schemeClr val="tx1"/>
            </a:solidFill>
            <a:miter lim="800000"/>
            <a:headEnd/>
            <a:tailEnd/>
          </a:ln>
        </p:spPr>
        <p:txBody>
          <a:bodyPr wrap="none">
            <a:spAutoFit/>
          </a:bodyPr>
          <a:lstStyle/>
          <a:p>
            <a:r>
              <a:rPr lang="en-US" altLang="ja-JP" sz="3200">
                <a:ea typeface="ＭＳ Ｐゴシック" charset="-128"/>
              </a:rPr>
              <a:t> while</a:t>
            </a:r>
            <a:r>
              <a:rPr lang="ja-JP" altLang="en-US" sz="3200">
                <a:ea typeface="ＭＳ Ｐゴシック" charset="-128"/>
              </a:rPr>
              <a:t> （式） 文</a:t>
            </a:r>
          </a:p>
        </p:txBody>
      </p:sp>
      <p:sp>
        <p:nvSpPr>
          <p:cNvPr id="14343" name="テキスト ボックス 9"/>
          <p:cNvSpPr txBox="1">
            <a:spLocks noChangeArrowheads="1"/>
          </p:cNvSpPr>
          <p:nvPr/>
        </p:nvSpPr>
        <p:spPr bwMode="auto">
          <a:xfrm>
            <a:off x="461714" y="1554832"/>
            <a:ext cx="2541588" cy="523875"/>
          </a:xfrm>
          <a:prstGeom prst="rect">
            <a:avLst/>
          </a:prstGeom>
          <a:noFill/>
          <a:ln w="9525">
            <a:noFill/>
            <a:miter lim="800000"/>
            <a:headEnd/>
            <a:tailEnd/>
          </a:ln>
        </p:spPr>
        <p:txBody>
          <a:bodyPr wrap="none">
            <a:spAutoFit/>
          </a:bodyPr>
          <a:lstStyle/>
          <a:p>
            <a:r>
              <a:rPr kumimoji="1" lang="en-US" altLang="ja-JP" sz="2800"/>
              <a:t> while</a:t>
            </a:r>
            <a:r>
              <a:rPr kumimoji="1" lang="ja-JP" altLang="en-US" sz="2800"/>
              <a:t>文の構文</a:t>
            </a:r>
          </a:p>
        </p:txBody>
      </p:sp>
      <p:sp>
        <p:nvSpPr>
          <p:cNvPr id="14344" name="テキスト ボックス 11"/>
          <p:cNvSpPr txBox="1">
            <a:spLocks noChangeArrowheads="1"/>
          </p:cNvSpPr>
          <p:nvPr/>
        </p:nvSpPr>
        <p:spPr bwMode="auto">
          <a:xfrm>
            <a:off x="461714" y="3055020"/>
            <a:ext cx="4578350" cy="523875"/>
          </a:xfrm>
          <a:prstGeom prst="rect">
            <a:avLst/>
          </a:prstGeom>
          <a:noFill/>
          <a:ln w="9525">
            <a:noFill/>
            <a:miter lim="800000"/>
            <a:headEnd/>
            <a:tailEnd/>
          </a:ln>
        </p:spPr>
        <p:txBody>
          <a:bodyPr wrap="none">
            <a:spAutoFit/>
          </a:bodyPr>
          <a:lstStyle/>
          <a:p>
            <a:r>
              <a:rPr kumimoji="1" lang="en-US" altLang="ja-JP" sz="2800"/>
              <a:t> while</a:t>
            </a:r>
            <a:r>
              <a:rPr kumimoji="1" lang="ja-JP" altLang="en-US" sz="2800"/>
              <a:t>文  </a:t>
            </a:r>
            <a:r>
              <a:rPr kumimoji="1" lang="en-US" altLang="ja-JP" sz="2800">
                <a:solidFill>
                  <a:srgbClr val="FF0000"/>
                </a:solidFill>
              </a:rPr>
              <a:t>while (e) s  </a:t>
            </a:r>
            <a:r>
              <a:rPr kumimoji="1" lang="ja-JP" altLang="en-US" sz="2800"/>
              <a:t>の意味</a:t>
            </a:r>
            <a:endParaRPr kumimoji="1" lang="en-US" altLang="ja-JP" sz="2800"/>
          </a:p>
        </p:txBody>
      </p:sp>
      <p:sp>
        <p:nvSpPr>
          <p:cNvPr id="14345" name="Text Box 9"/>
          <p:cNvSpPr txBox="1">
            <a:spLocks noChangeArrowheads="1"/>
          </p:cNvSpPr>
          <p:nvPr/>
        </p:nvSpPr>
        <p:spPr bwMode="auto">
          <a:xfrm>
            <a:off x="1461839" y="3769395"/>
            <a:ext cx="6357938" cy="1200150"/>
          </a:xfrm>
          <a:prstGeom prst="rect">
            <a:avLst/>
          </a:prstGeom>
          <a:solidFill>
            <a:srgbClr val="CCFFCC"/>
          </a:solidFill>
          <a:ln w="9525">
            <a:solidFill>
              <a:schemeClr val="tx1"/>
            </a:solidFill>
            <a:miter lim="800000"/>
            <a:headEnd/>
            <a:tailEnd/>
          </a:ln>
        </p:spPr>
        <p:txBody>
          <a:bodyPr>
            <a:spAutoFit/>
          </a:bodyPr>
          <a:lstStyle/>
          <a:p>
            <a:r>
              <a:rPr kumimoji="1" lang="ja-JP" altLang="en-US" sz="2400"/>
              <a:t>式</a:t>
            </a:r>
            <a:r>
              <a:rPr kumimoji="1" lang="en-US" altLang="ja-JP" sz="2400"/>
              <a:t>e</a:t>
            </a:r>
            <a:r>
              <a:rPr kumimoji="1" lang="ja-JP" altLang="en-US" sz="2400"/>
              <a:t>を評価し、それが</a:t>
            </a:r>
            <a:r>
              <a:rPr kumimoji="1" lang="en-US" altLang="ja-JP" sz="2400"/>
              <a:t>0</a:t>
            </a:r>
            <a:r>
              <a:rPr kumimoji="1" lang="ja-JP" altLang="en-US" sz="2400"/>
              <a:t>の場合何もせず、</a:t>
            </a:r>
            <a:r>
              <a:rPr kumimoji="1" lang="en-US" altLang="ja-JP" sz="2400"/>
              <a:t>0</a:t>
            </a:r>
            <a:r>
              <a:rPr kumimoji="1" lang="ja-JP" altLang="en-US" sz="2400"/>
              <a:t>以外の場合は文を実行した後、</a:t>
            </a:r>
            <a:r>
              <a:rPr kumimoji="1" lang="en-US" altLang="ja-JP" sz="2400"/>
              <a:t>while (e) s</a:t>
            </a:r>
            <a:r>
              <a:rPr kumimoji="1" lang="ja-JP" altLang="en-US" sz="2400"/>
              <a:t>をもう一度実行する。</a:t>
            </a:r>
          </a:p>
        </p:txBody>
      </p:sp>
      <p:sp>
        <p:nvSpPr>
          <p:cNvPr id="14346" name="テキスト ボックス 14"/>
          <p:cNvSpPr txBox="1">
            <a:spLocks noChangeArrowheads="1"/>
          </p:cNvSpPr>
          <p:nvPr/>
        </p:nvSpPr>
        <p:spPr bwMode="auto">
          <a:xfrm>
            <a:off x="1318964" y="5055270"/>
            <a:ext cx="7429500" cy="461962"/>
          </a:xfrm>
          <a:prstGeom prst="rect">
            <a:avLst/>
          </a:prstGeom>
          <a:noFill/>
          <a:ln w="9525">
            <a:noFill/>
            <a:miter lim="800000"/>
            <a:headEnd/>
            <a:tailEnd/>
          </a:ln>
        </p:spPr>
        <p:txBody>
          <a:bodyPr>
            <a:spAutoFit/>
          </a:bodyPr>
          <a:lstStyle/>
          <a:p>
            <a:r>
              <a:rPr kumimoji="1" lang="ja-JP" altLang="en-US" sz="2400"/>
              <a:t>（式</a:t>
            </a:r>
            <a:r>
              <a:rPr kumimoji="1" lang="en-US" altLang="ja-JP" sz="2400"/>
              <a:t>e</a:t>
            </a:r>
            <a:r>
              <a:rPr kumimoji="1" lang="ja-JP" altLang="en-US" sz="2400"/>
              <a:t>の値が</a:t>
            </a:r>
            <a:r>
              <a:rPr kumimoji="1" lang="en-US" altLang="ja-JP" sz="2400"/>
              <a:t>0</a:t>
            </a:r>
            <a:r>
              <a:rPr kumimoji="1" lang="ja-JP" altLang="en-US" sz="2400"/>
              <a:t>になるまで文</a:t>
            </a:r>
            <a:r>
              <a:rPr kumimoji="1" lang="en-US" altLang="ja-JP" sz="2400"/>
              <a:t>s</a:t>
            </a:r>
            <a:r>
              <a:rPr kumimoji="1" lang="ja-JP" altLang="en-US" sz="2400"/>
              <a:t>を繰り返し実行する。）</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a:xfrm>
            <a:off x="762000" y="304800"/>
            <a:ext cx="7739063" cy="685800"/>
          </a:xfrm>
        </p:spPr>
        <p:txBody>
          <a:bodyPr>
            <a:normAutofit fontScale="90000"/>
          </a:bodyPr>
          <a:lstStyle/>
          <a:p>
            <a:pPr eaLnBrk="1" hangingPunct="1"/>
            <a:r>
              <a:rPr lang="en-US" altLang="ja-JP" dirty="0" smtClean="0"/>
              <a:t>while</a:t>
            </a:r>
            <a:r>
              <a:rPr lang="ja-JP" altLang="en-US" dirty="0" smtClean="0"/>
              <a:t>文を使ったプログラム例</a:t>
            </a:r>
            <a:r>
              <a:rPr lang="en-US" altLang="ja-JP" dirty="0" smtClean="0"/>
              <a:t/>
            </a:r>
            <a:br>
              <a:rPr lang="en-US" altLang="ja-JP" dirty="0" smtClean="0"/>
            </a:br>
            <a:r>
              <a:rPr lang="ja-JP" altLang="en-US" dirty="0" smtClean="0"/>
              <a:t>（打ち込んで実行）</a:t>
            </a:r>
          </a:p>
        </p:txBody>
      </p:sp>
      <p:sp>
        <p:nvSpPr>
          <p:cNvPr id="15366" name="正方形/長方形 7"/>
          <p:cNvSpPr>
            <a:spLocks noChangeArrowheads="1"/>
          </p:cNvSpPr>
          <p:nvPr/>
        </p:nvSpPr>
        <p:spPr bwMode="auto">
          <a:xfrm>
            <a:off x="642938" y="1631082"/>
            <a:ext cx="6215062" cy="4894262"/>
          </a:xfrm>
          <a:prstGeom prst="rect">
            <a:avLst/>
          </a:prstGeom>
          <a:noFill/>
          <a:ln w="9525">
            <a:solidFill>
              <a:schemeClr val="tx1"/>
            </a:solidFill>
            <a:miter lim="800000"/>
            <a:headEnd/>
            <a:tailEnd/>
          </a:ln>
        </p:spPr>
        <p:txBody>
          <a:bodyPr>
            <a:spAutoFit/>
          </a:bodyPr>
          <a:lstStyle/>
          <a:p>
            <a:r>
              <a:rPr lang="en-US" altLang="ja-JP" sz="2400" dirty="0"/>
              <a:t>/* </a:t>
            </a:r>
            <a:r>
              <a:rPr lang="ja-JP" altLang="en-US" sz="2400" dirty="0"/>
              <a:t>羊を</a:t>
            </a:r>
            <a:r>
              <a:rPr lang="en-US" altLang="ja-JP" sz="2400" dirty="0"/>
              <a:t>10</a:t>
            </a:r>
            <a:r>
              <a:rPr lang="ja-JP" altLang="en-US" sz="2400" dirty="0"/>
              <a:t>匹まで数えたら寝る </a:t>
            </a:r>
            <a:r>
              <a:rPr lang="en-US" altLang="ja-JP" sz="2400" dirty="0"/>
              <a:t>*/</a:t>
            </a:r>
          </a:p>
          <a:p>
            <a:r>
              <a:rPr lang="en-US" altLang="ja-JP" sz="2400" dirty="0"/>
              <a:t>#include &lt;</a:t>
            </a:r>
            <a:r>
              <a:rPr lang="en-US" altLang="ja-JP" sz="2400" dirty="0" err="1"/>
              <a:t>stdio.h</a:t>
            </a:r>
            <a:r>
              <a:rPr lang="en-US" altLang="ja-JP" sz="2400" dirty="0"/>
              <a:t>&gt;</a:t>
            </a:r>
          </a:p>
          <a:p>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 = 1;</a:t>
            </a:r>
          </a:p>
          <a:p>
            <a:r>
              <a:rPr lang="en-US" altLang="ja-JP" sz="2400" dirty="0"/>
              <a:t>    while (x &lt;= 10) </a:t>
            </a:r>
            <a:r>
              <a:rPr lang="en-US" altLang="ja-JP" sz="2400" dirty="0">
                <a:solidFill>
                  <a:srgbClr val="FF0000"/>
                </a:solidFill>
              </a:rPr>
              <a:t>{</a:t>
            </a:r>
          </a:p>
          <a:p>
            <a:r>
              <a:rPr lang="en-US" altLang="ja-JP" sz="2400" dirty="0">
                <a:solidFill>
                  <a:srgbClr val="FF0000"/>
                </a:solidFill>
              </a:rPr>
              <a:t>        </a:t>
            </a:r>
            <a:r>
              <a:rPr lang="en-US" altLang="ja-JP" sz="2400" dirty="0" err="1">
                <a:solidFill>
                  <a:srgbClr val="FF0000"/>
                </a:solidFill>
              </a:rPr>
              <a:t>printf</a:t>
            </a:r>
            <a:r>
              <a:rPr lang="en-US" altLang="ja-JP" sz="2400" dirty="0">
                <a:solidFill>
                  <a:srgbClr val="FF0000"/>
                </a:solidFill>
              </a:rPr>
              <a:t> (“</a:t>
            </a:r>
            <a:r>
              <a:rPr lang="ja-JP" altLang="en-US" sz="2400" dirty="0">
                <a:solidFill>
                  <a:srgbClr val="FF0000"/>
                </a:solidFill>
              </a:rPr>
              <a:t>羊が</a:t>
            </a:r>
            <a:r>
              <a:rPr lang="en-US" altLang="ja-JP" sz="2400" dirty="0">
                <a:solidFill>
                  <a:srgbClr val="FF0000"/>
                </a:solidFill>
              </a:rPr>
              <a:t>%d</a:t>
            </a:r>
            <a:r>
              <a:rPr lang="ja-JP" altLang="en-US" sz="2400" dirty="0">
                <a:solidFill>
                  <a:srgbClr val="FF0000"/>
                </a:solidFill>
              </a:rPr>
              <a:t>匹</a:t>
            </a:r>
            <a:r>
              <a:rPr lang="en-US" altLang="ja-JP" sz="2400" dirty="0">
                <a:solidFill>
                  <a:srgbClr val="FF0000"/>
                </a:solidFill>
              </a:rPr>
              <a:t>\n", x);</a:t>
            </a:r>
          </a:p>
          <a:p>
            <a:r>
              <a:rPr lang="en-US" altLang="ja-JP" sz="2400" dirty="0">
                <a:solidFill>
                  <a:srgbClr val="FF0000"/>
                </a:solidFill>
              </a:rPr>
              <a:t>        x=x+1;</a:t>
            </a:r>
          </a:p>
          <a:p>
            <a:r>
              <a:rPr lang="en-US" altLang="ja-JP" sz="2400" dirty="0">
                <a:solidFill>
                  <a:srgbClr val="FF0000"/>
                </a:solidFill>
              </a:rPr>
              <a:t>    }</a:t>
            </a:r>
          </a:p>
          <a:p>
            <a:r>
              <a:rPr lang="en-US" altLang="ja-JP" sz="2400" dirty="0">
                <a:solidFill>
                  <a:srgbClr val="FF0000"/>
                </a:solidFill>
              </a:rPr>
              <a:t>    </a:t>
            </a:r>
            <a:r>
              <a:rPr lang="en-US" altLang="ja-JP" sz="2400" dirty="0" err="1"/>
              <a:t>printf</a:t>
            </a:r>
            <a:r>
              <a:rPr lang="en-US" altLang="ja-JP" sz="2400" dirty="0"/>
              <a:t> (“</a:t>
            </a:r>
            <a:r>
              <a:rPr lang="ja-JP" altLang="en-US" sz="2400" dirty="0"/>
              <a:t>グーグー</a:t>
            </a:r>
            <a:r>
              <a:rPr lang="en-US" altLang="ja-JP" sz="2400" dirty="0"/>
              <a:t>\n”);</a:t>
            </a:r>
          </a:p>
          <a:p>
            <a:r>
              <a:rPr lang="en-US" altLang="ja-JP" sz="2400" dirty="0"/>
              <a:t>    return 0;</a:t>
            </a:r>
          </a:p>
          <a:p>
            <a:r>
              <a:rPr lang="en-US" altLang="ja-JP" sz="2400" dirty="0"/>
              <a:t>}</a:t>
            </a:r>
          </a:p>
        </p:txBody>
      </p:sp>
      <p:sp>
        <p:nvSpPr>
          <p:cNvPr id="15367" name="テキスト ボックス 8"/>
          <p:cNvSpPr txBox="1">
            <a:spLocks noChangeArrowheads="1"/>
          </p:cNvSpPr>
          <p:nvPr/>
        </p:nvSpPr>
        <p:spPr bwMode="auto">
          <a:xfrm>
            <a:off x="4644008" y="2876922"/>
            <a:ext cx="4143375" cy="1200150"/>
          </a:xfrm>
          <a:prstGeom prst="rect">
            <a:avLst/>
          </a:prstGeom>
          <a:solidFill>
            <a:schemeClr val="bg1"/>
          </a:solidFill>
          <a:ln w="9525">
            <a:solidFill>
              <a:schemeClr val="tx1"/>
            </a:solidFill>
            <a:miter lim="800000"/>
            <a:headEnd/>
            <a:tailEnd/>
          </a:ln>
        </p:spPr>
        <p:txBody>
          <a:bodyPr>
            <a:spAutoFit/>
          </a:bodyPr>
          <a:lstStyle/>
          <a:p>
            <a:r>
              <a:rPr kumimoji="1" lang="ja-JP" altLang="en-US" sz="2400" dirty="0"/>
              <a:t>赤字の部分は宣言</a:t>
            </a:r>
            <a:r>
              <a:rPr kumimoji="1" lang="en-US" altLang="ja-JP" sz="2400" dirty="0"/>
              <a:t>0</a:t>
            </a:r>
            <a:r>
              <a:rPr kumimoji="1" lang="ja-JP" altLang="en-US" sz="2400" dirty="0"/>
              <a:t>個、文２個の複合文であり、</a:t>
            </a:r>
            <a:r>
              <a:rPr kumimoji="1" lang="en-US" altLang="ja-JP" sz="2400" dirty="0"/>
              <a:t>while</a:t>
            </a:r>
            <a:r>
              <a:rPr kumimoji="1" lang="ja-JP" altLang="en-US" sz="2400" dirty="0"/>
              <a:t>文の本体を成している。</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96416" y="366936"/>
            <a:ext cx="7620000" cy="685800"/>
          </a:xfrm>
        </p:spPr>
        <p:txBody>
          <a:bodyPr>
            <a:noAutofit/>
          </a:bodyPr>
          <a:lstStyle/>
          <a:p>
            <a:pPr eaLnBrk="1" hangingPunct="1"/>
            <a:r>
              <a:rPr kumimoji="0" lang="ja-JP" altLang="en-US" sz="4000" dirty="0" smtClean="0"/>
              <a:t>無限ループ（打ち込んで実行）</a:t>
            </a:r>
          </a:p>
        </p:txBody>
      </p:sp>
      <p:sp>
        <p:nvSpPr>
          <p:cNvPr id="326660" name="Rectangle 4"/>
          <p:cNvSpPr>
            <a:spLocks noChangeArrowheads="1"/>
          </p:cNvSpPr>
          <p:nvPr/>
        </p:nvSpPr>
        <p:spPr bwMode="auto">
          <a:xfrm>
            <a:off x="500063" y="1496913"/>
            <a:ext cx="4214812" cy="4524375"/>
          </a:xfrm>
          <a:prstGeom prst="rect">
            <a:avLst/>
          </a:prstGeom>
          <a:solidFill>
            <a:schemeClr val="bg1"/>
          </a:solidFill>
          <a:ln w="9525">
            <a:solidFill>
              <a:schemeClr val="tx1"/>
            </a:solidFill>
            <a:miter lim="800000"/>
            <a:headEnd/>
            <a:tailEnd/>
          </a:ln>
          <a:effectLst>
            <a:outerShdw blurRad="63500" dist="107763" dir="2700000" algn="ctr" rotWithShape="0">
              <a:schemeClr val="bg2">
                <a:alpha val="50000"/>
              </a:schemeClr>
            </a:outerShdw>
          </a:effectLst>
        </p:spPr>
        <p:txBody>
          <a:bodyPr>
            <a:spAutoFit/>
          </a:bodyPr>
          <a:lstStyle/>
          <a:p>
            <a:pPr>
              <a:defRPr/>
            </a:pPr>
            <a:r>
              <a:rPr lang="en-US" altLang="ja-JP" sz="2400" dirty="0">
                <a:ea typeface="ＭＳ Ｐゴシック" charset="-128"/>
              </a:rPr>
              <a:t>#include &lt;</a:t>
            </a:r>
            <a:r>
              <a:rPr lang="en-US" altLang="ja-JP" sz="2400" dirty="0" err="1">
                <a:ea typeface="ＭＳ Ｐゴシック" charset="-128"/>
              </a:rPr>
              <a:t>stdio.h</a:t>
            </a:r>
            <a:r>
              <a:rPr lang="en-US" altLang="ja-JP" sz="2400" dirty="0">
                <a:ea typeface="ＭＳ Ｐゴシック" charset="-128"/>
              </a:rPr>
              <a:t>&gt;</a:t>
            </a:r>
          </a:p>
          <a:p>
            <a:pPr>
              <a:defRPr/>
            </a:pPr>
            <a:endParaRPr lang="en-US" altLang="ja-JP" sz="2400" dirty="0">
              <a:ea typeface="ＭＳ Ｐゴシック" charset="-128"/>
            </a:endParaRPr>
          </a:p>
          <a:p>
            <a:pPr>
              <a:defRPr/>
            </a:pPr>
            <a:r>
              <a:rPr lang="en-US" altLang="ja-JP" sz="2400" dirty="0" err="1">
                <a:ea typeface="ＭＳ Ｐゴシック" charset="-128"/>
              </a:rPr>
              <a:t>int</a:t>
            </a:r>
            <a:r>
              <a:rPr lang="en-US" altLang="ja-JP" sz="2400" dirty="0">
                <a:ea typeface="ＭＳ Ｐゴシック" charset="-128"/>
              </a:rPr>
              <a:t> main (void)</a:t>
            </a:r>
          </a:p>
          <a:p>
            <a:pPr>
              <a:defRPr/>
            </a:pPr>
            <a:r>
              <a:rPr lang="en-US" altLang="ja-JP" sz="2400" dirty="0">
                <a:ea typeface="ＭＳ Ｐゴシック" charset="-128"/>
              </a:rPr>
              <a:t>{</a:t>
            </a:r>
          </a:p>
          <a:p>
            <a:pPr>
              <a:defRPr/>
            </a:pPr>
            <a:r>
              <a:rPr lang="en-US" altLang="ja-JP" sz="2400" dirty="0">
                <a:ea typeface="ＭＳ Ｐゴシック" charset="-128"/>
              </a:rPr>
              <a:t>    </a:t>
            </a:r>
            <a:r>
              <a:rPr lang="en-US" altLang="ja-JP" sz="2400" dirty="0" err="1" smtClean="0">
                <a:ea typeface="ＭＳ Ｐゴシック" charset="-128"/>
              </a:rPr>
              <a:t>int</a:t>
            </a:r>
            <a:r>
              <a:rPr lang="en-US" altLang="ja-JP" sz="2400" dirty="0">
                <a:ea typeface="ＭＳ Ｐゴシック" charset="-128"/>
              </a:rPr>
              <a:t> </a:t>
            </a:r>
            <a:r>
              <a:rPr lang="en-US" altLang="ja-JP" sz="2400" dirty="0" err="1" smtClean="0">
                <a:ea typeface="ＭＳ Ｐゴシック" charset="-128"/>
              </a:rPr>
              <a:t>i</a:t>
            </a:r>
            <a:r>
              <a:rPr lang="en-US" altLang="ja-JP" sz="2400" dirty="0">
                <a:ea typeface="ＭＳ Ｐゴシック" charset="-128"/>
              </a:rPr>
              <a:t>;</a:t>
            </a:r>
          </a:p>
          <a:p>
            <a:pPr>
              <a:defRPr/>
            </a:pPr>
            <a:r>
              <a:rPr lang="en-US" altLang="ja-JP" sz="2400" dirty="0">
                <a:ea typeface="ＭＳ Ｐゴシック" charset="-128"/>
              </a:rPr>
              <a:t>    </a:t>
            </a:r>
            <a:r>
              <a:rPr lang="en-US" altLang="ja-JP" sz="2400" dirty="0" err="1">
                <a:ea typeface="ＭＳ Ｐゴシック" charset="-128"/>
              </a:rPr>
              <a:t>i</a:t>
            </a:r>
            <a:r>
              <a:rPr lang="en-US" altLang="ja-JP" sz="2400" dirty="0">
                <a:ea typeface="ＭＳ Ｐゴシック" charset="-128"/>
              </a:rPr>
              <a:t>=1;</a:t>
            </a:r>
          </a:p>
          <a:p>
            <a:pPr>
              <a:defRPr/>
            </a:pPr>
            <a:r>
              <a:rPr lang="en-US" altLang="ja-JP" sz="2400" dirty="0">
                <a:ea typeface="ＭＳ Ｐゴシック" charset="-128"/>
              </a:rPr>
              <a:t>    while (1) {</a:t>
            </a:r>
          </a:p>
          <a:p>
            <a:pPr>
              <a:defRPr/>
            </a:pPr>
            <a:r>
              <a:rPr lang="en-US" altLang="ja-JP" sz="2400" dirty="0">
                <a:ea typeface="ＭＳ Ｐゴシック" charset="-128"/>
              </a:rPr>
              <a:t>        </a:t>
            </a:r>
            <a:r>
              <a:rPr lang="en-US" altLang="ja-JP" sz="2400" dirty="0" err="1">
                <a:ea typeface="ＭＳ Ｐゴシック" charset="-128"/>
              </a:rPr>
              <a:t>printf</a:t>
            </a:r>
            <a:r>
              <a:rPr lang="en-US" altLang="ja-JP" sz="2400" dirty="0">
                <a:ea typeface="ＭＳ Ｐゴシック" charset="-128"/>
              </a:rPr>
              <a:t> </a:t>
            </a:r>
            <a:r>
              <a:rPr lang="en-US" altLang="ja-JP" sz="2400" dirty="0" smtClean="0">
                <a:ea typeface="ＭＳ Ｐゴシック" charset="-128"/>
              </a:rPr>
              <a:t>(</a:t>
            </a:r>
            <a:r>
              <a:rPr lang="en-US" altLang="ja-JP" sz="2400" dirty="0"/>
              <a:t>"</a:t>
            </a:r>
            <a:r>
              <a:rPr lang="ja-JP" altLang="en-US" sz="2400" dirty="0" smtClean="0">
                <a:ea typeface="ＭＳ Ｐゴシック" charset="-128"/>
              </a:rPr>
              <a:t>羊</a:t>
            </a:r>
            <a:r>
              <a:rPr lang="ja-JP" altLang="en-US" sz="2400" dirty="0">
                <a:ea typeface="ＭＳ Ｐゴシック" charset="-128"/>
              </a:rPr>
              <a:t>が</a:t>
            </a:r>
            <a:r>
              <a:rPr lang="en-US" altLang="ja-JP" sz="2400" dirty="0">
                <a:ea typeface="ＭＳ Ｐゴシック" charset="-128"/>
              </a:rPr>
              <a:t>%d</a:t>
            </a:r>
            <a:r>
              <a:rPr lang="ja-JP" altLang="en-US" sz="2400" dirty="0">
                <a:ea typeface="ＭＳ Ｐゴシック" charset="-128"/>
              </a:rPr>
              <a:t>匹</a:t>
            </a:r>
            <a:r>
              <a:rPr lang="en-US" altLang="ja-JP" sz="2400" dirty="0">
                <a:ea typeface="ＭＳ Ｐゴシック" charset="-128"/>
              </a:rPr>
              <a:t>\</a:t>
            </a:r>
            <a:r>
              <a:rPr lang="en-US" altLang="ja-JP" sz="2400" dirty="0" smtClean="0">
                <a:ea typeface="ＭＳ Ｐゴシック" charset="-128"/>
              </a:rPr>
              <a:t>n</a:t>
            </a:r>
            <a:r>
              <a:rPr lang="en-US" altLang="ja-JP" sz="2400" dirty="0"/>
              <a:t>"</a:t>
            </a:r>
            <a:r>
              <a:rPr lang="en-US" altLang="ja-JP" sz="2400" dirty="0" smtClean="0">
                <a:ea typeface="ＭＳ Ｐゴシック" charset="-128"/>
              </a:rPr>
              <a:t>, </a:t>
            </a:r>
            <a:r>
              <a:rPr lang="en-US" altLang="ja-JP" sz="2400" dirty="0" err="1">
                <a:ea typeface="ＭＳ Ｐゴシック" charset="-128"/>
              </a:rPr>
              <a:t>i</a:t>
            </a:r>
            <a:r>
              <a:rPr lang="en-US" altLang="ja-JP" sz="2400" dirty="0">
                <a:ea typeface="ＭＳ Ｐゴシック" charset="-128"/>
              </a:rPr>
              <a:t> );</a:t>
            </a:r>
          </a:p>
          <a:p>
            <a:pPr>
              <a:defRPr/>
            </a:pPr>
            <a:r>
              <a:rPr lang="en-US" altLang="ja-JP" sz="2400" dirty="0">
                <a:ea typeface="ＭＳ Ｐゴシック" charset="-128"/>
              </a:rPr>
              <a:t>        </a:t>
            </a:r>
            <a:r>
              <a:rPr lang="en-US" altLang="ja-JP" sz="2400" dirty="0" err="1">
                <a:ea typeface="ＭＳ Ｐゴシック" charset="-128"/>
              </a:rPr>
              <a:t>i</a:t>
            </a:r>
            <a:r>
              <a:rPr lang="en-US" altLang="ja-JP" sz="2400" dirty="0">
                <a:ea typeface="ＭＳ Ｐゴシック" charset="-128"/>
              </a:rPr>
              <a:t> = </a:t>
            </a:r>
            <a:r>
              <a:rPr lang="en-US" altLang="ja-JP" sz="2400" dirty="0" err="1">
                <a:ea typeface="ＭＳ Ｐゴシック" charset="-128"/>
              </a:rPr>
              <a:t>i</a:t>
            </a:r>
            <a:r>
              <a:rPr lang="en-US" altLang="ja-JP" sz="2400" dirty="0">
                <a:ea typeface="ＭＳ Ｐゴシック" charset="-128"/>
              </a:rPr>
              <a:t> + 1;</a:t>
            </a:r>
          </a:p>
          <a:p>
            <a:pPr>
              <a:defRPr/>
            </a:pPr>
            <a:r>
              <a:rPr lang="en-US" altLang="ja-JP" sz="2400" dirty="0">
                <a:ea typeface="ＭＳ Ｐゴシック" charset="-128"/>
              </a:rPr>
              <a:t>    }</a:t>
            </a:r>
          </a:p>
          <a:p>
            <a:pPr>
              <a:defRPr/>
            </a:pPr>
            <a:r>
              <a:rPr lang="en-US" altLang="ja-JP" sz="2400" dirty="0">
                <a:ea typeface="ＭＳ Ｐゴシック" charset="-128"/>
              </a:rPr>
              <a:t>    return 0;</a:t>
            </a:r>
          </a:p>
          <a:p>
            <a:pPr>
              <a:defRPr/>
            </a:pPr>
            <a:r>
              <a:rPr lang="en-US" altLang="ja-JP" sz="2400" dirty="0">
                <a:ea typeface="ＭＳ Ｐゴシック" charset="-128"/>
              </a:rPr>
              <a:t>}</a:t>
            </a:r>
            <a:endParaRPr lang="ja-JP" altLang="en-US" sz="2400" dirty="0">
              <a:ea typeface="ＭＳ Ｐゴシック" charset="-128"/>
            </a:endParaRPr>
          </a:p>
        </p:txBody>
      </p:sp>
      <p:sp>
        <p:nvSpPr>
          <p:cNvPr id="16391" name="正方形/長方形 16"/>
          <p:cNvSpPr>
            <a:spLocks noChangeArrowheads="1"/>
          </p:cNvSpPr>
          <p:nvPr/>
        </p:nvSpPr>
        <p:spPr bwMode="auto">
          <a:xfrm>
            <a:off x="5072063" y="3786188"/>
            <a:ext cx="3714750" cy="830262"/>
          </a:xfrm>
          <a:prstGeom prst="rect">
            <a:avLst/>
          </a:prstGeom>
          <a:noFill/>
          <a:ln w="9525">
            <a:solidFill>
              <a:schemeClr val="tx1"/>
            </a:solidFill>
            <a:miter lim="800000"/>
            <a:headEnd/>
            <a:tailEnd/>
          </a:ln>
        </p:spPr>
        <p:txBody>
          <a:bodyPr>
            <a:spAutoFit/>
          </a:bodyPr>
          <a:lstStyle/>
          <a:p>
            <a:r>
              <a:rPr lang="en-US" altLang="ja-JP" sz="2400"/>
              <a:t>Ctrl-c(Ctrl</a:t>
            </a:r>
            <a:r>
              <a:rPr lang="ja-JP" altLang="en-US" sz="2400"/>
              <a:t>キーを押しながら</a:t>
            </a:r>
            <a:r>
              <a:rPr lang="en-US" altLang="ja-JP" sz="2400"/>
              <a:t>c</a:t>
            </a:r>
            <a:r>
              <a:rPr lang="ja-JP" altLang="en-US" sz="2400"/>
              <a:t>を押す</a:t>
            </a:r>
            <a:r>
              <a:rPr lang="en-US" altLang="ja-JP" sz="2400"/>
              <a:t>)</a:t>
            </a:r>
            <a:r>
              <a:rPr lang="ja-JP" altLang="en-US" sz="2400"/>
              <a:t>で終了</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p:txBody>
          <a:bodyPr/>
          <a:lstStyle/>
          <a:p>
            <a:pPr eaLnBrk="1" hangingPunct="1"/>
            <a:r>
              <a:rPr lang="en-US" altLang="ja-JP" dirty="0" smtClean="0"/>
              <a:t> </a:t>
            </a:r>
            <a:r>
              <a:rPr lang="ja-JP" altLang="en-US" dirty="0" smtClean="0"/>
              <a:t>ラベル、</a:t>
            </a:r>
            <a:r>
              <a:rPr lang="en-US" altLang="ja-JP" dirty="0" err="1" smtClean="0"/>
              <a:t>goto</a:t>
            </a:r>
            <a:r>
              <a:rPr lang="ja-JP" altLang="en-US" dirty="0" smtClean="0"/>
              <a:t>文（打ち込んで実行）</a:t>
            </a:r>
          </a:p>
        </p:txBody>
      </p:sp>
      <p:sp>
        <p:nvSpPr>
          <p:cNvPr id="17411" name="コンテンツ プレースホルダ 2"/>
          <p:cNvSpPr>
            <a:spLocks noGrp="1"/>
          </p:cNvSpPr>
          <p:nvPr>
            <p:ph idx="1"/>
          </p:nvPr>
        </p:nvSpPr>
        <p:spPr>
          <a:xfrm>
            <a:off x="642938" y="1500014"/>
            <a:ext cx="7596187" cy="704850"/>
          </a:xfrm>
        </p:spPr>
        <p:txBody>
          <a:bodyPr>
            <a:normAutofit fontScale="77500" lnSpcReduction="20000"/>
          </a:bodyPr>
          <a:lstStyle/>
          <a:p>
            <a:pPr eaLnBrk="1" hangingPunct="1"/>
            <a:r>
              <a:rPr lang="en-US" altLang="ja-JP" dirty="0" err="1" smtClean="0"/>
              <a:t>goto</a:t>
            </a:r>
            <a:r>
              <a:rPr lang="ja-JP" altLang="en-US" dirty="0" smtClean="0"/>
              <a:t>文は、皆さんは使わないでください。ですが、知らないのはよくないので紹介します。</a:t>
            </a:r>
          </a:p>
        </p:txBody>
      </p:sp>
      <p:sp>
        <p:nvSpPr>
          <p:cNvPr id="17415" name="正方形/長方形 6"/>
          <p:cNvSpPr>
            <a:spLocks noChangeArrowheads="1"/>
          </p:cNvSpPr>
          <p:nvPr/>
        </p:nvSpPr>
        <p:spPr bwMode="auto">
          <a:xfrm>
            <a:off x="786953" y="2420888"/>
            <a:ext cx="3929063" cy="4154487"/>
          </a:xfrm>
          <a:prstGeom prst="rect">
            <a:avLst/>
          </a:prstGeom>
          <a:noFill/>
          <a:ln w="9525">
            <a:solidFill>
              <a:schemeClr val="tx1"/>
            </a:solidFill>
            <a:miter lim="800000"/>
            <a:headEnd/>
            <a:tailEnd/>
          </a:ln>
        </p:spPr>
        <p:txBody>
          <a:bodyPr>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x=1;</a:t>
            </a:r>
          </a:p>
          <a:p>
            <a:r>
              <a:rPr lang="en-US" altLang="ja-JP" sz="2400" dirty="0">
                <a:solidFill>
                  <a:srgbClr val="3333FF"/>
                </a:solidFill>
              </a:rPr>
              <a:t> </a:t>
            </a:r>
            <a:r>
              <a:rPr lang="en-US" altLang="ja-JP" sz="2400" dirty="0" err="1">
                <a:solidFill>
                  <a:srgbClr val="3333FF"/>
                </a:solidFill>
              </a:rPr>
              <a:t>aaa</a:t>
            </a:r>
            <a:r>
              <a:rPr lang="en-US" altLang="ja-JP" sz="2400" dirty="0">
                <a:solidFill>
                  <a:srgbClr val="3333FF"/>
                </a:solidFill>
              </a:rPr>
              <a:t>:</a:t>
            </a:r>
          </a:p>
          <a:p>
            <a:r>
              <a:rPr lang="en-US" altLang="ja-JP"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a:t>
            </a:r>
          </a:p>
          <a:p>
            <a:r>
              <a:rPr lang="en-US" altLang="ja-JP" sz="2400" dirty="0"/>
              <a:t>  x=x+1;</a:t>
            </a:r>
          </a:p>
          <a:p>
            <a:r>
              <a:rPr lang="en-US" altLang="ja-JP" sz="2400" dirty="0"/>
              <a:t>  if (x&lt;=10)  </a:t>
            </a:r>
            <a:r>
              <a:rPr lang="en-US" altLang="ja-JP" sz="2400" dirty="0" err="1">
                <a:solidFill>
                  <a:srgbClr val="FF0000"/>
                </a:solidFill>
              </a:rPr>
              <a:t>goto</a:t>
            </a:r>
            <a:r>
              <a:rPr lang="en-US" altLang="ja-JP" sz="2400" dirty="0">
                <a:solidFill>
                  <a:srgbClr val="FF0000"/>
                </a:solidFill>
              </a:rPr>
              <a:t>  </a:t>
            </a:r>
            <a:r>
              <a:rPr lang="en-US" altLang="ja-JP" sz="2400" dirty="0" err="1">
                <a:solidFill>
                  <a:srgbClr val="FF0000"/>
                </a:solidFill>
              </a:rPr>
              <a:t>aaa</a:t>
            </a:r>
            <a:r>
              <a:rPr lang="en-US" altLang="ja-JP" sz="2400" dirty="0">
                <a:solidFill>
                  <a:srgbClr val="FF0000"/>
                </a:solidFill>
              </a:rPr>
              <a:t>;</a:t>
            </a:r>
          </a:p>
          <a:p>
            <a:r>
              <a:rPr lang="en-US" altLang="ja-JP" sz="2400" dirty="0"/>
              <a:t>  </a:t>
            </a:r>
            <a:r>
              <a:rPr lang="en-US" altLang="ja-JP" sz="2400" dirty="0" err="1"/>
              <a:t>printf</a:t>
            </a:r>
            <a:r>
              <a:rPr lang="en-US" altLang="ja-JP" sz="2400" dirty="0"/>
              <a:t> ("</a:t>
            </a:r>
            <a:r>
              <a:rPr lang="ja-JP" altLang="en-US" sz="2400" dirty="0"/>
              <a:t>ぐー</a:t>
            </a:r>
            <a:r>
              <a:rPr lang="ja-JP" altLang="en-US" sz="2400" dirty="0" err="1"/>
              <a:t>ぐー</a:t>
            </a:r>
            <a:r>
              <a:rPr lang="en-US" altLang="ja-JP" sz="2400" dirty="0"/>
              <a:t>\n");</a:t>
            </a:r>
          </a:p>
          <a:p>
            <a:r>
              <a:rPr lang="en-US" altLang="ja-JP" sz="2400" dirty="0"/>
              <a:t>  return 0;</a:t>
            </a:r>
          </a:p>
          <a:p>
            <a:r>
              <a:rPr lang="en-US" altLang="ja-JP" sz="2400" dirty="0"/>
              <a:t>}</a:t>
            </a:r>
          </a:p>
        </p:txBody>
      </p:sp>
      <p:sp>
        <p:nvSpPr>
          <p:cNvPr id="17416" name="テキスト ボックス 7"/>
          <p:cNvSpPr txBox="1">
            <a:spLocks noChangeArrowheads="1"/>
          </p:cNvSpPr>
          <p:nvPr/>
        </p:nvSpPr>
        <p:spPr bwMode="auto">
          <a:xfrm>
            <a:off x="4857750" y="2786063"/>
            <a:ext cx="3530674" cy="858961"/>
          </a:xfrm>
          <a:prstGeom prst="rect">
            <a:avLst/>
          </a:prstGeom>
          <a:noFill/>
          <a:ln w="9525">
            <a:noFill/>
            <a:miter lim="800000"/>
            <a:headEnd/>
            <a:tailEnd/>
          </a:ln>
        </p:spPr>
        <p:txBody>
          <a:bodyPr wrap="square">
            <a:spAutoFit/>
          </a:bodyPr>
          <a:lstStyle/>
          <a:p>
            <a:r>
              <a:rPr kumimoji="1" lang="ja-JP" altLang="en-US" sz="2400"/>
              <a:t>青字の部分がラベル、赤字の部分が</a:t>
            </a:r>
            <a:r>
              <a:rPr kumimoji="1" lang="en-US" altLang="ja-JP" sz="2400"/>
              <a:t>goto</a:t>
            </a:r>
            <a:r>
              <a:rPr kumimoji="1" lang="ja-JP" altLang="en-US" sz="2400"/>
              <a:t>文である。</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96416" y="366936"/>
            <a:ext cx="7620000" cy="685800"/>
          </a:xfrm>
        </p:spPr>
        <p:txBody>
          <a:bodyPr>
            <a:noAutofit/>
          </a:bodyPr>
          <a:lstStyle/>
          <a:p>
            <a:pPr eaLnBrk="1" hangingPunct="1"/>
            <a:r>
              <a:rPr kumimoji="0" lang="en-US" altLang="ja-JP" sz="4000" dirty="0" err="1"/>
              <a:t>g</a:t>
            </a:r>
            <a:r>
              <a:rPr kumimoji="0" lang="en-US" altLang="ja-JP" sz="4000" dirty="0" err="1" smtClean="0"/>
              <a:t>oto</a:t>
            </a:r>
            <a:r>
              <a:rPr kumimoji="0" lang="ja-JP" altLang="en-US" sz="4000" dirty="0" smtClean="0"/>
              <a:t>文を使った無限ループ</a:t>
            </a:r>
            <a:r>
              <a:rPr kumimoji="0" lang="en-US" altLang="ja-JP" sz="4000" dirty="0" smtClean="0"/>
              <a:t/>
            </a:r>
            <a:br>
              <a:rPr kumimoji="0" lang="en-US" altLang="ja-JP" sz="4000" dirty="0" smtClean="0"/>
            </a:br>
            <a:r>
              <a:rPr kumimoji="0" lang="ja-JP" altLang="en-US" sz="4000" dirty="0" smtClean="0"/>
              <a:t>（打ち込んで実行）</a:t>
            </a:r>
          </a:p>
        </p:txBody>
      </p:sp>
      <p:sp>
        <p:nvSpPr>
          <p:cNvPr id="326660" name="Rectangle 4"/>
          <p:cNvSpPr>
            <a:spLocks noChangeArrowheads="1"/>
          </p:cNvSpPr>
          <p:nvPr/>
        </p:nvSpPr>
        <p:spPr bwMode="auto">
          <a:xfrm>
            <a:off x="500063" y="1700808"/>
            <a:ext cx="4214812" cy="4524315"/>
          </a:xfrm>
          <a:prstGeom prst="rect">
            <a:avLst/>
          </a:prstGeom>
          <a:solidFill>
            <a:schemeClr val="bg1"/>
          </a:solidFill>
          <a:ln w="9525">
            <a:solidFill>
              <a:schemeClr val="tx1"/>
            </a:solidFill>
            <a:miter lim="800000"/>
            <a:headEnd/>
            <a:tailEnd/>
          </a:ln>
          <a:effectLst>
            <a:outerShdw blurRad="63500" dist="107763" dir="2700000" algn="ctr" rotWithShape="0">
              <a:schemeClr val="bg2">
                <a:alpha val="50000"/>
              </a:schemeClr>
            </a:outerShdw>
          </a:effectLst>
        </p:spPr>
        <p:txBody>
          <a:bodyPr>
            <a:spAutoFit/>
          </a:bodyPr>
          <a:lstStyle/>
          <a:p>
            <a:pPr>
              <a:defRPr/>
            </a:pPr>
            <a:r>
              <a:rPr lang="en-US" altLang="ja-JP" sz="2400" dirty="0">
                <a:ea typeface="ＭＳ Ｐゴシック" charset="-128"/>
              </a:rPr>
              <a:t>#include &lt;</a:t>
            </a:r>
            <a:r>
              <a:rPr lang="en-US" altLang="ja-JP" sz="2400" dirty="0" err="1">
                <a:ea typeface="ＭＳ Ｐゴシック" charset="-128"/>
              </a:rPr>
              <a:t>stdio.h</a:t>
            </a:r>
            <a:r>
              <a:rPr lang="en-US" altLang="ja-JP" sz="2400" dirty="0">
                <a:ea typeface="ＭＳ Ｐゴシック" charset="-128"/>
              </a:rPr>
              <a:t>&gt;                                                              </a:t>
            </a:r>
          </a:p>
          <a:p>
            <a:pPr>
              <a:defRPr/>
            </a:pPr>
            <a:r>
              <a:rPr lang="en-US" altLang="ja-JP" sz="2400" dirty="0">
                <a:ea typeface="ＭＳ Ｐゴシック" charset="-128"/>
              </a:rPr>
              <a:t>                                                                                </a:t>
            </a:r>
          </a:p>
          <a:p>
            <a:pPr>
              <a:defRPr/>
            </a:pPr>
            <a:r>
              <a:rPr lang="en-US" altLang="ja-JP" sz="2400" dirty="0" err="1">
                <a:ea typeface="ＭＳ Ｐゴシック" charset="-128"/>
              </a:rPr>
              <a:t>int</a:t>
            </a:r>
            <a:r>
              <a:rPr lang="en-US" altLang="ja-JP" sz="2400" dirty="0">
                <a:ea typeface="ＭＳ Ｐゴシック" charset="-128"/>
              </a:rPr>
              <a:t> main (void)                                                                 </a:t>
            </a:r>
          </a:p>
          <a:p>
            <a:pPr>
              <a:defRPr/>
            </a:pPr>
            <a:r>
              <a:rPr lang="en-US" altLang="ja-JP" sz="2400" dirty="0">
                <a:ea typeface="ＭＳ Ｐゴシック" charset="-128"/>
              </a:rPr>
              <a:t>{                                                                               </a:t>
            </a:r>
          </a:p>
          <a:p>
            <a:pPr>
              <a:defRPr/>
            </a:pPr>
            <a:r>
              <a:rPr lang="en-US" altLang="ja-JP" sz="2400" dirty="0" smtClean="0">
                <a:ea typeface="ＭＳ Ｐゴシック" charset="-128"/>
              </a:rPr>
              <a:t>    </a:t>
            </a:r>
            <a:r>
              <a:rPr lang="en-US" altLang="ja-JP" sz="2400" dirty="0" err="1">
                <a:ea typeface="ＭＳ Ｐゴシック" charset="-128"/>
              </a:rPr>
              <a:t>int</a:t>
            </a:r>
            <a:r>
              <a:rPr lang="en-US" altLang="ja-JP" sz="2400" dirty="0">
                <a:ea typeface="ＭＳ Ｐゴシック" charset="-128"/>
              </a:rPr>
              <a:t> </a:t>
            </a:r>
            <a:r>
              <a:rPr lang="en-US" altLang="ja-JP" sz="2400" dirty="0" err="1">
                <a:ea typeface="ＭＳ Ｐゴシック" charset="-128"/>
              </a:rPr>
              <a:t>i</a:t>
            </a:r>
            <a:r>
              <a:rPr lang="en-US" altLang="ja-JP" sz="2400" dirty="0">
                <a:ea typeface="ＭＳ Ｐゴシック" charset="-128"/>
              </a:rPr>
              <a:t>;                                                                        </a:t>
            </a:r>
          </a:p>
          <a:p>
            <a:pPr>
              <a:defRPr/>
            </a:pPr>
            <a:r>
              <a:rPr lang="en-US" altLang="ja-JP" sz="2400" dirty="0">
                <a:ea typeface="ＭＳ Ｐゴシック" charset="-128"/>
              </a:rPr>
              <a:t> </a:t>
            </a:r>
            <a:r>
              <a:rPr lang="en-US" altLang="ja-JP" sz="2400" dirty="0" smtClean="0">
                <a:ea typeface="ＭＳ Ｐゴシック" charset="-128"/>
              </a:rPr>
              <a:t>   </a:t>
            </a:r>
            <a:r>
              <a:rPr lang="en-US" altLang="ja-JP" sz="2400" dirty="0" err="1">
                <a:ea typeface="ＭＳ Ｐゴシック" charset="-128"/>
              </a:rPr>
              <a:t>i</a:t>
            </a:r>
            <a:r>
              <a:rPr lang="en-US" altLang="ja-JP" sz="2400" dirty="0">
                <a:ea typeface="ＭＳ Ｐゴシック" charset="-128"/>
              </a:rPr>
              <a:t>=1;                                                                          </a:t>
            </a:r>
          </a:p>
          <a:p>
            <a:pPr>
              <a:defRPr/>
            </a:pPr>
            <a:r>
              <a:rPr lang="en-US" altLang="ja-JP" sz="2400" dirty="0">
                <a:ea typeface="ＭＳ Ｐゴシック" charset="-128"/>
              </a:rPr>
              <a:t> </a:t>
            </a:r>
            <a:r>
              <a:rPr lang="en-US" altLang="ja-JP" sz="2400" dirty="0" smtClean="0">
                <a:ea typeface="ＭＳ Ｐゴシック" charset="-128"/>
              </a:rPr>
              <a:t> </a:t>
            </a:r>
            <a:r>
              <a:rPr lang="en-US" altLang="ja-JP" sz="2400" dirty="0" err="1" smtClean="0">
                <a:solidFill>
                  <a:srgbClr val="3366FF"/>
                </a:solidFill>
                <a:ea typeface="ＭＳ Ｐゴシック" charset="-128"/>
              </a:rPr>
              <a:t>aaa</a:t>
            </a:r>
            <a:r>
              <a:rPr lang="en-US" altLang="ja-JP" sz="2400" dirty="0">
                <a:solidFill>
                  <a:srgbClr val="3366FF"/>
                </a:solidFill>
                <a:ea typeface="ＭＳ Ｐゴシック" charset="-128"/>
              </a:rPr>
              <a:t>:</a:t>
            </a:r>
            <a:r>
              <a:rPr lang="en-US" altLang="ja-JP" sz="2400" dirty="0">
                <a:ea typeface="ＭＳ Ｐゴシック" charset="-128"/>
              </a:rPr>
              <a:t>                                                                           </a:t>
            </a:r>
          </a:p>
          <a:p>
            <a:pPr>
              <a:defRPr/>
            </a:pPr>
            <a:r>
              <a:rPr lang="en-US" altLang="ja-JP" sz="2400" dirty="0">
                <a:ea typeface="ＭＳ Ｐゴシック" charset="-128"/>
              </a:rPr>
              <a:t> </a:t>
            </a:r>
            <a:r>
              <a:rPr lang="en-US" altLang="ja-JP" sz="2400" dirty="0" smtClean="0">
                <a:ea typeface="ＭＳ Ｐゴシック" charset="-128"/>
              </a:rPr>
              <a:t>   </a:t>
            </a:r>
            <a:r>
              <a:rPr lang="en-US" altLang="ja-JP" sz="2400" dirty="0" err="1">
                <a:ea typeface="ＭＳ Ｐゴシック" charset="-128"/>
              </a:rPr>
              <a:t>printf</a:t>
            </a:r>
            <a:r>
              <a:rPr lang="en-US" altLang="ja-JP" sz="2400" dirty="0">
                <a:ea typeface="ＭＳ Ｐゴシック" charset="-128"/>
              </a:rPr>
              <a:t> ("</a:t>
            </a:r>
            <a:r>
              <a:rPr lang="ja-JP" altLang="en-US" sz="2400" dirty="0">
                <a:ea typeface="ＭＳ Ｐゴシック" charset="-128"/>
              </a:rPr>
              <a:t>羊が</a:t>
            </a:r>
            <a:r>
              <a:rPr lang="en-US" altLang="ja-JP" sz="2400" dirty="0">
                <a:ea typeface="ＭＳ Ｐゴシック" charset="-128"/>
              </a:rPr>
              <a:t>%d</a:t>
            </a:r>
            <a:r>
              <a:rPr lang="ja-JP" altLang="en-US" sz="2400" dirty="0">
                <a:ea typeface="ＭＳ Ｐゴシック" charset="-128"/>
              </a:rPr>
              <a:t>匹</a:t>
            </a:r>
            <a:r>
              <a:rPr lang="en-US" altLang="ja-JP" sz="2400" dirty="0">
                <a:ea typeface="ＭＳ Ｐゴシック" charset="-128"/>
              </a:rPr>
              <a:t>\n", </a:t>
            </a:r>
            <a:r>
              <a:rPr lang="en-US" altLang="ja-JP" sz="2400" dirty="0" err="1">
                <a:ea typeface="ＭＳ Ｐゴシック" charset="-128"/>
              </a:rPr>
              <a:t>i</a:t>
            </a:r>
            <a:r>
              <a:rPr lang="en-US" altLang="ja-JP" sz="2400" dirty="0">
                <a:ea typeface="ＭＳ Ｐゴシック" charset="-128"/>
              </a:rPr>
              <a:t> );                                                    </a:t>
            </a:r>
          </a:p>
          <a:p>
            <a:pPr>
              <a:defRPr/>
            </a:pPr>
            <a:r>
              <a:rPr lang="en-US" altLang="ja-JP" sz="2400" dirty="0" smtClean="0">
                <a:ea typeface="ＭＳ Ｐゴシック" charset="-128"/>
              </a:rPr>
              <a:t>    </a:t>
            </a:r>
            <a:r>
              <a:rPr lang="en-US" altLang="ja-JP" sz="2400" dirty="0" err="1">
                <a:ea typeface="ＭＳ Ｐゴシック" charset="-128"/>
              </a:rPr>
              <a:t>i</a:t>
            </a:r>
            <a:r>
              <a:rPr lang="en-US" altLang="ja-JP" sz="2400" dirty="0">
                <a:ea typeface="ＭＳ Ｐゴシック" charset="-128"/>
              </a:rPr>
              <a:t>=i+1;                                                                        </a:t>
            </a:r>
          </a:p>
          <a:p>
            <a:pPr>
              <a:defRPr/>
            </a:pPr>
            <a:r>
              <a:rPr lang="en-US" altLang="ja-JP" sz="2400" dirty="0">
                <a:ea typeface="ＭＳ Ｐゴシック" charset="-128"/>
              </a:rPr>
              <a:t> </a:t>
            </a:r>
            <a:r>
              <a:rPr lang="en-US" altLang="ja-JP" sz="2400" dirty="0" smtClean="0">
                <a:ea typeface="ＭＳ Ｐゴシック" charset="-128"/>
              </a:rPr>
              <a:t>   </a:t>
            </a:r>
            <a:r>
              <a:rPr lang="en-US" altLang="ja-JP" sz="2400" dirty="0" err="1">
                <a:solidFill>
                  <a:srgbClr val="FF0000"/>
                </a:solidFill>
                <a:ea typeface="ＭＳ Ｐゴシック" charset="-128"/>
              </a:rPr>
              <a:t>goto</a:t>
            </a:r>
            <a:r>
              <a:rPr lang="en-US" altLang="ja-JP" sz="2400" dirty="0">
                <a:solidFill>
                  <a:srgbClr val="FF0000"/>
                </a:solidFill>
                <a:ea typeface="ＭＳ Ｐゴシック" charset="-128"/>
              </a:rPr>
              <a:t> </a:t>
            </a:r>
            <a:r>
              <a:rPr lang="en-US" altLang="ja-JP" sz="2400" dirty="0" err="1">
                <a:solidFill>
                  <a:srgbClr val="FF0000"/>
                </a:solidFill>
                <a:ea typeface="ＭＳ Ｐゴシック" charset="-128"/>
              </a:rPr>
              <a:t>aaa</a:t>
            </a:r>
            <a:r>
              <a:rPr lang="en-US" altLang="ja-JP" sz="2400" dirty="0">
                <a:solidFill>
                  <a:srgbClr val="FF0000"/>
                </a:solidFill>
                <a:ea typeface="ＭＳ Ｐゴシック" charset="-128"/>
              </a:rPr>
              <a:t>;</a:t>
            </a:r>
            <a:r>
              <a:rPr lang="en-US" altLang="ja-JP" sz="2400" dirty="0">
                <a:ea typeface="ＭＳ Ｐゴシック" charset="-128"/>
              </a:rPr>
              <a:t>                                                                     </a:t>
            </a:r>
          </a:p>
          <a:p>
            <a:pPr>
              <a:defRPr/>
            </a:pPr>
            <a:r>
              <a:rPr lang="en-US" altLang="ja-JP" sz="2400" dirty="0">
                <a:ea typeface="ＭＳ Ｐゴシック" charset="-128"/>
              </a:rPr>
              <a:t>  </a:t>
            </a:r>
            <a:r>
              <a:rPr lang="en-US" altLang="ja-JP" sz="2400" dirty="0" smtClean="0">
                <a:ea typeface="ＭＳ Ｐゴシック" charset="-128"/>
              </a:rPr>
              <a:t>  return </a:t>
            </a:r>
            <a:r>
              <a:rPr lang="en-US" altLang="ja-JP" sz="2400" dirty="0">
                <a:ea typeface="ＭＳ Ｐゴシック" charset="-128"/>
              </a:rPr>
              <a:t>0;                                                                     </a:t>
            </a:r>
          </a:p>
          <a:p>
            <a:pPr>
              <a:defRPr/>
            </a:pPr>
            <a:r>
              <a:rPr lang="en-US" altLang="ja-JP" sz="2400" dirty="0">
                <a:ea typeface="ＭＳ Ｐゴシック" charset="-128"/>
              </a:rPr>
              <a:t>} </a:t>
            </a:r>
            <a:endParaRPr lang="ja-JP" altLang="en-US" sz="2400" dirty="0">
              <a:ea typeface="ＭＳ Ｐゴシック" charset="-128"/>
            </a:endParaRPr>
          </a:p>
        </p:txBody>
      </p:sp>
      <p:sp>
        <p:nvSpPr>
          <p:cNvPr id="16391" name="正方形/長方形 16"/>
          <p:cNvSpPr>
            <a:spLocks noChangeArrowheads="1"/>
          </p:cNvSpPr>
          <p:nvPr/>
        </p:nvSpPr>
        <p:spPr bwMode="auto">
          <a:xfrm>
            <a:off x="5076056" y="3933056"/>
            <a:ext cx="3714750" cy="830262"/>
          </a:xfrm>
          <a:prstGeom prst="rect">
            <a:avLst/>
          </a:prstGeom>
          <a:noFill/>
          <a:ln w="9525">
            <a:solidFill>
              <a:schemeClr val="tx1"/>
            </a:solidFill>
            <a:miter lim="800000"/>
            <a:headEnd/>
            <a:tailEnd/>
          </a:ln>
        </p:spPr>
        <p:txBody>
          <a:bodyPr>
            <a:spAutoFit/>
          </a:bodyPr>
          <a:lstStyle/>
          <a:p>
            <a:r>
              <a:rPr lang="en-US" altLang="ja-JP" sz="2400"/>
              <a:t>Ctrl-c(Ctrl</a:t>
            </a:r>
            <a:r>
              <a:rPr lang="ja-JP" altLang="en-US" sz="2400"/>
              <a:t>キーを押しながら</a:t>
            </a:r>
            <a:r>
              <a:rPr lang="en-US" altLang="ja-JP" sz="2400"/>
              <a:t>c</a:t>
            </a:r>
            <a:r>
              <a:rPr lang="ja-JP" altLang="en-US" sz="2400"/>
              <a:t>を押す</a:t>
            </a:r>
            <a:r>
              <a:rPr lang="en-US" altLang="ja-JP" sz="2400"/>
              <a:t>)</a:t>
            </a:r>
            <a:r>
              <a:rPr lang="ja-JP" altLang="en-US" sz="2400"/>
              <a:t>で終了</a:t>
            </a:r>
          </a:p>
        </p:txBody>
      </p:sp>
    </p:spTree>
    <p:extLst>
      <p:ext uri="{BB962C8B-B14F-4D97-AF65-F5344CB8AC3E}">
        <p14:creationId xmlns:p14="http://schemas.microsoft.com/office/powerpoint/2010/main" val="246218039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7544" y="476672"/>
            <a:ext cx="7620000" cy="685800"/>
          </a:xfrm>
        </p:spPr>
        <p:txBody>
          <a:bodyPr>
            <a:noAutofit/>
          </a:bodyPr>
          <a:lstStyle/>
          <a:p>
            <a:pPr eaLnBrk="1" hangingPunct="1"/>
            <a:r>
              <a:rPr kumimoji="0" lang="ja-JP" altLang="en-US" sz="4000" dirty="0" smtClean="0"/>
              <a:t>今回の講義内容</a:t>
            </a:r>
          </a:p>
        </p:txBody>
      </p:sp>
      <p:sp>
        <p:nvSpPr>
          <p:cNvPr id="4099" name="Rectangle 3"/>
          <p:cNvSpPr>
            <a:spLocks noGrp="1" noChangeArrowheads="1"/>
          </p:cNvSpPr>
          <p:nvPr>
            <p:ph idx="1"/>
          </p:nvPr>
        </p:nvSpPr>
        <p:spPr>
          <a:xfrm>
            <a:off x="467544" y="1196752"/>
            <a:ext cx="8208912" cy="5400600"/>
          </a:xfrm>
        </p:spPr>
        <p:txBody>
          <a:bodyPr>
            <a:noAutofit/>
          </a:bodyPr>
          <a:lstStyle/>
          <a:p>
            <a:pPr eaLnBrk="1" hangingPunct="1"/>
            <a:r>
              <a:rPr kumimoji="0" lang="en-US" altLang="ja-JP" sz="2800" dirty="0" err="1"/>
              <a:t>a</a:t>
            </a:r>
            <a:r>
              <a:rPr kumimoji="0" lang="en-US" altLang="ja-JP" sz="2800" dirty="0" err="1" smtClean="0"/>
              <a:t>zur</a:t>
            </a:r>
            <a:r>
              <a:rPr kumimoji="0" lang="ja-JP" altLang="en-US" sz="2800" dirty="0" smtClean="0"/>
              <a:t>システムの紹介</a:t>
            </a:r>
            <a:endParaRPr kumimoji="0" lang="en-US" altLang="ja-JP" sz="2800" dirty="0"/>
          </a:p>
          <a:p>
            <a:pPr lvl="1"/>
            <a:r>
              <a:rPr kumimoji="0" lang="ja-JP" altLang="en-US" dirty="0"/>
              <a:t>講義用フォルダの</a:t>
            </a:r>
            <a:r>
              <a:rPr kumimoji="0" lang="en-US" altLang="ja-JP" dirty="0"/>
              <a:t>azur1028.zip</a:t>
            </a:r>
            <a:r>
              <a:rPr kumimoji="0" lang="ja-JP" altLang="en-US" dirty="0"/>
              <a:t>を</a:t>
            </a:r>
            <a:r>
              <a:rPr kumimoji="0" lang="ja-JP" altLang="en-US" dirty="0" smtClean="0"/>
              <a:t>ダウンロード</a:t>
            </a:r>
            <a:r>
              <a:rPr kumimoji="0" lang="ja-JP" altLang="en-US" dirty="0" smtClean="0"/>
              <a:t>して（あるいは</a:t>
            </a:r>
            <a:r>
              <a:rPr kumimoji="0" lang="en-US" altLang="ja-JP" dirty="0" smtClean="0"/>
              <a:t>TA</a:t>
            </a:r>
            <a:r>
              <a:rPr kumimoji="0" lang="ja-JP" altLang="en-US" dirty="0" smtClean="0"/>
              <a:t>から受け取って）</a:t>
            </a:r>
            <a:r>
              <a:rPr kumimoji="0" lang="ja-JP" altLang="en-US" dirty="0" smtClean="0"/>
              <a:t>展開</a:t>
            </a:r>
            <a:r>
              <a:rPr kumimoji="0" lang="ja-JP" altLang="en-US" dirty="0"/>
              <a:t>し、</a:t>
            </a:r>
            <a:r>
              <a:rPr kumimoji="0" lang="en-US" altLang="ja-JP" dirty="0" err="1"/>
              <a:t>manual¥index.html</a:t>
            </a:r>
            <a:r>
              <a:rPr kumimoji="0" lang="ja-JP" altLang="en-US" dirty="0"/>
              <a:t>を読んで使う。</a:t>
            </a:r>
            <a:endParaRPr kumimoji="0" lang="en-US" altLang="ja-JP" dirty="0"/>
          </a:p>
          <a:p>
            <a:pPr eaLnBrk="1" hangingPunct="1"/>
            <a:r>
              <a:rPr kumimoji="0" lang="ja-JP" altLang="en-US" sz="2800" dirty="0" smtClean="0"/>
              <a:t>複合</a:t>
            </a:r>
            <a:r>
              <a:rPr kumimoji="0" lang="ja-JP" altLang="en-US" sz="2800" dirty="0" smtClean="0"/>
              <a:t>文 </a:t>
            </a:r>
            <a:r>
              <a:rPr kumimoji="0" lang="en-US" altLang="ja-JP" sz="2800" dirty="0" smtClean="0"/>
              <a:t>--- </a:t>
            </a:r>
            <a:r>
              <a:rPr kumimoji="0" lang="ja-JP" altLang="en-US" sz="2800" dirty="0" smtClean="0"/>
              <a:t>複数の文を１つの文にまとめる。</a:t>
            </a:r>
            <a:endParaRPr kumimoji="0" lang="en-US" altLang="ja-JP" sz="2800" dirty="0" smtClean="0"/>
          </a:p>
          <a:p>
            <a:pPr lvl="1" eaLnBrk="1" hangingPunct="1"/>
            <a:r>
              <a:rPr kumimoji="0" lang="ja-JP" altLang="en-US" dirty="0" smtClean="0"/>
              <a:t>文を書くところに２つ以上の文</a:t>
            </a:r>
            <a:r>
              <a:rPr kumimoji="0" lang="ja-JP" altLang="en-US" dirty="0" smtClean="0"/>
              <a:t>を</a:t>
            </a:r>
            <a:r>
              <a:rPr kumimoji="0" lang="ja-JP" altLang="en-US" dirty="0" smtClean="0"/>
              <a:t>書く</a:t>
            </a:r>
            <a:r>
              <a:rPr kumimoji="0" lang="ja-JP" altLang="en-US" dirty="0" smtClean="0"/>
              <a:t>とき</a:t>
            </a:r>
            <a:r>
              <a:rPr kumimoji="0" lang="ja-JP" altLang="en-US" dirty="0" smtClean="0"/>
              <a:t>に使う。</a:t>
            </a:r>
            <a:endParaRPr kumimoji="0" lang="en-US" altLang="ja-JP" dirty="0" smtClean="0"/>
          </a:p>
          <a:p>
            <a:pPr lvl="1" eaLnBrk="1" hangingPunct="1"/>
            <a:r>
              <a:rPr kumimoji="0" lang="ja-JP" altLang="en-US" dirty="0" smtClean="0"/>
              <a:t>（例） </a:t>
            </a:r>
            <a:r>
              <a:rPr kumimoji="0" lang="en-US" altLang="ja-JP" dirty="0" smtClean="0"/>
              <a:t>if</a:t>
            </a:r>
            <a:r>
              <a:rPr kumimoji="0" lang="ja-JP" altLang="en-US" dirty="0" smtClean="0"/>
              <a:t>文の分岐先の文のところに２つ以上の文を書く場合など。</a:t>
            </a:r>
            <a:endParaRPr kumimoji="0" lang="en-US" altLang="ja-JP" dirty="0" smtClean="0"/>
          </a:p>
          <a:p>
            <a:pPr eaLnBrk="1" hangingPunct="1"/>
            <a:r>
              <a:rPr kumimoji="0" lang="ja-JP" altLang="en-US" sz="2800" dirty="0" smtClean="0"/>
              <a:t>繰り返し</a:t>
            </a:r>
            <a:endParaRPr kumimoji="0" lang="en-US" altLang="ja-JP" sz="2800" dirty="0" smtClean="0"/>
          </a:p>
          <a:p>
            <a:pPr lvl="1" eaLnBrk="1" hangingPunct="1"/>
            <a:r>
              <a:rPr kumimoji="0" lang="ja-JP" altLang="en-US" dirty="0" smtClean="0"/>
              <a:t>何らかの処理を何度も繰り返し行う </a:t>
            </a:r>
            <a:r>
              <a:rPr kumimoji="0" lang="en-US" altLang="ja-JP" dirty="0" smtClean="0"/>
              <a:t>--- </a:t>
            </a:r>
            <a:r>
              <a:rPr kumimoji="0" lang="ja-JP" altLang="en-US" dirty="0" smtClean="0"/>
              <a:t>繰り返しは命令型言語における基本的な機構。</a:t>
            </a:r>
            <a:endParaRPr kumimoji="0"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基本課題１</a:t>
            </a:r>
            <a:endParaRPr kumimoji="1" lang="ja-JP" altLang="en-US" dirty="0"/>
          </a:p>
        </p:txBody>
      </p:sp>
      <p:sp>
        <p:nvSpPr>
          <p:cNvPr id="3" name="正方形/長方形 2"/>
          <p:cNvSpPr/>
          <p:nvPr/>
        </p:nvSpPr>
        <p:spPr>
          <a:xfrm>
            <a:off x="827584" y="1412776"/>
            <a:ext cx="7416824" cy="1200329"/>
          </a:xfrm>
          <a:prstGeom prst="rect">
            <a:avLst/>
          </a:prstGeom>
        </p:spPr>
        <p:txBody>
          <a:bodyPr wrap="square">
            <a:spAutoFit/>
          </a:bodyPr>
          <a:lstStyle/>
          <a:p>
            <a:r>
              <a:rPr lang="en-US" altLang="ja-JP" sz="2400" dirty="0" smtClean="0"/>
              <a:t>0</a:t>
            </a:r>
            <a:r>
              <a:rPr lang="ja-JP" altLang="en-US" sz="2400" dirty="0" smtClean="0"/>
              <a:t>以上の</a:t>
            </a:r>
            <a:r>
              <a:rPr lang="en-US" altLang="ja-JP" sz="2400" dirty="0" err="1" smtClean="0"/>
              <a:t>int</a:t>
            </a:r>
            <a:r>
              <a:rPr lang="ja-JP" altLang="en-US" sz="2400" dirty="0" smtClean="0"/>
              <a:t>型の値をキーボードから受け取り、</a:t>
            </a:r>
            <a:r>
              <a:rPr lang="ja-JP" altLang="ja-JP" sz="2400" dirty="0" smtClean="0"/>
              <a:t>その値を</a:t>
            </a:r>
            <a:r>
              <a:rPr lang="en-US" altLang="ja-JP" sz="2400" dirty="0" smtClean="0"/>
              <a:t>0</a:t>
            </a:r>
            <a:r>
              <a:rPr lang="ja-JP" altLang="ja-JP" sz="2400" dirty="0" smtClean="0"/>
              <a:t>まで</a:t>
            </a:r>
            <a:r>
              <a:rPr lang="en-US" altLang="ja-JP" sz="2400" dirty="0" smtClean="0"/>
              <a:t>1</a:t>
            </a:r>
            <a:r>
              <a:rPr lang="ja-JP" altLang="ja-JP" sz="2400" dirty="0" err="1" smtClean="0"/>
              <a:t>ずつ</a:t>
            </a:r>
            <a:r>
              <a:rPr lang="ja-JP" altLang="ja-JP" sz="2400" dirty="0" smtClean="0"/>
              <a:t>減らしながら</a:t>
            </a:r>
            <a:r>
              <a:rPr lang="ja-JP" altLang="en-US" sz="2400" dirty="0" smtClean="0"/>
              <a:t>コンマで区切って</a:t>
            </a:r>
            <a:r>
              <a:rPr lang="ja-JP" altLang="ja-JP" sz="2400" dirty="0" smtClean="0"/>
              <a:t>表示</a:t>
            </a:r>
            <a:r>
              <a:rPr lang="ja-JP" altLang="en-US" sz="2400" dirty="0" smtClean="0"/>
              <a:t>するプログラムを書け。</a:t>
            </a:r>
            <a:endParaRPr lang="ja-JP" altLang="ja-JP" sz="2400" dirty="0"/>
          </a:p>
        </p:txBody>
      </p:sp>
      <p:sp>
        <p:nvSpPr>
          <p:cNvPr id="4" name="正方形/長方形 3"/>
          <p:cNvSpPr/>
          <p:nvPr/>
        </p:nvSpPr>
        <p:spPr>
          <a:xfrm>
            <a:off x="1043608" y="2996952"/>
            <a:ext cx="6984776" cy="1938992"/>
          </a:xfrm>
          <a:prstGeom prst="rect">
            <a:avLst/>
          </a:prstGeom>
        </p:spPr>
        <p:txBody>
          <a:bodyPr wrap="square">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a:t>
            </a:r>
            <a:r>
              <a:rPr lang="en-US" altLang="ja-JP" sz="2400" dirty="0" err="1" smtClean="0"/>
              <a:t>sasano@localhost</a:t>
            </a:r>
            <a:r>
              <a:rPr lang="en-US" altLang="ja-JP" sz="2400" dirty="0" smtClean="0"/>
              <a:t> 2011]$ ./kihon2-1</a:t>
            </a:r>
          </a:p>
          <a:p>
            <a:r>
              <a:rPr lang="ja-JP" altLang="en-US" sz="2400" dirty="0" smtClean="0"/>
              <a:t>整数を入力</a:t>
            </a:r>
            <a:r>
              <a:rPr lang="en-US" altLang="ja-JP" sz="2400" dirty="0" smtClean="0"/>
              <a:t>: </a:t>
            </a:r>
            <a:r>
              <a:rPr lang="en-US" altLang="ja-JP" sz="2400" dirty="0" smtClean="0">
                <a:solidFill>
                  <a:srgbClr val="FF0000"/>
                </a:solidFill>
              </a:rPr>
              <a:t>5</a:t>
            </a:r>
          </a:p>
          <a:p>
            <a:r>
              <a:rPr lang="en-US" altLang="ja-JP" sz="2400" dirty="0" smtClean="0"/>
              <a:t>5, 4, 3, 2, 1, 0</a:t>
            </a:r>
          </a:p>
          <a:p>
            <a:r>
              <a:rPr lang="en-US" altLang="ja-JP" sz="2400" dirty="0" smtClean="0"/>
              <a:t>[</a:t>
            </a:r>
            <a:r>
              <a:rPr lang="en-US" altLang="ja-JP" sz="2400" dirty="0" err="1" smtClean="0"/>
              <a:t>sasano@localhost</a:t>
            </a:r>
            <a:r>
              <a:rPr lang="en-US" altLang="ja-JP" sz="2400" dirty="0" smtClean="0"/>
              <a:t> 2011]$</a:t>
            </a:r>
            <a:endParaRPr lang="en-US" altLang="ja-JP" sz="2400" dirty="0"/>
          </a:p>
        </p:txBody>
      </p:sp>
      <p:sp>
        <p:nvSpPr>
          <p:cNvPr id="5" name="正方形/長方形 4"/>
          <p:cNvSpPr/>
          <p:nvPr/>
        </p:nvSpPr>
        <p:spPr>
          <a:xfrm>
            <a:off x="827584" y="5373216"/>
            <a:ext cx="7431843" cy="461665"/>
          </a:xfrm>
          <a:prstGeom prst="rect">
            <a:avLst/>
          </a:prstGeom>
        </p:spPr>
        <p:txBody>
          <a:bodyPr wrap="none">
            <a:spAutoFit/>
          </a:bodyPr>
          <a:lstStyle/>
          <a:p>
            <a:r>
              <a:rPr lang="ja-JP" altLang="en-US" sz="2400" dirty="0" smtClean="0"/>
              <a:t>（注意） </a:t>
            </a:r>
            <a:r>
              <a:rPr lang="en-US" altLang="ja-JP" sz="2400" dirty="0" smtClean="0"/>
              <a:t>0</a:t>
            </a:r>
            <a:r>
              <a:rPr lang="ja-JP" altLang="en-US" sz="2400" dirty="0" smtClean="0"/>
              <a:t>の右側にはコンマはつけないようにして下さい。</a:t>
            </a:r>
            <a:endParaRPr lang="ja-JP" altLang="ja-JP" sz="2400" dirty="0"/>
          </a:p>
        </p:txBody>
      </p:sp>
      <p:sp>
        <p:nvSpPr>
          <p:cNvPr id="6" name="テキスト ボックス 7"/>
          <p:cNvSpPr txBox="1">
            <a:spLocks noChangeArrowheads="1"/>
          </p:cNvSpPr>
          <p:nvPr/>
        </p:nvSpPr>
        <p:spPr bwMode="auto">
          <a:xfrm>
            <a:off x="611560" y="6093296"/>
            <a:ext cx="8035925" cy="707886"/>
          </a:xfrm>
          <a:prstGeom prst="rect">
            <a:avLst/>
          </a:prstGeom>
          <a:noFill/>
          <a:ln w="9525">
            <a:noFill/>
            <a:miter lim="800000"/>
            <a:headEnd/>
            <a:tailEnd/>
          </a:ln>
        </p:spPr>
        <p:txBody>
          <a:bodyPr>
            <a:spAutoFit/>
          </a:bodyPr>
          <a:lstStyle/>
          <a:p>
            <a:r>
              <a:rPr kumimoji="1" lang="en-US" altLang="ja-JP" sz="2000" dirty="0" smtClean="0"/>
              <a:t>TA</a:t>
            </a:r>
            <a:r>
              <a:rPr kumimoji="1" lang="ja-JP" altLang="en-US" sz="2000" dirty="0"/>
              <a:t>の方へ</a:t>
            </a:r>
            <a:r>
              <a:rPr kumimoji="1" lang="en-US" altLang="ja-JP" sz="2000" dirty="0"/>
              <a:t>: </a:t>
            </a:r>
            <a:r>
              <a:rPr kumimoji="1" lang="en-US" altLang="ja-JP" sz="2000" dirty="0" smtClean="0"/>
              <a:t> </a:t>
            </a:r>
            <a:r>
              <a:rPr kumimoji="1" lang="en-US" altLang="ja-JP" sz="2000" dirty="0" err="1" smtClean="0"/>
              <a:t>goto</a:t>
            </a:r>
            <a:r>
              <a:rPr kumimoji="1" lang="ja-JP" altLang="en-US" sz="2000" dirty="0"/>
              <a:t>文を使ったプログラムは正解にしないで</a:t>
            </a:r>
            <a:r>
              <a:rPr kumimoji="1" lang="ja-JP" altLang="en-US" sz="2000" dirty="0" smtClean="0"/>
              <a:t>ください</a:t>
            </a:r>
            <a:r>
              <a:rPr lang="ja-JP" altLang="en-US" sz="2000" dirty="0" smtClean="0"/>
              <a:t>（今後のプロ入</a:t>
            </a:r>
            <a:r>
              <a:rPr lang="en-US" altLang="ja-JP" sz="2000" dirty="0" smtClean="0"/>
              <a:t>2</a:t>
            </a:r>
            <a:r>
              <a:rPr lang="ja-JP" altLang="en-US" sz="2000" dirty="0" smtClean="0"/>
              <a:t>の課題すべてについて）。</a:t>
            </a:r>
            <a:endParaRPr kumimoji="1"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11560" y="260648"/>
            <a:ext cx="7620000" cy="685800"/>
          </a:xfrm>
        </p:spPr>
        <p:txBody>
          <a:bodyPr>
            <a:noAutofit/>
          </a:bodyPr>
          <a:lstStyle/>
          <a:p>
            <a:pPr eaLnBrk="1" hangingPunct="1"/>
            <a:r>
              <a:rPr kumimoji="0" lang="ja-JP" altLang="en-US" sz="4000" dirty="0" smtClean="0"/>
              <a:t>基本課題２</a:t>
            </a:r>
          </a:p>
        </p:txBody>
      </p:sp>
      <p:sp>
        <p:nvSpPr>
          <p:cNvPr id="8" name="正方形/長方形 7"/>
          <p:cNvSpPr/>
          <p:nvPr/>
        </p:nvSpPr>
        <p:spPr>
          <a:xfrm>
            <a:off x="539552" y="2394519"/>
            <a:ext cx="7776864" cy="3933384"/>
          </a:xfrm>
          <a:prstGeom prst="rect">
            <a:avLst/>
          </a:prstGeom>
        </p:spPr>
        <p:txBody>
          <a:bodyPr wrap="square">
            <a:spAutoFit/>
          </a:bodyPr>
          <a:lstStyle/>
          <a:p>
            <a:pPr marL="558800" lvl="0" indent="-558800">
              <a:lnSpc>
                <a:spcPct val="90000"/>
              </a:lnSpc>
              <a:spcBef>
                <a:spcPct val="20000"/>
              </a:spcBef>
              <a:buClr>
                <a:srgbClr val="C0504D"/>
              </a:buClr>
              <a:buSzPct val="85000"/>
              <a:tabLst>
                <a:tab pos="4960938" algn="l"/>
              </a:tabLst>
              <a:defRPr/>
            </a:pPr>
            <a:r>
              <a:rPr lang="en-US" altLang="ja-JP" sz="2400" kern="0" dirty="0" smtClean="0">
                <a:solidFill>
                  <a:prstClr val="black"/>
                </a:solidFill>
                <a:ea typeface="ＭＳ Ｐゴシック" charset="-128"/>
              </a:rPr>
              <a:t>[</a:t>
            </a:r>
            <a:r>
              <a:rPr lang="ja-JP" altLang="en-US" sz="2400" kern="0" dirty="0" smtClean="0">
                <a:solidFill>
                  <a:prstClr val="black"/>
                </a:solidFill>
                <a:ea typeface="ＭＳ Ｐゴシック" charset="-128"/>
              </a:rPr>
              <a:t>実行例</a:t>
            </a:r>
            <a:r>
              <a:rPr lang="en-US" altLang="ja-JP" sz="2400" kern="0" dirty="0" smtClean="0">
                <a:solidFill>
                  <a:prstClr val="black"/>
                </a:solidFill>
                <a:ea typeface="ＭＳ Ｐゴシック" charset="-128"/>
              </a:rPr>
              <a:t>] </a:t>
            </a:r>
          </a:p>
          <a:p>
            <a:pPr marL="558800" lvl="0" indent="-558800">
              <a:lnSpc>
                <a:spcPct val="90000"/>
              </a:lnSpc>
              <a:spcBef>
                <a:spcPct val="20000"/>
              </a:spcBef>
              <a:buClr>
                <a:srgbClr val="C0504D"/>
              </a:buClr>
              <a:buSzPct val="85000"/>
              <a:tabLst>
                <a:tab pos="4960938" algn="l"/>
              </a:tabLst>
              <a:defRPr/>
            </a:pPr>
            <a:r>
              <a:rPr lang="en-US" altLang="ja-JP" sz="2400" kern="0" dirty="0" smtClean="0">
                <a:solidFill>
                  <a:prstClr val="black"/>
                </a:solidFill>
                <a:ea typeface="ＭＳ Ｐゴシック" charset="-128"/>
              </a:rPr>
              <a:t>[</a:t>
            </a:r>
            <a:r>
              <a:rPr lang="en-US" altLang="ja-JP" sz="2400" kern="0" dirty="0" err="1" smtClean="0">
                <a:solidFill>
                  <a:prstClr val="black"/>
                </a:solidFill>
                <a:ea typeface="ＭＳ Ｐゴシック" charset="-128"/>
              </a:rPr>
              <a:t>sasano@localhost</a:t>
            </a:r>
            <a:r>
              <a:rPr lang="en-US" altLang="ja-JP" sz="2400" kern="0" dirty="0" smtClean="0">
                <a:solidFill>
                  <a:prstClr val="black"/>
                </a:solidFill>
                <a:ea typeface="ＭＳ Ｐゴシック" charset="-128"/>
              </a:rPr>
              <a:t> </a:t>
            </a:r>
            <a:r>
              <a:rPr lang="en-US" altLang="ja-JP" sz="2400" kern="0" dirty="0" err="1" smtClean="0">
                <a:solidFill>
                  <a:prstClr val="black"/>
                </a:solidFill>
                <a:ea typeface="ＭＳ Ｐゴシック" charset="-128"/>
              </a:rPr>
              <a:t>enshu</a:t>
            </a:r>
            <a:r>
              <a:rPr lang="en-US" altLang="ja-JP" sz="2400" kern="0" dirty="0" smtClean="0">
                <a:solidFill>
                  <a:prstClr val="black"/>
                </a:solidFill>
                <a:ea typeface="ＭＳ Ｐゴシック" charset="-128"/>
              </a:rPr>
              <a:t>]$ ./kihon2-2</a:t>
            </a:r>
          </a:p>
          <a:p>
            <a:pPr marL="558800" lvl="0" indent="-558800">
              <a:lnSpc>
                <a:spcPct val="90000"/>
              </a:lnSpc>
              <a:spcBef>
                <a:spcPct val="20000"/>
              </a:spcBef>
              <a:buClr>
                <a:srgbClr val="C0504D"/>
              </a:buClr>
              <a:buSzPct val="85000"/>
              <a:tabLst>
                <a:tab pos="4960938" algn="l"/>
              </a:tabLst>
              <a:defRPr/>
            </a:pPr>
            <a:r>
              <a:rPr lang="ja-JP" altLang="en-US" sz="2400" kern="0" dirty="0" smtClean="0">
                <a:solidFill>
                  <a:prstClr val="black"/>
                </a:solidFill>
                <a:ea typeface="ＭＳ Ｐゴシック" charset="-128"/>
              </a:rPr>
              <a:t>正の整数を入力してください</a:t>
            </a:r>
            <a:r>
              <a:rPr lang="en-US" altLang="ja-JP" sz="2400" kern="0" dirty="0" smtClean="0">
                <a:solidFill>
                  <a:prstClr val="black"/>
                </a:solidFill>
                <a:ea typeface="ＭＳ Ｐゴシック" charset="-128"/>
              </a:rPr>
              <a:t>: </a:t>
            </a:r>
            <a:r>
              <a:rPr lang="en-US" altLang="ja-JP" sz="2400" kern="0" dirty="0" smtClean="0">
                <a:solidFill>
                  <a:srgbClr val="FF0000"/>
                </a:solidFill>
                <a:ea typeface="ＭＳ Ｐゴシック" charset="-128"/>
              </a:rPr>
              <a:t>20</a:t>
            </a:r>
          </a:p>
          <a:p>
            <a:pPr marL="558800" lvl="0" indent="-558800">
              <a:lnSpc>
                <a:spcPct val="90000"/>
              </a:lnSpc>
              <a:spcBef>
                <a:spcPct val="20000"/>
              </a:spcBef>
              <a:buClr>
                <a:srgbClr val="C0504D"/>
              </a:buClr>
              <a:buSzPct val="85000"/>
              <a:tabLst>
                <a:tab pos="4960938" algn="l"/>
              </a:tabLst>
              <a:defRPr/>
            </a:pPr>
            <a:r>
              <a:rPr lang="en-US" altLang="ja-JP" sz="2400" kern="0" dirty="0" smtClean="0">
                <a:solidFill>
                  <a:prstClr val="black"/>
                </a:solidFill>
                <a:ea typeface="ＭＳ Ｐゴシック" charset="-128"/>
              </a:rPr>
              <a:t>20</a:t>
            </a:r>
            <a:r>
              <a:rPr lang="ja-JP" altLang="en-US" sz="2400" kern="0" dirty="0" smtClean="0">
                <a:solidFill>
                  <a:prstClr val="black"/>
                </a:solidFill>
                <a:ea typeface="ＭＳ Ｐゴシック" charset="-128"/>
              </a:rPr>
              <a:t>の約数を小さい順に列挙すると、</a:t>
            </a:r>
          </a:p>
          <a:p>
            <a:pPr marL="558800" lvl="0" indent="-558800">
              <a:lnSpc>
                <a:spcPct val="90000"/>
              </a:lnSpc>
              <a:spcBef>
                <a:spcPct val="20000"/>
              </a:spcBef>
              <a:buClr>
                <a:srgbClr val="C0504D"/>
              </a:buClr>
              <a:buSzPct val="85000"/>
              <a:tabLst>
                <a:tab pos="4960938" algn="l"/>
              </a:tabLst>
              <a:defRPr/>
            </a:pPr>
            <a:r>
              <a:rPr lang="en-US" altLang="ja-JP" sz="2400" kern="0" dirty="0" smtClean="0">
                <a:solidFill>
                  <a:prstClr val="black"/>
                </a:solidFill>
                <a:ea typeface="ＭＳ Ｐゴシック" charset="-128"/>
              </a:rPr>
              <a:t>1, 2, 4, 5, 10, 20 </a:t>
            </a:r>
            <a:r>
              <a:rPr lang="ja-JP" altLang="en-US" sz="2400" kern="0" dirty="0" smtClean="0">
                <a:solidFill>
                  <a:prstClr val="black"/>
                </a:solidFill>
                <a:ea typeface="ＭＳ Ｐゴシック" charset="-128"/>
              </a:rPr>
              <a:t>である。</a:t>
            </a:r>
          </a:p>
          <a:p>
            <a:pPr marL="558800" lvl="0" indent="-558800">
              <a:lnSpc>
                <a:spcPct val="90000"/>
              </a:lnSpc>
              <a:spcBef>
                <a:spcPct val="20000"/>
              </a:spcBef>
              <a:buClr>
                <a:srgbClr val="C0504D"/>
              </a:buClr>
              <a:buSzPct val="85000"/>
              <a:tabLst>
                <a:tab pos="4960938" algn="l"/>
              </a:tabLst>
              <a:defRPr/>
            </a:pPr>
            <a:endParaRPr lang="en-US" altLang="ja-JP" sz="2400" kern="0" dirty="0" smtClean="0">
              <a:solidFill>
                <a:prstClr val="black"/>
              </a:solidFill>
              <a:ea typeface="ＭＳ Ｐゴシック" charset="-128"/>
            </a:endParaRPr>
          </a:p>
          <a:p>
            <a:pPr marL="558800" lvl="0" indent="-558800">
              <a:lnSpc>
                <a:spcPct val="90000"/>
              </a:lnSpc>
              <a:spcBef>
                <a:spcPct val="20000"/>
              </a:spcBef>
              <a:buClr>
                <a:srgbClr val="C0504D"/>
              </a:buClr>
              <a:buSzPct val="85000"/>
              <a:tabLst>
                <a:tab pos="4960938" algn="l"/>
              </a:tabLst>
              <a:defRPr/>
            </a:pPr>
            <a:r>
              <a:rPr lang="ja-JP" altLang="en-US" sz="2400" kern="0" dirty="0" smtClean="0">
                <a:solidFill>
                  <a:prstClr val="black"/>
                </a:solidFill>
                <a:ea typeface="ＭＳ Ｐゴシック" charset="-128"/>
              </a:rPr>
              <a:t>（ヒント） </a:t>
            </a:r>
            <a:r>
              <a:rPr lang="en-US" altLang="ja-JP" sz="2400" kern="0" dirty="0" smtClean="0">
                <a:solidFill>
                  <a:prstClr val="black"/>
                </a:solidFill>
                <a:ea typeface="ＭＳ Ｐゴシック" charset="-128"/>
              </a:rPr>
              <a:t>a</a:t>
            </a:r>
            <a:r>
              <a:rPr lang="ja-JP" altLang="en-US" sz="2400" kern="0" dirty="0" smtClean="0">
                <a:solidFill>
                  <a:prstClr val="black"/>
                </a:solidFill>
                <a:ea typeface="ＭＳ Ｐゴシック" charset="-128"/>
              </a:rPr>
              <a:t>が</a:t>
            </a:r>
            <a:r>
              <a:rPr lang="en-US" altLang="ja-JP" sz="2400" kern="0" dirty="0" smtClean="0">
                <a:solidFill>
                  <a:prstClr val="black"/>
                </a:solidFill>
                <a:ea typeface="ＭＳ Ｐゴシック" charset="-128"/>
              </a:rPr>
              <a:t>b</a:t>
            </a:r>
            <a:r>
              <a:rPr lang="ja-JP" altLang="en-US" sz="2400" kern="0" dirty="0" smtClean="0">
                <a:solidFill>
                  <a:prstClr val="black"/>
                </a:solidFill>
                <a:ea typeface="ＭＳ Ｐゴシック" charset="-128"/>
              </a:rPr>
              <a:t>の約数かどうかは</a:t>
            </a:r>
            <a:r>
              <a:rPr lang="en-US" altLang="ja-JP" sz="2400" kern="0" dirty="0" err="1" smtClean="0">
                <a:solidFill>
                  <a:prstClr val="black"/>
                </a:solidFill>
                <a:ea typeface="ＭＳ Ｐゴシック" charset="-128"/>
              </a:rPr>
              <a:t>b%a</a:t>
            </a:r>
            <a:r>
              <a:rPr lang="ja-JP" altLang="en-US" sz="2400" kern="0" dirty="0" smtClean="0">
                <a:solidFill>
                  <a:prstClr val="black"/>
                </a:solidFill>
                <a:ea typeface="ＭＳ Ｐゴシック" charset="-128"/>
              </a:rPr>
              <a:t>の値が</a:t>
            </a:r>
            <a:r>
              <a:rPr lang="en-US" altLang="ja-JP" sz="2400" kern="0" dirty="0" smtClean="0">
                <a:solidFill>
                  <a:prstClr val="black"/>
                </a:solidFill>
                <a:ea typeface="ＭＳ Ｐゴシック" charset="-128"/>
              </a:rPr>
              <a:t>0</a:t>
            </a:r>
            <a:r>
              <a:rPr lang="ja-JP" altLang="en-US" sz="2400" kern="0" dirty="0" smtClean="0">
                <a:solidFill>
                  <a:prstClr val="black"/>
                </a:solidFill>
                <a:ea typeface="ＭＳ Ｐゴシック" charset="-128"/>
              </a:rPr>
              <a:t>かどうかで判定できる。</a:t>
            </a:r>
            <a:endParaRPr lang="en-US" altLang="ja-JP" sz="2400" kern="0" dirty="0" smtClean="0">
              <a:solidFill>
                <a:prstClr val="black"/>
              </a:solidFill>
              <a:ea typeface="ＭＳ Ｐゴシック" charset="-128"/>
            </a:endParaRPr>
          </a:p>
          <a:p>
            <a:pPr marL="558800" indent="-558800">
              <a:lnSpc>
                <a:spcPct val="90000"/>
              </a:lnSpc>
              <a:spcBef>
                <a:spcPct val="20000"/>
              </a:spcBef>
              <a:buClr>
                <a:srgbClr val="C0504D"/>
              </a:buClr>
              <a:buSzPct val="85000"/>
              <a:tabLst>
                <a:tab pos="4960938" algn="l"/>
              </a:tabLst>
              <a:defRPr/>
            </a:pPr>
            <a:r>
              <a:rPr lang="ja-JP" altLang="en-US" sz="2400" dirty="0" smtClean="0"/>
              <a:t>（注意） 最後の約数の右側にはコンマはつけないようにして下さい。</a:t>
            </a:r>
            <a:endParaRPr lang="ja-JP" altLang="en-US" sz="2400" dirty="0">
              <a:solidFill>
                <a:prstClr val="black"/>
              </a:solidFill>
            </a:endParaRPr>
          </a:p>
        </p:txBody>
      </p:sp>
      <p:sp>
        <p:nvSpPr>
          <p:cNvPr id="9" name="正方形/長方形 8"/>
          <p:cNvSpPr/>
          <p:nvPr/>
        </p:nvSpPr>
        <p:spPr>
          <a:xfrm>
            <a:off x="755576" y="980728"/>
            <a:ext cx="7056784" cy="1200329"/>
          </a:xfrm>
          <a:prstGeom prst="rect">
            <a:avLst/>
          </a:prstGeom>
        </p:spPr>
        <p:txBody>
          <a:bodyPr wrap="square">
            <a:spAutoFit/>
          </a:bodyPr>
          <a:lstStyle/>
          <a:p>
            <a:r>
              <a:rPr lang="ja-JP" altLang="en-US" sz="2400" dirty="0" smtClean="0"/>
              <a:t>正の整数をキーボードから読み込み、その数の約数を小さい順にすべてコンマで区切って表示するプログラムを作成せよ。</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pPr eaLnBrk="1" hangingPunct="1"/>
            <a:r>
              <a:rPr lang="ja-JP" altLang="en-US" dirty="0" smtClean="0"/>
              <a:t>発展課題１</a:t>
            </a:r>
          </a:p>
        </p:txBody>
      </p:sp>
      <p:sp>
        <p:nvSpPr>
          <p:cNvPr id="4" name="正方形/長方形 3"/>
          <p:cNvSpPr/>
          <p:nvPr/>
        </p:nvSpPr>
        <p:spPr>
          <a:xfrm>
            <a:off x="539552" y="1556792"/>
            <a:ext cx="7992888" cy="4401205"/>
          </a:xfrm>
          <a:prstGeom prst="rect">
            <a:avLst/>
          </a:prstGeom>
        </p:spPr>
        <p:txBody>
          <a:bodyPr wrap="square">
            <a:spAutoFit/>
          </a:bodyPr>
          <a:lstStyle/>
          <a:p>
            <a:r>
              <a:rPr lang="en-US" altLang="ja-JP" sz="2800" dirty="0" smtClean="0"/>
              <a:t>2</a:t>
            </a:r>
            <a:r>
              <a:rPr lang="ja-JP" altLang="en-US" sz="2800" dirty="0" smtClean="0"/>
              <a:t>つの正の整数をキーボードから受け取り、それらの最小公倍数を求め、表示するプログラムを作成せよ。表示方法は自由とする。</a:t>
            </a:r>
          </a:p>
          <a:p>
            <a:endParaRPr lang="ja-JP" altLang="en-US" sz="2800" dirty="0" smtClean="0"/>
          </a:p>
          <a:p>
            <a:r>
              <a:rPr lang="en-US" altLang="ja-JP" sz="2800" dirty="0" smtClean="0"/>
              <a:t>(</a:t>
            </a:r>
            <a:r>
              <a:rPr lang="ja-JP" altLang="en-US" sz="2800" dirty="0" smtClean="0"/>
              <a:t>ヒント</a:t>
            </a:r>
            <a:r>
              <a:rPr lang="en-US" altLang="ja-JP" sz="2800" dirty="0" smtClean="0"/>
              <a:t>) </a:t>
            </a:r>
            <a:r>
              <a:rPr lang="ja-JP" altLang="en-US" sz="2800" dirty="0" smtClean="0"/>
              <a:t>２つの正の整数</a:t>
            </a:r>
            <a:r>
              <a:rPr lang="en-US" altLang="ja-JP" sz="2800" dirty="0" err="1" smtClean="0"/>
              <a:t>a,b</a:t>
            </a:r>
            <a:r>
              <a:rPr lang="ja-JP" altLang="en-US" sz="2800" dirty="0" smtClean="0"/>
              <a:t>の最大公約数を</a:t>
            </a:r>
            <a:r>
              <a:rPr lang="en-US" altLang="ja-JP" sz="2800" dirty="0" smtClean="0"/>
              <a:t>c</a:t>
            </a:r>
            <a:r>
              <a:rPr lang="ja-JP" altLang="en-US" sz="2800" dirty="0" smtClean="0"/>
              <a:t>とすると、</a:t>
            </a:r>
            <a:r>
              <a:rPr lang="en-US" altLang="ja-JP" sz="2800" dirty="0" smtClean="0"/>
              <a:t>a=</a:t>
            </a:r>
            <a:r>
              <a:rPr lang="en-US" altLang="ja-JP" sz="2800" dirty="0" err="1" smtClean="0"/>
              <a:t>cd</a:t>
            </a:r>
            <a:r>
              <a:rPr lang="en-US" altLang="ja-JP" sz="2800" dirty="0" smtClean="0"/>
              <a:t>, b=</a:t>
            </a:r>
            <a:r>
              <a:rPr lang="en-US" altLang="ja-JP" sz="2800" dirty="0" err="1" smtClean="0"/>
              <a:t>ce</a:t>
            </a:r>
            <a:r>
              <a:rPr lang="ja-JP" altLang="en-US" sz="2800" dirty="0" smtClean="0"/>
              <a:t>と書ける。</a:t>
            </a:r>
            <a:r>
              <a:rPr lang="en-US" altLang="ja-JP" sz="2800" dirty="0" smtClean="0"/>
              <a:t>a</a:t>
            </a:r>
            <a:r>
              <a:rPr lang="ja-JP" altLang="en-US" sz="2800" dirty="0" smtClean="0"/>
              <a:t>と</a:t>
            </a:r>
            <a:r>
              <a:rPr lang="en-US" altLang="ja-JP" sz="2800" dirty="0" smtClean="0"/>
              <a:t>b</a:t>
            </a:r>
            <a:r>
              <a:rPr lang="ja-JP" altLang="en-US" sz="2800" dirty="0" smtClean="0"/>
              <a:t>の最小公倍数は、</a:t>
            </a:r>
            <a:r>
              <a:rPr lang="en-US" altLang="ja-JP" sz="2800" dirty="0" err="1" smtClean="0"/>
              <a:t>cde</a:t>
            </a:r>
            <a:r>
              <a:rPr lang="ja-JP" altLang="en-US" sz="2800" dirty="0" smtClean="0"/>
              <a:t>である。</a:t>
            </a:r>
            <a:endParaRPr lang="en-US" altLang="ja-JP" sz="2800" dirty="0" smtClean="0"/>
          </a:p>
          <a:p>
            <a:r>
              <a:rPr lang="ja-JP" altLang="en-US" sz="2800" dirty="0" smtClean="0"/>
              <a:t>（補足）最大公約数の求め方はプログラミング入門１でやったようにユークリッドの互除法を使えばよいが、単に１から順番に割っていくというやり方も可とする。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pPr eaLnBrk="1" hangingPunct="1"/>
            <a:r>
              <a:rPr lang="ja-JP" altLang="en-US" dirty="0" smtClean="0"/>
              <a:t>発展課題２</a:t>
            </a:r>
          </a:p>
        </p:txBody>
      </p:sp>
      <p:sp>
        <p:nvSpPr>
          <p:cNvPr id="4" name="正方形/長方形 3"/>
          <p:cNvSpPr/>
          <p:nvPr/>
        </p:nvSpPr>
        <p:spPr>
          <a:xfrm>
            <a:off x="611560" y="1556792"/>
            <a:ext cx="7776864" cy="2246769"/>
          </a:xfrm>
          <a:prstGeom prst="rect">
            <a:avLst/>
          </a:prstGeom>
        </p:spPr>
        <p:txBody>
          <a:bodyPr wrap="square">
            <a:spAutoFit/>
          </a:bodyPr>
          <a:lstStyle/>
          <a:p>
            <a:r>
              <a:rPr lang="ja-JP" altLang="en-US" sz="2800" dirty="0" smtClean="0"/>
              <a:t>１つの正の整数をキーボードから受け取り、</a:t>
            </a:r>
            <a:r>
              <a:rPr lang="ja-JP" altLang="en-US" sz="2800" dirty="0"/>
              <a:t>その</a:t>
            </a:r>
            <a:r>
              <a:rPr lang="ja-JP" altLang="en-US" sz="2800" dirty="0" smtClean="0"/>
              <a:t>値が素数かどうかを出力するプログラムを書け。表示方法は自由と</a:t>
            </a:r>
            <a:r>
              <a:rPr lang="ja-JP" altLang="en-US" sz="2800" dirty="0"/>
              <a:t>する</a:t>
            </a:r>
            <a:r>
              <a:rPr lang="ja-JP" altLang="en-US" sz="2800" dirty="0" smtClean="0"/>
              <a:t>。</a:t>
            </a:r>
            <a:endParaRPr lang="en-US" altLang="ja-JP" sz="2800" dirty="0" smtClean="0"/>
          </a:p>
          <a:p>
            <a:r>
              <a:rPr lang="ja-JP" altLang="en-US" sz="2800" dirty="0" smtClean="0"/>
              <a:t>素数と</a:t>
            </a:r>
            <a:r>
              <a:rPr lang="ja-JP" altLang="en-US" sz="2800" dirty="0"/>
              <a:t>は、</a:t>
            </a:r>
            <a:r>
              <a:rPr lang="en-US" altLang="ja-JP" sz="2800" dirty="0"/>
              <a:t>1 </a:t>
            </a:r>
            <a:r>
              <a:rPr lang="ja-JP" altLang="en-US" sz="2800" dirty="0"/>
              <a:t>と自分自身以外に正の約数を持たない、</a:t>
            </a:r>
            <a:r>
              <a:rPr lang="en-US" altLang="ja-JP" sz="2800" dirty="0"/>
              <a:t>1 </a:t>
            </a:r>
            <a:r>
              <a:rPr lang="ja-JP" altLang="en-US" sz="2800" dirty="0" smtClean="0"/>
              <a:t>でない正の整数の</a:t>
            </a:r>
            <a:r>
              <a:rPr lang="ja-JP" altLang="en-US" sz="2800" dirty="0"/>
              <a:t>ことである</a:t>
            </a:r>
            <a:r>
              <a:rPr lang="ja-JP" altLang="en-US" sz="2800" dirty="0" smtClean="0"/>
              <a:t>。</a:t>
            </a:r>
            <a:endParaRPr lang="ja-JP" altLang="en-US" sz="2800" dirty="0"/>
          </a:p>
        </p:txBody>
      </p:sp>
    </p:spTree>
    <p:extLst>
      <p:ext uri="{BB962C8B-B14F-4D97-AF65-F5344CB8AC3E}">
        <p14:creationId xmlns:p14="http://schemas.microsoft.com/office/powerpoint/2010/main" val="38855616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899592" y="188640"/>
            <a:ext cx="7620000" cy="685800"/>
          </a:xfrm>
        </p:spPr>
        <p:txBody>
          <a:bodyPr>
            <a:noAutofit/>
          </a:bodyPr>
          <a:lstStyle/>
          <a:p>
            <a:pPr eaLnBrk="1" hangingPunct="1"/>
            <a:r>
              <a:rPr kumimoji="0" lang="ja-JP" altLang="en-US" sz="3600" dirty="0" smtClean="0"/>
              <a:t>参考課題１ （数当てゲーム） </a:t>
            </a:r>
          </a:p>
        </p:txBody>
      </p:sp>
      <p:sp>
        <p:nvSpPr>
          <p:cNvPr id="8" name="正方形/長方形 7"/>
          <p:cNvSpPr/>
          <p:nvPr/>
        </p:nvSpPr>
        <p:spPr>
          <a:xfrm>
            <a:off x="827584" y="2503924"/>
            <a:ext cx="7416824" cy="4093428"/>
          </a:xfrm>
          <a:prstGeom prst="rect">
            <a:avLst/>
          </a:prstGeom>
        </p:spPr>
        <p:txBody>
          <a:bodyPr wrap="square">
            <a:spAutoFit/>
          </a:bodyPr>
          <a:lstStyle/>
          <a:p>
            <a:pPr marL="558800" lvl="0" indent="-558800">
              <a:lnSpc>
                <a:spcPct val="90000"/>
              </a:lnSpc>
              <a:spcBef>
                <a:spcPct val="20000"/>
              </a:spcBef>
              <a:tabLst>
                <a:tab pos="4960938" algn="l"/>
              </a:tabLst>
            </a:pPr>
            <a:r>
              <a:rPr kumimoji="0" lang="en-US" altLang="ja-JP" sz="2000" dirty="0" smtClean="0">
                <a:solidFill>
                  <a:prstClr val="black"/>
                </a:solidFill>
              </a:rPr>
              <a:t>[</a:t>
            </a:r>
            <a:r>
              <a:rPr kumimoji="0" lang="ja-JP" altLang="en-US" sz="2000" dirty="0" smtClean="0">
                <a:solidFill>
                  <a:prstClr val="black"/>
                </a:solidFill>
              </a:rPr>
              <a:t>実行例</a:t>
            </a:r>
            <a:r>
              <a:rPr kumimoji="0" lang="en-US" altLang="ja-JP" sz="2000" dirty="0" smtClean="0">
                <a:solidFill>
                  <a:prstClr val="black"/>
                </a:solidFill>
              </a:rPr>
              <a:t>]</a:t>
            </a:r>
          </a:p>
          <a:p>
            <a:pPr marL="558800" lvl="0" indent="-558800">
              <a:lnSpc>
                <a:spcPct val="90000"/>
              </a:lnSpc>
              <a:spcBef>
                <a:spcPct val="20000"/>
              </a:spcBef>
              <a:tabLst>
                <a:tab pos="4960938" algn="l"/>
              </a:tabLst>
            </a:pPr>
            <a:r>
              <a:rPr kumimoji="0" lang="en-US" altLang="ja-JP" sz="2000" dirty="0" smtClean="0">
                <a:solidFill>
                  <a:prstClr val="black"/>
                </a:solidFill>
              </a:rPr>
              <a:t>[</a:t>
            </a:r>
            <a:r>
              <a:rPr kumimoji="0" lang="en-US" altLang="ja-JP" sz="2000" dirty="0" err="1" smtClean="0">
                <a:solidFill>
                  <a:prstClr val="black"/>
                </a:solidFill>
              </a:rPr>
              <a:t>sasano@localhost</a:t>
            </a:r>
            <a:r>
              <a:rPr kumimoji="0" lang="en-US" altLang="ja-JP" sz="2000" dirty="0" smtClean="0">
                <a:solidFill>
                  <a:prstClr val="black"/>
                </a:solidFill>
              </a:rPr>
              <a:t> 2011]$ ./sankou3-1</a:t>
            </a:r>
          </a:p>
          <a:p>
            <a:pPr marL="558800" lvl="0" indent="-558800">
              <a:lnSpc>
                <a:spcPct val="90000"/>
              </a:lnSpc>
              <a:spcBef>
                <a:spcPct val="20000"/>
              </a:spcBef>
              <a:tabLst>
                <a:tab pos="4960938" algn="l"/>
              </a:tabLst>
            </a:pPr>
            <a:r>
              <a:rPr kumimoji="0" lang="en-US" altLang="ja-JP" sz="2000" dirty="0" smtClean="0">
                <a:solidFill>
                  <a:prstClr val="black"/>
                </a:solidFill>
              </a:rPr>
              <a:t>0</a:t>
            </a:r>
            <a:r>
              <a:rPr kumimoji="0" lang="ja-JP" altLang="en-US" sz="2000" dirty="0" smtClean="0">
                <a:solidFill>
                  <a:prstClr val="black"/>
                </a:solidFill>
              </a:rPr>
              <a:t>～</a:t>
            </a:r>
            <a:r>
              <a:rPr kumimoji="0" lang="en-US" altLang="ja-JP" sz="2000" dirty="0" smtClean="0">
                <a:solidFill>
                  <a:prstClr val="black"/>
                </a:solidFill>
              </a:rPr>
              <a:t>9</a:t>
            </a:r>
            <a:r>
              <a:rPr kumimoji="0" lang="ja-JP" altLang="en-US" sz="2000" dirty="0" smtClean="0">
                <a:solidFill>
                  <a:prstClr val="black"/>
                </a:solidFill>
              </a:rPr>
              <a:t>の整数を当ててください</a:t>
            </a:r>
          </a:p>
          <a:p>
            <a:pPr marL="558800" lvl="0" indent="-558800">
              <a:lnSpc>
                <a:spcPct val="90000"/>
              </a:lnSpc>
              <a:spcBef>
                <a:spcPct val="20000"/>
              </a:spcBef>
              <a:tabLst>
                <a:tab pos="4960938" algn="l"/>
              </a:tabLst>
            </a:pPr>
            <a:r>
              <a:rPr kumimoji="0" lang="ja-JP" altLang="en-US" sz="2000" dirty="0" smtClean="0">
                <a:solidFill>
                  <a:prstClr val="black"/>
                </a:solidFill>
              </a:rPr>
              <a:t>いくつですか</a:t>
            </a:r>
            <a:r>
              <a:rPr kumimoji="0" lang="en-US" altLang="ja-JP" sz="2000" dirty="0" smtClean="0">
                <a:solidFill>
                  <a:prstClr val="black"/>
                </a:solidFill>
              </a:rPr>
              <a:t>? </a:t>
            </a:r>
            <a:r>
              <a:rPr kumimoji="0" lang="en-US" altLang="ja-JP" sz="2000" dirty="0" smtClean="0">
                <a:solidFill>
                  <a:srgbClr val="FF0000"/>
                </a:solidFill>
              </a:rPr>
              <a:t>3</a:t>
            </a:r>
          </a:p>
          <a:p>
            <a:pPr marL="558800" lvl="0" indent="-558800">
              <a:lnSpc>
                <a:spcPct val="90000"/>
              </a:lnSpc>
              <a:spcBef>
                <a:spcPct val="20000"/>
              </a:spcBef>
              <a:tabLst>
                <a:tab pos="4960938" algn="l"/>
              </a:tabLst>
            </a:pPr>
            <a:r>
              <a:rPr kumimoji="0" lang="ja-JP" altLang="en-US" sz="2000" dirty="0" smtClean="0">
                <a:solidFill>
                  <a:prstClr val="black"/>
                </a:solidFill>
              </a:rPr>
              <a:t>正解はもっと大きいです</a:t>
            </a:r>
          </a:p>
          <a:p>
            <a:pPr marL="558800" lvl="0" indent="-558800">
              <a:lnSpc>
                <a:spcPct val="90000"/>
              </a:lnSpc>
              <a:spcBef>
                <a:spcPct val="20000"/>
              </a:spcBef>
              <a:tabLst>
                <a:tab pos="4960938" algn="l"/>
              </a:tabLst>
            </a:pPr>
            <a:r>
              <a:rPr kumimoji="0" lang="ja-JP" altLang="en-US" sz="2000" dirty="0" smtClean="0">
                <a:solidFill>
                  <a:prstClr val="black"/>
                </a:solidFill>
              </a:rPr>
              <a:t>いくつですか</a:t>
            </a:r>
            <a:r>
              <a:rPr kumimoji="0" lang="en-US" altLang="ja-JP" sz="2000" dirty="0" smtClean="0">
                <a:solidFill>
                  <a:prstClr val="black"/>
                </a:solidFill>
              </a:rPr>
              <a:t>? </a:t>
            </a:r>
            <a:r>
              <a:rPr kumimoji="0" lang="en-US" altLang="ja-JP" sz="2000" dirty="0" smtClean="0">
                <a:solidFill>
                  <a:srgbClr val="FF0000"/>
                </a:solidFill>
              </a:rPr>
              <a:t>8</a:t>
            </a:r>
          </a:p>
          <a:p>
            <a:pPr marL="558800" lvl="0" indent="-558800">
              <a:lnSpc>
                <a:spcPct val="90000"/>
              </a:lnSpc>
              <a:spcBef>
                <a:spcPct val="20000"/>
              </a:spcBef>
              <a:tabLst>
                <a:tab pos="4960938" algn="l"/>
              </a:tabLst>
            </a:pPr>
            <a:r>
              <a:rPr kumimoji="0" lang="ja-JP" altLang="en-US" sz="2000" dirty="0" smtClean="0">
                <a:solidFill>
                  <a:prstClr val="black"/>
                </a:solidFill>
              </a:rPr>
              <a:t>正解はもっと小さいです</a:t>
            </a:r>
          </a:p>
          <a:p>
            <a:pPr marL="558800" lvl="0" indent="-558800">
              <a:lnSpc>
                <a:spcPct val="90000"/>
              </a:lnSpc>
              <a:spcBef>
                <a:spcPct val="20000"/>
              </a:spcBef>
              <a:tabLst>
                <a:tab pos="4960938" algn="l"/>
              </a:tabLst>
            </a:pPr>
            <a:r>
              <a:rPr kumimoji="0" lang="ja-JP" altLang="en-US" sz="2000" dirty="0" smtClean="0">
                <a:solidFill>
                  <a:prstClr val="black"/>
                </a:solidFill>
              </a:rPr>
              <a:t>いくつですか</a:t>
            </a:r>
            <a:r>
              <a:rPr kumimoji="0" lang="en-US" altLang="ja-JP" sz="2000" dirty="0" smtClean="0">
                <a:solidFill>
                  <a:prstClr val="black"/>
                </a:solidFill>
              </a:rPr>
              <a:t>? </a:t>
            </a:r>
            <a:r>
              <a:rPr kumimoji="0" lang="en-US" altLang="ja-JP" sz="2000" dirty="0" smtClean="0">
                <a:solidFill>
                  <a:srgbClr val="FF0000"/>
                </a:solidFill>
              </a:rPr>
              <a:t>7</a:t>
            </a:r>
          </a:p>
          <a:p>
            <a:pPr marL="558800" lvl="0" indent="-558800">
              <a:lnSpc>
                <a:spcPct val="90000"/>
              </a:lnSpc>
              <a:spcBef>
                <a:spcPct val="20000"/>
              </a:spcBef>
              <a:tabLst>
                <a:tab pos="4960938" algn="l"/>
              </a:tabLst>
            </a:pPr>
            <a:r>
              <a:rPr kumimoji="0" lang="ja-JP" altLang="en-US" sz="2000" dirty="0" smtClean="0">
                <a:solidFill>
                  <a:prstClr val="black"/>
                </a:solidFill>
              </a:rPr>
              <a:t>正解です</a:t>
            </a:r>
          </a:p>
          <a:p>
            <a:pPr marL="558800" lvl="0" indent="-558800">
              <a:lnSpc>
                <a:spcPct val="90000"/>
              </a:lnSpc>
              <a:spcBef>
                <a:spcPct val="20000"/>
              </a:spcBef>
              <a:tabLst>
                <a:tab pos="4960938" algn="l"/>
              </a:tabLst>
            </a:pPr>
            <a:r>
              <a:rPr kumimoji="0" lang="en-US" altLang="ja-JP" sz="2000" dirty="0" smtClean="0">
                <a:solidFill>
                  <a:prstClr val="black"/>
                </a:solidFill>
              </a:rPr>
              <a:t>[</a:t>
            </a:r>
            <a:r>
              <a:rPr kumimoji="0" lang="en-US" altLang="ja-JP" sz="2000" dirty="0" err="1" smtClean="0">
                <a:solidFill>
                  <a:prstClr val="black"/>
                </a:solidFill>
              </a:rPr>
              <a:t>sasano@localhost</a:t>
            </a:r>
            <a:r>
              <a:rPr kumimoji="0" lang="en-US" altLang="ja-JP" sz="2000" dirty="0" smtClean="0">
                <a:solidFill>
                  <a:prstClr val="black"/>
                </a:solidFill>
              </a:rPr>
              <a:t> 2011]$</a:t>
            </a:r>
          </a:p>
          <a:p>
            <a:pPr marL="558800" lvl="0" indent="-558800">
              <a:lnSpc>
                <a:spcPct val="90000"/>
              </a:lnSpc>
              <a:spcBef>
                <a:spcPct val="20000"/>
              </a:spcBef>
              <a:tabLst>
                <a:tab pos="4960938" algn="l"/>
              </a:tabLst>
            </a:pPr>
            <a:endParaRPr kumimoji="0" lang="en-US" altLang="ja-JP" sz="2000" dirty="0" smtClean="0">
              <a:solidFill>
                <a:prstClr val="black"/>
              </a:solidFill>
            </a:endParaRPr>
          </a:p>
          <a:p>
            <a:pPr marL="558800" lvl="0" indent="-558800">
              <a:lnSpc>
                <a:spcPct val="90000"/>
              </a:lnSpc>
              <a:spcBef>
                <a:spcPct val="20000"/>
              </a:spcBef>
              <a:tabLst>
                <a:tab pos="4960938" algn="l"/>
              </a:tabLst>
            </a:pPr>
            <a:r>
              <a:rPr kumimoji="0" lang="ja-JP" altLang="en-US" sz="2000" dirty="0" smtClean="0">
                <a:solidFill>
                  <a:prstClr val="black"/>
                </a:solidFill>
              </a:rPr>
              <a:t>（この例では正解は</a:t>
            </a:r>
            <a:r>
              <a:rPr kumimoji="0" lang="en-US" altLang="ja-JP" sz="2000" dirty="0" smtClean="0">
                <a:solidFill>
                  <a:prstClr val="black"/>
                </a:solidFill>
              </a:rPr>
              <a:t>7</a:t>
            </a:r>
            <a:r>
              <a:rPr kumimoji="0" lang="ja-JP" altLang="en-US" sz="2000" dirty="0" smtClean="0">
                <a:solidFill>
                  <a:prstClr val="black"/>
                </a:solidFill>
              </a:rPr>
              <a:t>としている。）</a:t>
            </a:r>
            <a:endParaRPr kumimoji="0" lang="en-US" altLang="ja-JP" sz="2000" dirty="0" smtClean="0">
              <a:solidFill>
                <a:prstClr val="black"/>
              </a:solidFill>
            </a:endParaRPr>
          </a:p>
        </p:txBody>
      </p:sp>
      <p:sp>
        <p:nvSpPr>
          <p:cNvPr id="9" name="正方形/長方形 8"/>
          <p:cNvSpPr/>
          <p:nvPr/>
        </p:nvSpPr>
        <p:spPr>
          <a:xfrm>
            <a:off x="683568" y="980728"/>
            <a:ext cx="7704856" cy="1323439"/>
          </a:xfrm>
          <a:prstGeom prst="rect">
            <a:avLst/>
          </a:prstGeom>
        </p:spPr>
        <p:txBody>
          <a:bodyPr wrap="square">
            <a:spAutoFit/>
          </a:bodyPr>
          <a:lstStyle/>
          <a:p>
            <a:r>
              <a:rPr lang="en-US" altLang="ja-JP" sz="2000" dirty="0" smtClean="0"/>
              <a:t>0</a:t>
            </a:r>
            <a:r>
              <a:rPr lang="ja-JP" altLang="en-US" sz="2000" dirty="0" smtClean="0"/>
              <a:t>～</a:t>
            </a:r>
            <a:r>
              <a:rPr lang="en-US" altLang="ja-JP" sz="2000" dirty="0" smtClean="0"/>
              <a:t>9</a:t>
            </a:r>
            <a:r>
              <a:rPr lang="ja-JP" altLang="en-US" sz="2000" dirty="0" smtClean="0"/>
              <a:t>の整数をキーボードから読み込み、正解より大きいか、小さいか、等しいかを判定し、画面上に表示するということを正解になるまで繰り返すプログラムを作成せよ。正解は自分でプログラム記述時に決めておくものとする。</a:t>
            </a:r>
            <a:endParaRPr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648"/>
            <a:ext cx="8229600" cy="634082"/>
          </a:xfrm>
        </p:spPr>
        <p:txBody>
          <a:bodyPr>
            <a:normAutofit/>
          </a:bodyPr>
          <a:lstStyle/>
          <a:p>
            <a:r>
              <a:rPr kumimoji="1" lang="ja-JP" altLang="en-US" sz="3200" dirty="0" smtClean="0"/>
              <a:t>参考課題１解答例</a:t>
            </a:r>
            <a:endParaRPr kumimoji="1" lang="ja-JP" altLang="en-US" sz="3200" dirty="0"/>
          </a:p>
        </p:txBody>
      </p:sp>
      <p:sp>
        <p:nvSpPr>
          <p:cNvPr id="4" name="正方形/長方形 3"/>
          <p:cNvSpPr/>
          <p:nvPr/>
        </p:nvSpPr>
        <p:spPr>
          <a:xfrm>
            <a:off x="539552" y="1052736"/>
            <a:ext cx="4896544" cy="5632311"/>
          </a:xfrm>
          <a:prstGeom prst="rect">
            <a:avLst/>
          </a:prstGeom>
          <a:ln>
            <a:solidFill>
              <a:schemeClr val="tx1"/>
            </a:solidFill>
          </a:ln>
        </p:spPr>
        <p:txBody>
          <a:bodyPr wrap="square">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int</a:t>
            </a:r>
            <a:r>
              <a:rPr lang="en-US" altLang="ja-JP" sz="2000" dirty="0" smtClean="0"/>
              <a:t> main (void){</a:t>
            </a:r>
          </a:p>
          <a:p>
            <a:r>
              <a:rPr lang="en-US" altLang="ja-JP" sz="2000" dirty="0" smtClean="0"/>
              <a:t>  </a:t>
            </a:r>
            <a:r>
              <a:rPr lang="en-US" altLang="ja-JP" sz="2000" dirty="0" err="1" smtClean="0"/>
              <a:t>int</a:t>
            </a:r>
            <a:r>
              <a:rPr lang="en-US" altLang="ja-JP" sz="2000" dirty="0" smtClean="0"/>
              <a:t> n;</a:t>
            </a:r>
          </a:p>
          <a:p>
            <a:r>
              <a:rPr lang="en-US" altLang="ja-JP" sz="2000" dirty="0" smtClean="0"/>
              <a:t>  </a:t>
            </a:r>
            <a:r>
              <a:rPr lang="en-US" altLang="ja-JP" sz="2000" dirty="0" err="1" smtClean="0"/>
              <a:t>int</a:t>
            </a:r>
            <a:r>
              <a:rPr lang="en-US" altLang="ja-JP" sz="2000" dirty="0" smtClean="0"/>
              <a:t> </a:t>
            </a:r>
            <a:r>
              <a:rPr lang="en-US" altLang="ja-JP" sz="2000" dirty="0" err="1" smtClean="0"/>
              <a:t>ans</a:t>
            </a:r>
            <a:r>
              <a:rPr lang="en-US" altLang="ja-JP" sz="2000" dirty="0" smtClean="0"/>
              <a:t>=7;</a:t>
            </a:r>
          </a:p>
          <a:p>
            <a:r>
              <a:rPr lang="en-US" altLang="ja-JP" sz="2000" dirty="0" smtClean="0"/>
              <a:t>  </a:t>
            </a:r>
            <a:r>
              <a:rPr lang="en-US" altLang="ja-JP" sz="2000" dirty="0" err="1" smtClean="0"/>
              <a:t>printf</a:t>
            </a:r>
            <a:r>
              <a:rPr lang="en-US" altLang="ja-JP" sz="2000" dirty="0" smtClean="0"/>
              <a:t>("0</a:t>
            </a:r>
            <a:r>
              <a:rPr lang="ja-JP" altLang="en-US" sz="2000" dirty="0" smtClean="0"/>
              <a:t>～</a:t>
            </a:r>
            <a:r>
              <a:rPr lang="en-US" altLang="ja-JP" sz="2000" dirty="0" smtClean="0"/>
              <a:t>9</a:t>
            </a:r>
            <a:r>
              <a:rPr lang="ja-JP" altLang="en-US" sz="2000" dirty="0" smtClean="0"/>
              <a:t>の整数を当ててください</a:t>
            </a:r>
            <a:r>
              <a:rPr lang="en-US" altLang="ja-JP" sz="2000" dirty="0" smtClean="0"/>
              <a:t>\n");</a:t>
            </a:r>
          </a:p>
          <a:p>
            <a:r>
              <a:rPr lang="en-US" altLang="ja-JP" sz="2000" dirty="0" smtClean="0"/>
              <a:t>  </a:t>
            </a:r>
            <a:r>
              <a:rPr lang="en-US" altLang="ja-JP" sz="2000" dirty="0" err="1" smtClean="0"/>
              <a:t>printf</a:t>
            </a:r>
            <a:r>
              <a:rPr lang="en-US" altLang="ja-JP" sz="2000" dirty="0" smtClean="0"/>
              <a:t>("</a:t>
            </a:r>
            <a:r>
              <a:rPr lang="ja-JP" altLang="en-US" sz="2000" dirty="0" smtClean="0"/>
              <a:t>いくつですか</a:t>
            </a:r>
            <a:r>
              <a:rPr lang="en-US" altLang="ja-JP" sz="2000" dirty="0" smtClean="0"/>
              <a:t>? ");</a:t>
            </a:r>
          </a:p>
          <a:p>
            <a:r>
              <a:rPr lang="en-US" altLang="ja-JP" sz="2000" dirty="0" smtClean="0"/>
              <a:t>  </a:t>
            </a:r>
            <a:r>
              <a:rPr lang="en-US" altLang="ja-JP" sz="2000" dirty="0" err="1" smtClean="0"/>
              <a:t>scanf</a:t>
            </a:r>
            <a:r>
              <a:rPr lang="en-US" altLang="ja-JP" sz="2000" dirty="0" smtClean="0"/>
              <a:t>("%</a:t>
            </a:r>
            <a:r>
              <a:rPr lang="en-US" altLang="ja-JP" sz="2000" dirty="0" err="1" smtClean="0"/>
              <a:t>d",&amp;n</a:t>
            </a:r>
            <a:r>
              <a:rPr lang="en-US" altLang="ja-JP" sz="2000" dirty="0" smtClean="0"/>
              <a:t>);</a:t>
            </a:r>
          </a:p>
          <a:p>
            <a:r>
              <a:rPr lang="en-US" altLang="ja-JP" sz="2000" dirty="0" smtClean="0"/>
              <a:t>  while (n!=</a:t>
            </a:r>
            <a:r>
              <a:rPr lang="en-US" altLang="ja-JP" sz="2000" dirty="0" err="1" smtClean="0"/>
              <a:t>ans</a:t>
            </a:r>
            <a:r>
              <a:rPr lang="en-US" altLang="ja-JP" sz="2000" dirty="0" smtClean="0"/>
              <a:t>) {</a:t>
            </a:r>
          </a:p>
          <a:p>
            <a:r>
              <a:rPr lang="en-US" altLang="ja-JP" sz="2000" dirty="0" smtClean="0"/>
              <a:t>    if(n&gt;</a:t>
            </a:r>
            <a:r>
              <a:rPr lang="en-US" altLang="ja-JP" sz="2000" dirty="0" err="1" smtClean="0"/>
              <a:t>ans</a:t>
            </a:r>
            <a:r>
              <a:rPr lang="en-US" altLang="ja-JP" sz="2000" dirty="0" smtClean="0"/>
              <a:t>)</a:t>
            </a:r>
          </a:p>
          <a:p>
            <a:r>
              <a:rPr lang="en-US" altLang="ja-JP" sz="2000" dirty="0" smtClean="0"/>
              <a:t>      </a:t>
            </a:r>
            <a:r>
              <a:rPr lang="en-US" altLang="ja-JP" sz="2000" dirty="0" err="1" smtClean="0"/>
              <a:t>printf</a:t>
            </a:r>
            <a:r>
              <a:rPr lang="en-US" altLang="ja-JP" sz="2000" dirty="0" smtClean="0"/>
              <a:t>("</a:t>
            </a:r>
            <a:r>
              <a:rPr lang="ja-JP" altLang="en-US" sz="2000" dirty="0" smtClean="0"/>
              <a:t>正解はもっと小さいです</a:t>
            </a:r>
            <a:r>
              <a:rPr lang="en-US" altLang="ja-JP" sz="2000" dirty="0" smtClean="0"/>
              <a:t>\n");</a:t>
            </a:r>
          </a:p>
          <a:p>
            <a:r>
              <a:rPr lang="en-US" altLang="ja-JP" sz="2000" dirty="0" smtClean="0"/>
              <a:t>    else if(n&lt;</a:t>
            </a:r>
            <a:r>
              <a:rPr lang="en-US" altLang="ja-JP" sz="2000" dirty="0" err="1" smtClean="0"/>
              <a:t>ans</a:t>
            </a:r>
            <a:r>
              <a:rPr lang="en-US" altLang="ja-JP" sz="2000" dirty="0" smtClean="0"/>
              <a:t>)</a:t>
            </a:r>
          </a:p>
          <a:p>
            <a:r>
              <a:rPr lang="en-US" altLang="ja-JP" sz="2000" dirty="0" smtClean="0"/>
              <a:t>      </a:t>
            </a:r>
            <a:r>
              <a:rPr lang="en-US" altLang="ja-JP" sz="2000" dirty="0" err="1" smtClean="0"/>
              <a:t>printf</a:t>
            </a:r>
            <a:r>
              <a:rPr lang="en-US" altLang="ja-JP" sz="2000" dirty="0" smtClean="0"/>
              <a:t>("</a:t>
            </a:r>
            <a:r>
              <a:rPr lang="ja-JP" altLang="en-US" sz="2000" dirty="0" smtClean="0"/>
              <a:t>正解はもっと大きいです</a:t>
            </a:r>
            <a:r>
              <a:rPr lang="en-US" altLang="ja-JP" sz="2000" dirty="0" smtClean="0"/>
              <a:t>\n");</a:t>
            </a:r>
          </a:p>
          <a:p>
            <a:r>
              <a:rPr lang="en-US" altLang="ja-JP" sz="2000" dirty="0" smtClean="0"/>
              <a:t>    </a:t>
            </a:r>
            <a:r>
              <a:rPr lang="en-US" altLang="ja-JP" sz="2000" dirty="0" err="1" smtClean="0"/>
              <a:t>printf</a:t>
            </a:r>
            <a:r>
              <a:rPr lang="en-US" altLang="ja-JP" sz="2000" dirty="0" smtClean="0"/>
              <a:t>("</a:t>
            </a:r>
            <a:r>
              <a:rPr lang="ja-JP" altLang="en-US" sz="2000" dirty="0" smtClean="0"/>
              <a:t>いくつですか</a:t>
            </a:r>
            <a:r>
              <a:rPr lang="en-US" altLang="ja-JP" sz="2000" dirty="0" smtClean="0"/>
              <a:t>? ");</a:t>
            </a:r>
          </a:p>
          <a:p>
            <a:r>
              <a:rPr lang="en-US" altLang="ja-JP" sz="2000" dirty="0" smtClean="0"/>
              <a:t>    </a:t>
            </a:r>
            <a:r>
              <a:rPr lang="en-US" altLang="ja-JP" sz="2000" dirty="0" err="1" smtClean="0"/>
              <a:t>scanf</a:t>
            </a:r>
            <a:r>
              <a:rPr lang="en-US" altLang="ja-JP" sz="2000" dirty="0" smtClean="0"/>
              <a:t>("%</a:t>
            </a:r>
            <a:r>
              <a:rPr lang="en-US" altLang="ja-JP" sz="2000" dirty="0" err="1" smtClean="0"/>
              <a:t>d",&amp;n</a:t>
            </a:r>
            <a:r>
              <a:rPr lang="en-US" altLang="ja-JP" sz="2000" dirty="0" smtClean="0"/>
              <a:t>);</a:t>
            </a:r>
          </a:p>
          <a:p>
            <a:r>
              <a:rPr lang="en-US" altLang="ja-JP" sz="2000" dirty="0" smtClean="0"/>
              <a:t>  }</a:t>
            </a:r>
          </a:p>
          <a:p>
            <a:r>
              <a:rPr lang="en-US" altLang="ja-JP" sz="2000" dirty="0" smtClean="0"/>
              <a:t>  </a:t>
            </a:r>
            <a:r>
              <a:rPr lang="en-US" altLang="ja-JP" sz="2000" dirty="0" err="1" smtClean="0"/>
              <a:t>printf</a:t>
            </a:r>
            <a:r>
              <a:rPr lang="en-US" altLang="ja-JP" sz="2000" dirty="0" smtClean="0"/>
              <a:t>("</a:t>
            </a:r>
            <a:r>
              <a:rPr lang="ja-JP" altLang="en-US" sz="2000" dirty="0" smtClean="0"/>
              <a:t>正解です</a:t>
            </a:r>
            <a:r>
              <a:rPr lang="en-US" altLang="ja-JP" sz="2000" dirty="0" smtClean="0"/>
              <a:t>\n");</a:t>
            </a:r>
          </a:p>
          <a:p>
            <a:r>
              <a:rPr lang="en-US" altLang="ja-JP" sz="2000" dirty="0" smtClean="0"/>
              <a:t>  return 0;</a:t>
            </a:r>
          </a:p>
          <a:p>
            <a:r>
              <a:rPr lang="en-US" altLang="ja-JP" sz="2000" dirty="0" smtClean="0"/>
              <a:t>}</a:t>
            </a:r>
            <a:endParaRPr lang="en-US" altLang="ja-JP" sz="2000" dirty="0"/>
          </a:p>
        </p:txBody>
      </p:sp>
      <p:sp>
        <p:nvSpPr>
          <p:cNvPr id="5" name="テキスト ボックス 4"/>
          <p:cNvSpPr txBox="1"/>
          <p:nvPr/>
        </p:nvSpPr>
        <p:spPr>
          <a:xfrm>
            <a:off x="5652120" y="1850048"/>
            <a:ext cx="3059832" cy="2246769"/>
          </a:xfrm>
          <a:prstGeom prst="rect">
            <a:avLst/>
          </a:prstGeom>
          <a:noFill/>
        </p:spPr>
        <p:txBody>
          <a:bodyPr wrap="square" rtlCol="0">
            <a:spAutoFit/>
          </a:bodyPr>
          <a:lstStyle/>
          <a:p>
            <a:r>
              <a:rPr kumimoji="1" lang="en-US" altLang="ja-JP" sz="2000" dirty="0" smtClean="0"/>
              <a:t>[</a:t>
            </a:r>
            <a:r>
              <a:rPr kumimoji="1" lang="ja-JP" altLang="en-US" sz="2000" dirty="0" smtClean="0"/>
              <a:t>参考</a:t>
            </a:r>
            <a:r>
              <a:rPr kumimoji="1" lang="en-US" altLang="ja-JP" sz="2000" dirty="0" smtClean="0"/>
              <a:t>]</a:t>
            </a:r>
          </a:p>
          <a:p>
            <a:r>
              <a:rPr lang="ja-JP" altLang="en-US" sz="2000" dirty="0" smtClean="0"/>
              <a:t>この講義では説明しませんが、</a:t>
            </a:r>
            <a:r>
              <a:rPr lang="en-US" altLang="ja-JP" sz="2000" dirty="0" smtClean="0"/>
              <a:t>do-while</a:t>
            </a:r>
            <a:r>
              <a:rPr lang="ja-JP" altLang="en-US" sz="2000" dirty="0" smtClean="0"/>
              <a:t>文を用いると、同じ内容の</a:t>
            </a:r>
            <a:r>
              <a:rPr lang="en-US" altLang="ja-JP" sz="2000" dirty="0" err="1" smtClean="0"/>
              <a:t>printf</a:t>
            </a:r>
            <a:r>
              <a:rPr lang="ja-JP" altLang="en-US" sz="2000" dirty="0" smtClean="0"/>
              <a:t>文（</a:t>
            </a:r>
            <a:r>
              <a:rPr lang="en-US" altLang="ja-JP" sz="2000" dirty="0" smtClean="0"/>
              <a:t>”</a:t>
            </a:r>
            <a:r>
              <a:rPr lang="ja-JP" altLang="en-US" sz="2000" dirty="0" smtClean="0"/>
              <a:t>いくつですか</a:t>
            </a:r>
            <a:r>
              <a:rPr lang="en-US" altLang="ja-JP" sz="2000" dirty="0" smtClean="0"/>
              <a:t>? ”</a:t>
            </a:r>
            <a:r>
              <a:rPr lang="ja-JP" altLang="en-US" sz="2000" dirty="0" smtClean="0"/>
              <a:t>の表示）と</a:t>
            </a:r>
            <a:r>
              <a:rPr lang="en-US" altLang="ja-JP" sz="2000" dirty="0" err="1" smtClean="0"/>
              <a:t>scanf</a:t>
            </a:r>
            <a:r>
              <a:rPr lang="ja-JP" altLang="en-US" sz="2000" dirty="0" smtClean="0"/>
              <a:t>文を２か所に書かなくてよくなります。</a:t>
            </a:r>
            <a:endParaRPr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参考課題２</a:t>
            </a:r>
            <a:endParaRPr kumimoji="1" lang="ja-JP" altLang="en-US" dirty="0"/>
          </a:p>
        </p:txBody>
      </p:sp>
      <p:sp>
        <p:nvSpPr>
          <p:cNvPr id="4" name="正方形/長方形 3"/>
          <p:cNvSpPr/>
          <p:nvPr/>
        </p:nvSpPr>
        <p:spPr>
          <a:xfrm>
            <a:off x="1043608" y="3501008"/>
            <a:ext cx="6480720" cy="1938992"/>
          </a:xfrm>
          <a:prstGeom prst="rect">
            <a:avLst/>
          </a:prstGeom>
        </p:spPr>
        <p:txBody>
          <a:bodyPr wrap="square">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a:t>
            </a:r>
            <a:r>
              <a:rPr lang="en-US" altLang="ja-JP" sz="2400" dirty="0" err="1" smtClean="0"/>
              <a:t>sasano@localhost</a:t>
            </a:r>
            <a:r>
              <a:rPr lang="en-US" altLang="ja-JP" sz="2400" dirty="0" smtClean="0"/>
              <a:t> 2011]$ ./sankou3-2</a:t>
            </a:r>
          </a:p>
          <a:p>
            <a:r>
              <a:rPr lang="en-US" altLang="ja-JP" sz="2400" dirty="0" smtClean="0"/>
              <a:t>1</a:t>
            </a:r>
            <a:r>
              <a:rPr lang="ja-JP" altLang="en-US" sz="2400" dirty="0" smtClean="0"/>
              <a:t>以上の整数を入力</a:t>
            </a:r>
            <a:r>
              <a:rPr lang="en-US" altLang="ja-JP" sz="2400" dirty="0" smtClean="0"/>
              <a:t>: </a:t>
            </a:r>
            <a:r>
              <a:rPr lang="en-US" altLang="ja-JP" sz="2400" dirty="0" smtClean="0">
                <a:solidFill>
                  <a:srgbClr val="FF0000"/>
                </a:solidFill>
              </a:rPr>
              <a:t>6</a:t>
            </a:r>
          </a:p>
          <a:p>
            <a:r>
              <a:rPr lang="en-US" altLang="ja-JP" sz="2400" dirty="0" smtClean="0"/>
              <a:t>6</a:t>
            </a:r>
            <a:r>
              <a:rPr lang="ja-JP" altLang="en-US" sz="2400" dirty="0" smtClean="0"/>
              <a:t>の階乗は</a:t>
            </a:r>
            <a:r>
              <a:rPr lang="en-US" altLang="ja-JP" sz="2400" dirty="0" smtClean="0"/>
              <a:t>720</a:t>
            </a:r>
            <a:r>
              <a:rPr lang="ja-JP" altLang="en-US" sz="2400" dirty="0" err="1" smtClean="0"/>
              <a:t>です</a:t>
            </a:r>
            <a:endParaRPr lang="ja-JP" altLang="en-US" sz="2400" dirty="0" smtClean="0"/>
          </a:p>
          <a:p>
            <a:r>
              <a:rPr lang="en-US" altLang="ja-JP" sz="2400" dirty="0" smtClean="0"/>
              <a:t>[</a:t>
            </a:r>
            <a:r>
              <a:rPr lang="en-US" altLang="ja-JP" sz="2400" dirty="0" err="1" smtClean="0"/>
              <a:t>sasano@localhost</a:t>
            </a:r>
            <a:r>
              <a:rPr lang="en-US" altLang="ja-JP" sz="2400" dirty="0" smtClean="0"/>
              <a:t> 2011]$</a:t>
            </a:r>
          </a:p>
        </p:txBody>
      </p:sp>
      <p:sp>
        <p:nvSpPr>
          <p:cNvPr id="5" name="正方形/長方形 4"/>
          <p:cNvSpPr/>
          <p:nvPr/>
        </p:nvSpPr>
        <p:spPr>
          <a:xfrm>
            <a:off x="971600" y="1484784"/>
            <a:ext cx="6984776" cy="954107"/>
          </a:xfrm>
          <a:prstGeom prst="rect">
            <a:avLst/>
          </a:prstGeom>
        </p:spPr>
        <p:txBody>
          <a:bodyPr wrap="square">
            <a:spAutoFit/>
          </a:bodyPr>
          <a:lstStyle/>
          <a:p>
            <a:r>
              <a:rPr lang="en-US" altLang="ja-JP" sz="2800" dirty="0" smtClean="0"/>
              <a:t>1</a:t>
            </a:r>
            <a:r>
              <a:rPr lang="ja-JP" altLang="en-US" sz="2800" dirty="0" smtClean="0"/>
              <a:t>以上の整数をキーボードから受け取り、</a:t>
            </a:r>
            <a:r>
              <a:rPr lang="ja-JP" altLang="ja-JP" sz="2800" dirty="0" smtClean="0"/>
              <a:t>その値</a:t>
            </a:r>
            <a:r>
              <a:rPr lang="ja-JP" altLang="en-US" sz="2800" dirty="0" smtClean="0"/>
              <a:t>の階乗を</a:t>
            </a:r>
            <a:r>
              <a:rPr lang="ja-JP" altLang="ja-JP" sz="2800" dirty="0" smtClean="0"/>
              <a:t>表示</a:t>
            </a:r>
            <a:r>
              <a:rPr lang="ja-JP" altLang="en-US" sz="2800" dirty="0" smtClean="0"/>
              <a:t>するプログラムを書け。</a:t>
            </a:r>
            <a:endParaRPr lang="ja-JP" altLang="ja-JP" sz="2800"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参考課題２解答例</a:t>
            </a:r>
            <a:endParaRPr kumimoji="1" lang="ja-JP" altLang="en-US" dirty="0"/>
          </a:p>
        </p:txBody>
      </p:sp>
      <p:sp>
        <p:nvSpPr>
          <p:cNvPr id="4" name="正方形/長方形 3"/>
          <p:cNvSpPr/>
          <p:nvPr/>
        </p:nvSpPr>
        <p:spPr>
          <a:xfrm>
            <a:off x="2088232" y="1268760"/>
            <a:ext cx="5436096" cy="5016758"/>
          </a:xfrm>
          <a:prstGeom prst="rect">
            <a:avLst/>
          </a:prstGeom>
          <a:ln>
            <a:solidFill>
              <a:schemeClr val="tx1"/>
            </a:solidFill>
          </a:ln>
        </p:spPr>
        <p:txBody>
          <a:bodyPr wrap="square">
            <a:spAutoFit/>
          </a:bodyPr>
          <a:lstStyle/>
          <a:p>
            <a:r>
              <a:rPr lang="en-US" altLang="ja-JP" sz="2000" dirty="0" smtClean="0"/>
              <a:t>#include&lt;</a:t>
            </a:r>
            <a:r>
              <a:rPr lang="en-US" altLang="ja-JP" sz="2000" dirty="0" err="1" smtClean="0"/>
              <a:t>stdio.h</a:t>
            </a:r>
            <a:r>
              <a:rPr lang="en-US" altLang="ja-JP" sz="2000" dirty="0" smtClean="0"/>
              <a:t>&gt;</a:t>
            </a:r>
          </a:p>
          <a:p>
            <a:r>
              <a:rPr lang="en-US" altLang="ja-JP" sz="2000" dirty="0" err="1" smtClean="0"/>
              <a:t>int</a:t>
            </a:r>
            <a:r>
              <a:rPr lang="en-US" altLang="ja-JP" sz="2000" dirty="0" smtClean="0"/>
              <a:t> main(void){</a:t>
            </a:r>
          </a:p>
          <a:p>
            <a:r>
              <a:rPr lang="en-US" altLang="ja-JP" sz="2000" dirty="0" smtClean="0"/>
              <a:t>  </a:t>
            </a:r>
            <a:r>
              <a:rPr lang="en-US" altLang="ja-JP" sz="2000" dirty="0" err="1" smtClean="0"/>
              <a:t>int</a:t>
            </a:r>
            <a:r>
              <a:rPr lang="en-US" altLang="ja-JP" sz="2000" dirty="0" smtClean="0"/>
              <a:t> n;</a:t>
            </a:r>
          </a:p>
          <a:p>
            <a:r>
              <a:rPr lang="en-US" altLang="ja-JP" sz="2000" dirty="0" smtClean="0"/>
              <a:t>  </a:t>
            </a:r>
            <a:r>
              <a:rPr lang="en-US" altLang="ja-JP" sz="2000" dirty="0" err="1" smtClean="0"/>
              <a:t>int</a:t>
            </a:r>
            <a:r>
              <a:rPr lang="en-US" altLang="ja-JP" sz="2000" dirty="0" smtClean="0"/>
              <a:t> factorial;</a:t>
            </a:r>
          </a:p>
          <a:p>
            <a:r>
              <a:rPr lang="en-US" altLang="ja-JP" sz="2000" dirty="0" smtClean="0"/>
              <a:t>  </a:t>
            </a:r>
            <a:r>
              <a:rPr lang="en-US" altLang="ja-JP" sz="2000" dirty="0" err="1" smtClean="0"/>
              <a:t>int</a:t>
            </a:r>
            <a:r>
              <a:rPr lang="en-US" altLang="ja-JP" sz="2000" dirty="0" smtClean="0"/>
              <a:t> </a:t>
            </a:r>
            <a:r>
              <a:rPr lang="en-US" altLang="ja-JP" sz="2000" dirty="0" err="1" smtClean="0"/>
              <a:t>i</a:t>
            </a:r>
            <a:r>
              <a:rPr lang="en-US" altLang="ja-JP" sz="2000" dirty="0" smtClean="0"/>
              <a:t>;</a:t>
            </a:r>
          </a:p>
          <a:p>
            <a:r>
              <a:rPr lang="en-US" altLang="ja-JP" sz="2000" dirty="0" smtClean="0"/>
              <a:t>  factorial = 1;</a:t>
            </a:r>
          </a:p>
          <a:p>
            <a:r>
              <a:rPr lang="en-US" altLang="ja-JP" sz="2000" dirty="0" smtClean="0"/>
              <a:t>  </a:t>
            </a:r>
            <a:r>
              <a:rPr lang="en-US" altLang="ja-JP" sz="2000" dirty="0" err="1" smtClean="0"/>
              <a:t>printf</a:t>
            </a:r>
            <a:r>
              <a:rPr lang="en-US" altLang="ja-JP" sz="2000" dirty="0" smtClean="0"/>
              <a:t>("1</a:t>
            </a:r>
            <a:r>
              <a:rPr lang="ja-JP" altLang="en-US" sz="2000" dirty="0" smtClean="0"/>
              <a:t>以上の整数を入力</a:t>
            </a:r>
            <a:r>
              <a:rPr lang="en-US" altLang="ja-JP" sz="2000" dirty="0" smtClean="0"/>
              <a:t>: ");</a:t>
            </a:r>
          </a:p>
          <a:p>
            <a:r>
              <a:rPr lang="en-US" altLang="ja-JP" sz="2000" dirty="0" smtClean="0"/>
              <a:t>  </a:t>
            </a:r>
            <a:r>
              <a:rPr lang="en-US" altLang="ja-JP" sz="2000" dirty="0" err="1" smtClean="0"/>
              <a:t>scanf</a:t>
            </a:r>
            <a:r>
              <a:rPr lang="en-US" altLang="ja-JP" sz="2000" dirty="0" smtClean="0"/>
              <a:t>("%d", &amp;n);</a:t>
            </a:r>
          </a:p>
          <a:p>
            <a:r>
              <a:rPr lang="en-US" altLang="ja-JP" sz="2000" dirty="0" smtClean="0"/>
              <a:t>  </a:t>
            </a:r>
            <a:r>
              <a:rPr lang="en-US" altLang="ja-JP" sz="2000" dirty="0" err="1" smtClean="0"/>
              <a:t>i</a:t>
            </a:r>
            <a:r>
              <a:rPr lang="en-US" altLang="ja-JP" sz="2000" dirty="0" smtClean="0"/>
              <a:t>=n;</a:t>
            </a:r>
          </a:p>
          <a:p>
            <a:r>
              <a:rPr lang="en-US" altLang="ja-JP" sz="2000" dirty="0" smtClean="0"/>
              <a:t>  while(</a:t>
            </a:r>
            <a:r>
              <a:rPr lang="en-US" altLang="ja-JP" sz="2000" dirty="0" err="1" smtClean="0"/>
              <a:t>i</a:t>
            </a:r>
            <a:r>
              <a:rPr lang="en-US" altLang="ja-JP" sz="2000" dirty="0" smtClean="0"/>
              <a:t>!=0){</a:t>
            </a:r>
          </a:p>
          <a:p>
            <a:r>
              <a:rPr lang="en-US" altLang="ja-JP" sz="2000" dirty="0" smtClean="0"/>
              <a:t>    factorial = factorial * </a:t>
            </a:r>
            <a:r>
              <a:rPr lang="en-US" altLang="ja-JP" sz="2000" dirty="0" err="1" smtClean="0"/>
              <a:t>i</a:t>
            </a:r>
            <a:r>
              <a:rPr lang="en-US" altLang="ja-JP" sz="2000" dirty="0" smtClean="0"/>
              <a:t>;</a:t>
            </a:r>
          </a:p>
          <a:p>
            <a:r>
              <a:rPr lang="en-US" altLang="ja-JP" sz="2000" dirty="0" smtClean="0"/>
              <a:t>    </a:t>
            </a:r>
            <a:r>
              <a:rPr lang="en-US" altLang="ja-JP" sz="2000" dirty="0" err="1" smtClean="0"/>
              <a:t>i</a:t>
            </a:r>
            <a:r>
              <a:rPr lang="en-US" altLang="ja-JP" sz="2000" dirty="0" smtClean="0"/>
              <a:t>=i-1;</a:t>
            </a:r>
          </a:p>
          <a:p>
            <a:r>
              <a:rPr lang="en-US" altLang="ja-JP" sz="2000" dirty="0" smtClean="0"/>
              <a:t>  }</a:t>
            </a:r>
          </a:p>
          <a:p>
            <a:r>
              <a:rPr lang="en-US" altLang="ja-JP" sz="2000" dirty="0" smtClean="0"/>
              <a:t>  </a:t>
            </a:r>
            <a:r>
              <a:rPr lang="en-US" altLang="ja-JP" sz="2000" dirty="0" err="1" smtClean="0"/>
              <a:t>printf</a:t>
            </a:r>
            <a:r>
              <a:rPr lang="en-US" altLang="ja-JP" sz="2000" dirty="0" smtClean="0"/>
              <a:t>("%d</a:t>
            </a:r>
            <a:r>
              <a:rPr lang="ja-JP" altLang="en-US" sz="2000" dirty="0" smtClean="0"/>
              <a:t>の階乗は</a:t>
            </a:r>
            <a:r>
              <a:rPr lang="en-US" altLang="ja-JP" sz="2000" dirty="0" smtClean="0"/>
              <a:t>%d</a:t>
            </a:r>
            <a:r>
              <a:rPr lang="ja-JP" altLang="en-US" sz="2000" dirty="0" err="1" smtClean="0"/>
              <a:t>です</a:t>
            </a:r>
            <a:r>
              <a:rPr lang="en-US" altLang="ja-JP" sz="2000" dirty="0" smtClean="0"/>
              <a:t>\n", n, factorial);</a:t>
            </a:r>
          </a:p>
          <a:p>
            <a:r>
              <a:rPr lang="en-US" altLang="ja-JP" sz="2000" dirty="0" smtClean="0"/>
              <a:t>  return 0;</a:t>
            </a:r>
          </a:p>
          <a:p>
            <a:r>
              <a:rPr lang="en-US" altLang="ja-JP" sz="2000" dirty="0" smtClean="0"/>
              <a:t>}</a:t>
            </a:r>
            <a:endParaRPr lang="en-US" altLang="ja-JP"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参考課題３</a:t>
            </a:r>
            <a:endParaRPr kumimoji="1" lang="ja-JP" altLang="en-US" dirty="0"/>
          </a:p>
        </p:txBody>
      </p:sp>
      <p:sp>
        <p:nvSpPr>
          <p:cNvPr id="4" name="テキスト ボックス 3"/>
          <p:cNvSpPr txBox="1"/>
          <p:nvPr/>
        </p:nvSpPr>
        <p:spPr>
          <a:xfrm>
            <a:off x="899592" y="1484784"/>
            <a:ext cx="7128792" cy="707886"/>
          </a:xfrm>
          <a:prstGeom prst="rect">
            <a:avLst/>
          </a:prstGeom>
          <a:noFill/>
        </p:spPr>
        <p:txBody>
          <a:bodyPr wrap="square" rtlCol="0">
            <a:spAutoFit/>
          </a:bodyPr>
          <a:lstStyle/>
          <a:p>
            <a:r>
              <a:rPr kumimoji="1" lang="ja-JP" altLang="en-US" sz="2000" dirty="0" smtClean="0"/>
              <a:t>キーボードから</a:t>
            </a:r>
            <a:r>
              <a:rPr lang="ja-JP" altLang="en-US" sz="2000" dirty="0" smtClean="0"/>
              <a:t>整数を受け取り、</a:t>
            </a:r>
            <a:r>
              <a:rPr lang="en-US" altLang="ja-JP" sz="2000" dirty="0" smtClean="0"/>
              <a:t>0</a:t>
            </a:r>
            <a:r>
              <a:rPr lang="ja-JP" altLang="en-US" sz="2000" dirty="0" smtClean="0"/>
              <a:t>入力されるまで入力された値を加えていき、結果を表示するプログラムを書け。</a:t>
            </a:r>
            <a:endParaRPr kumimoji="1" lang="ja-JP" altLang="en-US" sz="2000" dirty="0"/>
          </a:p>
        </p:txBody>
      </p:sp>
      <p:sp>
        <p:nvSpPr>
          <p:cNvPr id="5" name="正方形/長方形 4"/>
          <p:cNvSpPr/>
          <p:nvPr/>
        </p:nvSpPr>
        <p:spPr>
          <a:xfrm>
            <a:off x="1403648" y="2420888"/>
            <a:ext cx="6192688" cy="3785652"/>
          </a:xfrm>
          <a:prstGeom prst="rect">
            <a:avLst/>
          </a:prstGeom>
        </p:spPr>
        <p:txBody>
          <a:bodyPr wrap="square">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a:t>
            </a:r>
            <a:r>
              <a:rPr lang="en-US" altLang="ja-JP" sz="2400" dirty="0" err="1" smtClean="0"/>
              <a:t>sasano@localhost</a:t>
            </a:r>
            <a:r>
              <a:rPr lang="en-US" altLang="ja-JP" sz="2400" dirty="0" smtClean="0"/>
              <a:t> 2011]$ ./sankou3-3</a:t>
            </a:r>
          </a:p>
          <a:p>
            <a:r>
              <a:rPr lang="ja-JP" altLang="en-US" sz="2400" dirty="0" smtClean="0"/>
              <a:t>足し算を行います。</a:t>
            </a:r>
          </a:p>
          <a:p>
            <a:r>
              <a:rPr lang="ja-JP" altLang="en-US" sz="2400" dirty="0" smtClean="0"/>
              <a:t>足す数を入力してください</a:t>
            </a:r>
            <a:r>
              <a:rPr lang="en-US" altLang="ja-JP" sz="2400" dirty="0" smtClean="0"/>
              <a:t>: </a:t>
            </a:r>
            <a:r>
              <a:rPr lang="en-US" altLang="ja-JP" sz="2400" dirty="0" smtClean="0">
                <a:solidFill>
                  <a:srgbClr val="FF0000"/>
                </a:solidFill>
              </a:rPr>
              <a:t>3</a:t>
            </a:r>
          </a:p>
          <a:p>
            <a:r>
              <a:rPr lang="ja-JP" altLang="en-US" sz="2400" dirty="0" smtClean="0"/>
              <a:t>足す数を入力してください</a:t>
            </a:r>
            <a:r>
              <a:rPr lang="en-US" altLang="ja-JP" sz="2400" dirty="0" smtClean="0"/>
              <a:t>: </a:t>
            </a:r>
            <a:r>
              <a:rPr lang="en-US" altLang="ja-JP" sz="2400" dirty="0" smtClean="0">
                <a:solidFill>
                  <a:srgbClr val="FF0000"/>
                </a:solidFill>
              </a:rPr>
              <a:t>7</a:t>
            </a:r>
          </a:p>
          <a:p>
            <a:r>
              <a:rPr lang="ja-JP" altLang="en-US" sz="2400" dirty="0" smtClean="0"/>
              <a:t>足す数を入力してください</a:t>
            </a:r>
            <a:r>
              <a:rPr lang="en-US" altLang="ja-JP" sz="2400" dirty="0" smtClean="0"/>
              <a:t>: </a:t>
            </a:r>
            <a:r>
              <a:rPr lang="en-US" altLang="ja-JP" sz="2400" dirty="0" smtClean="0">
                <a:solidFill>
                  <a:srgbClr val="FF0000"/>
                </a:solidFill>
              </a:rPr>
              <a:t>-2</a:t>
            </a:r>
          </a:p>
          <a:p>
            <a:r>
              <a:rPr lang="ja-JP" altLang="en-US" sz="2400" dirty="0" smtClean="0"/>
              <a:t>足す数を入力してください</a:t>
            </a:r>
            <a:r>
              <a:rPr lang="en-US" altLang="ja-JP" sz="2400" dirty="0" smtClean="0"/>
              <a:t>: </a:t>
            </a:r>
            <a:r>
              <a:rPr lang="en-US" altLang="ja-JP" sz="2400" dirty="0" smtClean="0">
                <a:solidFill>
                  <a:srgbClr val="FF0000"/>
                </a:solidFill>
              </a:rPr>
              <a:t>4</a:t>
            </a:r>
          </a:p>
          <a:p>
            <a:r>
              <a:rPr lang="ja-JP" altLang="en-US" sz="2400" dirty="0" smtClean="0"/>
              <a:t>足す数を入力してください</a:t>
            </a:r>
            <a:r>
              <a:rPr lang="en-US" altLang="ja-JP" sz="2400" dirty="0" smtClean="0"/>
              <a:t>: </a:t>
            </a:r>
            <a:r>
              <a:rPr lang="en-US" altLang="ja-JP" sz="2400" dirty="0" smtClean="0">
                <a:solidFill>
                  <a:srgbClr val="FF0000"/>
                </a:solidFill>
              </a:rPr>
              <a:t>0</a:t>
            </a:r>
          </a:p>
          <a:p>
            <a:r>
              <a:rPr lang="ja-JP" altLang="en-US" sz="2400" dirty="0" smtClean="0"/>
              <a:t>結果は</a:t>
            </a:r>
            <a:r>
              <a:rPr lang="en-US" altLang="ja-JP" sz="2400" dirty="0" smtClean="0"/>
              <a:t>12</a:t>
            </a:r>
            <a:r>
              <a:rPr lang="ja-JP" altLang="en-US" sz="2400" dirty="0" smtClean="0"/>
              <a:t>です。</a:t>
            </a:r>
          </a:p>
          <a:p>
            <a:r>
              <a:rPr lang="en-US" altLang="ja-JP" sz="2400" dirty="0" smtClean="0"/>
              <a:t>[</a:t>
            </a:r>
            <a:r>
              <a:rPr lang="en-US" altLang="ja-JP" sz="2400" dirty="0" err="1" smtClean="0"/>
              <a:t>sasano@localhost</a:t>
            </a:r>
            <a:r>
              <a:rPr lang="en-US" altLang="ja-JP" sz="2400" dirty="0" smtClean="0"/>
              <a:t> 2011]$</a:t>
            </a:r>
            <a:endParaRPr lang="en-US" altLang="ja-JP"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normAutofit fontScale="90000"/>
          </a:bodyPr>
          <a:lstStyle/>
          <a:p>
            <a:r>
              <a:rPr lang="ja-JP" altLang="en-US" dirty="0" smtClean="0"/>
              <a:t>参考課題３解答例</a:t>
            </a:r>
            <a:endParaRPr kumimoji="1" lang="ja-JP" altLang="en-US" dirty="0"/>
          </a:p>
        </p:txBody>
      </p:sp>
      <p:sp>
        <p:nvSpPr>
          <p:cNvPr id="4" name="正方形/長方形 3"/>
          <p:cNvSpPr/>
          <p:nvPr/>
        </p:nvSpPr>
        <p:spPr>
          <a:xfrm>
            <a:off x="827584" y="1200809"/>
            <a:ext cx="4572000" cy="5324535"/>
          </a:xfrm>
          <a:prstGeom prst="rect">
            <a:avLst/>
          </a:prstGeom>
          <a:ln>
            <a:solidFill>
              <a:schemeClr val="tx1"/>
            </a:solidFill>
          </a:ln>
        </p:spPr>
        <p:txBody>
          <a:bodyPr>
            <a:spAutoFit/>
          </a:bodyPr>
          <a:lstStyle/>
          <a:p>
            <a:r>
              <a:rPr lang="en-US" altLang="ja-JP" sz="2000" dirty="0" smtClean="0"/>
              <a:t>#include&lt;</a:t>
            </a:r>
            <a:r>
              <a:rPr lang="en-US" altLang="ja-JP" sz="2000" dirty="0" err="1" smtClean="0"/>
              <a:t>stdio.h</a:t>
            </a:r>
            <a:r>
              <a:rPr lang="en-US" altLang="ja-JP" sz="2000" dirty="0" smtClean="0"/>
              <a:t>&gt;</a:t>
            </a:r>
          </a:p>
          <a:p>
            <a:r>
              <a:rPr lang="en-US" altLang="ja-JP" sz="2000" dirty="0" err="1" smtClean="0"/>
              <a:t>int</a:t>
            </a:r>
            <a:r>
              <a:rPr lang="en-US" altLang="ja-JP" sz="2000" dirty="0" smtClean="0"/>
              <a:t> main(void)</a:t>
            </a:r>
          </a:p>
          <a:p>
            <a:r>
              <a:rPr lang="en-US" altLang="ja-JP" sz="2000" dirty="0" smtClean="0"/>
              <a:t>{</a:t>
            </a:r>
          </a:p>
          <a:p>
            <a:r>
              <a:rPr lang="en-US" altLang="ja-JP" sz="2000" dirty="0" smtClean="0"/>
              <a:t>  </a:t>
            </a:r>
            <a:r>
              <a:rPr lang="en-US" altLang="ja-JP" sz="2000" dirty="0" err="1" smtClean="0"/>
              <a:t>int</a:t>
            </a:r>
            <a:r>
              <a:rPr lang="en-US" altLang="ja-JP" sz="2000" dirty="0" smtClean="0"/>
              <a:t> x;</a:t>
            </a:r>
          </a:p>
          <a:p>
            <a:r>
              <a:rPr lang="en-US" altLang="ja-JP" sz="2000" dirty="0" smtClean="0"/>
              <a:t>  </a:t>
            </a:r>
            <a:r>
              <a:rPr lang="en-US" altLang="ja-JP" sz="2000" dirty="0" err="1" smtClean="0"/>
              <a:t>int</a:t>
            </a:r>
            <a:r>
              <a:rPr lang="en-US" altLang="ja-JP" sz="2000" dirty="0" smtClean="0"/>
              <a:t> </a:t>
            </a:r>
            <a:r>
              <a:rPr lang="en-US" altLang="ja-JP" sz="2000" dirty="0" err="1" smtClean="0"/>
              <a:t>ans</a:t>
            </a:r>
            <a:r>
              <a:rPr lang="en-US" altLang="ja-JP" sz="2000" dirty="0" smtClean="0"/>
              <a:t>;</a:t>
            </a:r>
          </a:p>
          <a:p>
            <a:r>
              <a:rPr lang="en-US" altLang="ja-JP" sz="2000" dirty="0" smtClean="0"/>
              <a:t>  </a:t>
            </a:r>
            <a:r>
              <a:rPr lang="en-US" altLang="ja-JP" sz="2000" dirty="0" err="1" smtClean="0"/>
              <a:t>ans</a:t>
            </a:r>
            <a:r>
              <a:rPr lang="en-US" altLang="ja-JP" sz="2000" dirty="0" smtClean="0"/>
              <a:t> = 0;</a:t>
            </a:r>
          </a:p>
          <a:p>
            <a:r>
              <a:rPr lang="en-US" altLang="ja-JP" sz="2000" dirty="0" smtClean="0"/>
              <a:t>  </a:t>
            </a:r>
            <a:r>
              <a:rPr lang="en-US" altLang="ja-JP" sz="2000" dirty="0" err="1" smtClean="0"/>
              <a:t>printf</a:t>
            </a:r>
            <a:r>
              <a:rPr lang="en-US" altLang="ja-JP" sz="2000" dirty="0" smtClean="0"/>
              <a:t>("</a:t>
            </a:r>
            <a:r>
              <a:rPr lang="ja-JP" altLang="en-US" sz="2000" dirty="0" smtClean="0"/>
              <a:t>足し算を行います。</a:t>
            </a:r>
            <a:r>
              <a:rPr lang="en-US" altLang="ja-JP" sz="2000" dirty="0" smtClean="0"/>
              <a:t>\n");</a:t>
            </a:r>
          </a:p>
          <a:p>
            <a:r>
              <a:rPr lang="en-US" altLang="ja-JP" sz="2000" dirty="0" smtClean="0"/>
              <a:t>  </a:t>
            </a:r>
            <a:r>
              <a:rPr lang="en-US" altLang="ja-JP" sz="2000" dirty="0" err="1" smtClean="0"/>
              <a:t>printf</a:t>
            </a:r>
            <a:r>
              <a:rPr lang="en-US" altLang="ja-JP" sz="2000" dirty="0" smtClean="0"/>
              <a:t>("</a:t>
            </a:r>
            <a:r>
              <a:rPr lang="ja-JP" altLang="en-US" sz="2000" dirty="0" smtClean="0"/>
              <a:t>足す数を入力してください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("%d", &amp;x);</a:t>
            </a:r>
          </a:p>
          <a:p>
            <a:r>
              <a:rPr lang="en-US" altLang="ja-JP" sz="2000" dirty="0" smtClean="0"/>
              <a:t>  while(x != 0) {</a:t>
            </a:r>
          </a:p>
          <a:p>
            <a:r>
              <a:rPr lang="en-US" altLang="ja-JP" sz="2000" dirty="0" smtClean="0"/>
              <a:t>      </a:t>
            </a:r>
            <a:r>
              <a:rPr lang="en-US" altLang="ja-JP" sz="2000" dirty="0" err="1" smtClean="0"/>
              <a:t>ans</a:t>
            </a:r>
            <a:r>
              <a:rPr lang="en-US" altLang="ja-JP" sz="2000" dirty="0" smtClean="0"/>
              <a:t> = </a:t>
            </a:r>
            <a:r>
              <a:rPr lang="en-US" altLang="ja-JP" sz="2000" dirty="0" err="1" smtClean="0"/>
              <a:t>ans</a:t>
            </a:r>
            <a:r>
              <a:rPr lang="en-US" altLang="ja-JP" sz="2000" dirty="0" smtClean="0"/>
              <a:t> + x;</a:t>
            </a:r>
          </a:p>
          <a:p>
            <a:r>
              <a:rPr lang="en-US" altLang="ja-JP" sz="2000" dirty="0" smtClean="0"/>
              <a:t>      </a:t>
            </a:r>
            <a:r>
              <a:rPr lang="en-US" altLang="ja-JP" sz="2000" dirty="0" err="1" smtClean="0"/>
              <a:t>printf</a:t>
            </a:r>
            <a:r>
              <a:rPr lang="en-US" altLang="ja-JP" sz="2000" dirty="0" smtClean="0"/>
              <a:t>("</a:t>
            </a:r>
            <a:r>
              <a:rPr lang="ja-JP" altLang="en-US" sz="2000" dirty="0" smtClean="0"/>
              <a:t>足す数を入力してください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("%d" , &amp;x);</a:t>
            </a:r>
          </a:p>
          <a:p>
            <a:r>
              <a:rPr lang="en-US" altLang="ja-JP" sz="2000" dirty="0" smtClean="0"/>
              <a:t>    }</a:t>
            </a:r>
          </a:p>
          <a:p>
            <a:r>
              <a:rPr lang="en-US" altLang="ja-JP" sz="2000" dirty="0" smtClean="0"/>
              <a:t>  </a:t>
            </a:r>
            <a:r>
              <a:rPr lang="en-US" altLang="ja-JP" sz="2000" dirty="0" err="1" smtClean="0"/>
              <a:t>printf</a:t>
            </a:r>
            <a:r>
              <a:rPr lang="en-US" altLang="ja-JP" sz="2000" dirty="0" smtClean="0"/>
              <a:t>("</a:t>
            </a:r>
            <a:r>
              <a:rPr lang="ja-JP" altLang="en-US" sz="2000" dirty="0" smtClean="0"/>
              <a:t>結果は</a:t>
            </a:r>
            <a:r>
              <a:rPr lang="en-US" altLang="ja-JP" sz="2000" dirty="0" smtClean="0"/>
              <a:t>%d</a:t>
            </a:r>
            <a:r>
              <a:rPr lang="ja-JP" altLang="en-US" sz="2000" dirty="0" smtClean="0"/>
              <a:t>です。</a:t>
            </a:r>
            <a:r>
              <a:rPr lang="en-US" altLang="ja-JP" sz="2000" dirty="0" smtClean="0"/>
              <a:t>\n" , </a:t>
            </a:r>
            <a:r>
              <a:rPr lang="en-US" altLang="ja-JP" sz="2000" dirty="0" err="1" smtClean="0"/>
              <a:t>ans</a:t>
            </a:r>
            <a:r>
              <a:rPr lang="en-US" altLang="ja-JP" sz="2000" dirty="0" smtClean="0"/>
              <a:t>);</a:t>
            </a:r>
          </a:p>
          <a:p>
            <a:r>
              <a:rPr lang="en-US" altLang="ja-JP" sz="2000" dirty="0" smtClean="0"/>
              <a:t>  return 0;</a:t>
            </a:r>
          </a:p>
          <a:p>
            <a:r>
              <a:rPr lang="en-US" altLang="ja-JP" sz="2000" dirty="0" smtClean="0"/>
              <a:t>}</a:t>
            </a:r>
            <a:endParaRPr lang="en-US" altLang="ja-JP" sz="2000" dirty="0"/>
          </a:p>
        </p:txBody>
      </p:sp>
      <p:sp>
        <p:nvSpPr>
          <p:cNvPr id="5" name="テキスト ボックス 4"/>
          <p:cNvSpPr txBox="1"/>
          <p:nvPr/>
        </p:nvSpPr>
        <p:spPr>
          <a:xfrm>
            <a:off x="5724128" y="2013808"/>
            <a:ext cx="3059832" cy="2246769"/>
          </a:xfrm>
          <a:prstGeom prst="rect">
            <a:avLst/>
          </a:prstGeom>
          <a:noFill/>
        </p:spPr>
        <p:txBody>
          <a:bodyPr wrap="square" rtlCol="0">
            <a:spAutoFit/>
          </a:bodyPr>
          <a:lstStyle/>
          <a:p>
            <a:r>
              <a:rPr kumimoji="1" lang="en-US" altLang="ja-JP" sz="2000" dirty="0" smtClean="0"/>
              <a:t>[</a:t>
            </a:r>
            <a:r>
              <a:rPr kumimoji="1" lang="ja-JP" altLang="en-US" sz="2000" dirty="0" smtClean="0"/>
              <a:t>参考</a:t>
            </a:r>
            <a:r>
              <a:rPr kumimoji="1" lang="en-US" altLang="ja-JP" sz="2000" dirty="0" smtClean="0"/>
              <a:t>]</a:t>
            </a:r>
          </a:p>
          <a:p>
            <a:r>
              <a:rPr lang="ja-JP" altLang="en-US" sz="2000" dirty="0" smtClean="0"/>
              <a:t>この講義では説明しませんが、</a:t>
            </a:r>
            <a:r>
              <a:rPr lang="en-US" altLang="ja-JP" sz="2000" dirty="0" smtClean="0"/>
              <a:t>do-while</a:t>
            </a:r>
            <a:r>
              <a:rPr lang="ja-JP" altLang="en-US" sz="2000" dirty="0" smtClean="0"/>
              <a:t>文を用いると、同じ内容の</a:t>
            </a:r>
            <a:r>
              <a:rPr lang="en-US" altLang="ja-JP" sz="2000" dirty="0" err="1" smtClean="0"/>
              <a:t>printf</a:t>
            </a:r>
            <a:r>
              <a:rPr lang="ja-JP" altLang="en-US" sz="2000" dirty="0" smtClean="0"/>
              <a:t>文（</a:t>
            </a:r>
            <a:r>
              <a:rPr lang="en-US" altLang="ja-JP" sz="2000" dirty="0" smtClean="0"/>
              <a:t>”</a:t>
            </a:r>
            <a:r>
              <a:rPr lang="ja-JP" altLang="en-US" sz="2000" dirty="0" smtClean="0"/>
              <a:t>足す数を入力してください</a:t>
            </a:r>
            <a:r>
              <a:rPr lang="en-US" altLang="ja-JP" sz="2000" dirty="0" smtClean="0"/>
              <a:t>: “</a:t>
            </a:r>
            <a:r>
              <a:rPr lang="ja-JP" altLang="en-US" sz="2000" dirty="0" smtClean="0"/>
              <a:t>の表示）を２か所に書かなくてよくなります。</a:t>
            </a:r>
            <a:endParaRPr lang="en-US" altLang="ja-JP" sz="20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a:xfrm>
            <a:off x="539552" y="366936"/>
            <a:ext cx="8105775" cy="685800"/>
          </a:xfrm>
        </p:spPr>
        <p:txBody>
          <a:bodyPr rtlCol="0">
            <a:normAutofit fontScale="90000"/>
          </a:bodyPr>
          <a:lstStyle/>
          <a:p>
            <a:pPr eaLnBrk="1" fontAlgn="auto" hangingPunct="1">
              <a:spcAft>
                <a:spcPts val="0"/>
              </a:spcAft>
              <a:defRPr/>
            </a:pPr>
            <a:r>
              <a:rPr kumimoji="0" lang="ja-JP" altLang="en-US" dirty="0" smtClean="0"/>
              <a:t>複合文</a:t>
            </a:r>
            <a:r>
              <a:rPr kumimoji="0" lang="en-US" altLang="ja-JP" dirty="0" smtClean="0"/>
              <a:t>(</a:t>
            </a:r>
            <a:r>
              <a:rPr kumimoji="0" lang="ja-JP" altLang="en-US" dirty="0" smtClean="0"/>
              <a:t>ブロック</a:t>
            </a:r>
            <a:r>
              <a:rPr kumimoji="0" lang="en-US" altLang="ja-JP" dirty="0" smtClean="0"/>
              <a:t>)</a:t>
            </a:r>
            <a:endParaRPr kumimoji="0" lang="ja-JP" altLang="en-US" dirty="0" smtClean="0"/>
          </a:p>
        </p:txBody>
      </p:sp>
      <p:sp>
        <p:nvSpPr>
          <p:cNvPr id="5126" name="テキスト ボックス 5"/>
          <p:cNvSpPr txBox="1">
            <a:spLocks noChangeArrowheads="1"/>
          </p:cNvSpPr>
          <p:nvPr/>
        </p:nvSpPr>
        <p:spPr bwMode="auto">
          <a:xfrm>
            <a:off x="571500" y="1357313"/>
            <a:ext cx="2338388" cy="523875"/>
          </a:xfrm>
          <a:prstGeom prst="rect">
            <a:avLst/>
          </a:prstGeom>
          <a:noFill/>
          <a:ln w="9525">
            <a:noFill/>
            <a:miter lim="800000"/>
            <a:headEnd/>
            <a:tailEnd/>
          </a:ln>
        </p:spPr>
        <p:txBody>
          <a:bodyPr wrap="none">
            <a:spAutoFit/>
          </a:bodyPr>
          <a:lstStyle/>
          <a:p>
            <a:r>
              <a:rPr kumimoji="1" lang="ja-JP" altLang="en-US" sz="2800"/>
              <a:t>複合文の構文</a:t>
            </a:r>
          </a:p>
        </p:txBody>
      </p:sp>
      <p:sp>
        <p:nvSpPr>
          <p:cNvPr id="5127" name="Text Box 9"/>
          <p:cNvSpPr txBox="1">
            <a:spLocks noChangeArrowheads="1"/>
          </p:cNvSpPr>
          <p:nvPr/>
        </p:nvSpPr>
        <p:spPr bwMode="auto">
          <a:xfrm>
            <a:off x="1214438" y="1928813"/>
            <a:ext cx="4643437" cy="461962"/>
          </a:xfrm>
          <a:prstGeom prst="rect">
            <a:avLst/>
          </a:prstGeom>
          <a:solidFill>
            <a:srgbClr val="FFFF00"/>
          </a:solidFill>
          <a:ln w="9525">
            <a:solidFill>
              <a:schemeClr val="tx1"/>
            </a:solidFill>
            <a:miter lim="800000"/>
            <a:headEnd/>
            <a:tailEnd/>
          </a:ln>
        </p:spPr>
        <p:txBody>
          <a:bodyPr>
            <a:spAutoFit/>
          </a:bodyPr>
          <a:lstStyle/>
          <a:p>
            <a:r>
              <a:rPr kumimoji="1" lang="en-US" altLang="ja-JP" sz="2400"/>
              <a:t>{ 0</a:t>
            </a:r>
            <a:r>
              <a:rPr kumimoji="1" lang="ja-JP" altLang="en-US" sz="2400"/>
              <a:t>個以上の宣言   </a:t>
            </a:r>
            <a:r>
              <a:rPr kumimoji="1" lang="en-US" altLang="ja-JP" sz="2400"/>
              <a:t>0</a:t>
            </a:r>
            <a:r>
              <a:rPr kumimoji="1" lang="ja-JP" altLang="en-US" sz="2400"/>
              <a:t>個以上の文 </a:t>
            </a:r>
            <a:r>
              <a:rPr kumimoji="1" lang="en-US" altLang="ja-JP" sz="2400"/>
              <a:t>}</a:t>
            </a:r>
            <a:endParaRPr kumimoji="1" lang="ja-JP" altLang="en-US" sz="2400"/>
          </a:p>
        </p:txBody>
      </p:sp>
      <p:sp>
        <p:nvSpPr>
          <p:cNvPr id="5128" name="テキスト ボックス 9"/>
          <p:cNvSpPr txBox="1">
            <a:spLocks noChangeArrowheads="1"/>
          </p:cNvSpPr>
          <p:nvPr/>
        </p:nvSpPr>
        <p:spPr bwMode="auto">
          <a:xfrm>
            <a:off x="642938" y="3000375"/>
            <a:ext cx="5951537" cy="523875"/>
          </a:xfrm>
          <a:prstGeom prst="rect">
            <a:avLst/>
          </a:prstGeom>
          <a:noFill/>
          <a:ln w="9525">
            <a:noFill/>
            <a:miter lim="800000"/>
            <a:headEnd/>
            <a:tailEnd/>
          </a:ln>
        </p:spPr>
        <p:txBody>
          <a:bodyPr wrap="none">
            <a:spAutoFit/>
          </a:bodyPr>
          <a:lstStyle/>
          <a:p>
            <a:r>
              <a:rPr kumimoji="1" lang="ja-JP" altLang="en-US" sz="2800"/>
              <a:t>複合文 </a:t>
            </a:r>
            <a:r>
              <a:rPr kumimoji="1" lang="en-US" altLang="ja-JP" sz="2800"/>
              <a:t>{ d1 d2 …    s1 s2 …} </a:t>
            </a:r>
            <a:r>
              <a:rPr kumimoji="1" lang="ja-JP" altLang="en-US" sz="2800"/>
              <a:t>の意味</a:t>
            </a:r>
          </a:p>
        </p:txBody>
      </p:sp>
      <p:sp>
        <p:nvSpPr>
          <p:cNvPr id="5129" name="Text Box 9"/>
          <p:cNvSpPr txBox="1">
            <a:spLocks noChangeArrowheads="1"/>
          </p:cNvSpPr>
          <p:nvPr/>
        </p:nvSpPr>
        <p:spPr bwMode="auto">
          <a:xfrm>
            <a:off x="1285875" y="3571875"/>
            <a:ext cx="5000625" cy="461963"/>
          </a:xfrm>
          <a:prstGeom prst="rect">
            <a:avLst/>
          </a:prstGeom>
          <a:solidFill>
            <a:srgbClr val="CCFFCC"/>
          </a:solidFill>
          <a:ln w="9525">
            <a:solidFill>
              <a:schemeClr val="tx1"/>
            </a:solidFill>
            <a:miter lim="800000"/>
            <a:headEnd/>
            <a:tailEnd/>
          </a:ln>
        </p:spPr>
        <p:txBody>
          <a:bodyPr>
            <a:spAutoFit/>
          </a:bodyPr>
          <a:lstStyle/>
          <a:p>
            <a:r>
              <a:rPr kumimoji="1" lang="ja-JP" altLang="en-US" sz="2400"/>
              <a:t>文の並び </a:t>
            </a:r>
            <a:r>
              <a:rPr kumimoji="1" lang="en-US" altLang="ja-JP" sz="2400"/>
              <a:t>s1, s2, …</a:t>
            </a:r>
            <a:r>
              <a:rPr kumimoji="1" lang="ja-JP" altLang="en-US" sz="2400"/>
              <a:t> を順番に実行</a:t>
            </a:r>
            <a:endParaRPr lang="ja-JP" altLang="en-US" sz="2400">
              <a:ea typeface="ＭＳ Ｐゴシック" charset="-128"/>
            </a:endParaRPr>
          </a:p>
        </p:txBody>
      </p:sp>
      <p:sp>
        <p:nvSpPr>
          <p:cNvPr id="5130" name="テキスト ボックス 12"/>
          <p:cNvSpPr txBox="1">
            <a:spLocks noChangeArrowheads="1"/>
          </p:cNvSpPr>
          <p:nvPr/>
        </p:nvSpPr>
        <p:spPr bwMode="auto">
          <a:xfrm>
            <a:off x="1763688" y="4653136"/>
            <a:ext cx="6286500" cy="1569660"/>
          </a:xfrm>
          <a:prstGeom prst="rect">
            <a:avLst/>
          </a:prstGeom>
          <a:noFill/>
          <a:ln w="9525">
            <a:solidFill>
              <a:schemeClr val="tx1"/>
            </a:solidFill>
            <a:miter lim="800000"/>
            <a:headEnd/>
            <a:tailEnd/>
          </a:ln>
        </p:spPr>
        <p:txBody>
          <a:bodyPr wrap="square">
            <a:spAutoFit/>
          </a:bodyPr>
          <a:lstStyle/>
          <a:p>
            <a:r>
              <a:rPr kumimoji="1" lang="ja-JP" altLang="en-US" sz="2400" dirty="0"/>
              <a:t>宣言された変数</a:t>
            </a:r>
            <a:r>
              <a:rPr kumimoji="1" lang="en-US" altLang="ja-JP" sz="2400" dirty="0"/>
              <a:t>x</a:t>
            </a:r>
            <a:r>
              <a:rPr kumimoji="1" lang="ja-JP" altLang="en-US" sz="2400" dirty="0"/>
              <a:t>の有効範囲は、</a:t>
            </a:r>
            <a:r>
              <a:rPr kumimoji="1" lang="en-US" altLang="ja-JP" sz="2400" dirty="0"/>
              <a:t>x</a:t>
            </a:r>
            <a:r>
              <a:rPr kumimoji="1" lang="ja-JP" altLang="en-US" sz="2400" dirty="0"/>
              <a:t>の宣言の場所から複合文の最後まで。（ただし、複合文中に複合文があってそこで同じ名前の変数が宣言された場合はそこは除く。）</a:t>
            </a:r>
            <a:endParaRPr kumimoji="1" lang="en-US" altLang="ja-JP" sz="2400" dirty="0"/>
          </a:p>
        </p:txBody>
      </p:sp>
      <p:sp>
        <p:nvSpPr>
          <p:cNvPr id="5131" name="テキスト ボックス 10"/>
          <p:cNvSpPr txBox="1">
            <a:spLocks noChangeArrowheads="1"/>
          </p:cNvSpPr>
          <p:nvPr/>
        </p:nvSpPr>
        <p:spPr bwMode="auto">
          <a:xfrm>
            <a:off x="642938" y="5000625"/>
            <a:ext cx="903287" cy="523875"/>
          </a:xfrm>
          <a:prstGeom prst="rect">
            <a:avLst/>
          </a:prstGeom>
          <a:noFill/>
          <a:ln w="9525">
            <a:solidFill>
              <a:schemeClr val="tx1"/>
            </a:solidFill>
            <a:miter lim="800000"/>
            <a:headEnd/>
            <a:tailEnd/>
          </a:ln>
        </p:spPr>
        <p:txBody>
          <a:bodyPr wrap="none">
            <a:spAutoFit/>
          </a:bodyPr>
          <a:lstStyle/>
          <a:p>
            <a:r>
              <a:rPr kumimoji="1" lang="ja-JP" altLang="en-US" sz="2800"/>
              <a:t>重要</a:t>
            </a: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参考課題４</a:t>
            </a:r>
            <a:endParaRPr kumimoji="1" lang="ja-JP" altLang="en-US" dirty="0"/>
          </a:p>
        </p:txBody>
      </p:sp>
      <p:sp>
        <p:nvSpPr>
          <p:cNvPr id="4" name="正方形/長方形 3"/>
          <p:cNvSpPr/>
          <p:nvPr/>
        </p:nvSpPr>
        <p:spPr>
          <a:xfrm>
            <a:off x="971600" y="1436583"/>
            <a:ext cx="6984776" cy="1200329"/>
          </a:xfrm>
          <a:prstGeom prst="rect">
            <a:avLst/>
          </a:prstGeom>
        </p:spPr>
        <p:txBody>
          <a:bodyPr wrap="square">
            <a:spAutoFit/>
          </a:bodyPr>
          <a:lstStyle/>
          <a:p>
            <a:r>
              <a:rPr lang="ja-JP" altLang="en-US" sz="2400" dirty="0" smtClean="0"/>
              <a:t>キーボードから正の整数を受け取り、その数を</a:t>
            </a:r>
            <a:r>
              <a:rPr lang="ja-JP" altLang="ja-JP" sz="2400" dirty="0" smtClean="0"/>
              <a:t>合計値が</a:t>
            </a:r>
            <a:r>
              <a:rPr lang="en-US" altLang="ja-JP" sz="2400" dirty="0" smtClean="0"/>
              <a:t>100</a:t>
            </a:r>
            <a:r>
              <a:rPr lang="ja-JP" altLang="en-US" sz="2400" dirty="0" smtClean="0"/>
              <a:t>以上になるまで足し続け、合計値および何回足したかを表示する</a:t>
            </a:r>
            <a:r>
              <a:rPr lang="ja-JP" altLang="ja-JP" sz="2400" dirty="0" smtClean="0"/>
              <a:t>プログラム</a:t>
            </a:r>
            <a:r>
              <a:rPr lang="ja-JP" altLang="en-US" sz="2400" dirty="0" smtClean="0"/>
              <a:t>を書け。</a:t>
            </a:r>
            <a:endParaRPr lang="ja-JP" altLang="en-US" sz="2400" dirty="0"/>
          </a:p>
        </p:txBody>
      </p:sp>
      <p:sp>
        <p:nvSpPr>
          <p:cNvPr id="5" name="正方形/長方形 4"/>
          <p:cNvSpPr/>
          <p:nvPr/>
        </p:nvSpPr>
        <p:spPr>
          <a:xfrm>
            <a:off x="1475656" y="3068960"/>
            <a:ext cx="5796136" cy="1938992"/>
          </a:xfrm>
          <a:prstGeom prst="rect">
            <a:avLst/>
          </a:prstGeom>
        </p:spPr>
        <p:txBody>
          <a:bodyPr wrap="square">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a:t>
            </a:r>
            <a:r>
              <a:rPr lang="en-US" altLang="ja-JP" sz="2400" dirty="0" err="1" smtClean="0"/>
              <a:t>sasano@localhost</a:t>
            </a:r>
            <a:r>
              <a:rPr lang="en-US" altLang="ja-JP" sz="2400" dirty="0" smtClean="0"/>
              <a:t> 2011]$ ./sankou3-4</a:t>
            </a:r>
          </a:p>
          <a:p>
            <a:r>
              <a:rPr lang="ja-JP" altLang="en-US" sz="2400" dirty="0" smtClean="0"/>
              <a:t>正の整数を入力してください</a:t>
            </a:r>
            <a:r>
              <a:rPr lang="en-US" altLang="ja-JP" sz="2400" dirty="0" smtClean="0"/>
              <a:t>: </a:t>
            </a:r>
            <a:r>
              <a:rPr lang="en-US" altLang="ja-JP" sz="2400" dirty="0" smtClean="0">
                <a:solidFill>
                  <a:srgbClr val="FF0000"/>
                </a:solidFill>
              </a:rPr>
              <a:t>6</a:t>
            </a:r>
          </a:p>
          <a:p>
            <a:r>
              <a:rPr lang="en-US" altLang="ja-JP" sz="2400" dirty="0" smtClean="0"/>
              <a:t>6</a:t>
            </a:r>
            <a:r>
              <a:rPr lang="ja-JP" altLang="en-US" sz="2400" dirty="0" smtClean="0"/>
              <a:t>を</a:t>
            </a:r>
            <a:r>
              <a:rPr lang="en-US" altLang="ja-JP" sz="2400" dirty="0" smtClean="0"/>
              <a:t>17</a:t>
            </a:r>
            <a:r>
              <a:rPr lang="ja-JP" altLang="en-US" sz="2400" dirty="0" smtClean="0"/>
              <a:t>回加えると</a:t>
            </a:r>
            <a:r>
              <a:rPr lang="en-US" altLang="ja-JP" sz="2400" dirty="0" smtClean="0"/>
              <a:t>102</a:t>
            </a:r>
            <a:r>
              <a:rPr lang="ja-JP" altLang="en-US" sz="2400" dirty="0" smtClean="0"/>
              <a:t>になります。</a:t>
            </a:r>
          </a:p>
          <a:p>
            <a:r>
              <a:rPr lang="en-US" altLang="ja-JP" sz="2400" dirty="0" smtClean="0"/>
              <a:t>[</a:t>
            </a:r>
            <a:r>
              <a:rPr lang="en-US" altLang="ja-JP" sz="2400" dirty="0" err="1" smtClean="0"/>
              <a:t>sasano@localhost</a:t>
            </a:r>
            <a:r>
              <a:rPr lang="en-US" altLang="ja-JP" sz="2400" dirty="0" smtClean="0"/>
              <a:t> 2011]$</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922114"/>
          </a:xfrm>
        </p:spPr>
        <p:txBody>
          <a:bodyPr/>
          <a:lstStyle/>
          <a:p>
            <a:r>
              <a:rPr kumimoji="1" lang="ja-JP" altLang="en-US" dirty="0" smtClean="0"/>
              <a:t>参考課題４解答例</a:t>
            </a:r>
            <a:endParaRPr kumimoji="1" lang="ja-JP" altLang="en-US" dirty="0"/>
          </a:p>
        </p:txBody>
      </p:sp>
      <p:sp>
        <p:nvSpPr>
          <p:cNvPr id="4" name="正方形/長方形 3"/>
          <p:cNvSpPr/>
          <p:nvPr/>
        </p:nvSpPr>
        <p:spPr>
          <a:xfrm>
            <a:off x="1187624" y="1037049"/>
            <a:ext cx="6984776" cy="5632311"/>
          </a:xfrm>
          <a:prstGeom prst="rect">
            <a:avLst/>
          </a:prstGeom>
          <a:ln>
            <a:solidFill>
              <a:schemeClr val="tx1"/>
            </a:solidFill>
          </a:ln>
        </p:spPr>
        <p:txBody>
          <a:bodyPr wrap="square">
            <a:spAutoFit/>
          </a:bodyPr>
          <a:lstStyle/>
          <a:p>
            <a:r>
              <a:rPr lang="en-US" altLang="ja-JP" sz="2000" dirty="0" smtClean="0"/>
              <a:t>#include&lt;</a:t>
            </a:r>
            <a:r>
              <a:rPr lang="en-US" altLang="ja-JP" sz="2000" dirty="0" err="1" smtClean="0"/>
              <a:t>stdio.h</a:t>
            </a:r>
            <a:r>
              <a:rPr lang="en-US" altLang="ja-JP" sz="2000" dirty="0" smtClean="0"/>
              <a:t>&gt;</a:t>
            </a:r>
          </a:p>
          <a:p>
            <a:r>
              <a:rPr lang="en-US" altLang="ja-JP" sz="2000" dirty="0" err="1" smtClean="0"/>
              <a:t>int</a:t>
            </a:r>
            <a:r>
              <a:rPr lang="en-US" altLang="ja-JP" sz="2000" dirty="0" smtClean="0"/>
              <a:t> main(void)</a:t>
            </a:r>
          </a:p>
          <a:p>
            <a:r>
              <a:rPr lang="en-US" altLang="ja-JP" sz="2000" dirty="0" smtClean="0"/>
              <a:t>{</a:t>
            </a:r>
          </a:p>
          <a:p>
            <a:r>
              <a:rPr lang="en-US" altLang="ja-JP" sz="2000" dirty="0" smtClean="0"/>
              <a:t>  </a:t>
            </a:r>
            <a:r>
              <a:rPr lang="en-US" altLang="ja-JP" sz="2000" dirty="0" err="1" smtClean="0"/>
              <a:t>int</a:t>
            </a:r>
            <a:r>
              <a:rPr lang="en-US" altLang="ja-JP" sz="2000" dirty="0" smtClean="0"/>
              <a:t> x;</a:t>
            </a:r>
          </a:p>
          <a:p>
            <a:r>
              <a:rPr lang="en-US" altLang="ja-JP" sz="2000" dirty="0" smtClean="0"/>
              <a:t>  </a:t>
            </a:r>
            <a:r>
              <a:rPr lang="en-US" altLang="ja-JP" sz="2000" dirty="0" err="1" smtClean="0"/>
              <a:t>int</a:t>
            </a:r>
            <a:r>
              <a:rPr lang="en-US" altLang="ja-JP" sz="2000" dirty="0" smtClean="0"/>
              <a:t> </a:t>
            </a:r>
            <a:r>
              <a:rPr lang="en-US" altLang="ja-JP" sz="2000" dirty="0" err="1" smtClean="0"/>
              <a:t>ans</a:t>
            </a:r>
            <a:r>
              <a:rPr lang="en-US" altLang="ja-JP" sz="2000" dirty="0" smtClean="0"/>
              <a:t>;</a:t>
            </a:r>
          </a:p>
          <a:p>
            <a:r>
              <a:rPr lang="en-US" altLang="ja-JP" sz="2000" dirty="0" smtClean="0"/>
              <a:t>  </a:t>
            </a:r>
            <a:r>
              <a:rPr lang="en-US" altLang="ja-JP" sz="2000" dirty="0" err="1" smtClean="0"/>
              <a:t>int</a:t>
            </a:r>
            <a:r>
              <a:rPr lang="en-US" altLang="ja-JP" sz="2000" dirty="0" smtClean="0"/>
              <a:t> count;</a:t>
            </a:r>
          </a:p>
          <a:p>
            <a:r>
              <a:rPr lang="en-US" altLang="ja-JP" sz="2000" dirty="0" smtClean="0"/>
              <a:t>  x = 0;</a:t>
            </a:r>
          </a:p>
          <a:p>
            <a:r>
              <a:rPr lang="en-US" altLang="ja-JP" sz="2000" dirty="0" smtClean="0"/>
              <a:t>  </a:t>
            </a:r>
            <a:r>
              <a:rPr lang="en-US" altLang="ja-JP" sz="2000" dirty="0" err="1" smtClean="0"/>
              <a:t>ans</a:t>
            </a:r>
            <a:r>
              <a:rPr lang="en-US" altLang="ja-JP" sz="2000" dirty="0" smtClean="0"/>
              <a:t> = 0;</a:t>
            </a:r>
          </a:p>
          <a:p>
            <a:r>
              <a:rPr lang="en-US" altLang="ja-JP" sz="2000" dirty="0" smtClean="0"/>
              <a:t>  count=0;</a:t>
            </a:r>
          </a:p>
          <a:p>
            <a:r>
              <a:rPr lang="en-US" altLang="ja-JP" sz="2000" dirty="0" smtClean="0"/>
              <a:t>  </a:t>
            </a:r>
            <a:r>
              <a:rPr lang="en-US" altLang="ja-JP" sz="2000" dirty="0" err="1" smtClean="0"/>
              <a:t>printf</a:t>
            </a:r>
            <a:r>
              <a:rPr lang="en-US" altLang="ja-JP" sz="2000" dirty="0" smtClean="0"/>
              <a:t>("</a:t>
            </a:r>
            <a:r>
              <a:rPr lang="ja-JP" altLang="en-US" sz="2000" dirty="0" smtClean="0"/>
              <a:t>正の整数を入力してください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("%d" , &amp;x);</a:t>
            </a:r>
          </a:p>
          <a:p>
            <a:r>
              <a:rPr lang="en-US" altLang="ja-JP" sz="2000" dirty="0" smtClean="0"/>
              <a:t>  while(</a:t>
            </a:r>
            <a:r>
              <a:rPr lang="en-US" altLang="ja-JP" sz="2000" dirty="0" err="1" smtClean="0"/>
              <a:t>ans</a:t>
            </a:r>
            <a:r>
              <a:rPr lang="en-US" altLang="ja-JP" sz="2000" dirty="0" smtClean="0"/>
              <a:t> &lt; 100) {</a:t>
            </a:r>
          </a:p>
          <a:p>
            <a:r>
              <a:rPr lang="en-US" altLang="ja-JP" sz="2000" dirty="0" smtClean="0"/>
              <a:t>    </a:t>
            </a:r>
            <a:r>
              <a:rPr lang="en-US" altLang="ja-JP" sz="2000" dirty="0" err="1" smtClean="0"/>
              <a:t>ans</a:t>
            </a:r>
            <a:r>
              <a:rPr lang="en-US" altLang="ja-JP" sz="2000" dirty="0" smtClean="0"/>
              <a:t> = </a:t>
            </a:r>
            <a:r>
              <a:rPr lang="en-US" altLang="ja-JP" sz="2000" dirty="0" err="1" smtClean="0"/>
              <a:t>ans</a:t>
            </a:r>
            <a:r>
              <a:rPr lang="en-US" altLang="ja-JP" sz="2000" dirty="0" smtClean="0"/>
              <a:t> + x;</a:t>
            </a:r>
          </a:p>
          <a:p>
            <a:r>
              <a:rPr lang="en-US" altLang="ja-JP" sz="2000" dirty="0" smtClean="0"/>
              <a:t>    count = count + 1;</a:t>
            </a:r>
          </a:p>
          <a:p>
            <a:r>
              <a:rPr lang="en-US" altLang="ja-JP" sz="2000" dirty="0" smtClean="0"/>
              <a:t>  }</a:t>
            </a:r>
          </a:p>
          <a:p>
            <a:r>
              <a:rPr lang="en-US" altLang="ja-JP" sz="2000" dirty="0" smtClean="0"/>
              <a:t>  </a:t>
            </a:r>
            <a:r>
              <a:rPr lang="en-US" altLang="ja-JP" sz="2000" dirty="0" err="1" smtClean="0"/>
              <a:t>printf</a:t>
            </a:r>
            <a:r>
              <a:rPr lang="en-US" altLang="ja-JP" sz="2000" dirty="0" smtClean="0"/>
              <a:t>("%d</a:t>
            </a:r>
            <a:r>
              <a:rPr lang="ja-JP" altLang="en-US" sz="2000" dirty="0" smtClean="0"/>
              <a:t>を</a:t>
            </a:r>
            <a:r>
              <a:rPr lang="en-US" altLang="ja-JP" sz="2000" dirty="0" smtClean="0"/>
              <a:t>%d</a:t>
            </a:r>
            <a:r>
              <a:rPr lang="ja-JP" altLang="en-US" sz="2000" dirty="0" smtClean="0"/>
              <a:t>回加えると</a:t>
            </a:r>
            <a:r>
              <a:rPr lang="en-US" altLang="ja-JP" sz="2000" dirty="0" smtClean="0"/>
              <a:t>%d</a:t>
            </a:r>
            <a:r>
              <a:rPr lang="ja-JP" altLang="en-US" sz="2000" dirty="0" smtClean="0"/>
              <a:t>になります。</a:t>
            </a:r>
            <a:r>
              <a:rPr lang="en-US" altLang="ja-JP" sz="2000" dirty="0" smtClean="0"/>
              <a:t>\n", x, count, </a:t>
            </a:r>
            <a:r>
              <a:rPr lang="en-US" altLang="ja-JP" sz="2000" dirty="0" err="1" smtClean="0"/>
              <a:t>ans</a:t>
            </a:r>
            <a:r>
              <a:rPr lang="en-US" altLang="ja-JP" sz="2000" dirty="0" smtClean="0"/>
              <a:t>);</a:t>
            </a:r>
          </a:p>
          <a:p>
            <a:r>
              <a:rPr lang="en-US" altLang="ja-JP" sz="2000" dirty="0" smtClean="0"/>
              <a:t>  return 0;</a:t>
            </a:r>
          </a:p>
          <a:p>
            <a:r>
              <a:rPr lang="en-US" altLang="ja-JP" sz="2000" dirty="0" smtClean="0"/>
              <a:t>}</a:t>
            </a:r>
            <a:endParaRPr lang="en-US" altLang="ja-JP"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p:txBody>
          <a:bodyPr/>
          <a:lstStyle/>
          <a:p>
            <a:pPr eaLnBrk="1" hangingPunct="1"/>
            <a:r>
              <a:rPr lang="ja-JP" altLang="en-US" smtClean="0"/>
              <a:t>複合文の例</a:t>
            </a:r>
          </a:p>
        </p:txBody>
      </p:sp>
      <p:sp>
        <p:nvSpPr>
          <p:cNvPr id="6147" name="コンテンツ プレースホルダ 2"/>
          <p:cNvSpPr>
            <a:spLocks noGrp="1"/>
          </p:cNvSpPr>
          <p:nvPr>
            <p:ph idx="1"/>
          </p:nvPr>
        </p:nvSpPr>
        <p:spPr>
          <a:xfrm>
            <a:off x="827584" y="1600200"/>
            <a:ext cx="7499176" cy="4525963"/>
          </a:xfrm>
        </p:spPr>
        <p:txBody>
          <a:bodyPr rtlCol="0">
            <a:normAutofit fontScale="85000" lnSpcReduction="20000"/>
          </a:bodyPr>
          <a:lstStyle/>
          <a:p>
            <a:pPr eaLnBrk="1" fontAlgn="auto" hangingPunct="1">
              <a:spcAft>
                <a:spcPts val="0"/>
              </a:spcAft>
              <a:buFont typeface="Arial" pitchFamily="34" charset="0"/>
              <a:buChar char="•"/>
              <a:defRPr/>
            </a:pPr>
            <a:r>
              <a:rPr lang="en-US" altLang="ja-JP" dirty="0" smtClean="0"/>
              <a:t>{ } </a:t>
            </a:r>
          </a:p>
          <a:p>
            <a:pPr eaLnBrk="1" fontAlgn="auto" hangingPunct="1">
              <a:spcAft>
                <a:spcPts val="0"/>
              </a:spcAft>
              <a:buFont typeface="Wingdings" pitchFamily="-112" charset="2"/>
              <a:buNone/>
              <a:defRPr/>
            </a:pPr>
            <a:r>
              <a:rPr lang="en-US" altLang="ja-JP" dirty="0" smtClean="0"/>
              <a:t>    --- </a:t>
            </a:r>
            <a:r>
              <a:rPr lang="ja-JP" altLang="en-US" dirty="0" smtClean="0"/>
              <a:t>宣言も文もない複合文</a:t>
            </a:r>
            <a:endParaRPr lang="en-US" altLang="ja-JP" dirty="0" smtClean="0"/>
          </a:p>
          <a:p>
            <a:pPr eaLnBrk="1" fontAlgn="auto" hangingPunct="1">
              <a:spcAft>
                <a:spcPts val="0"/>
              </a:spcAft>
              <a:buFont typeface="Arial" pitchFamily="34" charset="0"/>
              <a:buChar char="•"/>
              <a:defRPr/>
            </a:pPr>
            <a:r>
              <a:rPr lang="en-US" altLang="ja-JP" dirty="0" smtClean="0"/>
              <a:t>{ </a:t>
            </a:r>
            <a:r>
              <a:rPr lang="en-US" altLang="ja-JP" dirty="0" err="1" smtClean="0"/>
              <a:t>printf</a:t>
            </a:r>
            <a:r>
              <a:rPr lang="en-US" altLang="ja-JP" dirty="0" smtClean="0"/>
              <a:t> (“test\n”); } </a:t>
            </a:r>
          </a:p>
          <a:p>
            <a:pPr eaLnBrk="1" fontAlgn="auto" hangingPunct="1">
              <a:spcAft>
                <a:spcPts val="0"/>
              </a:spcAft>
              <a:buFont typeface="Wingdings" pitchFamily="-112" charset="2"/>
              <a:buNone/>
              <a:defRPr/>
            </a:pPr>
            <a:r>
              <a:rPr lang="en-US" altLang="ja-JP" dirty="0" smtClean="0"/>
              <a:t>    --- </a:t>
            </a:r>
            <a:r>
              <a:rPr lang="ja-JP" altLang="en-US" dirty="0" smtClean="0"/>
              <a:t>文が１つの複合文</a:t>
            </a:r>
            <a:endParaRPr lang="en-US" altLang="ja-JP" dirty="0" smtClean="0"/>
          </a:p>
          <a:p>
            <a:pPr eaLnBrk="1" fontAlgn="auto" hangingPunct="1">
              <a:spcAft>
                <a:spcPts val="0"/>
              </a:spcAft>
              <a:buFont typeface="Arial" pitchFamily="34" charset="0"/>
              <a:buChar char="•"/>
              <a:defRPr/>
            </a:pPr>
            <a:r>
              <a:rPr lang="en-US" altLang="ja-JP" dirty="0" smtClean="0"/>
              <a:t>{ </a:t>
            </a:r>
            <a:r>
              <a:rPr lang="en-US" altLang="ja-JP" dirty="0" err="1" smtClean="0"/>
              <a:t>int</a:t>
            </a:r>
            <a:r>
              <a:rPr lang="en-US" altLang="ja-JP" dirty="0" smtClean="0"/>
              <a:t> x; x = 5; } </a:t>
            </a:r>
          </a:p>
          <a:p>
            <a:pPr eaLnBrk="1" fontAlgn="auto" hangingPunct="1">
              <a:spcAft>
                <a:spcPts val="0"/>
              </a:spcAft>
              <a:buFont typeface="Wingdings" pitchFamily="-112" charset="2"/>
              <a:buNone/>
              <a:defRPr/>
            </a:pPr>
            <a:r>
              <a:rPr lang="en-US" altLang="ja-JP" dirty="0" smtClean="0"/>
              <a:t>    --- </a:t>
            </a:r>
            <a:r>
              <a:rPr lang="ja-JP" altLang="en-US" dirty="0" smtClean="0"/>
              <a:t>宣言１つ、文１つの複合文</a:t>
            </a:r>
            <a:endParaRPr lang="en-US" altLang="ja-JP" dirty="0" smtClean="0"/>
          </a:p>
          <a:p>
            <a:pPr eaLnBrk="1" fontAlgn="auto" hangingPunct="1">
              <a:spcAft>
                <a:spcPts val="0"/>
              </a:spcAft>
              <a:buFont typeface="Arial" pitchFamily="34" charset="0"/>
              <a:buChar char="•"/>
              <a:defRPr/>
            </a:pPr>
            <a:r>
              <a:rPr lang="en-US" altLang="ja-JP" dirty="0" smtClean="0"/>
              <a:t>{ </a:t>
            </a:r>
            <a:r>
              <a:rPr lang="en-US" altLang="ja-JP" dirty="0" err="1" smtClean="0"/>
              <a:t>int</a:t>
            </a:r>
            <a:r>
              <a:rPr lang="en-US" altLang="ja-JP" dirty="0" smtClean="0"/>
              <a:t> x; x = 5; </a:t>
            </a:r>
            <a:r>
              <a:rPr lang="en-US" altLang="ja-JP" dirty="0" err="1" smtClean="0"/>
              <a:t>printf</a:t>
            </a:r>
            <a:r>
              <a:rPr lang="en-US" altLang="ja-JP" dirty="0" smtClean="0"/>
              <a:t> (“%d”, x); }</a:t>
            </a:r>
          </a:p>
          <a:p>
            <a:pPr eaLnBrk="1" fontAlgn="auto" hangingPunct="1">
              <a:spcAft>
                <a:spcPts val="0"/>
              </a:spcAft>
              <a:buFont typeface="Wingdings" pitchFamily="-112" charset="2"/>
              <a:buNone/>
              <a:defRPr/>
            </a:pPr>
            <a:r>
              <a:rPr lang="en-US" altLang="ja-JP" dirty="0" smtClean="0"/>
              <a:t>    --- </a:t>
            </a:r>
            <a:r>
              <a:rPr lang="ja-JP" altLang="en-US" dirty="0" smtClean="0"/>
              <a:t>宣言１つ、文２つの複合文</a:t>
            </a:r>
            <a:r>
              <a:rPr lang="en-US" altLang="ja-JP" dirty="0" smtClean="0"/>
              <a:t>       </a:t>
            </a:r>
          </a:p>
          <a:p>
            <a:pPr eaLnBrk="1" fontAlgn="auto" hangingPunct="1">
              <a:spcAft>
                <a:spcPts val="0"/>
              </a:spcAft>
              <a:buFont typeface="Arial" pitchFamily="34" charset="0"/>
              <a:buChar char="•"/>
              <a:defRPr/>
            </a:pPr>
            <a:r>
              <a:rPr lang="en-US" altLang="ja-JP" dirty="0" smtClean="0"/>
              <a:t>{ </a:t>
            </a:r>
            <a:r>
              <a:rPr lang="en-US" altLang="ja-JP" dirty="0" err="1" smtClean="0"/>
              <a:t>int</a:t>
            </a:r>
            <a:r>
              <a:rPr lang="en-US" altLang="ja-JP" dirty="0" smtClean="0"/>
              <a:t> x; </a:t>
            </a:r>
            <a:r>
              <a:rPr lang="en-US" altLang="ja-JP" dirty="0" err="1" smtClean="0"/>
              <a:t>int</a:t>
            </a:r>
            <a:r>
              <a:rPr lang="en-US" altLang="ja-JP" dirty="0" smtClean="0"/>
              <a:t> y; x=5; y=3; </a:t>
            </a:r>
            <a:r>
              <a:rPr lang="en-US" altLang="ja-JP" dirty="0" err="1" smtClean="0"/>
              <a:t>printf</a:t>
            </a:r>
            <a:r>
              <a:rPr lang="en-US" altLang="ja-JP" dirty="0" smtClean="0"/>
              <a:t> (“%d”, x); }</a:t>
            </a:r>
          </a:p>
          <a:p>
            <a:pPr eaLnBrk="1" fontAlgn="auto" hangingPunct="1">
              <a:spcAft>
                <a:spcPts val="0"/>
              </a:spcAft>
              <a:buFont typeface="Wingdings" pitchFamily="-112" charset="2"/>
              <a:buNone/>
              <a:defRPr/>
            </a:pPr>
            <a:r>
              <a:rPr lang="en-US" altLang="ja-JP" dirty="0" smtClean="0"/>
              <a:t>    --- </a:t>
            </a:r>
            <a:r>
              <a:rPr lang="ja-JP" altLang="en-US" dirty="0" smtClean="0"/>
              <a:t>宣言２つ、文３つの複合文</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p:txBody>
          <a:bodyPr/>
          <a:lstStyle/>
          <a:p>
            <a:pPr eaLnBrk="1" hangingPunct="1"/>
            <a:r>
              <a:rPr lang="ja-JP" altLang="en-US" smtClean="0"/>
              <a:t>複合文を使ったプログラム例（１）</a:t>
            </a:r>
          </a:p>
        </p:txBody>
      </p:sp>
      <p:sp>
        <p:nvSpPr>
          <p:cNvPr id="7171" name="コンテンツ プレースホルダ 2"/>
          <p:cNvSpPr>
            <a:spLocks noGrp="1"/>
          </p:cNvSpPr>
          <p:nvPr>
            <p:ph idx="1"/>
          </p:nvPr>
        </p:nvSpPr>
        <p:spPr>
          <a:xfrm>
            <a:off x="467544" y="1524545"/>
            <a:ext cx="6768752" cy="1112367"/>
          </a:xfrm>
        </p:spPr>
        <p:txBody>
          <a:bodyPr rtlCol="0">
            <a:noAutofit/>
          </a:bodyPr>
          <a:lstStyle/>
          <a:p>
            <a:pPr eaLnBrk="1" fontAlgn="auto" hangingPunct="1">
              <a:spcAft>
                <a:spcPts val="0"/>
              </a:spcAft>
              <a:buFont typeface="Arial" pitchFamily="34" charset="0"/>
              <a:buChar char="•"/>
              <a:defRPr/>
            </a:pPr>
            <a:r>
              <a:rPr lang="ja-JP" altLang="en-US" sz="2800" dirty="0" smtClean="0"/>
              <a:t>これまでのプログラムはすべて複合文を使っていた。</a:t>
            </a:r>
            <a:endParaRPr lang="en-US" altLang="ja-JP" sz="2800" dirty="0" smtClean="0"/>
          </a:p>
          <a:p>
            <a:pPr eaLnBrk="1" fontAlgn="auto" hangingPunct="1">
              <a:spcAft>
                <a:spcPts val="0"/>
              </a:spcAft>
              <a:buFont typeface="Wingdings" pitchFamily="-112" charset="2"/>
              <a:buNone/>
              <a:defRPr/>
            </a:pPr>
            <a:endParaRPr lang="en-US" altLang="ja-JP" sz="2800" dirty="0" smtClean="0"/>
          </a:p>
        </p:txBody>
      </p:sp>
      <p:sp>
        <p:nvSpPr>
          <p:cNvPr id="7175" name="テキスト ボックス 6"/>
          <p:cNvSpPr txBox="1">
            <a:spLocks noChangeArrowheads="1"/>
          </p:cNvSpPr>
          <p:nvPr/>
        </p:nvSpPr>
        <p:spPr bwMode="auto">
          <a:xfrm>
            <a:off x="4932040" y="4005064"/>
            <a:ext cx="3672408" cy="1938337"/>
          </a:xfrm>
          <a:prstGeom prst="rect">
            <a:avLst/>
          </a:prstGeom>
          <a:solidFill>
            <a:schemeClr val="bg1"/>
          </a:solidFill>
          <a:ln w="9525">
            <a:solidFill>
              <a:schemeClr val="tx1"/>
            </a:solidFill>
            <a:miter lim="800000"/>
            <a:headEnd/>
            <a:tailEnd/>
          </a:ln>
        </p:spPr>
        <p:txBody>
          <a:bodyPr wrap="square">
            <a:spAutoFit/>
          </a:bodyPr>
          <a:lstStyle/>
          <a:p>
            <a:r>
              <a:rPr kumimoji="1" lang="ja-JP" altLang="en-US" sz="2400" dirty="0"/>
              <a:t>赤字の部分は宣言無し、文２つの複合文である。</a:t>
            </a:r>
            <a:endParaRPr kumimoji="1" lang="en-US" altLang="ja-JP" sz="2400" dirty="0"/>
          </a:p>
          <a:p>
            <a:r>
              <a:rPr kumimoji="1" lang="ja-JP" altLang="en-US" sz="2400" dirty="0"/>
              <a:t>これは、</a:t>
            </a:r>
            <a:r>
              <a:rPr kumimoji="1" lang="en-US" altLang="ja-JP" sz="2400" dirty="0"/>
              <a:t>main</a:t>
            </a:r>
            <a:r>
              <a:rPr kumimoji="1" lang="ja-JP" altLang="en-US" sz="2400" dirty="0"/>
              <a:t>関数の本体を成している。（関数の説明の回でもう一度説明する）</a:t>
            </a:r>
            <a:endParaRPr kumimoji="1" lang="en-US" altLang="ja-JP" sz="2400" dirty="0"/>
          </a:p>
        </p:txBody>
      </p:sp>
      <p:sp>
        <p:nvSpPr>
          <p:cNvPr id="8" name="正方形/長方形 7"/>
          <p:cNvSpPr/>
          <p:nvPr/>
        </p:nvSpPr>
        <p:spPr>
          <a:xfrm>
            <a:off x="899592" y="2636912"/>
            <a:ext cx="3744416" cy="2677656"/>
          </a:xfrm>
          <a:prstGeom prst="rect">
            <a:avLst/>
          </a:prstGeom>
          <a:noFill/>
          <a:ln>
            <a:solidFill>
              <a:schemeClr val="tx1"/>
            </a:solidFill>
          </a:ln>
        </p:spPr>
        <p:txBody>
          <a:bodyPr wrap="square">
            <a:spAutoFit/>
          </a:bodyPr>
          <a:lstStyle/>
          <a:p>
            <a:pPr>
              <a:defRPr/>
            </a:pPr>
            <a:r>
              <a:rPr lang="en-US" altLang="ja-JP" sz="2800" dirty="0" smtClean="0"/>
              <a:t>#include &lt;</a:t>
            </a:r>
            <a:r>
              <a:rPr lang="en-US" altLang="ja-JP" sz="2800" dirty="0" err="1" smtClean="0"/>
              <a:t>stdio.h</a:t>
            </a:r>
            <a:r>
              <a:rPr lang="en-US" altLang="ja-JP" sz="2800" dirty="0" smtClean="0"/>
              <a:t>&gt;</a:t>
            </a:r>
          </a:p>
          <a:p>
            <a:pPr>
              <a:defRPr/>
            </a:pPr>
            <a:r>
              <a:rPr lang="en-US" altLang="ja-JP" sz="2800" dirty="0" err="1" smtClean="0"/>
              <a:t>int</a:t>
            </a:r>
            <a:r>
              <a:rPr lang="en-US" altLang="ja-JP" sz="2800" dirty="0" smtClean="0"/>
              <a:t> main (void)</a:t>
            </a:r>
          </a:p>
          <a:p>
            <a:pPr>
              <a:defRPr/>
            </a:pPr>
            <a:r>
              <a:rPr lang="en-US" altLang="ja-JP" sz="2800" dirty="0" smtClean="0">
                <a:solidFill>
                  <a:srgbClr val="FF0000"/>
                </a:solidFill>
              </a:rPr>
              <a:t>{</a:t>
            </a:r>
          </a:p>
          <a:p>
            <a:pPr>
              <a:defRPr/>
            </a:pPr>
            <a:r>
              <a:rPr lang="en-US" altLang="ja-JP" sz="2800" dirty="0" smtClean="0">
                <a:solidFill>
                  <a:srgbClr val="FF0000"/>
                </a:solidFill>
              </a:rPr>
              <a:t>    </a:t>
            </a:r>
            <a:r>
              <a:rPr lang="en-US" altLang="ja-JP" sz="2800" dirty="0" err="1" smtClean="0">
                <a:solidFill>
                  <a:srgbClr val="FF0000"/>
                </a:solidFill>
              </a:rPr>
              <a:t>printf</a:t>
            </a:r>
            <a:r>
              <a:rPr lang="en-US" altLang="ja-JP" sz="2800" dirty="0" smtClean="0">
                <a:solidFill>
                  <a:srgbClr val="FF0000"/>
                </a:solidFill>
              </a:rPr>
              <a:t> (“%d\n”, 15);</a:t>
            </a:r>
          </a:p>
          <a:p>
            <a:pPr>
              <a:defRPr/>
            </a:pPr>
            <a:r>
              <a:rPr lang="en-US" altLang="ja-JP" sz="2800" dirty="0" smtClean="0">
                <a:solidFill>
                  <a:srgbClr val="FF0000"/>
                </a:solidFill>
              </a:rPr>
              <a:t>    return 0;</a:t>
            </a:r>
          </a:p>
          <a:p>
            <a:pPr>
              <a:defRPr/>
            </a:pPr>
            <a:r>
              <a:rPr lang="en-US" altLang="ja-JP" sz="2800" dirty="0" smtClean="0">
                <a:solidFill>
                  <a:srgbClr val="FF0000"/>
                </a:solidFill>
              </a:rPr>
              <a:t>}</a:t>
            </a:r>
            <a:endParaRPr lang="ja-JP" altLang="en-US" sz="2800" dirty="0" smtClean="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pPr eaLnBrk="1" hangingPunct="1"/>
            <a:r>
              <a:rPr lang="ja-JP" altLang="en-US" smtClean="0"/>
              <a:t>複合文を使ったプログラム例（２）</a:t>
            </a:r>
          </a:p>
        </p:txBody>
      </p:sp>
      <p:sp>
        <p:nvSpPr>
          <p:cNvPr id="8195" name="コンテンツ プレースホルダ 2"/>
          <p:cNvSpPr>
            <a:spLocks noGrp="1"/>
          </p:cNvSpPr>
          <p:nvPr>
            <p:ph idx="1"/>
          </p:nvPr>
        </p:nvSpPr>
        <p:spPr>
          <a:xfrm>
            <a:off x="899592" y="1628800"/>
            <a:ext cx="3521968" cy="4221831"/>
          </a:xfrm>
          <a:ln>
            <a:solidFill>
              <a:schemeClr val="tx1"/>
            </a:solidFill>
          </a:ln>
        </p:spPr>
        <p:txBody>
          <a:bodyPr rtlCol="0">
            <a:noAutofit/>
          </a:bodyPr>
          <a:lstStyle/>
          <a:p>
            <a:pPr eaLnBrk="1" fontAlgn="auto" hangingPunct="1">
              <a:spcAft>
                <a:spcPts val="0"/>
              </a:spcAft>
              <a:buFont typeface="Wingdings" pitchFamily="-112" charset="2"/>
              <a:buNone/>
              <a:defRPr/>
            </a:pPr>
            <a:r>
              <a:rPr lang="en-US" altLang="ja-JP" sz="2800" dirty="0" smtClean="0"/>
              <a:t>#include &lt;</a:t>
            </a:r>
            <a:r>
              <a:rPr lang="en-US" altLang="ja-JP" sz="2800" dirty="0" err="1" smtClean="0"/>
              <a:t>stdio.h</a:t>
            </a:r>
            <a:r>
              <a:rPr lang="en-US" altLang="ja-JP" sz="2800" dirty="0" smtClean="0"/>
              <a:t>&gt;</a:t>
            </a:r>
          </a:p>
          <a:p>
            <a:pPr eaLnBrk="1" fontAlgn="auto" hangingPunct="1">
              <a:spcAft>
                <a:spcPts val="0"/>
              </a:spcAft>
              <a:buFont typeface="Wingdings" pitchFamily="-112" charset="2"/>
              <a:buNone/>
              <a:defRPr/>
            </a:pPr>
            <a:r>
              <a:rPr lang="en-US" altLang="ja-JP" sz="2800" dirty="0" err="1" smtClean="0"/>
              <a:t>int</a:t>
            </a:r>
            <a:r>
              <a:rPr lang="en-US" altLang="ja-JP" sz="2800" dirty="0" smtClean="0"/>
              <a:t> main (void)</a:t>
            </a:r>
          </a:p>
          <a:p>
            <a:pPr eaLnBrk="1" fontAlgn="auto" hangingPunct="1">
              <a:spcAft>
                <a:spcPts val="0"/>
              </a:spcAft>
              <a:buFont typeface="Wingdings" pitchFamily="-112" charset="2"/>
              <a:buNone/>
              <a:defRPr/>
            </a:pPr>
            <a:r>
              <a:rPr lang="en-US" altLang="ja-JP" sz="2800" dirty="0" smtClean="0">
                <a:solidFill>
                  <a:srgbClr val="FF0000"/>
                </a:solidFill>
              </a:rPr>
              <a:t>{</a:t>
            </a:r>
          </a:p>
          <a:p>
            <a:pPr eaLnBrk="1" fontAlgn="auto" hangingPunct="1">
              <a:spcAft>
                <a:spcPts val="0"/>
              </a:spcAft>
              <a:buFont typeface="Wingdings" pitchFamily="-112" charset="2"/>
              <a:buNone/>
              <a:defRPr/>
            </a:pPr>
            <a:r>
              <a:rPr lang="en-US" altLang="ja-JP" sz="2800" dirty="0" smtClean="0">
                <a:solidFill>
                  <a:srgbClr val="FF0000"/>
                </a:solidFill>
              </a:rPr>
              <a:t>    </a:t>
            </a:r>
            <a:r>
              <a:rPr lang="en-US" altLang="ja-JP" sz="2800" dirty="0" err="1" smtClean="0">
                <a:solidFill>
                  <a:srgbClr val="FF0000"/>
                </a:solidFill>
              </a:rPr>
              <a:t>int</a:t>
            </a:r>
            <a:r>
              <a:rPr lang="en-US" altLang="ja-JP" sz="2800" dirty="0" smtClean="0">
                <a:solidFill>
                  <a:srgbClr val="FF0000"/>
                </a:solidFill>
              </a:rPr>
              <a:t> x;</a:t>
            </a:r>
          </a:p>
          <a:p>
            <a:pPr eaLnBrk="1" fontAlgn="auto" hangingPunct="1">
              <a:spcAft>
                <a:spcPts val="0"/>
              </a:spcAft>
              <a:buFont typeface="Wingdings" pitchFamily="-112" charset="2"/>
              <a:buNone/>
              <a:defRPr/>
            </a:pPr>
            <a:r>
              <a:rPr lang="en-US" altLang="ja-JP" sz="2800" dirty="0" smtClean="0">
                <a:solidFill>
                  <a:srgbClr val="FF0000"/>
                </a:solidFill>
              </a:rPr>
              <a:t>    </a:t>
            </a:r>
            <a:r>
              <a:rPr lang="en-US" altLang="ja-JP" sz="2800" dirty="0" err="1" smtClean="0">
                <a:solidFill>
                  <a:srgbClr val="FF0000"/>
                </a:solidFill>
              </a:rPr>
              <a:t>scanf</a:t>
            </a:r>
            <a:r>
              <a:rPr lang="en-US" altLang="ja-JP" sz="2800" dirty="0" smtClean="0">
                <a:solidFill>
                  <a:srgbClr val="FF0000"/>
                </a:solidFill>
              </a:rPr>
              <a:t> (“%d”, &amp;x);</a:t>
            </a:r>
          </a:p>
          <a:p>
            <a:pPr eaLnBrk="1" fontAlgn="auto" hangingPunct="1">
              <a:spcAft>
                <a:spcPts val="0"/>
              </a:spcAft>
              <a:buFont typeface="Wingdings" pitchFamily="-112" charset="2"/>
              <a:buNone/>
              <a:defRPr/>
            </a:pPr>
            <a:r>
              <a:rPr lang="en-US" altLang="ja-JP" sz="2800" dirty="0" smtClean="0">
                <a:solidFill>
                  <a:srgbClr val="FF0000"/>
                </a:solidFill>
              </a:rPr>
              <a:t>    </a:t>
            </a:r>
            <a:r>
              <a:rPr lang="en-US" altLang="ja-JP" sz="2800" dirty="0" err="1" smtClean="0">
                <a:solidFill>
                  <a:srgbClr val="FF0000"/>
                </a:solidFill>
              </a:rPr>
              <a:t>printf</a:t>
            </a:r>
            <a:r>
              <a:rPr lang="en-US" altLang="ja-JP" sz="2800" dirty="0" smtClean="0">
                <a:solidFill>
                  <a:srgbClr val="FF0000"/>
                </a:solidFill>
              </a:rPr>
              <a:t> (“x=%d\n”, x);</a:t>
            </a:r>
          </a:p>
          <a:p>
            <a:pPr eaLnBrk="1" fontAlgn="auto" hangingPunct="1">
              <a:spcAft>
                <a:spcPts val="0"/>
              </a:spcAft>
              <a:buFont typeface="Wingdings" pitchFamily="-112" charset="2"/>
              <a:buNone/>
              <a:defRPr/>
            </a:pPr>
            <a:r>
              <a:rPr lang="en-US" altLang="ja-JP" sz="2800" dirty="0" smtClean="0">
                <a:solidFill>
                  <a:srgbClr val="FF0000"/>
                </a:solidFill>
              </a:rPr>
              <a:t>    return 0;</a:t>
            </a:r>
          </a:p>
          <a:p>
            <a:pPr eaLnBrk="1" fontAlgn="auto" hangingPunct="1">
              <a:spcAft>
                <a:spcPts val="0"/>
              </a:spcAft>
              <a:buFont typeface="Wingdings" pitchFamily="-112" charset="2"/>
              <a:buNone/>
              <a:defRPr/>
            </a:pPr>
            <a:r>
              <a:rPr lang="en-US" altLang="ja-JP" sz="2800" dirty="0" smtClean="0">
                <a:solidFill>
                  <a:srgbClr val="FF0000"/>
                </a:solidFill>
              </a:rPr>
              <a:t>}</a:t>
            </a:r>
            <a:endParaRPr lang="ja-JP" altLang="en-US" sz="2800" dirty="0" smtClean="0">
              <a:solidFill>
                <a:srgbClr val="FF0000"/>
              </a:solidFill>
            </a:endParaRPr>
          </a:p>
        </p:txBody>
      </p:sp>
      <p:sp>
        <p:nvSpPr>
          <p:cNvPr id="8199" name="テキスト ボックス 6"/>
          <p:cNvSpPr txBox="1">
            <a:spLocks noChangeArrowheads="1"/>
          </p:cNvSpPr>
          <p:nvPr/>
        </p:nvSpPr>
        <p:spPr bwMode="auto">
          <a:xfrm>
            <a:off x="4644008" y="3645024"/>
            <a:ext cx="4143375" cy="1570037"/>
          </a:xfrm>
          <a:prstGeom prst="rect">
            <a:avLst/>
          </a:prstGeom>
          <a:noFill/>
          <a:ln w="9525">
            <a:solidFill>
              <a:schemeClr val="tx1"/>
            </a:solidFill>
            <a:miter lim="800000"/>
            <a:headEnd/>
            <a:tailEnd/>
          </a:ln>
        </p:spPr>
        <p:txBody>
          <a:bodyPr>
            <a:spAutoFit/>
          </a:bodyPr>
          <a:lstStyle/>
          <a:p>
            <a:r>
              <a:rPr kumimoji="1" lang="ja-JP" altLang="en-US" sz="2400"/>
              <a:t>赤字の部分は宣言１つ、文３つの複合文である。</a:t>
            </a:r>
            <a:endParaRPr kumimoji="1" lang="en-US" altLang="ja-JP" sz="2400"/>
          </a:p>
          <a:p>
            <a:r>
              <a:rPr kumimoji="1" lang="ja-JP" altLang="en-US" sz="2400"/>
              <a:t>これは、</a:t>
            </a:r>
            <a:r>
              <a:rPr kumimoji="1" lang="en-US" altLang="ja-JP" sz="2400"/>
              <a:t>main</a:t>
            </a:r>
            <a:r>
              <a:rPr kumimoji="1" lang="ja-JP" altLang="en-US" sz="2400"/>
              <a:t>関数の本体を成している。</a:t>
            </a:r>
            <a:endParaRPr kumimoji="1" lang="en-US" altLang="ja-JP" sz="240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p:txBody>
          <a:bodyPr/>
          <a:lstStyle/>
          <a:p>
            <a:pPr eaLnBrk="1" hangingPunct="1"/>
            <a:r>
              <a:rPr lang="ja-JP" altLang="en-US" smtClean="0"/>
              <a:t>複合文を使ったプログラム例（３）</a:t>
            </a:r>
          </a:p>
        </p:txBody>
      </p:sp>
      <p:sp>
        <p:nvSpPr>
          <p:cNvPr id="9219" name="コンテンツ プレースホルダ 2"/>
          <p:cNvSpPr>
            <a:spLocks noGrp="1"/>
          </p:cNvSpPr>
          <p:nvPr>
            <p:ph idx="1"/>
          </p:nvPr>
        </p:nvSpPr>
        <p:spPr>
          <a:xfrm>
            <a:off x="755576" y="1268760"/>
            <a:ext cx="3888234" cy="5133975"/>
          </a:xfrm>
          <a:ln>
            <a:solidFill>
              <a:schemeClr val="tx1"/>
            </a:solidFill>
          </a:ln>
        </p:spPr>
        <p:txBody>
          <a:bodyPr rtlCol="0">
            <a:normAutofit fontScale="77500" lnSpcReduction="20000"/>
          </a:bodyPr>
          <a:lstStyle/>
          <a:p>
            <a:pPr eaLnBrk="1" fontAlgn="auto" hangingPunct="1">
              <a:spcAft>
                <a:spcPts val="0"/>
              </a:spcAft>
              <a:buFont typeface="Wingdings" pitchFamily="-112" charset="2"/>
              <a:buNone/>
              <a:defRPr/>
            </a:pPr>
            <a:r>
              <a:rPr lang="en-US" altLang="ja-JP" dirty="0" smtClean="0"/>
              <a:t>#include &lt;</a:t>
            </a:r>
            <a:r>
              <a:rPr lang="en-US" altLang="ja-JP" dirty="0" err="1" smtClean="0"/>
              <a:t>stdio.h</a:t>
            </a:r>
            <a:r>
              <a:rPr lang="en-US" altLang="ja-JP" dirty="0" smtClean="0"/>
              <a:t>&gt;</a:t>
            </a:r>
          </a:p>
          <a:p>
            <a:pPr eaLnBrk="1" fontAlgn="auto" hangingPunct="1">
              <a:spcAft>
                <a:spcPts val="0"/>
              </a:spcAft>
              <a:buFont typeface="Wingdings" pitchFamily="-112" charset="2"/>
              <a:buNone/>
              <a:defRPr/>
            </a:pPr>
            <a:r>
              <a:rPr lang="en-US" altLang="ja-JP" dirty="0" err="1" smtClean="0"/>
              <a:t>int</a:t>
            </a:r>
            <a:r>
              <a:rPr lang="en-US" altLang="ja-JP" dirty="0" smtClean="0"/>
              <a:t> main (void)</a:t>
            </a:r>
          </a:p>
          <a:p>
            <a:pPr eaLnBrk="1" fontAlgn="auto" hangingPunct="1">
              <a:spcAft>
                <a:spcPts val="0"/>
              </a:spcAft>
              <a:buFont typeface="Wingdings" pitchFamily="-112" charset="2"/>
              <a:buNone/>
              <a:defRPr/>
            </a:pPr>
            <a:r>
              <a:rPr lang="en-US" altLang="ja-JP" dirty="0" smtClean="0"/>
              <a:t>{</a:t>
            </a:r>
          </a:p>
          <a:p>
            <a:pPr eaLnBrk="1" fontAlgn="auto" hangingPunct="1">
              <a:spcAft>
                <a:spcPts val="0"/>
              </a:spcAft>
              <a:buFont typeface="Wingdings" pitchFamily="-112" charset="2"/>
              <a:buNone/>
              <a:defRPr/>
            </a:pPr>
            <a:r>
              <a:rPr lang="en-US" altLang="ja-JP" dirty="0" smtClean="0"/>
              <a:t>    </a:t>
            </a:r>
            <a:r>
              <a:rPr lang="en-US" altLang="ja-JP" dirty="0" err="1" smtClean="0"/>
              <a:t>int</a:t>
            </a:r>
            <a:r>
              <a:rPr lang="en-US" altLang="ja-JP" dirty="0" smtClean="0"/>
              <a:t> x;</a:t>
            </a:r>
          </a:p>
          <a:p>
            <a:pPr eaLnBrk="1" fontAlgn="auto" hangingPunct="1">
              <a:spcAft>
                <a:spcPts val="0"/>
              </a:spcAft>
              <a:buFont typeface="Wingdings" pitchFamily="-112" charset="2"/>
              <a:buNone/>
              <a:defRPr/>
            </a:pPr>
            <a:r>
              <a:rPr lang="en-US" altLang="ja-JP" dirty="0" smtClean="0"/>
              <a:t>    x=3;</a:t>
            </a:r>
          </a:p>
          <a:p>
            <a:pPr eaLnBrk="1" fontAlgn="auto" hangingPunct="1">
              <a:spcAft>
                <a:spcPts val="0"/>
              </a:spcAft>
              <a:buFont typeface="Wingdings" pitchFamily="-112" charset="2"/>
              <a:buNone/>
              <a:defRPr/>
            </a:pPr>
            <a:r>
              <a:rPr lang="en-US" altLang="ja-JP" dirty="0" smtClean="0">
                <a:solidFill>
                  <a:srgbClr val="FF0000"/>
                </a:solidFill>
              </a:rPr>
              <a:t>    { </a:t>
            </a:r>
          </a:p>
          <a:p>
            <a:pPr eaLnBrk="1" fontAlgn="auto" hangingPunct="1">
              <a:spcAft>
                <a:spcPts val="0"/>
              </a:spcAft>
              <a:buFont typeface="Wingdings" pitchFamily="-112" charset="2"/>
              <a:buNone/>
              <a:defRPr/>
            </a:pPr>
            <a:r>
              <a:rPr lang="en-US" altLang="ja-JP" dirty="0" smtClean="0">
                <a:solidFill>
                  <a:srgbClr val="FF0000"/>
                </a:solidFill>
              </a:rPr>
              <a:t>        </a:t>
            </a:r>
            <a:r>
              <a:rPr lang="en-US" altLang="ja-JP" dirty="0" err="1" smtClean="0">
                <a:solidFill>
                  <a:srgbClr val="FF0000"/>
                </a:solidFill>
              </a:rPr>
              <a:t>int</a:t>
            </a:r>
            <a:r>
              <a:rPr lang="en-US" altLang="ja-JP" dirty="0" smtClean="0">
                <a:solidFill>
                  <a:srgbClr val="FF0000"/>
                </a:solidFill>
              </a:rPr>
              <a:t> y;</a:t>
            </a:r>
          </a:p>
          <a:p>
            <a:pPr eaLnBrk="1" fontAlgn="auto" hangingPunct="1">
              <a:spcAft>
                <a:spcPts val="0"/>
              </a:spcAft>
              <a:buFont typeface="Wingdings" pitchFamily="-112" charset="2"/>
              <a:buNone/>
              <a:defRPr/>
            </a:pPr>
            <a:r>
              <a:rPr lang="en-US" altLang="ja-JP" dirty="0" smtClean="0">
                <a:solidFill>
                  <a:srgbClr val="FF0000"/>
                </a:solidFill>
              </a:rPr>
              <a:t>        y=5;</a:t>
            </a:r>
          </a:p>
          <a:p>
            <a:pPr eaLnBrk="1" fontAlgn="auto" hangingPunct="1">
              <a:spcAft>
                <a:spcPts val="0"/>
              </a:spcAft>
              <a:buFont typeface="Wingdings" pitchFamily="-112" charset="2"/>
              <a:buNone/>
              <a:defRPr/>
            </a:pPr>
            <a:r>
              <a:rPr lang="en-US" altLang="ja-JP" dirty="0" smtClean="0">
                <a:solidFill>
                  <a:srgbClr val="FF0000"/>
                </a:solidFill>
              </a:rPr>
              <a:t>        </a:t>
            </a:r>
            <a:r>
              <a:rPr lang="en-US" altLang="ja-JP" dirty="0" err="1" smtClean="0">
                <a:solidFill>
                  <a:srgbClr val="FF0000"/>
                </a:solidFill>
              </a:rPr>
              <a:t>printf</a:t>
            </a:r>
            <a:r>
              <a:rPr lang="en-US" altLang="ja-JP" dirty="0" smtClean="0">
                <a:solidFill>
                  <a:srgbClr val="FF0000"/>
                </a:solidFill>
              </a:rPr>
              <a:t> (“x=%d\n”, x);</a:t>
            </a:r>
          </a:p>
          <a:p>
            <a:pPr eaLnBrk="1" fontAlgn="auto" hangingPunct="1">
              <a:spcAft>
                <a:spcPts val="0"/>
              </a:spcAft>
              <a:buFont typeface="Wingdings" pitchFamily="-112" charset="2"/>
              <a:buNone/>
              <a:defRPr/>
            </a:pPr>
            <a:r>
              <a:rPr lang="en-US" altLang="ja-JP" dirty="0" smtClean="0">
                <a:solidFill>
                  <a:srgbClr val="FF0000"/>
                </a:solidFill>
              </a:rPr>
              <a:t>        </a:t>
            </a:r>
            <a:r>
              <a:rPr lang="en-US" altLang="ja-JP" dirty="0" err="1" smtClean="0">
                <a:solidFill>
                  <a:srgbClr val="FF0000"/>
                </a:solidFill>
              </a:rPr>
              <a:t>printf</a:t>
            </a:r>
            <a:r>
              <a:rPr lang="en-US" altLang="ja-JP" dirty="0" smtClean="0">
                <a:solidFill>
                  <a:srgbClr val="FF0000"/>
                </a:solidFill>
              </a:rPr>
              <a:t> (“y=%d\n”, y);</a:t>
            </a:r>
          </a:p>
          <a:p>
            <a:pPr eaLnBrk="1" fontAlgn="auto" hangingPunct="1">
              <a:spcAft>
                <a:spcPts val="0"/>
              </a:spcAft>
              <a:buFont typeface="Wingdings" pitchFamily="-112" charset="2"/>
              <a:buNone/>
              <a:defRPr/>
            </a:pPr>
            <a:r>
              <a:rPr lang="en-US" altLang="ja-JP" dirty="0" smtClean="0">
                <a:solidFill>
                  <a:srgbClr val="FF0000"/>
                </a:solidFill>
              </a:rPr>
              <a:t>    }</a:t>
            </a:r>
          </a:p>
          <a:p>
            <a:pPr eaLnBrk="1" fontAlgn="auto" hangingPunct="1">
              <a:spcAft>
                <a:spcPts val="0"/>
              </a:spcAft>
              <a:buFont typeface="Wingdings" pitchFamily="-112" charset="2"/>
              <a:buNone/>
              <a:defRPr/>
            </a:pPr>
            <a:r>
              <a:rPr lang="en-US" altLang="ja-JP" dirty="0" smtClean="0"/>
              <a:t>    return 0;</a:t>
            </a:r>
          </a:p>
          <a:p>
            <a:pPr eaLnBrk="1" fontAlgn="auto" hangingPunct="1">
              <a:spcAft>
                <a:spcPts val="0"/>
              </a:spcAft>
              <a:buFont typeface="Wingdings" pitchFamily="-112" charset="2"/>
              <a:buNone/>
              <a:defRPr/>
            </a:pPr>
            <a:r>
              <a:rPr lang="en-US" altLang="ja-JP" dirty="0" smtClean="0"/>
              <a:t>}</a:t>
            </a:r>
            <a:endParaRPr lang="ja-JP" altLang="en-US" dirty="0" smtClean="0"/>
          </a:p>
        </p:txBody>
      </p:sp>
      <p:sp>
        <p:nvSpPr>
          <p:cNvPr id="9223" name="テキスト ボックス 7"/>
          <p:cNvSpPr txBox="1">
            <a:spLocks noChangeArrowheads="1"/>
          </p:cNvSpPr>
          <p:nvPr/>
        </p:nvSpPr>
        <p:spPr bwMode="auto">
          <a:xfrm>
            <a:off x="5004048" y="2204864"/>
            <a:ext cx="3528392" cy="3170099"/>
          </a:xfrm>
          <a:prstGeom prst="rect">
            <a:avLst/>
          </a:prstGeom>
          <a:noFill/>
          <a:ln w="9525">
            <a:solidFill>
              <a:schemeClr val="tx1"/>
            </a:solidFill>
            <a:miter lim="800000"/>
            <a:headEnd/>
            <a:tailEnd/>
          </a:ln>
        </p:spPr>
        <p:txBody>
          <a:bodyPr wrap="square">
            <a:spAutoFit/>
          </a:bodyPr>
          <a:lstStyle/>
          <a:p>
            <a:r>
              <a:rPr kumimoji="1" lang="ja-JP" altLang="en-US" sz="2000"/>
              <a:t>赤字の部分は宣言１つ、文３つの複合文であり、外側の複合文の２つ目の文を成している。</a:t>
            </a:r>
            <a:endParaRPr kumimoji="1" lang="en-US" altLang="ja-JP" sz="2000"/>
          </a:p>
          <a:p>
            <a:r>
              <a:rPr kumimoji="1" lang="ja-JP" altLang="en-US" sz="2000"/>
              <a:t>変数</a:t>
            </a:r>
            <a:r>
              <a:rPr kumimoji="1" lang="en-US" altLang="ja-JP" sz="2000"/>
              <a:t>y</a:t>
            </a:r>
            <a:r>
              <a:rPr kumimoji="1" lang="ja-JP" altLang="en-US" sz="2000"/>
              <a:t>の有効範囲は赤色の部分のみである。有効範囲を限ると、プログラムの可読性が上がる、同じ名前の変数を別の変数として用いることができる等のメリットがある（この例ではメリットは感じられないが）。</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88" y="285750"/>
            <a:ext cx="8501062" cy="685800"/>
          </a:xfrm>
        </p:spPr>
        <p:txBody>
          <a:bodyPr rtlCol="0">
            <a:normAutofit fontScale="90000"/>
          </a:bodyPr>
          <a:lstStyle/>
          <a:p>
            <a:pPr eaLnBrk="1" fontAlgn="auto" hangingPunct="1">
              <a:spcAft>
                <a:spcPts val="0"/>
              </a:spcAft>
              <a:defRPr/>
            </a:pPr>
            <a:r>
              <a:rPr lang="ja-JP" altLang="en-US" dirty="0" smtClean="0"/>
              <a:t>複合文を使ったプログラム例（４）</a:t>
            </a:r>
            <a:endParaRPr lang="ja-JP" altLang="en-US" dirty="0"/>
          </a:p>
        </p:txBody>
      </p:sp>
      <p:sp>
        <p:nvSpPr>
          <p:cNvPr id="10243" name="コンテンツ プレースホルダ 2"/>
          <p:cNvSpPr>
            <a:spLocks noGrp="1"/>
          </p:cNvSpPr>
          <p:nvPr>
            <p:ph idx="1"/>
          </p:nvPr>
        </p:nvSpPr>
        <p:spPr>
          <a:xfrm>
            <a:off x="500063" y="1143000"/>
            <a:ext cx="6376193" cy="5238327"/>
          </a:xfrm>
          <a:ln>
            <a:solidFill>
              <a:schemeClr val="tx1"/>
            </a:solidFill>
          </a:ln>
        </p:spPr>
        <p:txBody>
          <a:bodyPr rtlCol="0">
            <a:noAutofit/>
          </a:bodyPr>
          <a:lstStyle/>
          <a:p>
            <a:pPr eaLnBrk="1" fontAlgn="auto" hangingPunct="1">
              <a:spcAft>
                <a:spcPts val="0"/>
              </a:spcAft>
              <a:buFont typeface="Wingdings" pitchFamily="-112" charset="2"/>
              <a:buNone/>
              <a:defRPr/>
            </a:pPr>
            <a:r>
              <a:rPr lang="en-US" altLang="ja-JP" sz="2000" dirty="0" smtClean="0"/>
              <a:t>#include &lt;</a:t>
            </a:r>
            <a:r>
              <a:rPr lang="en-US" altLang="ja-JP" sz="2000" dirty="0" err="1" smtClean="0"/>
              <a:t>stdio.h</a:t>
            </a:r>
            <a:r>
              <a:rPr lang="en-US" altLang="ja-JP" sz="2000" dirty="0" smtClean="0"/>
              <a:t>&gt;</a:t>
            </a:r>
          </a:p>
          <a:p>
            <a:pPr eaLnBrk="1" fontAlgn="auto" hangingPunct="1">
              <a:spcAft>
                <a:spcPts val="0"/>
              </a:spcAft>
              <a:buFont typeface="Wingdings" pitchFamily="-112" charset="2"/>
              <a:buNone/>
              <a:defRPr/>
            </a:pPr>
            <a:r>
              <a:rPr lang="en-US" altLang="ja-JP" sz="2000" dirty="0" err="1" smtClean="0"/>
              <a:t>int</a:t>
            </a:r>
            <a:r>
              <a:rPr lang="en-US" altLang="ja-JP" sz="2000" dirty="0" smtClean="0"/>
              <a:t> main (void)</a:t>
            </a:r>
          </a:p>
          <a:p>
            <a:pPr eaLnBrk="1" fontAlgn="auto" hangingPunct="1">
              <a:spcAft>
                <a:spcPts val="0"/>
              </a:spcAft>
              <a:buFont typeface="Wingdings" pitchFamily="-112" charset="2"/>
              <a:buNone/>
              <a:defRPr/>
            </a:pPr>
            <a:r>
              <a:rPr lang="en-US" altLang="ja-JP" sz="2000" dirty="0" smtClean="0"/>
              <a:t>{</a:t>
            </a:r>
          </a:p>
          <a:p>
            <a:pPr eaLnBrk="1" fontAlgn="auto" hangingPunct="1">
              <a:spcAft>
                <a:spcPts val="0"/>
              </a:spcAft>
              <a:buFont typeface="Wingdings" pitchFamily="-112" charset="2"/>
              <a:buNone/>
              <a:defRPr/>
            </a:pPr>
            <a:r>
              <a:rPr lang="en-US" altLang="ja-JP" sz="2000" dirty="0" smtClean="0"/>
              <a:t>    </a:t>
            </a:r>
            <a:r>
              <a:rPr lang="en-US" altLang="ja-JP" sz="2000" dirty="0" err="1" smtClean="0"/>
              <a:t>int</a:t>
            </a:r>
            <a:r>
              <a:rPr lang="en-US" altLang="ja-JP" sz="2000" dirty="0" smtClean="0"/>
              <a:t> x;</a:t>
            </a:r>
          </a:p>
          <a:p>
            <a:pPr eaLnBrk="1" fontAlgn="auto" hangingPunct="1">
              <a:spcAft>
                <a:spcPts val="0"/>
              </a:spcAft>
              <a:buFont typeface="Wingdings" pitchFamily="-112" charset="2"/>
              <a:buNone/>
              <a:defRPr/>
            </a:pPr>
            <a:r>
              <a:rPr lang="en-US" altLang="ja-JP" sz="2000" dirty="0" smtClean="0"/>
              <a:t>    x=3;</a:t>
            </a:r>
          </a:p>
          <a:p>
            <a:pPr eaLnBrk="1" fontAlgn="auto" hangingPunct="1">
              <a:spcAft>
                <a:spcPts val="0"/>
              </a:spcAft>
              <a:buFont typeface="Wingdings" pitchFamily="-112" charset="2"/>
              <a:buNone/>
              <a:defRPr/>
            </a:pPr>
            <a:r>
              <a:rPr lang="en-US" altLang="ja-JP" sz="2000" dirty="0" smtClean="0">
                <a:solidFill>
                  <a:srgbClr val="FF0000"/>
                </a:solidFill>
              </a:rPr>
              <a:t>    { </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int</a:t>
            </a:r>
            <a:r>
              <a:rPr lang="en-US" altLang="ja-JP" sz="2000" dirty="0" smtClean="0">
                <a:solidFill>
                  <a:srgbClr val="FF0000"/>
                </a:solidFill>
              </a:rPr>
              <a:t> x;</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printf</a:t>
            </a:r>
            <a:r>
              <a:rPr lang="en-US" altLang="ja-JP" sz="2000" dirty="0" smtClean="0">
                <a:solidFill>
                  <a:srgbClr val="FF0000"/>
                </a:solidFill>
              </a:rPr>
              <a:t> (“x=%d\n”, x);    /* </a:t>
            </a:r>
            <a:r>
              <a:rPr lang="ja-JP" altLang="en-US" sz="2000" dirty="0" smtClean="0">
                <a:solidFill>
                  <a:srgbClr val="FF0000"/>
                </a:solidFill>
              </a:rPr>
              <a:t>ここでは</a:t>
            </a:r>
            <a:r>
              <a:rPr lang="en-US" altLang="ja-JP" sz="2000" dirty="0" smtClean="0">
                <a:solidFill>
                  <a:srgbClr val="FF0000"/>
                </a:solidFill>
              </a:rPr>
              <a:t>x</a:t>
            </a:r>
            <a:r>
              <a:rPr lang="ja-JP" altLang="en-US" sz="2000" dirty="0" smtClean="0">
                <a:solidFill>
                  <a:srgbClr val="FF0000"/>
                </a:solidFill>
              </a:rPr>
              <a:t>の値は未定義 </a:t>
            </a:r>
            <a:r>
              <a:rPr lang="en-US" altLang="ja-JP" sz="2000" dirty="0" smtClean="0">
                <a:solidFill>
                  <a:srgbClr val="FF0000"/>
                </a:solidFill>
              </a:rPr>
              <a:t>*/</a:t>
            </a:r>
          </a:p>
          <a:p>
            <a:pPr eaLnBrk="1" fontAlgn="auto" hangingPunct="1">
              <a:spcAft>
                <a:spcPts val="0"/>
              </a:spcAft>
              <a:buFont typeface="Wingdings" pitchFamily="-112" charset="2"/>
              <a:buNone/>
              <a:defRPr/>
            </a:pPr>
            <a:r>
              <a:rPr lang="en-US" altLang="ja-JP" sz="2000" dirty="0" smtClean="0">
                <a:solidFill>
                  <a:srgbClr val="FF0000"/>
                </a:solidFill>
              </a:rPr>
              <a:t>        x=5;</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printf</a:t>
            </a:r>
            <a:r>
              <a:rPr lang="en-US" altLang="ja-JP" sz="2000" dirty="0" smtClean="0">
                <a:solidFill>
                  <a:srgbClr val="FF0000"/>
                </a:solidFill>
              </a:rPr>
              <a:t> (“x=%d\n”, x);    /* x</a:t>
            </a:r>
            <a:r>
              <a:rPr lang="ja-JP" altLang="en-US" sz="2000" dirty="0" smtClean="0">
                <a:solidFill>
                  <a:srgbClr val="FF0000"/>
                </a:solidFill>
              </a:rPr>
              <a:t>の値は</a:t>
            </a:r>
            <a:r>
              <a:rPr lang="en-US" altLang="ja-JP" sz="2000" dirty="0" smtClean="0">
                <a:solidFill>
                  <a:srgbClr val="FF0000"/>
                </a:solidFill>
              </a:rPr>
              <a:t>5 */</a:t>
            </a:r>
          </a:p>
          <a:p>
            <a:pPr eaLnBrk="1" fontAlgn="auto" hangingPunct="1">
              <a:spcAft>
                <a:spcPts val="0"/>
              </a:spcAft>
              <a:buFont typeface="Wingdings" pitchFamily="-112" charset="2"/>
              <a:buNone/>
              <a:defRPr/>
            </a:pPr>
            <a:r>
              <a:rPr lang="en-US" altLang="ja-JP" sz="2000" dirty="0" smtClean="0">
                <a:solidFill>
                  <a:srgbClr val="FF0000"/>
                </a:solidFill>
              </a:rPr>
              <a:t>    }</a:t>
            </a:r>
          </a:p>
          <a:p>
            <a:pPr eaLnBrk="1" fontAlgn="auto" hangingPunct="1">
              <a:spcAft>
                <a:spcPts val="0"/>
              </a:spcAft>
              <a:buFont typeface="Wingdings" pitchFamily="-112" charset="2"/>
              <a:buNone/>
              <a:defRPr/>
            </a:pPr>
            <a:r>
              <a:rPr lang="en-US" altLang="ja-JP" sz="2000" dirty="0" smtClean="0"/>
              <a:t>    </a:t>
            </a:r>
            <a:r>
              <a:rPr lang="en-US" altLang="ja-JP" sz="2000" dirty="0" err="1" smtClean="0"/>
              <a:t>printf</a:t>
            </a:r>
            <a:r>
              <a:rPr lang="en-US" altLang="ja-JP" sz="2000" dirty="0" smtClean="0"/>
              <a:t> (“x=%d\n”, x);        /* x</a:t>
            </a:r>
            <a:r>
              <a:rPr lang="ja-JP" altLang="en-US" sz="2000" dirty="0" smtClean="0"/>
              <a:t>の値は</a:t>
            </a:r>
            <a:r>
              <a:rPr lang="en-US" altLang="ja-JP" sz="2000" dirty="0" smtClean="0"/>
              <a:t>3 */</a:t>
            </a:r>
          </a:p>
          <a:p>
            <a:pPr eaLnBrk="1" fontAlgn="auto" hangingPunct="1">
              <a:spcAft>
                <a:spcPts val="0"/>
              </a:spcAft>
              <a:buFont typeface="Wingdings" pitchFamily="-112" charset="2"/>
              <a:buNone/>
              <a:defRPr/>
            </a:pPr>
            <a:r>
              <a:rPr lang="en-US" altLang="ja-JP" sz="2000" dirty="0" smtClean="0"/>
              <a:t>    return 0;</a:t>
            </a:r>
          </a:p>
          <a:p>
            <a:pPr eaLnBrk="1" fontAlgn="auto" hangingPunct="1">
              <a:spcAft>
                <a:spcPts val="0"/>
              </a:spcAft>
              <a:buFont typeface="Wingdings" pitchFamily="-112" charset="2"/>
              <a:buNone/>
              <a:defRPr/>
            </a:pPr>
            <a:r>
              <a:rPr lang="en-US" altLang="ja-JP" sz="2000" dirty="0" smtClean="0"/>
              <a:t>}</a:t>
            </a:r>
            <a:endParaRPr lang="ja-JP" altLang="en-US" sz="2000" dirty="0" smtClean="0"/>
          </a:p>
        </p:txBody>
      </p:sp>
      <p:sp>
        <p:nvSpPr>
          <p:cNvPr id="10247" name="テキスト ボックス 7"/>
          <p:cNvSpPr txBox="1">
            <a:spLocks noChangeArrowheads="1"/>
          </p:cNvSpPr>
          <p:nvPr/>
        </p:nvSpPr>
        <p:spPr bwMode="auto">
          <a:xfrm>
            <a:off x="3420616" y="1412776"/>
            <a:ext cx="5471864" cy="1631216"/>
          </a:xfrm>
          <a:prstGeom prst="rect">
            <a:avLst/>
          </a:prstGeom>
          <a:solidFill>
            <a:schemeClr val="bg1"/>
          </a:solidFill>
          <a:ln w="9525">
            <a:solidFill>
              <a:schemeClr val="tx1"/>
            </a:solidFill>
            <a:miter lim="800000"/>
            <a:headEnd/>
            <a:tailEnd/>
          </a:ln>
        </p:spPr>
        <p:txBody>
          <a:bodyPr wrap="square">
            <a:spAutoFit/>
          </a:bodyPr>
          <a:lstStyle/>
          <a:p>
            <a:r>
              <a:rPr kumimoji="1" lang="ja-JP" altLang="en-US" sz="2000" dirty="0"/>
              <a:t>内側の複合文（赤色の部分）で、外側で既に宣言されている変数</a:t>
            </a:r>
            <a:r>
              <a:rPr kumimoji="1" lang="en-US" altLang="ja-JP" sz="2000" dirty="0"/>
              <a:t>x</a:t>
            </a:r>
            <a:r>
              <a:rPr kumimoji="1" lang="ja-JP" altLang="en-US" sz="2000" dirty="0"/>
              <a:t>と同じ名前で変数を宣言している。名前は同じでも、別の変数であることに注意。</a:t>
            </a:r>
            <a:endParaRPr kumimoji="1" lang="en-US" altLang="ja-JP" sz="2000" dirty="0"/>
          </a:p>
          <a:p>
            <a:r>
              <a:rPr kumimoji="1" lang="ja-JP" altLang="en-US" sz="2000" dirty="0"/>
              <a:t>この例では、内側の複合文においては、外側の変数</a:t>
            </a:r>
            <a:r>
              <a:rPr kumimoji="1" lang="en-US" altLang="ja-JP" sz="2000" dirty="0"/>
              <a:t>x</a:t>
            </a:r>
            <a:r>
              <a:rPr kumimoji="1" lang="ja-JP" altLang="en-US" sz="2000" dirty="0" err="1"/>
              <a:t>には</a:t>
            </a:r>
            <a:r>
              <a:rPr kumimoji="1" lang="ja-JP" altLang="en-US" sz="2000" dirty="0"/>
              <a:t>アクセスできなくなる</a:t>
            </a:r>
            <a:r>
              <a:rPr kumimoji="1" lang="en-US" altLang="ja-JP" sz="2000" dirty="0"/>
              <a:t>(shadowing)</a:t>
            </a:r>
            <a:r>
              <a:rPr kumimoji="1" lang="ja-JP" altLang="en-US" sz="2000" dirty="0" err="1"/>
              <a:t>。</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88" y="285750"/>
            <a:ext cx="8501062" cy="685800"/>
          </a:xfrm>
        </p:spPr>
        <p:txBody>
          <a:bodyPr rtlCol="0">
            <a:normAutofit fontScale="90000"/>
          </a:bodyPr>
          <a:lstStyle/>
          <a:p>
            <a:pPr eaLnBrk="1" fontAlgn="auto" hangingPunct="1">
              <a:spcAft>
                <a:spcPts val="0"/>
              </a:spcAft>
              <a:defRPr/>
            </a:pPr>
            <a:r>
              <a:rPr lang="ja-JP" altLang="en-US" dirty="0" smtClean="0"/>
              <a:t>複合文を使ったプログラム例（５）</a:t>
            </a:r>
            <a:endParaRPr lang="ja-JP" altLang="en-US" dirty="0"/>
          </a:p>
        </p:txBody>
      </p:sp>
      <p:sp>
        <p:nvSpPr>
          <p:cNvPr id="11267" name="コンテンツ プレースホルダ 2"/>
          <p:cNvSpPr>
            <a:spLocks noGrp="1"/>
          </p:cNvSpPr>
          <p:nvPr>
            <p:ph idx="1"/>
          </p:nvPr>
        </p:nvSpPr>
        <p:spPr>
          <a:xfrm>
            <a:off x="357188" y="1143000"/>
            <a:ext cx="8358187" cy="5072063"/>
          </a:xfrm>
          <a:ln>
            <a:solidFill>
              <a:schemeClr val="tx1"/>
            </a:solidFill>
          </a:ln>
        </p:spPr>
        <p:txBody>
          <a:bodyPr rtlCol="0">
            <a:normAutofit lnSpcReduction="10000"/>
          </a:bodyPr>
          <a:lstStyle/>
          <a:p>
            <a:pPr eaLnBrk="1" fontAlgn="auto" hangingPunct="1">
              <a:spcAft>
                <a:spcPts val="0"/>
              </a:spcAft>
              <a:buFont typeface="Wingdings" pitchFamily="-112" charset="2"/>
              <a:buNone/>
              <a:defRPr/>
            </a:pPr>
            <a:r>
              <a:rPr lang="en-US" altLang="ja-JP" sz="2000" dirty="0" smtClean="0"/>
              <a:t>/* </a:t>
            </a:r>
            <a:r>
              <a:rPr lang="ja-JP" altLang="en-US" sz="2000" dirty="0" smtClean="0"/>
              <a:t>整数値を入力し、正かどうか判定  </a:t>
            </a:r>
            <a:r>
              <a:rPr lang="en-US" altLang="ja-JP" sz="2000" dirty="0" smtClean="0"/>
              <a:t>*/</a:t>
            </a:r>
          </a:p>
          <a:p>
            <a:pPr eaLnBrk="1" fontAlgn="auto" hangingPunct="1">
              <a:spcAft>
                <a:spcPts val="0"/>
              </a:spcAft>
              <a:buFont typeface="Wingdings" pitchFamily="-112" charset="2"/>
              <a:buNone/>
              <a:defRPr/>
            </a:pPr>
            <a:r>
              <a:rPr lang="en-US" altLang="ja-JP" sz="2000" dirty="0" smtClean="0"/>
              <a:t>#include &lt;</a:t>
            </a:r>
            <a:r>
              <a:rPr lang="en-US" altLang="ja-JP" sz="2000" dirty="0" err="1" smtClean="0"/>
              <a:t>stdio.h</a:t>
            </a:r>
            <a:r>
              <a:rPr lang="en-US" altLang="ja-JP" sz="2000" dirty="0" smtClean="0"/>
              <a:t>&gt;</a:t>
            </a:r>
          </a:p>
          <a:p>
            <a:pPr eaLnBrk="1" fontAlgn="auto" hangingPunct="1">
              <a:spcAft>
                <a:spcPts val="0"/>
              </a:spcAft>
              <a:buFont typeface="Wingdings" pitchFamily="-112" charset="2"/>
              <a:buNone/>
              <a:defRPr/>
            </a:pPr>
            <a:r>
              <a:rPr lang="en-US" altLang="ja-JP" sz="2000" dirty="0" err="1" smtClean="0"/>
              <a:t>int</a:t>
            </a:r>
            <a:r>
              <a:rPr lang="en-US" altLang="ja-JP" sz="2000" dirty="0" smtClean="0"/>
              <a:t> main (void)</a:t>
            </a:r>
          </a:p>
          <a:p>
            <a:pPr eaLnBrk="1" fontAlgn="auto" hangingPunct="1">
              <a:spcAft>
                <a:spcPts val="0"/>
              </a:spcAft>
              <a:buFont typeface="Wingdings" pitchFamily="-112" charset="2"/>
              <a:buNone/>
              <a:defRPr/>
            </a:pPr>
            <a:r>
              <a:rPr lang="en-US" altLang="ja-JP" sz="2000" dirty="0" smtClean="0"/>
              <a:t>{</a:t>
            </a:r>
          </a:p>
          <a:p>
            <a:pPr eaLnBrk="1" fontAlgn="auto" hangingPunct="1">
              <a:spcAft>
                <a:spcPts val="0"/>
              </a:spcAft>
              <a:buFont typeface="Wingdings" pitchFamily="-112" charset="2"/>
              <a:buNone/>
              <a:defRPr/>
            </a:pPr>
            <a:r>
              <a:rPr lang="en-US" altLang="ja-JP" sz="2000" dirty="0" smtClean="0"/>
              <a:t>    </a:t>
            </a:r>
            <a:r>
              <a:rPr lang="en-US" altLang="ja-JP" sz="2000" dirty="0" err="1" smtClean="0"/>
              <a:t>int</a:t>
            </a:r>
            <a:r>
              <a:rPr lang="en-US" altLang="ja-JP" sz="2000" dirty="0" smtClean="0"/>
              <a:t> x;</a:t>
            </a:r>
          </a:p>
          <a:p>
            <a:pPr eaLnBrk="1" fontAlgn="auto" hangingPunct="1">
              <a:spcAft>
                <a:spcPts val="0"/>
              </a:spcAft>
              <a:buFont typeface="Wingdings" pitchFamily="-112" charset="2"/>
              <a:buNone/>
              <a:defRPr/>
            </a:pPr>
            <a:r>
              <a:rPr lang="en-US" altLang="ja-JP" sz="2000" dirty="0" smtClean="0"/>
              <a:t>    </a:t>
            </a:r>
            <a:r>
              <a:rPr lang="en-US" altLang="ja-JP" sz="2000" dirty="0" err="1" smtClean="0"/>
              <a:t>printf</a:t>
            </a:r>
            <a:r>
              <a:rPr lang="en-US" altLang="ja-JP" sz="2000" dirty="0" smtClean="0"/>
              <a:t> (“Input an integer: “);</a:t>
            </a:r>
          </a:p>
          <a:p>
            <a:pPr eaLnBrk="1" fontAlgn="auto" hangingPunct="1">
              <a:spcAft>
                <a:spcPts val="0"/>
              </a:spcAft>
              <a:buFont typeface="Wingdings" pitchFamily="-112" charset="2"/>
              <a:buNone/>
              <a:defRPr/>
            </a:pPr>
            <a:r>
              <a:rPr lang="en-US" altLang="ja-JP" sz="2000" dirty="0" smtClean="0"/>
              <a:t>    </a:t>
            </a:r>
            <a:r>
              <a:rPr lang="en-US" altLang="ja-JP" sz="2000" dirty="0" err="1" smtClean="0"/>
              <a:t>scanf</a:t>
            </a:r>
            <a:r>
              <a:rPr lang="en-US" altLang="ja-JP" sz="2000" dirty="0" smtClean="0"/>
              <a:t> (“%d”, &amp;x);</a:t>
            </a:r>
          </a:p>
          <a:p>
            <a:pPr eaLnBrk="1" fontAlgn="auto" hangingPunct="1">
              <a:spcAft>
                <a:spcPts val="0"/>
              </a:spcAft>
              <a:buFont typeface="Wingdings" pitchFamily="-112" charset="2"/>
              <a:buNone/>
              <a:defRPr/>
            </a:pPr>
            <a:r>
              <a:rPr lang="en-US" altLang="ja-JP" sz="2000" dirty="0" smtClean="0"/>
              <a:t>    if (x&gt;0)</a:t>
            </a:r>
          </a:p>
          <a:p>
            <a:pPr eaLnBrk="1" fontAlgn="auto" hangingPunct="1">
              <a:spcAft>
                <a:spcPts val="0"/>
              </a:spcAft>
              <a:buFont typeface="Wingdings" pitchFamily="-112" charset="2"/>
              <a:buNone/>
              <a:defRPr/>
            </a:pPr>
            <a:r>
              <a:rPr lang="en-US" altLang="ja-JP" sz="2000" dirty="0" smtClean="0"/>
              <a:t>        </a:t>
            </a:r>
            <a:r>
              <a:rPr lang="en-US" altLang="ja-JP" sz="2000" dirty="0" err="1" smtClean="0"/>
              <a:t>printf</a:t>
            </a:r>
            <a:r>
              <a:rPr lang="en-US" altLang="ja-JP" sz="2000" dirty="0" smtClean="0"/>
              <a:t> (“%d is greater than 0.\n”, x);</a:t>
            </a:r>
          </a:p>
          <a:p>
            <a:pPr eaLnBrk="1" fontAlgn="auto" hangingPunct="1">
              <a:spcAft>
                <a:spcPts val="0"/>
              </a:spcAft>
              <a:buFont typeface="Wingdings" pitchFamily="-112" charset="2"/>
              <a:buNone/>
              <a:defRPr/>
            </a:pPr>
            <a:r>
              <a:rPr lang="en-US" altLang="ja-JP" sz="2000" dirty="0" smtClean="0"/>
              <a:t>    else </a:t>
            </a:r>
            <a:r>
              <a:rPr lang="en-US" altLang="ja-JP" sz="2000" dirty="0" smtClean="0">
                <a:solidFill>
                  <a:srgbClr val="FF0000"/>
                </a:solidFill>
              </a:rPr>
              <a:t>{</a:t>
            </a:r>
          </a:p>
          <a:p>
            <a:pPr eaLnBrk="1" fontAlgn="auto" hangingPunct="1">
              <a:spcAft>
                <a:spcPts val="0"/>
              </a:spcAft>
              <a:buFont typeface="Wingdings" pitchFamily="-112" charset="2"/>
              <a:buNone/>
              <a:defRPr/>
            </a:pPr>
            <a:r>
              <a:rPr lang="en-US" altLang="ja-JP" sz="2000" dirty="0" smtClean="0">
                <a:solidFill>
                  <a:srgbClr val="FF0000"/>
                </a:solidFill>
              </a:rPr>
              <a:t>        </a:t>
            </a:r>
            <a:r>
              <a:rPr lang="en-US" altLang="ja-JP" sz="2000" dirty="0" err="1" smtClean="0">
                <a:solidFill>
                  <a:srgbClr val="FF0000"/>
                </a:solidFill>
              </a:rPr>
              <a:t>printf</a:t>
            </a:r>
            <a:r>
              <a:rPr lang="en-US" altLang="ja-JP" sz="2000" dirty="0" smtClean="0">
                <a:solidFill>
                  <a:srgbClr val="FF0000"/>
                </a:solidFill>
              </a:rPr>
              <a:t> (“%d is less than or equal to 0.\n”, x);</a:t>
            </a:r>
          </a:p>
          <a:p>
            <a:pPr eaLnBrk="1" fontAlgn="auto" hangingPunct="1">
              <a:spcAft>
                <a:spcPts val="0"/>
              </a:spcAft>
              <a:buFont typeface="Wingdings" pitchFamily="-112" charset="2"/>
              <a:buNone/>
              <a:defRPr/>
            </a:pPr>
            <a:r>
              <a:rPr lang="en-US" altLang="ja-JP" sz="2000" dirty="0" smtClean="0">
                <a:solidFill>
                  <a:srgbClr val="FF0000"/>
                </a:solidFill>
              </a:rPr>
              <a:t>    }</a:t>
            </a:r>
          </a:p>
          <a:p>
            <a:pPr eaLnBrk="1" fontAlgn="auto" hangingPunct="1">
              <a:spcAft>
                <a:spcPts val="0"/>
              </a:spcAft>
              <a:buFont typeface="Wingdings" pitchFamily="-112" charset="2"/>
              <a:buNone/>
              <a:defRPr/>
            </a:pPr>
            <a:r>
              <a:rPr lang="en-US" altLang="ja-JP" sz="2000" dirty="0" smtClean="0"/>
              <a:t>    return 0;</a:t>
            </a:r>
          </a:p>
          <a:p>
            <a:pPr eaLnBrk="1" fontAlgn="auto" hangingPunct="1">
              <a:spcAft>
                <a:spcPts val="0"/>
              </a:spcAft>
              <a:buFont typeface="Wingdings" pitchFamily="-112" charset="2"/>
              <a:buNone/>
              <a:defRPr/>
            </a:pPr>
            <a:r>
              <a:rPr lang="en-US" altLang="ja-JP" sz="2000" dirty="0" smtClean="0"/>
              <a:t>}</a:t>
            </a:r>
            <a:endParaRPr lang="ja-JP" altLang="en-US" sz="2000" dirty="0" smtClean="0"/>
          </a:p>
        </p:txBody>
      </p:sp>
      <p:sp>
        <p:nvSpPr>
          <p:cNvPr id="11271" name="テキスト ボックス 7"/>
          <p:cNvSpPr txBox="1">
            <a:spLocks noChangeArrowheads="1"/>
          </p:cNvSpPr>
          <p:nvPr/>
        </p:nvSpPr>
        <p:spPr bwMode="auto">
          <a:xfrm>
            <a:off x="2411760" y="5517232"/>
            <a:ext cx="3143250" cy="1016000"/>
          </a:xfrm>
          <a:prstGeom prst="rect">
            <a:avLst/>
          </a:prstGeom>
          <a:solidFill>
            <a:schemeClr val="bg1"/>
          </a:solidFill>
          <a:ln w="9525">
            <a:solidFill>
              <a:schemeClr val="tx1"/>
            </a:solidFill>
            <a:miter lim="800000"/>
            <a:headEnd/>
            <a:tailEnd/>
          </a:ln>
        </p:spPr>
        <p:txBody>
          <a:bodyPr>
            <a:spAutoFit/>
          </a:bodyPr>
          <a:lstStyle/>
          <a:p>
            <a:r>
              <a:rPr kumimoji="1" lang="ja-JP" altLang="en-US" sz="2000"/>
              <a:t>赤字の部分は宣言</a:t>
            </a:r>
            <a:r>
              <a:rPr kumimoji="1" lang="en-US" altLang="ja-JP" sz="2000"/>
              <a:t>0</a:t>
            </a:r>
            <a:r>
              <a:rPr kumimoji="1" lang="ja-JP" altLang="en-US" sz="2000"/>
              <a:t>個、文</a:t>
            </a:r>
            <a:r>
              <a:rPr kumimoji="1" lang="en-US" altLang="ja-JP" sz="2000"/>
              <a:t>1</a:t>
            </a:r>
            <a:r>
              <a:rPr kumimoji="1" lang="ja-JP" altLang="en-US" sz="2000"/>
              <a:t>個の複合文であり、</a:t>
            </a:r>
            <a:r>
              <a:rPr kumimoji="1" lang="en-US" altLang="ja-JP" sz="2000"/>
              <a:t>if</a:t>
            </a:r>
            <a:r>
              <a:rPr kumimoji="1" lang="ja-JP" altLang="en-US" sz="2000"/>
              <a:t>文の</a:t>
            </a:r>
            <a:r>
              <a:rPr kumimoji="1" lang="en-US" altLang="ja-JP" sz="2000"/>
              <a:t>else</a:t>
            </a:r>
            <a:r>
              <a:rPr kumimoji="1" lang="ja-JP" altLang="en-US" sz="2000"/>
              <a:t>パートを成す。</a:t>
            </a:r>
            <a:endParaRPr kumimoji="1" lang="en-US" altLang="ja-JP" sz="2000"/>
          </a:p>
        </p:txBody>
      </p:sp>
      <p:sp>
        <p:nvSpPr>
          <p:cNvPr id="11272" name="テキスト ボックス 8"/>
          <p:cNvSpPr txBox="1">
            <a:spLocks noChangeArrowheads="1"/>
          </p:cNvSpPr>
          <p:nvPr/>
        </p:nvSpPr>
        <p:spPr bwMode="auto">
          <a:xfrm>
            <a:off x="5724128" y="5517232"/>
            <a:ext cx="2857500" cy="1016000"/>
          </a:xfrm>
          <a:prstGeom prst="rect">
            <a:avLst/>
          </a:prstGeom>
          <a:solidFill>
            <a:schemeClr val="bg1"/>
          </a:solidFill>
          <a:ln w="9525">
            <a:solidFill>
              <a:schemeClr val="tx1"/>
            </a:solidFill>
            <a:miter lim="800000"/>
            <a:headEnd/>
            <a:tailEnd/>
          </a:ln>
        </p:spPr>
        <p:txBody>
          <a:bodyPr>
            <a:spAutoFit/>
          </a:bodyPr>
          <a:lstStyle/>
          <a:p>
            <a:r>
              <a:rPr kumimoji="1" lang="ja-JP" altLang="en-US" sz="2000"/>
              <a:t>文１つからなる複合文は中括弧</a:t>
            </a:r>
            <a:r>
              <a:rPr kumimoji="1" lang="en-US" altLang="ja-JP" sz="2000"/>
              <a:t>{ }</a:t>
            </a:r>
            <a:r>
              <a:rPr kumimoji="1" lang="ja-JP" altLang="en-US" sz="2000"/>
              <a:t>をはずしても意味は変わらない。</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TotalTime>
  <Words>3521</Words>
  <Application>Microsoft Macintosh PowerPoint</Application>
  <PresentationFormat>画面に合わせる (4:3)</PresentationFormat>
  <Paragraphs>375</Paragraphs>
  <Slides>31</Slides>
  <Notes>2</Notes>
  <HiddenSlides>0</HiddenSlides>
  <MMClips>0</MMClips>
  <ScaleCrop>false</ScaleCrop>
  <HeadingPairs>
    <vt:vector size="4" baseType="variant">
      <vt:variant>
        <vt:lpstr>テーマ</vt:lpstr>
      </vt:variant>
      <vt:variant>
        <vt:i4>1</vt:i4>
      </vt:variant>
      <vt:variant>
        <vt:lpstr>スライド タイトル</vt:lpstr>
      </vt:variant>
      <vt:variant>
        <vt:i4>31</vt:i4>
      </vt:variant>
    </vt:vector>
  </HeadingPairs>
  <TitlesOfParts>
    <vt:vector size="32" baseType="lpstr">
      <vt:lpstr>Office テーマ</vt:lpstr>
      <vt:lpstr>PowerPoint プレゼンテーション</vt:lpstr>
      <vt:lpstr>今回の講義内容</vt:lpstr>
      <vt:lpstr>複合文(ブロック)</vt:lpstr>
      <vt:lpstr>複合文の例</vt:lpstr>
      <vt:lpstr>複合文を使ったプログラム例（１）</vt:lpstr>
      <vt:lpstr>複合文を使ったプログラム例（２）</vt:lpstr>
      <vt:lpstr>複合文を使ったプログラム例（３）</vt:lpstr>
      <vt:lpstr>複合文を使ったプログラム例（４）</vt:lpstr>
      <vt:lpstr>複合文を使ったプログラム例（５）</vt:lpstr>
      <vt:lpstr>複合文を使ったプログラム例（６） （打ち込んで確認）</vt:lpstr>
      <vt:lpstr>補足</vt:lpstr>
      <vt:lpstr>複合文を使ったプログラム例（７）</vt:lpstr>
      <vt:lpstr>複合文を使ったプログラム例（８）</vt:lpstr>
      <vt:lpstr>繰り返し</vt:lpstr>
      <vt:lpstr>while文（教科書 p.68）</vt:lpstr>
      <vt:lpstr>while文を使ったプログラム例 （打ち込んで実行）</vt:lpstr>
      <vt:lpstr>無限ループ（打ち込んで実行）</vt:lpstr>
      <vt:lpstr> ラベル、goto文（打ち込んで実行）</vt:lpstr>
      <vt:lpstr>goto文を使った無限ループ （打ち込んで実行）</vt:lpstr>
      <vt:lpstr>基本課題１</vt:lpstr>
      <vt:lpstr>基本課題２</vt:lpstr>
      <vt:lpstr>発展課題１</vt:lpstr>
      <vt:lpstr>発展課題２</vt:lpstr>
      <vt:lpstr>参考課題１ （数当てゲーム） </vt:lpstr>
      <vt:lpstr>参考課題１解答例</vt:lpstr>
      <vt:lpstr>参考課題２</vt:lpstr>
      <vt:lpstr>参考課題２解答例</vt:lpstr>
      <vt:lpstr>参考課題３</vt:lpstr>
      <vt:lpstr>参考課題３解答例</vt:lpstr>
      <vt:lpstr>参考課題４</vt:lpstr>
      <vt:lpstr>参考課題４解答例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sasano</dc:creator>
  <cp:lastModifiedBy>Sasano Isao</cp:lastModifiedBy>
  <cp:revision>123</cp:revision>
  <dcterms:created xsi:type="dcterms:W3CDTF">2011-10-07T11:19:16Z</dcterms:created>
  <dcterms:modified xsi:type="dcterms:W3CDTF">2014-09-28T03:43:28Z</dcterms:modified>
</cp:coreProperties>
</file>