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311" r:id="rId2"/>
    <p:sldId id="312" r:id="rId3"/>
    <p:sldId id="348" r:id="rId4"/>
    <p:sldId id="349" r:id="rId5"/>
    <p:sldId id="314" r:id="rId6"/>
    <p:sldId id="316" r:id="rId7"/>
    <p:sldId id="317" r:id="rId8"/>
    <p:sldId id="318" r:id="rId9"/>
    <p:sldId id="345" r:id="rId10"/>
    <p:sldId id="320" r:id="rId11"/>
    <p:sldId id="321" r:id="rId12"/>
    <p:sldId id="344" r:id="rId13"/>
    <p:sldId id="357" r:id="rId14"/>
    <p:sldId id="392" r:id="rId15"/>
    <p:sldId id="364" r:id="rId16"/>
    <p:sldId id="391" r:id="rId17"/>
    <p:sldId id="347" r:id="rId18"/>
    <p:sldId id="351" r:id="rId19"/>
    <p:sldId id="350" r:id="rId20"/>
    <p:sldId id="324" r:id="rId21"/>
    <p:sldId id="325" r:id="rId22"/>
    <p:sldId id="326" r:id="rId23"/>
    <p:sldId id="327" r:id="rId24"/>
    <p:sldId id="328" r:id="rId25"/>
    <p:sldId id="329" r:id="rId26"/>
    <p:sldId id="330" r:id="rId27"/>
    <p:sldId id="331" r:id="rId28"/>
    <p:sldId id="332" r:id="rId29"/>
    <p:sldId id="356" r:id="rId30"/>
    <p:sldId id="352" r:id="rId31"/>
    <p:sldId id="353" r:id="rId32"/>
    <p:sldId id="335" r:id="rId33"/>
    <p:sldId id="334" r:id="rId34"/>
    <p:sldId id="336" r:id="rId35"/>
    <p:sldId id="341" r:id="rId36"/>
    <p:sldId id="338" r:id="rId37"/>
    <p:sldId id="340" r:id="rId38"/>
    <p:sldId id="355" r:id="rId39"/>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BCBF"/>
    <a:srgbClr val="7B8073"/>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96"/>
    <p:restoredTop sz="94694"/>
  </p:normalViewPr>
  <p:slideViewPr>
    <p:cSldViewPr snapToGrid="0">
      <p:cViewPr varScale="1">
        <p:scale>
          <a:sx n="121" d="100"/>
          <a:sy n="121" d="100"/>
        </p:scale>
        <p:origin x="11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12</a:t>
            </a:fld>
            <a:endParaRPr lang="en-US" altLang="ja-JP" sz="1200"/>
          </a:p>
        </p:txBody>
      </p:sp>
      <p:sp>
        <p:nvSpPr>
          <p:cNvPr id="21506" name="Rectangle 2"/>
          <p:cNvSpPr>
            <a:spLocks noGrp="1" noRot="1" noChangeAspect="1" noChangeArrowheads="1" noTextEdit="1"/>
          </p:cNvSpPr>
          <p:nvPr>
            <p:ph type="sldImg"/>
          </p:nvPr>
        </p:nvSpPr>
        <p:spPr>
          <a:xfrm>
            <a:off x="903288" y="739775"/>
            <a:ext cx="4929187" cy="3698875"/>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a:ln/>
        </p:spPr>
      </p:sp>
      <p:sp>
        <p:nvSpPr>
          <p:cNvPr id="22530"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ja-JP" altLang="en-US">
              <a:latin typeface="Times New Roman" charset="0"/>
              <a:ea typeface="ＭＳ Ｐ明朝" charset="0"/>
            </a:endParaRPr>
          </a:p>
        </p:txBody>
      </p:sp>
      <p:sp>
        <p:nvSpPr>
          <p:cNvPr id="22531"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fld id="{F0EA004A-3994-E94B-8A31-72922F3155A5}" type="slidenum">
              <a:rPr lang="ja-JP" altLang="en-US" sz="1200">
                <a:latin typeface="Times New Roman" charset="0"/>
              </a:rPr>
              <a:pPr/>
              <a:t>14</a:t>
            </a:fld>
            <a:endParaRPr lang="ja-JP" altLang="en-US" sz="1200">
              <a:latin typeface="Times New Roman" charset="0"/>
            </a:endParaRPr>
          </a:p>
        </p:txBody>
      </p:sp>
    </p:spTree>
    <p:extLst>
      <p:ext uri="{BB962C8B-B14F-4D97-AF65-F5344CB8AC3E}">
        <p14:creationId xmlns:p14="http://schemas.microsoft.com/office/powerpoint/2010/main" val="2178070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a:ln/>
        </p:spPr>
      </p:sp>
      <p:sp>
        <p:nvSpPr>
          <p:cNvPr id="22530"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ja-JP" altLang="en-US">
              <a:latin typeface="Times New Roman" charset="0"/>
              <a:ea typeface="ＭＳ Ｐ明朝" charset="0"/>
            </a:endParaRPr>
          </a:p>
        </p:txBody>
      </p:sp>
      <p:sp>
        <p:nvSpPr>
          <p:cNvPr id="22531" name="スライド番号プレースホルダ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fld id="{F0EA004A-3994-E94B-8A31-72922F3155A5}" type="slidenum">
              <a:rPr lang="ja-JP" altLang="en-US" sz="1200">
                <a:latin typeface="Times New Roman" charset="0"/>
              </a:rPr>
              <a:pPr/>
              <a:t>16</a:t>
            </a:fld>
            <a:endParaRPr lang="ja-JP" altLang="en-US" sz="1200">
              <a:latin typeface="Times New Roman" charset="0"/>
            </a:endParaRPr>
          </a:p>
        </p:txBody>
      </p:sp>
    </p:spTree>
    <p:extLst>
      <p:ext uri="{BB962C8B-B14F-4D97-AF65-F5344CB8AC3E}">
        <p14:creationId xmlns:p14="http://schemas.microsoft.com/office/powerpoint/2010/main" val="1807048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17</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18</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19</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20</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21</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22</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23</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4</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24</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25</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26</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28</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33</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5</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3288" y="739775"/>
            <a:ext cx="4929187" cy="3698875"/>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3288" y="739775"/>
            <a:ext cx="4929187" cy="3698875"/>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877711"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2021</a:t>
            </a:r>
            <a:r>
              <a:rPr lang="ja-JP" altLang="en-US"/>
              <a:t>年 </a:t>
            </a:r>
            <a:r>
              <a:rPr lang="en-US" altLang="ja-JP" dirty="0"/>
              <a:t>12</a:t>
            </a:r>
            <a:r>
              <a:rPr lang="ja-JP" altLang="en-US"/>
              <a:t>月 </a:t>
            </a:r>
            <a:r>
              <a:rPr lang="en-US" altLang="ja-JP" dirty="0"/>
              <a:t>13</a:t>
            </a:r>
            <a:r>
              <a:rPr lang="ja-JP" altLang="en-US"/>
              <a:t>日</a:t>
            </a:r>
            <a:endParaRPr lang="en-US" altLang="ja-JP" dirty="0"/>
          </a:p>
        </p:txBody>
      </p:sp>
    </p:spTree>
    <p:extLst>
      <p:ext uri="{BB962C8B-B14F-4D97-AF65-F5344CB8AC3E}">
        <p14:creationId xmlns:p14="http://schemas.microsoft.com/office/powerpoint/2010/main" val="382978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319851" y="1947863"/>
            <a:ext cx="8617185" cy="48320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（１） 処理したい情報を記号（有限種類、</a:t>
            </a:r>
            <a:r>
              <a:rPr lang="en-US" altLang="ja-JP" dirty="0"/>
              <a:t>0</a:t>
            </a:r>
            <a:r>
              <a:rPr lang="ja-JP" altLang="en-US" dirty="0"/>
              <a:t>と</a:t>
            </a:r>
            <a:r>
              <a:rPr lang="en-US" altLang="ja-JP" dirty="0"/>
              <a:t>1</a:t>
            </a:r>
            <a:r>
              <a:rPr lang="ja-JP" altLang="en-US" dirty="0"/>
              <a:t>でなくてもよい）の列で表現する。</a:t>
            </a:r>
            <a:endParaRPr lang="en-US" altLang="ja-JP" dirty="0"/>
          </a:p>
          <a:p>
            <a:r>
              <a:rPr lang="ja-JP" altLang="en-US" dirty="0"/>
              <a:t>（２） 記号列をプログラムに従って処理する。</a:t>
            </a:r>
            <a:endParaRPr lang="en-US" altLang="ja-JP" dirty="0"/>
          </a:p>
          <a:p>
            <a:endParaRPr lang="en-US" altLang="ja-JP" dirty="0"/>
          </a:p>
          <a:p>
            <a:r>
              <a:rPr lang="ja-JP" altLang="en-US" dirty="0"/>
              <a:t>（参考）ゲーデル数 </a:t>
            </a:r>
            <a:r>
              <a:rPr lang="en-US" altLang="ja-JP" dirty="0"/>
              <a:t>--- </a:t>
            </a:r>
            <a:r>
              <a:rPr lang="ja-JP" altLang="en-US" dirty="0"/>
              <a:t>すべての論理式は自然数に一意対応させることができる。（不完全性定理の証明に使用。）</a:t>
            </a:r>
            <a:endParaRPr lang="en-US" altLang="ja-JP" dirty="0"/>
          </a:p>
          <a:p>
            <a:endParaRPr lang="en-US" altLang="ja-JP" dirty="0"/>
          </a:p>
          <a:p>
            <a:r>
              <a:rPr lang="ja-JP" altLang="en-US" dirty="0"/>
              <a:t>今日ではこの</a:t>
            </a:r>
            <a:r>
              <a:rPr lang="en-US" altLang="ja-JP" dirty="0"/>
              <a:t>idea</a:t>
            </a:r>
            <a:r>
              <a:rPr lang="ja-JP" altLang="en-US" dirty="0"/>
              <a:t>は論理式に限らず適用されている。コンピュータで何かを処理するには処理対象とプログラムを記号列（自然数）で表現しなければならない。</a:t>
            </a:r>
            <a:endParaRPr lang="en-US" altLang="ja-JP" dirty="0"/>
          </a:p>
        </p:txBody>
      </p:sp>
    </p:spTree>
    <p:extLst>
      <p:ext uri="{BB962C8B-B14F-4D97-AF65-F5344CB8AC3E}">
        <p14:creationId xmlns:p14="http://schemas.microsoft.com/office/powerpoint/2010/main" val="320790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18778" y="3034713"/>
            <a:ext cx="6887140" cy="3488274"/>
          </a:xfrm>
        </p:spPr>
        <p:txBody>
          <a:bodyPr>
            <a:normAutofit/>
          </a:bodyPr>
          <a:lstStyle/>
          <a:p>
            <a:pPr>
              <a:defRPr/>
            </a:pPr>
            <a:r>
              <a:rPr lang="ja-JP" altLang="en-US" dirty="0"/>
              <a:t>例えば，数の</a:t>
            </a:r>
            <a:r>
              <a:rPr lang="en-US" altLang="ja-JP" dirty="0"/>
              <a:t>1</a:t>
            </a:r>
            <a:r>
              <a:rPr lang="ja-JP" altLang="en-US" dirty="0"/>
              <a:t>は</a:t>
            </a:r>
            <a:r>
              <a:rPr lang="en-US" altLang="ja-JP" dirty="0"/>
              <a:t>?</a:t>
            </a:r>
          </a:p>
          <a:p>
            <a:pPr lvl="1">
              <a:defRPr/>
            </a:pPr>
            <a:r>
              <a:rPr lang="en-US" altLang="ja-JP" dirty="0"/>
              <a:t>1</a:t>
            </a:r>
            <a:r>
              <a:rPr lang="ja-JP" altLang="en-US" dirty="0"/>
              <a:t>（</a:t>
            </a:r>
            <a:r>
              <a:rPr lang="en-US" altLang="ja-JP" dirty="0"/>
              <a:t>2</a:t>
            </a:r>
            <a:r>
              <a:rPr lang="ja-JP" altLang="en-US" dirty="0"/>
              <a:t>進数</a:t>
            </a:r>
            <a:r>
              <a:rPr lang="en-US" altLang="ja-JP" dirty="0"/>
              <a:t>1byte</a:t>
            </a:r>
            <a:r>
              <a:rPr lang="ja-JP" altLang="en-US" dirty="0"/>
              <a:t>で</a:t>
            </a:r>
            <a:r>
              <a:rPr lang="en-US" altLang="ja-JP" dirty="0"/>
              <a:t> 00000001</a:t>
            </a:r>
            <a:r>
              <a:rPr lang="ja-JP" altLang="en-US" dirty="0"/>
              <a:t>）</a:t>
            </a:r>
            <a:endParaRPr lang="en-US" altLang="ja-JP" dirty="0"/>
          </a:p>
          <a:p>
            <a:pPr>
              <a:defRPr/>
            </a:pPr>
            <a:r>
              <a:rPr lang="ja-JP" altLang="en-US" dirty="0"/>
              <a:t>例えば，文字の</a:t>
            </a:r>
            <a:r>
              <a:rPr lang="en-US" altLang="ja-JP" dirty="0"/>
              <a:t>a</a:t>
            </a:r>
            <a:r>
              <a:rPr lang="ja-JP" altLang="en-US" dirty="0"/>
              <a:t>は</a:t>
            </a:r>
            <a:r>
              <a:rPr lang="en-US" altLang="ja-JP" dirty="0"/>
              <a:t>?</a:t>
            </a:r>
          </a:p>
          <a:p>
            <a:pPr lvl="1">
              <a:defRPr/>
            </a:pPr>
            <a:r>
              <a:rPr lang="en-US" altLang="ja-JP" dirty="0"/>
              <a:t>97</a:t>
            </a:r>
            <a:r>
              <a:rPr lang="ja-JP" altLang="en-US" dirty="0"/>
              <a:t>（</a:t>
            </a:r>
            <a:r>
              <a:rPr lang="en-US" altLang="ja-JP" dirty="0"/>
              <a:t>2</a:t>
            </a:r>
            <a:r>
              <a:rPr lang="ja-JP" altLang="en-US" dirty="0"/>
              <a:t>進数</a:t>
            </a:r>
            <a:r>
              <a:rPr lang="en-US" altLang="ja-JP" dirty="0"/>
              <a:t>1byte</a:t>
            </a:r>
            <a:r>
              <a:rPr lang="ja-JP" altLang="en-US" dirty="0"/>
              <a:t>で</a:t>
            </a:r>
            <a:r>
              <a:rPr lang="en-US" altLang="ja-JP" dirty="0"/>
              <a:t> 01100001</a:t>
            </a:r>
            <a:r>
              <a:rPr lang="ja-JP" altLang="en-US" dirty="0"/>
              <a:t>）</a:t>
            </a:r>
            <a:endParaRPr lang="en-US" altLang="ja-JP" dirty="0"/>
          </a:p>
          <a:p>
            <a:pPr>
              <a:defRPr/>
            </a:pPr>
            <a:r>
              <a:rPr lang="ja-JP" altLang="en-US" dirty="0"/>
              <a:t>例えば，文字列</a:t>
            </a:r>
            <a:r>
              <a:rPr lang="en-US" altLang="ja-JP" dirty="0" err="1"/>
              <a:t>ab</a:t>
            </a:r>
            <a:r>
              <a:rPr lang="ja-JP" altLang="en-US" dirty="0"/>
              <a:t>は</a:t>
            </a:r>
            <a:r>
              <a:rPr lang="en-US" altLang="ja-JP" dirty="0"/>
              <a:t>?</a:t>
            </a:r>
          </a:p>
          <a:p>
            <a:pPr lvl="1">
              <a:defRPr/>
            </a:pPr>
            <a:r>
              <a:rPr lang="en-US" altLang="ja-JP" dirty="0"/>
              <a:t>97 98 0 </a:t>
            </a:r>
            <a:r>
              <a:rPr lang="ja-JP" altLang="en-US" dirty="0"/>
              <a:t>（</a:t>
            </a:r>
            <a:r>
              <a:rPr lang="en-US" altLang="ja-JP" dirty="0"/>
              <a:t>0</a:t>
            </a:r>
            <a:r>
              <a:rPr lang="ja-JP" altLang="en-US" dirty="0"/>
              <a:t>は文字列の終わりを示すとする。）</a:t>
            </a:r>
            <a:endParaRPr lang="en-US" altLang="ja-JP" dirty="0"/>
          </a:p>
          <a:p>
            <a:pPr lvl="1">
              <a:defRPr/>
            </a:pPr>
            <a:r>
              <a:rPr lang="ja-JP" altLang="en-US" dirty="0"/>
              <a:t>（</a:t>
            </a:r>
            <a:r>
              <a:rPr lang="en-US" altLang="ja-JP" dirty="0"/>
              <a:t>2</a:t>
            </a:r>
            <a:r>
              <a:rPr lang="ja-JP" altLang="en-US" dirty="0"/>
              <a:t>進数</a:t>
            </a:r>
            <a:r>
              <a:rPr lang="en-US" altLang="ja-JP" dirty="0"/>
              <a:t>3byte</a:t>
            </a:r>
            <a:r>
              <a:rPr lang="ja-JP" altLang="en-US" dirty="0"/>
              <a:t>で</a:t>
            </a:r>
            <a:r>
              <a:rPr lang="en-US" altLang="ja-JP" dirty="0"/>
              <a:t> 01100001 01100010 00000000</a:t>
            </a:r>
            <a:r>
              <a:rPr lang="ja-JP" altLang="en-US" dirty="0"/>
              <a:t>）</a:t>
            </a:r>
            <a:endParaRPr lang="en-US" altLang="ja-JP" dirty="0"/>
          </a:p>
        </p:txBody>
      </p:sp>
      <p:sp>
        <p:nvSpPr>
          <p:cNvPr id="2" name="テキスト ボックス 1"/>
          <p:cNvSpPr txBox="1"/>
          <p:nvPr/>
        </p:nvSpPr>
        <p:spPr>
          <a:xfrm>
            <a:off x="5430549" y="3893839"/>
            <a:ext cx="3014507" cy="1323439"/>
          </a:xfrm>
          <a:prstGeom prst="rect">
            <a:avLst/>
          </a:prstGeom>
          <a:noFill/>
          <a:ln>
            <a:solidFill>
              <a:schemeClr val="tx1"/>
            </a:solidFill>
          </a:ln>
        </p:spPr>
        <p:txBody>
          <a:bodyPr wrap="square" rtlCol="0">
            <a:spAutoFit/>
          </a:bodyPr>
          <a:lstStyle/>
          <a:p>
            <a:r>
              <a:rPr kumimoji="1" lang="ja-JP" altLang="en-US" sz="2000" dirty="0"/>
              <a:t>文字の符号化方式（文字と数との対応関係）はいくつかあり、</a:t>
            </a:r>
            <a:r>
              <a:rPr kumimoji="1" lang="en-US" altLang="ja-JP" sz="2000" dirty="0"/>
              <a:t>Unicode</a:t>
            </a:r>
            <a:r>
              <a:rPr kumimoji="1" lang="ja-JP" altLang="en-US" sz="2000" dirty="0"/>
              <a:t>、</a:t>
            </a:r>
            <a:r>
              <a:rPr kumimoji="1" lang="en-US" altLang="ja-JP" sz="2000" dirty="0"/>
              <a:t>Shift-JIS</a:t>
            </a:r>
            <a:r>
              <a:rPr kumimoji="1" lang="ja-JP" altLang="en-US" sz="2000" dirty="0"/>
              <a:t>などがよく用いられる。</a:t>
            </a:r>
          </a:p>
        </p:txBody>
      </p:sp>
      <p:sp>
        <p:nvSpPr>
          <p:cNvPr id="4" name="正方形/長方形 3"/>
          <p:cNvSpPr/>
          <p:nvPr/>
        </p:nvSpPr>
        <p:spPr>
          <a:xfrm>
            <a:off x="630185" y="1332792"/>
            <a:ext cx="7797664" cy="1569660"/>
          </a:xfrm>
          <a:prstGeom prst="rect">
            <a:avLst/>
          </a:prstGeom>
        </p:spPr>
        <p:txBody>
          <a:bodyPr wrap="square">
            <a:spAutoFit/>
          </a:bodyPr>
          <a:lstStyle/>
          <a:p>
            <a:pPr>
              <a:defRPr/>
            </a:pPr>
            <a:r>
              <a:rPr lang="ja-JP" altLang="en-US" dirty="0"/>
              <a:t>ディジタル計算機で情報を処理したいときは、まず、処理したい情報を記号列（通常は</a:t>
            </a:r>
            <a:r>
              <a:rPr lang="en-US" altLang="ja-JP" dirty="0"/>
              <a:t>0</a:t>
            </a:r>
            <a:r>
              <a:rPr lang="ja-JP" altLang="en-US" dirty="0"/>
              <a:t>と</a:t>
            </a:r>
            <a:r>
              <a:rPr lang="en-US" altLang="ja-JP" dirty="0"/>
              <a:t>1</a:t>
            </a:r>
            <a:r>
              <a:rPr lang="ja-JP" altLang="en-US" dirty="0"/>
              <a:t>の列、つまり</a:t>
            </a:r>
            <a:r>
              <a:rPr lang="en-US" altLang="ja-JP" dirty="0"/>
              <a:t>2</a:t>
            </a:r>
            <a:r>
              <a:rPr lang="ja-JP" altLang="en-US" dirty="0"/>
              <a:t>進数）で表す必要がある。これを符号化（</a:t>
            </a:r>
            <a:r>
              <a:rPr lang="en-US" altLang="ja-JP" dirty="0"/>
              <a:t>encoding</a:t>
            </a:r>
            <a:r>
              <a:rPr lang="ja-JP" altLang="en-US" dirty="0"/>
              <a:t>）という。（</a:t>
            </a:r>
            <a:r>
              <a:rPr lang="en-US" altLang="ja-JP" dirty="0"/>
              <a:t>ENIAC</a:t>
            </a:r>
            <a:r>
              <a:rPr lang="ja-JP" altLang="en-US" dirty="0"/>
              <a:t>では</a:t>
            </a:r>
            <a:r>
              <a:rPr lang="en-US" altLang="ja-JP" dirty="0"/>
              <a:t>10</a:t>
            </a:r>
            <a:r>
              <a:rPr lang="ja-JP" altLang="en-US" dirty="0"/>
              <a:t>進数だったが、今日の計算機では</a:t>
            </a:r>
            <a:r>
              <a:rPr lang="en-US" altLang="ja-JP" dirty="0"/>
              <a:t>2</a:t>
            </a:r>
            <a:r>
              <a:rPr lang="ja-JP" altLang="en-US" dirty="0"/>
              <a:t>進数が使われる。）</a:t>
            </a:r>
            <a:endParaRPr lang="en-US" altLang="ja-JP" dirty="0"/>
          </a:p>
        </p:txBody>
      </p:sp>
      <p:sp>
        <p:nvSpPr>
          <p:cNvPr id="6" name="Rectangle 2">
            <a:extLst>
              <a:ext uri="{FF2B5EF4-FFF2-40B4-BE49-F238E27FC236}">
                <a16:creationId xmlns:a16="http://schemas.microsoft.com/office/drawing/2014/main" id="{77846DFF-D76B-4340-9A20-9C8937A1BAE0}"/>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情報の符号化（</a:t>
            </a:r>
            <a:r>
              <a:rPr lang="en" altLang="ja-JP" kern="0" dirty="0">
                <a:solidFill>
                  <a:schemeClr val="bg1"/>
                </a:solidFill>
                <a:latin typeface="Times New Roman" charset="0"/>
                <a:ea typeface="ＭＳ Ｐゴシック" charset="0"/>
              </a:rPr>
              <a:t>encode</a:t>
            </a:r>
            <a:r>
              <a:rPr lang="ja-JP" altLang="en" kern="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spTree>
    <p:extLst>
      <p:ext uri="{BB962C8B-B14F-4D97-AF65-F5344CB8AC3E}">
        <p14:creationId xmlns:p14="http://schemas.microsoft.com/office/powerpoint/2010/main" val="388135470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右矢印 9"/>
          <p:cNvSpPr/>
          <p:nvPr/>
        </p:nvSpPr>
        <p:spPr>
          <a:xfrm rot="5400000">
            <a:off x="831088" y="4106996"/>
            <a:ext cx="480036" cy="298164"/>
          </a:xfrm>
          <a:prstGeom prst="rightArrow">
            <a:avLst>
              <a:gd name="adj1" fmla="val 60922"/>
              <a:gd name="adj2" fmla="val 52730"/>
            </a:avLst>
          </a:prstGeom>
          <a:no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p>
            <a:pPr algn="ctr">
              <a:defRPr/>
            </a:pPr>
            <a:endParaRPr kumimoji="1" lang="ja-JP" altLang="en-US"/>
          </a:p>
        </p:txBody>
      </p:sp>
      <p:sp>
        <p:nvSpPr>
          <p:cNvPr id="11" name="テキスト ボックス 10"/>
          <p:cNvSpPr txBox="1">
            <a:spLocks noChangeArrowheads="1"/>
          </p:cNvSpPr>
          <p:nvPr/>
        </p:nvSpPr>
        <p:spPr bwMode="auto">
          <a:xfrm>
            <a:off x="3489629" y="4367273"/>
            <a:ext cx="120952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gn="ctr"/>
            <a:r>
              <a:rPr lang="ja-JP" altLang="en-US" sz="1800" dirty="0"/>
              <a:t>符号化（</a:t>
            </a:r>
            <a:r>
              <a:rPr lang="en-US" altLang="ja-JP" sz="1800" dirty="0"/>
              <a:t>encode</a:t>
            </a:r>
            <a:r>
              <a:rPr lang="ja-JP" altLang="en-US" sz="1800" dirty="0"/>
              <a:t>）</a:t>
            </a:r>
          </a:p>
        </p:txBody>
      </p:sp>
      <p:sp>
        <p:nvSpPr>
          <p:cNvPr id="13" name="右矢印 12"/>
          <p:cNvSpPr/>
          <p:nvPr/>
        </p:nvSpPr>
        <p:spPr>
          <a:xfrm rot="10800000">
            <a:off x="3555755" y="5434798"/>
            <a:ext cx="1115272" cy="293221"/>
          </a:xfrm>
          <a:prstGeom prst="rightArrow">
            <a:avLst/>
          </a:prstGeom>
          <a:solidFill>
            <a:srgbClr val="FFFFFF"/>
          </a:solidFill>
          <a:ln>
            <a:solidFill>
              <a:srgbClr val="000000"/>
            </a:solid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kumimoji="1" lang="ja-JP" altLang="en-US"/>
          </a:p>
        </p:txBody>
      </p:sp>
      <p:sp>
        <p:nvSpPr>
          <p:cNvPr id="14" name="テキスト ボックス 13"/>
          <p:cNvSpPr txBox="1">
            <a:spLocks noChangeArrowheads="1"/>
          </p:cNvSpPr>
          <p:nvPr/>
        </p:nvSpPr>
        <p:spPr bwMode="auto">
          <a:xfrm>
            <a:off x="3493483" y="5704692"/>
            <a:ext cx="129419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gn="ctr"/>
            <a:r>
              <a:rPr lang="ja-JP" altLang="en-US" sz="1800" dirty="0"/>
              <a:t>復号（</a:t>
            </a:r>
            <a:r>
              <a:rPr lang="en-US" altLang="ja-JP" sz="1800" dirty="0"/>
              <a:t>decode</a:t>
            </a:r>
            <a:r>
              <a:rPr lang="ja-JP" altLang="en-US" sz="1800" dirty="0"/>
              <a:t>）</a:t>
            </a:r>
          </a:p>
        </p:txBody>
      </p:sp>
      <p:sp>
        <p:nvSpPr>
          <p:cNvPr id="15" name="正方形/長方形 14"/>
          <p:cNvSpPr/>
          <p:nvPr/>
        </p:nvSpPr>
        <p:spPr>
          <a:xfrm>
            <a:off x="595139" y="1341042"/>
            <a:ext cx="7797664" cy="707886"/>
          </a:xfrm>
          <a:prstGeom prst="rect">
            <a:avLst/>
          </a:prstGeom>
        </p:spPr>
        <p:txBody>
          <a:bodyPr wrap="square">
            <a:spAutoFit/>
          </a:bodyPr>
          <a:lstStyle/>
          <a:p>
            <a:pPr>
              <a:defRPr/>
            </a:pPr>
            <a:r>
              <a:rPr lang="en-US" altLang="en-US" sz="2000" dirty="0"/>
              <a:t>画像を升目に区切</a:t>
            </a:r>
            <a:r>
              <a:rPr lang="ja-JP" altLang="en-US" sz="2000" dirty="0"/>
              <a:t>り（離散化）、各升の</a:t>
            </a:r>
            <a:r>
              <a:rPr lang="ja-JP" altLang="en-US" sz="2000"/>
              <a:t>色を青、緑、赤の</a:t>
            </a:r>
            <a:r>
              <a:rPr lang="ja-JP" altLang="en-US" sz="2000" dirty="0"/>
              <a:t>度合い（自然数）で表せばよい（量子化）。</a:t>
            </a:r>
            <a:endParaRPr lang="en-US" altLang="en-US" sz="2000" dirty="0"/>
          </a:p>
        </p:txBody>
      </p:sp>
      <p:graphicFrame>
        <p:nvGraphicFramePr>
          <p:cNvPr id="3" name="表 2"/>
          <p:cNvGraphicFramePr>
            <a:graphicFrameLocks noGrp="1"/>
          </p:cNvGraphicFramePr>
          <p:nvPr>
            <p:extLst>
              <p:ext uri="{D42A27DB-BD31-4B8C-83A1-F6EECF244321}">
                <p14:modId xmlns:p14="http://schemas.microsoft.com/office/powerpoint/2010/main" val="2514783572"/>
              </p:ext>
            </p:extLst>
          </p:nvPr>
        </p:nvGraphicFramePr>
        <p:xfrm>
          <a:off x="5006181" y="3668970"/>
          <a:ext cx="3727525" cy="2743200"/>
        </p:xfrm>
        <a:graphic>
          <a:graphicData uri="http://schemas.openxmlformats.org/drawingml/2006/table">
            <a:tbl>
              <a:tblPr firstRow="1" bandRow="1">
                <a:tableStyleId>{5C22544A-7EE6-4342-B048-85BDC9FD1C3A}</a:tableStyleId>
              </a:tblPr>
              <a:tblGrid>
                <a:gridCol w="745505">
                  <a:extLst>
                    <a:ext uri="{9D8B030D-6E8A-4147-A177-3AD203B41FA5}">
                      <a16:colId xmlns:a16="http://schemas.microsoft.com/office/drawing/2014/main" val="20000"/>
                    </a:ext>
                  </a:extLst>
                </a:gridCol>
                <a:gridCol w="745505">
                  <a:extLst>
                    <a:ext uri="{9D8B030D-6E8A-4147-A177-3AD203B41FA5}">
                      <a16:colId xmlns:a16="http://schemas.microsoft.com/office/drawing/2014/main" val="20001"/>
                    </a:ext>
                  </a:extLst>
                </a:gridCol>
                <a:gridCol w="745505">
                  <a:extLst>
                    <a:ext uri="{9D8B030D-6E8A-4147-A177-3AD203B41FA5}">
                      <a16:colId xmlns:a16="http://schemas.microsoft.com/office/drawing/2014/main" val="20002"/>
                    </a:ext>
                  </a:extLst>
                </a:gridCol>
                <a:gridCol w="745505">
                  <a:extLst>
                    <a:ext uri="{9D8B030D-6E8A-4147-A177-3AD203B41FA5}">
                      <a16:colId xmlns:a16="http://schemas.microsoft.com/office/drawing/2014/main" val="20003"/>
                    </a:ext>
                  </a:extLst>
                </a:gridCol>
                <a:gridCol w="745505">
                  <a:extLst>
                    <a:ext uri="{9D8B030D-6E8A-4147-A177-3AD203B41FA5}">
                      <a16:colId xmlns:a16="http://schemas.microsoft.com/office/drawing/2014/main" val="20004"/>
                    </a:ext>
                  </a:extLst>
                </a:gridCol>
              </a:tblGrid>
              <a:tr h="907355">
                <a:tc>
                  <a:txBody>
                    <a:bodyPr/>
                    <a:lstStyle/>
                    <a:p>
                      <a:pPr algn="ctr"/>
                      <a:r>
                        <a:rPr kumimoji="1" lang="en-US" altLang="ja-JP" b="0" dirty="0">
                          <a:solidFill>
                            <a:schemeClr val="tx1"/>
                          </a:solidFill>
                          <a:latin typeface="+mn-ea"/>
                          <a:ea typeface="+mn-ea"/>
                        </a:rPr>
                        <a:t>198</a:t>
                      </a:r>
                    </a:p>
                    <a:p>
                      <a:pPr algn="ctr"/>
                      <a:r>
                        <a:rPr kumimoji="1" lang="en-US" altLang="ja-JP" b="0" dirty="0">
                          <a:solidFill>
                            <a:schemeClr val="tx1"/>
                          </a:solidFill>
                          <a:latin typeface="+mn-ea"/>
                          <a:ea typeface="+mn-ea"/>
                        </a:rPr>
                        <a:t>196</a:t>
                      </a:r>
                    </a:p>
                    <a:p>
                      <a:pPr algn="ctr"/>
                      <a:r>
                        <a:rPr kumimoji="1" lang="en-US" altLang="ja-JP" b="0" dirty="0">
                          <a:solidFill>
                            <a:schemeClr val="tx1"/>
                          </a:solidFill>
                          <a:latin typeface="+mn-ea"/>
                          <a:ea typeface="+mn-ea"/>
                        </a:rPr>
                        <a:t>170</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197</a:t>
                      </a:r>
                    </a:p>
                    <a:p>
                      <a:pPr algn="ctr"/>
                      <a:r>
                        <a:rPr kumimoji="1" lang="en-US" altLang="ja-JP" b="0" dirty="0">
                          <a:solidFill>
                            <a:schemeClr val="tx1"/>
                          </a:solidFill>
                          <a:latin typeface="+mn-ea"/>
                          <a:ea typeface="+mn-ea"/>
                        </a:rPr>
                        <a:t>194</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195</a:t>
                      </a:r>
                    </a:p>
                    <a:p>
                      <a:pPr algn="ctr"/>
                      <a:r>
                        <a:rPr kumimoji="1" lang="en-US" altLang="ja-JP" b="0" dirty="0">
                          <a:solidFill>
                            <a:schemeClr val="tx1"/>
                          </a:solidFill>
                          <a:latin typeface="+mn-ea"/>
                          <a:ea typeface="+mn-ea"/>
                        </a:rPr>
                        <a:t>192</a:t>
                      </a:r>
                    </a:p>
                    <a:p>
                      <a:pPr algn="ctr"/>
                      <a:r>
                        <a:rPr kumimoji="1" lang="en-US" altLang="ja-JP" b="0" dirty="0">
                          <a:solidFill>
                            <a:schemeClr val="tx1"/>
                          </a:solidFill>
                          <a:latin typeface="+mn-ea"/>
                          <a:ea typeface="+mn-ea"/>
                        </a:rPr>
                        <a:t>167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194</a:t>
                      </a:r>
                    </a:p>
                    <a:p>
                      <a:pPr algn="ctr"/>
                      <a:r>
                        <a:rPr kumimoji="1" lang="en-US" altLang="ja-JP" b="0" dirty="0">
                          <a:solidFill>
                            <a:schemeClr val="tx1"/>
                          </a:solidFill>
                          <a:latin typeface="+mn-ea"/>
                          <a:ea typeface="+mn-ea"/>
                        </a:rPr>
                        <a:t>190</a:t>
                      </a:r>
                    </a:p>
                    <a:p>
                      <a:pPr algn="ctr"/>
                      <a:r>
                        <a:rPr kumimoji="1" lang="en-US" altLang="ja-JP" b="0" dirty="0">
                          <a:solidFill>
                            <a:schemeClr val="tx1"/>
                          </a:solidFill>
                          <a:latin typeface="+mn-ea"/>
                          <a:ea typeface="+mn-ea"/>
                        </a:rPr>
                        <a:t>165</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191</a:t>
                      </a:r>
                    </a:p>
                    <a:p>
                      <a:pPr algn="ctr"/>
                      <a:r>
                        <a:rPr kumimoji="1" lang="en-US" altLang="ja-JP" b="0" dirty="0">
                          <a:solidFill>
                            <a:schemeClr val="tx1"/>
                          </a:solidFill>
                          <a:latin typeface="+mn-ea"/>
                          <a:ea typeface="+mn-ea"/>
                        </a:rPr>
                        <a:t>188</a:t>
                      </a:r>
                    </a:p>
                    <a:p>
                      <a:pPr algn="ctr"/>
                      <a:r>
                        <a:rPr kumimoji="1" lang="en-US" altLang="ja-JP" b="0" dirty="0">
                          <a:solidFill>
                            <a:schemeClr val="tx1"/>
                          </a:solidFill>
                          <a:latin typeface="+mn-ea"/>
                          <a:ea typeface="+mn-ea"/>
                        </a:rPr>
                        <a:t>164</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r h="907355">
                <a:tc>
                  <a:txBody>
                    <a:bodyPr/>
                    <a:lstStyle/>
                    <a:p>
                      <a:pPr algn="ctr"/>
                      <a:r>
                        <a:rPr kumimoji="1" lang="en-US" altLang="ja-JP" b="0" dirty="0">
                          <a:solidFill>
                            <a:schemeClr val="tx1"/>
                          </a:solidFill>
                          <a:latin typeface="+mn-ea"/>
                          <a:ea typeface="+mn-ea"/>
                        </a:rPr>
                        <a:t>172</a:t>
                      </a:r>
                    </a:p>
                    <a:p>
                      <a:pPr algn="ctr"/>
                      <a:r>
                        <a:rPr kumimoji="1" lang="en-US" altLang="ja-JP" b="0" dirty="0">
                          <a:solidFill>
                            <a:schemeClr val="tx1"/>
                          </a:solidFill>
                          <a:latin typeface="+mn-ea"/>
                          <a:ea typeface="+mn-ea"/>
                        </a:rPr>
                        <a:t>188177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170</a:t>
                      </a:r>
                    </a:p>
                    <a:p>
                      <a:pPr algn="ctr"/>
                      <a:r>
                        <a:rPr kumimoji="1" lang="en-US" altLang="ja-JP" b="0" dirty="0">
                          <a:solidFill>
                            <a:schemeClr val="tx1"/>
                          </a:solidFill>
                          <a:latin typeface="+mn-ea"/>
                          <a:ea typeface="+mn-ea"/>
                        </a:rPr>
                        <a:t>185</a:t>
                      </a:r>
                    </a:p>
                    <a:p>
                      <a:pPr algn="ctr"/>
                      <a:r>
                        <a:rPr kumimoji="1" lang="en-US" altLang="ja-JP" b="0" dirty="0">
                          <a:solidFill>
                            <a:schemeClr val="tx1"/>
                          </a:solidFill>
                          <a:latin typeface="+mn-ea"/>
                          <a:ea typeface="+mn-ea"/>
                        </a:rPr>
                        <a:t>175</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164</a:t>
                      </a:r>
                    </a:p>
                    <a:p>
                      <a:pPr algn="ctr"/>
                      <a:r>
                        <a:rPr kumimoji="1" lang="en-US" altLang="ja-JP" b="0" dirty="0">
                          <a:solidFill>
                            <a:schemeClr val="tx1"/>
                          </a:solidFill>
                          <a:latin typeface="+mn-ea"/>
                          <a:ea typeface="+mn-ea"/>
                        </a:rPr>
                        <a:t>178</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164</a:t>
                      </a:r>
                    </a:p>
                    <a:p>
                      <a:pPr algn="ctr"/>
                      <a:r>
                        <a:rPr kumimoji="1" lang="en-US" altLang="ja-JP" b="0" dirty="0">
                          <a:solidFill>
                            <a:schemeClr val="tx1"/>
                          </a:solidFill>
                          <a:latin typeface="+mn-ea"/>
                          <a:ea typeface="+mn-ea"/>
                        </a:rPr>
                        <a:t>178</a:t>
                      </a:r>
                    </a:p>
                    <a:p>
                      <a:pPr algn="ctr"/>
                      <a:r>
                        <a:rPr kumimoji="1" lang="en-US" altLang="ja-JP" b="0" dirty="0">
                          <a:solidFill>
                            <a:schemeClr val="tx1"/>
                          </a:solidFill>
                          <a:latin typeface="+mn-ea"/>
                          <a:ea typeface="+mn-ea"/>
                        </a:rPr>
                        <a:t>168</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161</a:t>
                      </a:r>
                    </a:p>
                    <a:p>
                      <a:pPr algn="ctr"/>
                      <a:r>
                        <a:rPr kumimoji="1" lang="en-US" altLang="ja-JP" b="0" dirty="0">
                          <a:solidFill>
                            <a:schemeClr val="tx1"/>
                          </a:solidFill>
                          <a:latin typeface="+mn-ea"/>
                          <a:ea typeface="+mn-ea"/>
                        </a:rPr>
                        <a:t>175</a:t>
                      </a:r>
                    </a:p>
                    <a:p>
                      <a:pPr algn="ctr"/>
                      <a:r>
                        <a:rPr kumimoji="1" lang="en-US" altLang="ja-JP" b="0" dirty="0">
                          <a:solidFill>
                            <a:schemeClr val="tx1"/>
                          </a:solidFill>
                          <a:latin typeface="+mn-ea"/>
                          <a:ea typeface="+mn-ea"/>
                        </a:rPr>
                        <a:t>166</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r h="907355">
                <a:tc>
                  <a:txBody>
                    <a:bodyPr/>
                    <a:lstStyle/>
                    <a:p>
                      <a:pPr algn="ctr"/>
                      <a:r>
                        <a:rPr kumimoji="1" lang="en-US" altLang="ja-JP" b="0" dirty="0">
                          <a:solidFill>
                            <a:schemeClr val="tx1"/>
                          </a:solidFill>
                          <a:latin typeface="+mn-ea"/>
                          <a:ea typeface="+mn-ea"/>
                        </a:rPr>
                        <a:t>116</a:t>
                      </a:r>
                    </a:p>
                    <a:p>
                      <a:pPr algn="ctr"/>
                      <a:r>
                        <a:rPr kumimoji="1" lang="en-US" altLang="ja-JP" b="0" dirty="0">
                          <a:solidFill>
                            <a:schemeClr val="tx1"/>
                          </a:solidFill>
                          <a:latin typeface="+mn-ea"/>
                          <a:ea typeface="+mn-ea"/>
                        </a:rPr>
                        <a:t>128</a:t>
                      </a:r>
                    </a:p>
                    <a:p>
                      <a:pPr algn="ctr"/>
                      <a:r>
                        <a:rPr kumimoji="1" lang="en-US" altLang="ja-JP" b="0" dirty="0">
                          <a:solidFill>
                            <a:schemeClr val="tx1"/>
                          </a:solidFill>
                          <a:latin typeface="+mn-ea"/>
                          <a:ea typeface="+mn-ea"/>
                        </a:rPr>
                        <a:t>124</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114</a:t>
                      </a:r>
                    </a:p>
                    <a:p>
                      <a:pPr algn="ctr"/>
                      <a:r>
                        <a:rPr kumimoji="1" lang="en-US" altLang="ja-JP" b="0" dirty="0">
                          <a:solidFill>
                            <a:schemeClr val="tx1"/>
                          </a:solidFill>
                          <a:latin typeface="+mn-ea"/>
                          <a:ea typeface="+mn-ea"/>
                        </a:rPr>
                        <a:t>128</a:t>
                      </a:r>
                    </a:p>
                    <a:p>
                      <a:pPr algn="ctr"/>
                      <a:r>
                        <a:rPr kumimoji="1" lang="en-US" altLang="ja-JP" b="0" dirty="0">
                          <a:solidFill>
                            <a:schemeClr val="tx1"/>
                          </a:solidFill>
                          <a:latin typeface="+mn-ea"/>
                          <a:ea typeface="+mn-ea"/>
                        </a:rPr>
                        <a:t>126</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102</a:t>
                      </a:r>
                    </a:p>
                    <a:p>
                      <a:pPr algn="ctr"/>
                      <a:r>
                        <a:rPr kumimoji="1" lang="en-US" altLang="ja-JP" b="0" dirty="0">
                          <a:solidFill>
                            <a:schemeClr val="tx1"/>
                          </a:solidFill>
                          <a:latin typeface="+mn-ea"/>
                          <a:ea typeface="+mn-ea"/>
                        </a:rPr>
                        <a:t>115</a:t>
                      </a:r>
                    </a:p>
                    <a:p>
                      <a:pPr algn="ctr"/>
                      <a:r>
                        <a:rPr kumimoji="1" lang="en-US" altLang="ja-JP" b="0" dirty="0">
                          <a:solidFill>
                            <a:schemeClr val="tx1"/>
                          </a:solidFill>
                          <a:latin typeface="+mn-ea"/>
                          <a:ea typeface="+mn-ea"/>
                        </a:rPr>
                        <a:t>113</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100</a:t>
                      </a:r>
                    </a:p>
                    <a:p>
                      <a:pPr algn="ctr"/>
                      <a:r>
                        <a:rPr kumimoji="1" lang="en-US" altLang="ja-JP" b="0" dirty="0">
                          <a:solidFill>
                            <a:schemeClr val="tx1"/>
                          </a:solidFill>
                          <a:latin typeface="+mn-ea"/>
                          <a:ea typeface="+mn-ea"/>
                        </a:rPr>
                        <a:t>111</a:t>
                      </a:r>
                    </a:p>
                    <a:p>
                      <a:pPr algn="ctr"/>
                      <a:r>
                        <a:rPr kumimoji="1" lang="en-US" altLang="ja-JP" b="0" dirty="0">
                          <a:solidFill>
                            <a:schemeClr val="tx1"/>
                          </a:solidFill>
                          <a:latin typeface="+mn-ea"/>
                          <a:ea typeface="+mn-ea"/>
                        </a:rPr>
                        <a:t>109</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kumimoji="1" lang="en-US" altLang="ja-JP" b="0" dirty="0">
                          <a:solidFill>
                            <a:schemeClr val="tx1"/>
                          </a:solidFill>
                          <a:latin typeface="+mn-ea"/>
                          <a:ea typeface="+mn-ea"/>
                        </a:rPr>
                        <a:t>99</a:t>
                      </a:r>
                    </a:p>
                    <a:p>
                      <a:pPr algn="ctr"/>
                      <a:r>
                        <a:rPr kumimoji="1" lang="en-US" altLang="ja-JP" b="0" dirty="0">
                          <a:solidFill>
                            <a:schemeClr val="tx1"/>
                          </a:solidFill>
                          <a:latin typeface="+mn-ea"/>
                          <a:ea typeface="+mn-ea"/>
                        </a:rPr>
                        <a:t>110</a:t>
                      </a:r>
                    </a:p>
                    <a:p>
                      <a:pPr algn="ctr"/>
                      <a:r>
                        <a:rPr kumimoji="1" lang="en-US" altLang="ja-JP" b="0" dirty="0">
                          <a:solidFill>
                            <a:schemeClr val="tx1"/>
                          </a:solidFill>
                          <a:latin typeface="+mn-ea"/>
                          <a:ea typeface="+mn-ea"/>
                        </a:rPr>
                        <a:t>109</a:t>
                      </a:r>
                      <a:endParaRPr kumimoji="1" lang="ja-JP" altLang="en-US" b="0" dirty="0">
                        <a:solidFill>
                          <a:schemeClr val="tx1"/>
                        </a:solidFill>
                        <a:latin typeface="+mn-ea"/>
                        <a:ea typeface="+mn-ea"/>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右矢印 15"/>
          <p:cNvSpPr/>
          <p:nvPr/>
        </p:nvSpPr>
        <p:spPr>
          <a:xfrm>
            <a:off x="3587500" y="5047840"/>
            <a:ext cx="1103122" cy="337911"/>
          </a:xfrm>
          <a:prstGeom prst="rightArrow">
            <a:avLst/>
          </a:prstGeom>
          <a:noFill/>
          <a:ln>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p>
            <a:pPr algn="ctr">
              <a:defRPr/>
            </a:pPr>
            <a:endParaRPr kumimoji="1" lang="ja-JP" altLang="en-US"/>
          </a:p>
        </p:txBody>
      </p:sp>
      <p:sp>
        <p:nvSpPr>
          <p:cNvPr id="5" name="テキスト ボックス 4"/>
          <p:cNvSpPr txBox="1"/>
          <p:nvPr/>
        </p:nvSpPr>
        <p:spPr>
          <a:xfrm>
            <a:off x="3340087" y="2342001"/>
            <a:ext cx="800219" cy="461665"/>
          </a:xfrm>
          <a:prstGeom prst="rect">
            <a:avLst/>
          </a:prstGeom>
          <a:noFill/>
        </p:spPr>
        <p:txBody>
          <a:bodyPr wrap="none" rtlCol="0">
            <a:spAutoFit/>
          </a:bodyPr>
          <a:lstStyle/>
          <a:p>
            <a:r>
              <a:rPr kumimoji="1" lang="ja-JP" altLang="en-US" dirty="0"/>
              <a:t>画像</a:t>
            </a:r>
          </a:p>
        </p:txBody>
      </p:sp>
      <p:sp>
        <p:nvSpPr>
          <p:cNvPr id="6" name="テキスト ボックス 5"/>
          <p:cNvSpPr txBox="1"/>
          <p:nvPr/>
        </p:nvSpPr>
        <p:spPr>
          <a:xfrm>
            <a:off x="1270058" y="4032552"/>
            <a:ext cx="2235708" cy="461665"/>
          </a:xfrm>
          <a:prstGeom prst="rect">
            <a:avLst/>
          </a:prstGeom>
          <a:noFill/>
        </p:spPr>
        <p:txBody>
          <a:bodyPr wrap="none" rtlCol="0">
            <a:spAutoFit/>
          </a:bodyPr>
          <a:lstStyle/>
          <a:p>
            <a:r>
              <a:rPr kumimoji="1" lang="ja-JP" altLang="en-US" dirty="0"/>
              <a:t>離散化、量子化</a:t>
            </a:r>
          </a:p>
        </p:txBody>
      </p:sp>
      <p:sp>
        <p:nvSpPr>
          <p:cNvPr id="12" name="テキスト ボックス 11"/>
          <p:cNvSpPr txBox="1"/>
          <p:nvPr/>
        </p:nvSpPr>
        <p:spPr>
          <a:xfrm>
            <a:off x="4419505" y="2185316"/>
            <a:ext cx="4190495" cy="1323439"/>
          </a:xfrm>
          <a:prstGeom prst="rect">
            <a:avLst/>
          </a:prstGeom>
          <a:noFill/>
          <a:ln>
            <a:solidFill>
              <a:srgbClr val="000000"/>
            </a:solidFill>
          </a:ln>
        </p:spPr>
        <p:txBody>
          <a:bodyPr wrap="square" rtlCol="0">
            <a:spAutoFit/>
          </a:bodyPr>
          <a:lstStyle/>
          <a:p>
            <a:r>
              <a:rPr lang="en-US" altLang="ja-JP" sz="1600" dirty="0"/>
              <a:t>24bit</a:t>
            </a:r>
            <a:r>
              <a:rPr lang="ja-JP" altLang="en-US" sz="1600" dirty="0"/>
              <a:t>のビットマップ画像ではそれぞれの色を</a:t>
            </a:r>
            <a:r>
              <a:rPr lang="en-US" altLang="ja-JP" sz="1600" dirty="0"/>
              <a:t>0-255</a:t>
            </a:r>
            <a:r>
              <a:rPr lang="ja-JP" altLang="en-US" sz="1600" dirty="0"/>
              <a:t>までの</a:t>
            </a:r>
            <a:r>
              <a:rPr lang="en-US" altLang="ja-JP" sz="1600" dirty="0"/>
              <a:t>256</a:t>
            </a:r>
            <a:r>
              <a:rPr lang="ja-JP" altLang="en-US" sz="1600" dirty="0"/>
              <a:t>段階で表す。その他にも様々な</a:t>
            </a:r>
            <a:r>
              <a:rPr lang="en-US" altLang="ja-JP" sz="1600" dirty="0"/>
              <a:t>encode</a:t>
            </a:r>
            <a:r>
              <a:rPr lang="ja-JP" altLang="en-US" sz="1600" dirty="0"/>
              <a:t>法があり、例えば</a:t>
            </a:r>
            <a:r>
              <a:rPr kumimoji="1" lang="en-US" altLang="ja-JP" sz="1600" dirty="0"/>
              <a:t>JPEG</a:t>
            </a:r>
            <a:r>
              <a:rPr kumimoji="1" lang="ja-JP" altLang="en-US" sz="1600" dirty="0"/>
              <a:t>では画像を周波数毎に分解して人間が認識しにくい部分のデータ量を減らしている。</a:t>
            </a:r>
          </a:p>
        </p:txBody>
      </p:sp>
      <p:sp>
        <p:nvSpPr>
          <p:cNvPr id="17" name="テキスト ボックス 16"/>
          <p:cNvSpPr txBox="1"/>
          <p:nvPr/>
        </p:nvSpPr>
        <p:spPr>
          <a:xfrm>
            <a:off x="5146207" y="6448758"/>
            <a:ext cx="3163045" cy="338554"/>
          </a:xfrm>
          <a:prstGeom prst="rect">
            <a:avLst/>
          </a:prstGeom>
          <a:noFill/>
        </p:spPr>
        <p:txBody>
          <a:bodyPr wrap="none" rtlCol="0">
            <a:spAutoFit/>
          </a:bodyPr>
          <a:lstStyle/>
          <a:p>
            <a:r>
              <a:rPr lang="ja-JP" altLang="en-US" sz="1600" dirty="0"/>
              <a:t>（スペースの関係で</a:t>
            </a:r>
            <a:r>
              <a:rPr kumimoji="1" lang="en-US" altLang="ja-JP" sz="1600" dirty="0"/>
              <a:t>10</a:t>
            </a:r>
            <a:r>
              <a:rPr kumimoji="1" lang="ja-JP" altLang="en-US" sz="1600" dirty="0"/>
              <a:t>進数で表記）</a:t>
            </a:r>
          </a:p>
        </p:txBody>
      </p:sp>
      <p:sp>
        <p:nvSpPr>
          <p:cNvPr id="18" name="Rectangle 2">
            <a:extLst>
              <a:ext uri="{FF2B5EF4-FFF2-40B4-BE49-F238E27FC236}">
                <a16:creationId xmlns:a16="http://schemas.microsoft.com/office/drawing/2014/main" id="{18ED56A8-E10E-CC4F-9916-9AC5A76529BE}"/>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画像の場合は</a:t>
            </a:r>
            <a:r>
              <a:rPr lang="en-US" altLang="ja-JP" kern="0" dirty="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pic>
        <p:nvPicPr>
          <p:cNvPr id="7" name="図 6" descr="屋外, 建物, 市, 水 が含まれている画像&#10;&#10;自動的に生成された説明">
            <a:extLst>
              <a:ext uri="{FF2B5EF4-FFF2-40B4-BE49-F238E27FC236}">
                <a16:creationId xmlns:a16="http://schemas.microsoft.com/office/drawing/2014/main" id="{CFBE5C39-B315-DF49-A8F1-C7154D902A30}"/>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0392" y="2231431"/>
            <a:ext cx="2753794" cy="1652277"/>
          </a:xfrm>
          <a:prstGeom prst="rect">
            <a:avLst/>
          </a:prstGeom>
        </p:spPr>
      </p:pic>
      <p:pic>
        <p:nvPicPr>
          <p:cNvPr id="19" name="図 18" descr="背景パターン&#10;&#10;自動的に生成された説明">
            <a:extLst>
              <a:ext uri="{FF2B5EF4-FFF2-40B4-BE49-F238E27FC236}">
                <a16:creationId xmlns:a16="http://schemas.microsoft.com/office/drawing/2014/main" id="{8B471AC2-4D43-2942-B3FC-8A96281AD5F4}"/>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59850" y="4865352"/>
            <a:ext cx="2880237" cy="1728142"/>
          </a:xfrm>
          <a:prstGeom prst="rect">
            <a:avLst/>
          </a:prstGeom>
        </p:spPr>
      </p:pic>
    </p:spTree>
    <p:custDataLst>
      <p:tags r:id="rId1"/>
    </p:custDataLst>
    <p:extLst>
      <p:ext uri="{BB962C8B-B14F-4D97-AF65-F5344CB8AC3E}">
        <p14:creationId xmlns:p14="http://schemas.microsoft.com/office/powerpoint/2010/main" val="34688446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FE3A45B5-1824-304F-B759-216AB0539307}" type="slidenum">
              <a:rPr lang="en-US" altLang="ja-JP" smtClean="0"/>
              <a:pPr>
                <a:defRPr/>
              </a:pPr>
              <a:t>15</a:t>
            </a:fld>
            <a:endParaRPr lang="en-US" altLang="ja-JP"/>
          </a:p>
        </p:txBody>
      </p:sp>
      <p:sp>
        <p:nvSpPr>
          <p:cNvPr id="4" name="テキスト ボックス 3"/>
          <p:cNvSpPr txBox="1"/>
          <p:nvPr/>
        </p:nvSpPr>
        <p:spPr>
          <a:xfrm>
            <a:off x="805431" y="5353683"/>
            <a:ext cx="7414381" cy="923330"/>
          </a:xfrm>
          <a:prstGeom prst="rect">
            <a:avLst/>
          </a:prstGeom>
          <a:noFill/>
        </p:spPr>
        <p:txBody>
          <a:bodyPr wrap="square" rtlCol="0">
            <a:spAutoFit/>
          </a:bodyPr>
          <a:lstStyle/>
          <a:p>
            <a:r>
              <a:rPr lang="ja-JP" altLang="en-US" sz="1800" dirty="0"/>
              <a:t>実際には様々な音声の符号化方式がある。</a:t>
            </a:r>
            <a:endParaRPr lang="en-US" altLang="ja-JP" sz="1800" dirty="0"/>
          </a:p>
          <a:p>
            <a:r>
              <a:rPr lang="ja-JP" altLang="en-US" sz="1800" dirty="0"/>
              <a:t>例えば</a:t>
            </a:r>
            <a:r>
              <a:rPr lang="en-US" altLang="ja-JP" sz="1800" dirty="0"/>
              <a:t>mp3</a:t>
            </a:r>
            <a:r>
              <a:rPr lang="ja-JP" altLang="en-US" sz="1800" dirty="0"/>
              <a:t>では音声を周波数毎に分解して人間が認識しにくい部分のデータ量を減らしている。</a:t>
            </a:r>
            <a:endParaRPr lang="en-US" altLang="ja-JP" sz="1800" dirty="0"/>
          </a:p>
        </p:txBody>
      </p:sp>
      <p:sp>
        <p:nvSpPr>
          <p:cNvPr id="5" name="正方形/長方形 4"/>
          <p:cNvSpPr/>
          <p:nvPr/>
        </p:nvSpPr>
        <p:spPr>
          <a:xfrm>
            <a:off x="841209" y="1397187"/>
            <a:ext cx="6927584" cy="954107"/>
          </a:xfrm>
          <a:prstGeom prst="rect">
            <a:avLst/>
          </a:prstGeom>
        </p:spPr>
        <p:txBody>
          <a:bodyPr wrap="square">
            <a:spAutoFit/>
          </a:bodyPr>
          <a:lstStyle/>
          <a:p>
            <a:r>
              <a:rPr lang="ja-JP" altLang="en-US" sz="2800" dirty="0"/>
              <a:t>一定時間ごとに空気の振動を数値（整数）で表せばよい（</a:t>
            </a:r>
            <a:r>
              <a:rPr lang="ja-JP" altLang="en-US" sz="2800" dirty="0">
                <a:solidFill>
                  <a:srgbClr val="FF0000"/>
                </a:solidFill>
              </a:rPr>
              <a:t>離散化</a:t>
            </a:r>
            <a:r>
              <a:rPr lang="ja-JP" altLang="en-US" sz="2800" dirty="0"/>
              <a:t>、</a:t>
            </a:r>
            <a:r>
              <a:rPr lang="ja-JP" altLang="en-US" sz="2800" dirty="0">
                <a:solidFill>
                  <a:srgbClr val="008000"/>
                </a:solidFill>
              </a:rPr>
              <a:t>量子化</a:t>
            </a:r>
            <a:r>
              <a:rPr lang="ja-JP" altLang="en-US" sz="2800" dirty="0"/>
              <a:t>）。</a:t>
            </a:r>
            <a:endParaRPr lang="en-US" altLang="ja-JP" sz="2800" dirty="0"/>
          </a:p>
        </p:txBody>
      </p:sp>
      <p:cxnSp>
        <p:nvCxnSpPr>
          <p:cNvPr id="7" name="直線矢印コネクタ 6"/>
          <p:cNvCxnSpPr/>
          <p:nvPr/>
        </p:nvCxnSpPr>
        <p:spPr>
          <a:xfrm>
            <a:off x="1451487" y="3925361"/>
            <a:ext cx="6498742" cy="8247"/>
          </a:xfrm>
          <a:prstGeom prst="straightConnector1">
            <a:avLst/>
          </a:prstGeom>
          <a:ln w="12700">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 name="直線矢印コネクタ 7"/>
          <p:cNvCxnSpPr/>
          <p:nvPr/>
        </p:nvCxnSpPr>
        <p:spPr>
          <a:xfrm flipV="1">
            <a:off x="1451493" y="2919288"/>
            <a:ext cx="0" cy="1698780"/>
          </a:xfrm>
          <a:prstGeom prst="straightConnector1">
            <a:avLst/>
          </a:prstGeom>
          <a:ln w="12700">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7950220" y="4073798"/>
            <a:ext cx="697627" cy="400110"/>
          </a:xfrm>
          <a:prstGeom prst="rect">
            <a:avLst/>
          </a:prstGeom>
          <a:noFill/>
        </p:spPr>
        <p:txBody>
          <a:bodyPr wrap="none" rtlCol="0">
            <a:spAutoFit/>
          </a:bodyPr>
          <a:lstStyle/>
          <a:p>
            <a:r>
              <a:rPr kumimoji="1" lang="ja-JP" altLang="en-US" sz="2000" dirty="0"/>
              <a:t>時間</a:t>
            </a:r>
          </a:p>
        </p:txBody>
      </p:sp>
      <p:sp>
        <p:nvSpPr>
          <p:cNvPr id="14" name="テキスト ボックス 13"/>
          <p:cNvSpPr txBox="1"/>
          <p:nvPr/>
        </p:nvSpPr>
        <p:spPr>
          <a:xfrm>
            <a:off x="713196" y="2576897"/>
            <a:ext cx="697627" cy="400110"/>
          </a:xfrm>
          <a:prstGeom prst="rect">
            <a:avLst/>
          </a:prstGeom>
          <a:noFill/>
        </p:spPr>
        <p:txBody>
          <a:bodyPr wrap="none" rtlCol="0">
            <a:spAutoFit/>
          </a:bodyPr>
          <a:lstStyle/>
          <a:p>
            <a:r>
              <a:rPr lang="ja-JP" altLang="en-US" sz="2000" dirty="0"/>
              <a:t>振幅</a:t>
            </a:r>
            <a:endParaRPr kumimoji="1" lang="ja-JP" altLang="en-US" sz="2000" dirty="0"/>
          </a:p>
        </p:txBody>
      </p:sp>
      <p:sp>
        <p:nvSpPr>
          <p:cNvPr id="23" name="フリーフォーム 22"/>
          <p:cNvSpPr/>
          <p:nvPr/>
        </p:nvSpPr>
        <p:spPr>
          <a:xfrm>
            <a:off x="1451493" y="3249148"/>
            <a:ext cx="6276063" cy="1129771"/>
          </a:xfrm>
          <a:custGeom>
            <a:avLst/>
            <a:gdLst>
              <a:gd name="connsiteX0" fmla="*/ 0 w 6276063"/>
              <a:gd name="connsiteY0" fmla="*/ 404079 h 1129771"/>
              <a:gd name="connsiteX1" fmla="*/ 0 w 6276063"/>
              <a:gd name="connsiteY1" fmla="*/ 404079 h 1129771"/>
              <a:gd name="connsiteX2" fmla="*/ 41236 w 6276063"/>
              <a:gd name="connsiteY2" fmla="*/ 346353 h 1129771"/>
              <a:gd name="connsiteX3" fmla="*/ 65977 w 6276063"/>
              <a:gd name="connsiteY3" fmla="*/ 329860 h 1129771"/>
              <a:gd name="connsiteX4" fmla="*/ 90719 w 6276063"/>
              <a:gd name="connsiteY4" fmla="*/ 280381 h 1129771"/>
              <a:gd name="connsiteX5" fmla="*/ 123707 w 6276063"/>
              <a:gd name="connsiteY5" fmla="*/ 263888 h 1129771"/>
              <a:gd name="connsiteX6" fmla="*/ 148449 w 6276063"/>
              <a:gd name="connsiteY6" fmla="*/ 247395 h 1129771"/>
              <a:gd name="connsiteX7" fmla="*/ 164943 w 6276063"/>
              <a:gd name="connsiteY7" fmla="*/ 222655 h 1129771"/>
              <a:gd name="connsiteX8" fmla="*/ 189684 w 6276063"/>
              <a:gd name="connsiteY8" fmla="*/ 214409 h 1129771"/>
              <a:gd name="connsiteX9" fmla="*/ 247414 w 6276063"/>
              <a:gd name="connsiteY9" fmla="*/ 189669 h 1129771"/>
              <a:gd name="connsiteX10" fmla="*/ 321638 w 6276063"/>
              <a:gd name="connsiteY10" fmla="*/ 197916 h 1129771"/>
              <a:gd name="connsiteX11" fmla="*/ 379368 w 6276063"/>
              <a:gd name="connsiteY11" fmla="*/ 214409 h 1129771"/>
              <a:gd name="connsiteX12" fmla="*/ 412357 w 6276063"/>
              <a:gd name="connsiteY12" fmla="*/ 247395 h 1129771"/>
              <a:gd name="connsiteX13" fmla="*/ 428851 w 6276063"/>
              <a:gd name="connsiteY13" fmla="*/ 272135 h 1129771"/>
              <a:gd name="connsiteX14" fmla="*/ 486581 w 6276063"/>
              <a:gd name="connsiteY14" fmla="*/ 296874 h 1129771"/>
              <a:gd name="connsiteX15" fmla="*/ 494828 w 6276063"/>
              <a:gd name="connsiteY15" fmla="*/ 321614 h 1129771"/>
              <a:gd name="connsiteX16" fmla="*/ 511322 w 6276063"/>
              <a:gd name="connsiteY16" fmla="*/ 346353 h 1129771"/>
              <a:gd name="connsiteX17" fmla="*/ 519569 w 6276063"/>
              <a:gd name="connsiteY17" fmla="*/ 379339 h 1129771"/>
              <a:gd name="connsiteX18" fmla="*/ 536063 w 6276063"/>
              <a:gd name="connsiteY18" fmla="*/ 428818 h 1129771"/>
              <a:gd name="connsiteX19" fmla="*/ 544311 w 6276063"/>
              <a:gd name="connsiteY19" fmla="*/ 453558 h 1129771"/>
              <a:gd name="connsiteX20" fmla="*/ 635029 w 6276063"/>
              <a:gd name="connsiteY20" fmla="*/ 527776 h 1129771"/>
              <a:gd name="connsiteX21" fmla="*/ 668017 w 6276063"/>
              <a:gd name="connsiteY21" fmla="*/ 577255 h 1129771"/>
              <a:gd name="connsiteX22" fmla="*/ 692759 w 6276063"/>
              <a:gd name="connsiteY22" fmla="*/ 626734 h 1129771"/>
              <a:gd name="connsiteX23" fmla="*/ 709253 w 6276063"/>
              <a:gd name="connsiteY23" fmla="*/ 717446 h 1129771"/>
              <a:gd name="connsiteX24" fmla="*/ 717500 w 6276063"/>
              <a:gd name="connsiteY24" fmla="*/ 750432 h 1129771"/>
              <a:gd name="connsiteX25" fmla="*/ 750489 w 6276063"/>
              <a:gd name="connsiteY25" fmla="*/ 799911 h 1129771"/>
              <a:gd name="connsiteX26" fmla="*/ 766983 w 6276063"/>
              <a:gd name="connsiteY26" fmla="*/ 824650 h 1129771"/>
              <a:gd name="connsiteX27" fmla="*/ 832960 w 6276063"/>
              <a:gd name="connsiteY27" fmla="*/ 841143 h 1129771"/>
              <a:gd name="connsiteX28" fmla="*/ 898937 w 6276063"/>
              <a:gd name="connsiteY28" fmla="*/ 865883 h 1129771"/>
              <a:gd name="connsiteX29" fmla="*/ 923678 w 6276063"/>
              <a:gd name="connsiteY29" fmla="*/ 874129 h 1129771"/>
              <a:gd name="connsiteX30" fmla="*/ 1063879 w 6276063"/>
              <a:gd name="connsiteY30" fmla="*/ 849390 h 1129771"/>
              <a:gd name="connsiteX31" fmla="*/ 1072127 w 6276063"/>
              <a:gd name="connsiteY31" fmla="*/ 824650 h 1129771"/>
              <a:gd name="connsiteX32" fmla="*/ 1096868 w 6276063"/>
              <a:gd name="connsiteY32" fmla="*/ 799911 h 1129771"/>
              <a:gd name="connsiteX33" fmla="*/ 1113362 w 6276063"/>
              <a:gd name="connsiteY33" fmla="*/ 775171 h 1129771"/>
              <a:gd name="connsiteX34" fmla="*/ 1162845 w 6276063"/>
              <a:gd name="connsiteY34" fmla="*/ 725692 h 1129771"/>
              <a:gd name="connsiteX35" fmla="*/ 1220575 w 6276063"/>
              <a:gd name="connsiteY35" fmla="*/ 684460 h 1129771"/>
              <a:gd name="connsiteX36" fmla="*/ 1303046 w 6276063"/>
              <a:gd name="connsiteY36" fmla="*/ 634981 h 1129771"/>
              <a:gd name="connsiteX37" fmla="*/ 1352529 w 6276063"/>
              <a:gd name="connsiteY37" fmla="*/ 618488 h 1129771"/>
              <a:gd name="connsiteX38" fmla="*/ 1377270 w 6276063"/>
              <a:gd name="connsiteY38" fmla="*/ 610241 h 1129771"/>
              <a:gd name="connsiteX39" fmla="*/ 1566954 w 6276063"/>
              <a:gd name="connsiteY39" fmla="*/ 626734 h 1129771"/>
              <a:gd name="connsiteX40" fmla="*/ 1591695 w 6276063"/>
              <a:gd name="connsiteY40" fmla="*/ 651474 h 1129771"/>
              <a:gd name="connsiteX41" fmla="*/ 1632931 w 6276063"/>
              <a:gd name="connsiteY41" fmla="*/ 709199 h 1129771"/>
              <a:gd name="connsiteX42" fmla="*/ 1657672 w 6276063"/>
              <a:gd name="connsiteY42" fmla="*/ 725692 h 1129771"/>
              <a:gd name="connsiteX43" fmla="*/ 1665920 w 6276063"/>
              <a:gd name="connsiteY43" fmla="*/ 766925 h 1129771"/>
              <a:gd name="connsiteX44" fmla="*/ 1690661 w 6276063"/>
              <a:gd name="connsiteY44" fmla="*/ 791664 h 1129771"/>
              <a:gd name="connsiteX45" fmla="*/ 1764885 w 6276063"/>
              <a:gd name="connsiteY45" fmla="*/ 874129 h 1129771"/>
              <a:gd name="connsiteX46" fmla="*/ 1789626 w 6276063"/>
              <a:gd name="connsiteY46" fmla="*/ 898869 h 1129771"/>
              <a:gd name="connsiteX47" fmla="*/ 1830862 w 6276063"/>
              <a:gd name="connsiteY47" fmla="*/ 948348 h 1129771"/>
              <a:gd name="connsiteX48" fmla="*/ 1888592 w 6276063"/>
              <a:gd name="connsiteY48" fmla="*/ 981334 h 1129771"/>
              <a:gd name="connsiteX49" fmla="*/ 1921580 w 6276063"/>
              <a:gd name="connsiteY49" fmla="*/ 989580 h 1129771"/>
              <a:gd name="connsiteX50" fmla="*/ 1971063 w 6276063"/>
              <a:gd name="connsiteY50" fmla="*/ 1022566 h 1129771"/>
              <a:gd name="connsiteX51" fmla="*/ 2020546 w 6276063"/>
              <a:gd name="connsiteY51" fmla="*/ 1047306 h 1129771"/>
              <a:gd name="connsiteX52" fmla="*/ 2070029 w 6276063"/>
              <a:gd name="connsiteY52" fmla="*/ 1072046 h 1129771"/>
              <a:gd name="connsiteX53" fmla="*/ 2094770 w 6276063"/>
              <a:gd name="connsiteY53" fmla="*/ 1088539 h 1129771"/>
              <a:gd name="connsiteX54" fmla="*/ 2160747 w 6276063"/>
              <a:gd name="connsiteY54" fmla="*/ 1096785 h 1129771"/>
              <a:gd name="connsiteX55" fmla="*/ 2185488 w 6276063"/>
              <a:gd name="connsiteY55" fmla="*/ 1113278 h 1129771"/>
              <a:gd name="connsiteX56" fmla="*/ 2375172 w 6276063"/>
              <a:gd name="connsiteY56" fmla="*/ 1113278 h 1129771"/>
              <a:gd name="connsiteX57" fmla="*/ 2416408 w 6276063"/>
              <a:gd name="connsiteY57" fmla="*/ 1096785 h 1129771"/>
              <a:gd name="connsiteX58" fmla="*/ 2441149 w 6276063"/>
              <a:gd name="connsiteY58" fmla="*/ 1088539 h 1129771"/>
              <a:gd name="connsiteX59" fmla="*/ 2465891 w 6276063"/>
              <a:gd name="connsiteY59" fmla="*/ 1072046 h 1129771"/>
              <a:gd name="connsiteX60" fmla="*/ 2507126 w 6276063"/>
              <a:gd name="connsiteY60" fmla="*/ 1039060 h 1129771"/>
              <a:gd name="connsiteX61" fmla="*/ 2523621 w 6276063"/>
              <a:gd name="connsiteY61" fmla="*/ 1022566 h 1129771"/>
              <a:gd name="connsiteX62" fmla="*/ 2548362 w 6276063"/>
              <a:gd name="connsiteY62" fmla="*/ 1014320 h 1129771"/>
              <a:gd name="connsiteX63" fmla="*/ 2597845 w 6276063"/>
              <a:gd name="connsiteY63" fmla="*/ 964841 h 1129771"/>
              <a:gd name="connsiteX64" fmla="*/ 2639080 w 6276063"/>
              <a:gd name="connsiteY64" fmla="*/ 890622 h 1129771"/>
              <a:gd name="connsiteX65" fmla="*/ 2663822 w 6276063"/>
              <a:gd name="connsiteY65" fmla="*/ 865883 h 1129771"/>
              <a:gd name="connsiteX66" fmla="*/ 2729799 w 6276063"/>
              <a:gd name="connsiteY66" fmla="*/ 725692 h 1129771"/>
              <a:gd name="connsiteX67" fmla="*/ 2746293 w 6276063"/>
              <a:gd name="connsiteY67" fmla="*/ 676213 h 1129771"/>
              <a:gd name="connsiteX68" fmla="*/ 2795776 w 6276063"/>
              <a:gd name="connsiteY68" fmla="*/ 585502 h 1129771"/>
              <a:gd name="connsiteX69" fmla="*/ 2812270 w 6276063"/>
              <a:gd name="connsiteY69" fmla="*/ 494790 h 1129771"/>
              <a:gd name="connsiteX70" fmla="*/ 2902988 w 6276063"/>
              <a:gd name="connsiteY70" fmla="*/ 313367 h 1129771"/>
              <a:gd name="connsiteX71" fmla="*/ 2952471 w 6276063"/>
              <a:gd name="connsiteY71" fmla="*/ 247395 h 1129771"/>
              <a:gd name="connsiteX72" fmla="*/ 2993707 w 6276063"/>
              <a:gd name="connsiteY72" fmla="*/ 173176 h 1129771"/>
              <a:gd name="connsiteX73" fmla="*/ 3010201 w 6276063"/>
              <a:gd name="connsiteY73" fmla="*/ 140190 h 1129771"/>
              <a:gd name="connsiteX74" fmla="*/ 3076178 w 6276063"/>
              <a:gd name="connsiteY74" fmla="*/ 82465 h 1129771"/>
              <a:gd name="connsiteX75" fmla="*/ 3125661 w 6276063"/>
              <a:gd name="connsiteY75" fmla="*/ 32986 h 1129771"/>
              <a:gd name="connsiteX76" fmla="*/ 3191638 w 6276063"/>
              <a:gd name="connsiteY76" fmla="*/ 0 h 1129771"/>
              <a:gd name="connsiteX77" fmla="*/ 3290603 w 6276063"/>
              <a:gd name="connsiteY77" fmla="*/ 24739 h 1129771"/>
              <a:gd name="connsiteX78" fmla="*/ 3323592 w 6276063"/>
              <a:gd name="connsiteY78" fmla="*/ 41232 h 1129771"/>
              <a:gd name="connsiteX79" fmla="*/ 3356580 w 6276063"/>
              <a:gd name="connsiteY79" fmla="*/ 49479 h 1129771"/>
              <a:gd name="connsiteX80" fmla="*/ 3389569 w 6276063"/>
              <a:gd name="connsiteY80" fmla="*/ 65972 h 1129771"/>
              <a:gd name="connsiteX81" fmla="*/ 3447299 w 6276063"/>
              <a:gd name="connsiteY81" fmla="*/ 90711 h 1129771"/>
              <a:gd name="connsiteX82" fmla="*/ 3480287 w 6276063"/>
              <a:gd name="connsiteY82" fmla="*/ 123697 h 1129771"/>
              <a:gd name="connsiteX83" fmla="*/ 3546264 w 6276063"/>
              <a:gd name="connsiteY83" fmla="*/ 214409 h 1129771"/>
              <a:gd name="connsiteX84" fmla="*/ 3571005 w 6276063"/>
              <a:gd name="connsiteY84" fmla="*/ 239148 h 1129771"/>
              <a:gd name="connsiteX85" fmla="*/ 3595747 w 6276063"/>
              <a:gd name="connsiteY85" fmla="*/ 288628 h 1129771"/>
              <a:gd name="connsiteX86" fmla="*/ 3620488 w 6276063"/>
              <a:gd name="connsiteY86" fmla="*/ 305121 h 1129771"/>
              <a:gd name="connsiteX87" fmla="*/ 3645230 w 6276063"/>
              <a:gd name="connsiteY87" fmla="*/ 329860 h 1129771"/>
              <a:gd name="connsiteX88" fmla="*/ 3752442 w 6276063"/>
              <a:gd name="connsiteY88" fmla="*/ 354600 h 1129771"/>
              <a:gd name="connsiteX89" fmla="*/ 3818419 w 6276063"/>
              <a:gd name="connsiteY89" fmla="*/ 362846 h 1129771"/>
              <a:gd name="connsiteX90" fmla="*/ 4008103 w 6276063"/>
              <a:gd name="connsiteY90" fmla="*/ 346353 h 1129771"/>
              <a:gd name="connsiteX91" fmla="*/ 4041092 w 6276063"/>
              <a:gd name="connsiteY91" fmla="*/ 329860 h 1129771"/>
              <a:gd name="connsiteX92" fmla="*/ 4115316 w 6276063"/>
              <a:gd name="connsiteY92" fmla="*/ 346353 h 1129771"/>
              <a:gd name="connsiteX93" fmla="*/ 4164798 w 6276063"/>
              <a:gd name="connsiteY93" fmla="*/ 395832 h 1129771"/>
              <a:gd name="connsiteX94" fmla="*/ 4214281 w 6276063"/>
              <a:gd name="connsiteY94" fmla="*/ 437065 h 1129771"/>
              <a:gd name="connsiteX95" fmla="*/ 4263764 w 6276063"/>
              <a:gd name="connsiteY95" fmla="*/ 494790 h 1129771"/>
              <a:gd name="connsiteX96" fmla="*/ 4280258 w 6276063"/>
              <a:gd name="connsiteY96" fmla="*/ 519530 h 1129771"/>
              <a:gd name="connsiteX97" fmla="*/ 4305000 w 6276063"/>
              <a:gd name="connsiteY97" fmla="*/ 544269 h 1129771"/>
              <a:gd name="connsiteX98" fmla="*/ 4370977 w 6276063"/>
              <a:gd name="connsiteY98" fmla="*/ 634981 h 1129771"/>
              <a:gd name="connsiteX99" fmla="*/ 4420459 w 6276063"/>
              <a:gd name="connsiteY99" fmla="*/ 709199 h 1129771"/>
              <a:gd name="connsiteX100" fmla="*/ 4445201 w 6276063"/>
              <a:gd name="connsiteY100" fmla="*/ 733939 h 1129771"/>
              <a:gd name="connsiteX101" fmla="*/ 4511178 w 6276063"/>
              <a:gd name="connsiteY101" fmla="*/ 832897 h 1129771"/>
              <a:gd name="connsiteX102" fmla="*/ 4544166 w 6276063"/>
              <a:gd name="connsiteY102" fmla="*/ 882376 h 1129771"/>
              <a:gd name="connsiteX103" fmla="*/ 4585402 w 6276063"/>
              <a:gd name="connsiteY103" fmla="*/ 948348 h 1129771"/>
              <a:gd name="connsiteX104" fmla="*/ 4610143 w 6276063"/>
              <a:gd name="connsiteY104" fmla="*/ 964841 h 1129771"/>
              <a:gd name="connsiteX105" fmla="*/ 4651379 w 6276063"/>
              <a:gd name="connsiteY105" fmla="*/ 997827 h 1129771"/>
              <a:gd name="connsiteX106" fmla="*/ 4684367 w 6276063"/>
              <a:gd name="connsiteY106" fmla="*/ 1039060 h 1129771"/>
              <a:gd name="connsiteX107" fmla="*/ 4717356 w 6276063"/>
              <a:gd name="connsiteY107" fmla="*/ 1055553 h 1129771"/>
              <a:gd name="connsiteX108" fmla="*/ 4791580 w 6276063"/>
              <a:gd name="connsiteY108" fmla="*/ 1096785 h 1129771"/>
              <a:gd name="connsiteX109" fmla="*/ 4907040 w 6276063"/>
              <a:gd name="connsiteY109" fmla="*/ 1121525 h 1129771"/>
              <a:gd name="connsiteX110" fmla="*/ 4940028 w 6276063"/>
              <a:gd name="connsiteY110" fmla="*/ 1129771 h 1129771"/>
              <a:gd name="connsiteX111" fmla="*/ 5063735 w 6276063"/>
              <a:gd name="connsiteY111" fmla="*/ 1105032 h 1129771"/>
              <a:gd name="connsiteX112" fmla="*/ 5096724 w 6276063"/>
              <a:gd name="connsiteY112" fmla="*/ 1088539 h 1129771"/>
              <a:gd name="connsiteX113" fmla="*/ 5170948 w 6276063"/>
              <a:gd name="connsiteY113" fmla="*/ 1063799 h 1129771"/>
              <a:gd name="connsiteX114" fmla="*/ 5203936 w 6276063"/>
              <a:gd name="connsiteY114" fmla="*/ 1039060 h 1129771"/>
              <a:gd name="connsiteX115" fmla="*/ 5245172 w 6276063"/>
              <a:gd name="connsiteY115" fmla="*/ 1030813 h 1129771"/>
              <a:gd name="connsiteX116" fmla="*/ 5269913 w 6276063"/>
              <a:gd name="connsiteY116" fmla="*/ 1022566 h 1129771"/>
              <a:gd name="connsiteX117" fmla="*/ 5319396 w 6276063"/>
              <a:gd name="connsiteY117" fmla="*/ 1014320 h 1129771"/>
              <a:gd name="connsiteX118" fmla="*/ 5509080 w 6276063"/>
              <a:gd name="connsiteY118" fmla="*/ 989580 h 1129771"/>
              <a:gd name="connsiteX119" fmla="*/ 5558563 w 6276063"/>
              <a:gd name="connsiteY119" fmla="*/ 981334 h 1129771"/>
              <a:gd name="connsiteX120" fmla="*/ 5608045 w 6276063"/>
              <a:gd name="connsiteY120" fmla="*/ 964841 h 1129771"/>
              <a:gd name="connsiteX121" fmla="*/ 5665775 w 6276063"/>
              <a:gd name="connsiteY121" fmla="*/ 923608 h 1129771"/>
              <a:gd name="connsiteX122" fmla="*/ 5698764 w 6276063"/>
              <a:gd name="connsiteY122" fmla="*/ 874129 h 1129771"/>
              <a:gd name="connsiteX123" fmla="*/ 5739999 w 6276063"/>
              <a:gd name="connsiteY123" fmla="*/ 816404 h 1129771"/>
              <a:gd name="connsiteX124" fmla="*/ 5772988 w 6276063"/>
              <a:gd name="connsiteY124" fmla="*/ 775171 h 1129771"/>
              <a:gd name="connsiteX125" fmla="*/ 5797729 w 6276063"/>
              <a:gd name="connsiteY125" fmla="*/ 750432 h 1129771"/>
              <a:gd name="connsiteX126" fmla="*/ 5830718 w 6276063"/>
              <a:gd name="connsiteY126" fmla="*/ 709199 h 1129771"/>
              <a:gd name="connsiteX127" fmla="*/ 5855459 w 6276063"/>
              <a:gd name="connsiteY127" fmla="*/ 659720 h 1129771"/>
              <a:gd name="connsiteX128" fmla="*/ 5880200 w 6276063"/>
              <a:gd name="connsiteY128" fmla="*/ 651474 h 1129771"/>
              <a:gd name="connsiteX129" fmla="*/ 5896695 w 6276063"/>
              <a:gd name="connsiteY129" fmla="*/ 634981 h 1129771"/>
              <a:gd name="connsiteX130" fmla="*/ 5954425 w 6276063"/>
              <a:gd name="connsiteY130" fmla="*/ 544269 h 1129771"/>
              <a:gd name="connsiteX131" fmla="*/ 6028649 w 6276063"/>
              <a:gd name="connsiteY131" fmla="*/ 470051 h 1129771"/>
              <a:gd name="connsiteX132" fmla="*/ 6078132 w 6276063"/>
              <a:gd name="connsiteY132" fmla="*/ 412325 h 1129771"/>
              <a:gd name="connsiteX133" fmla="*/ 6152356 w 6276063"/>
              <a:gd name="connsiteY133" fmla="*/ 305121 h 1129771"/>
              <a:gd name="connsiteX134" fmla="*/ 6185344 w 6276063"/>
              <a:gd name="connsiteY134" fmla="*/ 280381 h 1129771"/>
              <a:gd name="connsiteX135" fmla="*/ 6234827 w 6276063"/>
              <a:gd name="connsiteY135" fmla="*/ 222655 h 1129771"/>
              <a:gd name="connsiteX136" fmla="*/ 6276063 w 6276063"/>
              <a:gd name="connsiteY136" fmla="*/ 181423 h 1129771"/>
              <a:gd name="connsiteX137" fmla="*/ 6276063 w 6276063"/>
              <a:gd name="connsiteY137" fmla="*/ 181423 h 1129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6276063" h="1129771">
                <a:moveTo>
                  <a:pt x="0" y="404079"/>
                </a:moveTo>
                <a:lnTo>
                  <a:pt x="0" y="404079"/>
                </a:lnTo>
                <a:cubicBezTo>
                  <a:pt x="13745" y="384837"/>
                  <a:pt x="25525" y="364027"/>
                  <a:pt x="41236" y="346353"/>
                </a:cubicBezTo>
                <a:cubicBezTo>
                  <a:pt x="47821" y="338945"/>
                  <a:pt x="60479" y="338107"/>
                  <a:pt x="65977" y="329860"/>
                </a:cubicBezTo>
                <a:cubicBezTo>
                  <a:pt x="92220" y="290498"/>
                  <a:pt x="55157" y="304087"/>
                  <a:pt x="90719" y="280381"/>
                </a:cubicBezTo>
                <a:cubicBezTo>
                  <a:pt x="100948" y="273562"/>
                  <a:pt x="113033" y="269987"/>
                  <a:pt x="123707" y="263888"/>
                </a:cubicBezTo>
                <a:cubicBezTo>
                  <a:pt x="132313" y="258971"/>
                  <a:pt x="140202" y="252893"/>
                  <a:pt x="148449" y="247395"/>
                </a:cubicBezTo>
                <a:cubicBezTo>
                  <a:pt x="153947" y="239148"/>
                  <a:pt x="157203" y="228846"/>
                  <a:pt x="164943" y="222655"/>
                </a:cubicBezTo>
                <a:cubicBezTo>
                  <a:pt x="171731" y="217225"/>
                  <a:pt x="181909" y="218296"/>
                  <a:pt x="189684" y="214409"/>
                </a:cubicBezTo>
                <a:cubicBezTo>
                  <a:pt x="246641" y="185933"/>
                  <a:pt x="178756" y="206834"/>
                  <a:pt x="247414" y="189669"/>
                </a:cubicBezTo>
                <a:cubicBezTo>
                  <a:pt x="272155" y="192418"/>
                  <a:pt x="297034" y="194131"/>
                  <a:pt x="321638" y="197916"/>
                </a:cubicBezTo>
                <a:cubicBezTo>
                  <a:pt x="340877" y="200876"/>
                  <a:pt x="360887" y="208249"/>
                  <a:pt x="379368" y="214409"/>
                </a:cubicBezTo>
                <a:cubicBezTo>
                  <a:pt x="397361" y="268384"/>
                  <a:pt x="372371" y="215408"/>
                  <a:pt x="412357" y="247395"/>
                </a:cubicBezTo>
                <a:cubicBezTo>
                  <a:pt x="420097" y="253586"/>
                  <a:pt x="421842" y="265127"/>
                  <a:pt x="428851" y="272135"/>
                </a:cubicBezTo>
                <a:cubicBezTo>
                  <a:pt x="447836" y="291119"/>
                  <a:pt x="461345" y="290566"/>
                  <a:pt x="486581" y="296874"/>
                </a:cubicBezTo>
                <a:cubicBezTo>
                  <a:pt x="489330" y="305121"/>
                  <a:pt x="490940" y="313839"/>
                  <a:pt x="494828" y="321614"/>
                </a:cubicBezTo>
                <a:cubicBezTo>
                  <a:pt x="499261" y="330479"/>
                  <a:pt x="507418" y="337243"/>
                  <a:pt x="511322" y="346353"/>
                </a:cubicBezTo>
                <a:cubicBezTo>
                  <a:pt x="515787" y="356770"/>
                  <a:pt x="516312" y="368483"/>
                  <a:pt x="519569" y="379339"/>
                </a:cubicBezTo>
                <a:cubicBezTo>
                  <a:pt x="524565" y="395991"/>
                  <a:pt x="530565" y="412325"/>
                  <a:pt x="536063" y="428818"/>
                </a:cubicBezTo>
                <a:cubicBezTo>
                  <a:pt x="538812" y="437065"/>
                  <a:pt x="537078" y="448736"/>
                  <a:pt x="544311" y="453558"/>
                </a:cubicBezTo>
                <a:cubicBezTo>
                  <a:pt x="576155" y="474786"/>
                  <a:pt x="612930" y="494629"/>
                  <a:pt x="635029" y="527776"/>
                </a:cubicBezTo>
                <a:cubicBezTo>
                  <a:pt x="646025" y="544269"/>
                  <a:pt x="661748" y="558450"/>
                  <a:pt x="668017" y="577255"/>
                </a:cubicBezTo>
                <a:cubicBezTo>
                  <a:pt x="679400" y="611397"/>
                  <a:pt x="671443" y="594762"/>
                  <a:pt x="692759" y="626734"/>
                </a:cubicBezTo>
                <a:cubicBezTo>
                  <a:pt x="710453" y="679814"/>
                  <a:pt x="693711" y="624198"/>
                  <a:pt x="709253" y="717446"/>
                </a:cubicBezTo>
                <a:cubicBezTo>
                  <a:pt x="711116" y="728626"/>
                  <a:pt x="712431" y="740295"/>
                  <a:pt x="717500" y="750432"/>
                </a:cubicBezTo>
                <a:cubicBezTo>
                  <a:pt x="726366" y="768162"/>
                  <a:pt x="739493" y="783418"/>
                  <a:pt x="750489" y="799911"/>
                </a:cubicBezTo>
                <a:cubicBezTo>
                  <a:pt x="755987" y="808157"/>
                  <a:pt x="757368" y="822246"/>
                  <a:pt x="766983" y="824650"/>
                </a:cubicBezTo>
                <a:cubicBezTo>
                  <a:pt x="788975" y="830148"/>
                  <a:pt x="811454" y="833974"/>
                  <a:pt x="832960" y="841143"/>
                </a:cubicBezTo>
                <a:cubicBezTo>
                  <a:pt x="889134" y="859868"/>
                  <a:pt x="820017" y="836291"/>
                  <a:pt x="898937" y="865883"/>
                </a:cubicBezTo>
                <a:cubicBezTo>
                  <a:pt x="907077" y="868935"/>
                  <a:pt x="915431" y="871380"/>
                  <a:pt x="923678" y="874129"/>
                </a:cubicBezTo>
                <a:cubicBezTo>
                  <a:pt x="940423" y="872841"/>
                  <a:pt x="1034065" y="879202"/>
                  <a:pt x="1063879" y="849390"/>
                </a:cubicBezTo>
                <a:cubicBezTo>
                  <a:pt x="1070026" y="843243"/>
                  <a:pt x="1067305" y="831883"/>
                  <a:pt x="1072127" y="824650"/>
                </a:cubicBezTo>
                <a:cubicBezTo>
                  <a:pt x="1078597" y="814946"/>
                  <a:pt x="1089402" y="808870"/>
                  <a:pt x="1096868" y="799911"/>
                </a:cubicBezTo>
                <a:cubicBezTo>
                  <a:pt x="1103213" y="792297"/>
                  <a:pt x="1106777" y="782579"/>
                  <a:pt x="1113362" y="775171"/>
                </a:cubicBezTo>
                <a:cubicBezTo>
                  <a:pt x="1128859" y="757738"/>
                  <a:pt x="1146351" y="742185"/>
                  <a:pt x="1162845" y="725692"/>
                </a:cubicBezTo>
                <a:cubicBezTo>
                  <a:pt x="1201981" y="686559"/>
                  <a:pt x="1181080" y="697623"/>
                  <a:pt x="1220575" y="684460"/>
                </a:cubicBezTo>
                <a:cubicBezTo>
                  <a:pt x="1249617" y="665101"/>
                  <a:pt x="1271348" y="647659"/>
                  <a:pt x="1303046" y="634981"/>
                </a:cubicBezTo>
                <a:cubicBezTo>
                  <a:pt x="1319189" y="628524"/>
                  <a:pt x="1336035" y="623986"/>
                  <a:pt x="1352529" y="618488"/>
                </a:cubicBezTo>
                <a:lnTo>
                  <a:pt x="1377270" y="610241"/>
                </a:lnTo>
                <a:cubicBezTo>
                  <a:pt x="1440498" y="615739"/>
                  <a:pt x="1504629" y="614749"/>
                  <a:pt x="1566954" y="626734"/>
                </a:cubicBezTo>
                <a:cubicBezTo>
                  <a:pt x="1578407" y="628936"/>
                  <a:pt x="1584228" y="642515"/>
                  <a:pt x="1591695" y="651474"/>
                </a:cubicBezTo>
                <a:cubicBezTo>
                  <a:pt x="1615101" y="679559"/>
                  <a:pt x="1603233" y="679503"/>
                  <a:pt x="1632931" y="709199"/>
                </a:cubicBezTo>
                <a:cubicBezTo>
                  <a:pt x="1639940" y="716207"/>
                  <a:pt x="1649425" y="720194"/>
                  <a:pt x="1657672" y="725692"/>
                </a:cubicBezTo>
                <a:cubicBezTo>
                  <a:pt x="1660421" y="739436"/>
                  <a:pt x="1659651" y="754388"/>
                  <a:pt x="1665920" y="766925"/>
                </a:cubicBezTo>
                <a:cubicBezTo>
                  <a:pt x="1671136" y="777356"/>
                  <a:pt x="1683071" y="782809"/>
                  <a:pt x="1690661" y="791664"/>
                </a:cubicBezTo>
                <a:cubicBezTo>
                  <a:pt x="1768141" y="882051"/>
                  <a:pt x="1639933" y="749185"/>
                  <a:pt x="1764885" y="874129"/>
                </a:cubicBezTo>
                <a:cubicBezTo>
                  <a:pt x="1773132" y="882376"/>
                  <a:pt x="1783156" y="889165"/>
                  <a:pt x="1789626" y="898869"/>
                </a:cubicBezTo>
                <a:cubicBezTo>
                  <a:pt x="1805844" y="923192"/>
                  <a:pt x="1807052" y="928507"/>
                  <a:pt x="1830862" y="948348"/>
                </a:cubicBezTo>
                <a:cubicBezTo>
                  <a:pt x="1843914" y="959224"/>
                  <a:pt x="1873925" y="975835"/>
                  <a:pt x="1888592" y="981334"/>
                </a:cubicBezTo>
                <a:cubicBezTo>
                  <a:pt x="1899205" y="985313"/>
                  <a:pt x="1910584" y="986831"/>
                  <a:pt x="1921580" y="989580"/>
                </a:cubicBezTo>
                <a:cubicBezTo>
                  <a:pt x="1968485" y="1036481"/>
                  <a:pt x="1923320" y="998696"/>
                  <a:pt x="1971063" y="1022566"/>
                </a:cubicBezTo>
                <a:cubicBezTo>
                  <a:pt x="2035012" y="1054539"/>
                  <a:pt x="1958360" y="1026580"/>
                  <a:pt x="2020546" y="1047306"/>
                </a:cubicBezTo>
                <a:cubicBezTo>
                  <a:pt x="2091448" y="1094571"/>
                  <a:pt x="2001741" y="1037904"/>
                  <a:pt x="2070029" y="1072046"/>
                </a:cubicBezTo>
                <a:cubicBezTo>
                  <a:pt x="2078894" y="1076478"/>
                  <a:pt x="2085208" y="1085931"/>
                  <a:pt x="2094770" y="1088539"/>
                </a:cubicBezTo>
                <a:cubicBezTo>
                  <a:pt x="2116153" y="1094370"/>
                  <a:pt x="2138755" y="1094036"/>
                  <a:pt x="2160747" y="1096785"/>
                </a:cubicBezTo>
                <a:cubicBezTo>
                  <a:pt x="2168994" y="1102283"/>
                  <a:pt x="2175797" y="1111201"/>
                  <a:pt x="2185488" y="1113278"/>
                </a:cubicBezTo>
                <a:cubicBezTo>
                  <a:pt x="2257902" y="1128794"/>
                  <a:pt x="2301843" y="1119389"/>
                  <a:pt x="2375172" y="1113278"/>
                </a:cubicBezTo>
                <a:cubicBezTo>
                  <a:pt x="2388917" y="1107780"/>
                  <a:pt x="2402546" y="1101983"/>
                  <a:pt x="2416408" y="1096785"/>
                </a:cubicBezTo>
                <a:cubicBezTo>
                  <a:pt x="2424548" y="1093733"/>
                  <a:pt x="2433374" y="1092426"/>
                  <a:pt x="2441149" y="1088539"/>
                </a:cubicBezTo>
                <a:cubicBezTo>
                  <a:pt x="2450015" y="1084107"/>
                  <a:pt x="2457961" y="1077993"/>
                  <a:pt x="2465891" y="1072046"/>
                </a:cubicBezTo>
                <a:cubicBezTo>
                  <a:pt x="2479973" y="1061485"/>
                  <a:pt x="2493761" y="1050515"/>
                  <a:pt x="2507126" y="1039060"/>
                </a:cubicBezTo>
                <a:cubicBezTo>
                  <a:pt x="2513030" y="1034000"/>
                  <a:pt x="2516953" y="1026566"/>
                  <a:pt x="2523621" y="1022566"/>
                </a:cubicBezTo>
                <a:cubicBezTo>
                  <a:pt x="2531075" y="1018094"/>
                  <a:pt x="2540115" y="1017069"/>
                  <a:pt x="2548362" y="1014320"/>
                </a:cubicBezTo>
                <a:cubicBezTo>
                  <a:pt x="2604934" y="929465"/>
                  <a:pt x="2511921" y="1063033"/>
                  <a:pt x="2597845" y="964841"/>
                </a:cubicBezTo>
                <a:cubicBezTo>
                  <a:pt x="2637619" y="919388"/>
                  <a:pt x="2608738" y="933096"/>
                  <a:pt x="2639080" y="890622"/>
                </a:cubicBezTo>
                <a:cubicBezTo>
                  <a:pt x="2645859" y="881132"/>
                  <a:pt x="2655575" y="874129"/>
                  <a:pt x="2663822" y="865883"/>
                </a:cubicBezTo>
                <a:cubicBezTo>
                  <a:pt x="2709991" y="745850"/>
                  <a:pt x="2682083" y="789307"/>
                  <a:pt x="2729799" y="725692"/>
                </a:cubicBezTo>
                <a:cubicBezTo>
                  <a:pt x="2735297" y="709199"/>
                  <a:pt x="2739606" y="692261"/>
                  <a:pt x="2746293" y="676213"/>
                </a:cubicBezTo>
                <a:cubicBezTo>
                  <a:pt x="2760799" y="641400"/>
                  <a:pt x="2776673" y="617336"/>
                  <a:pt x="2795776" y="585502"/>
                </a:cubicBezTo>
                <a:cubicBezTo>
                  <a:pt x="2797161" y="577195"/>
                  <a:pt x="2808428" y="506315"/>
                  <a:pt x="2812270" y="494790"/>
                </a:cubicBezTo>
                <a:cubicBezTo>
                  <a:pt x="2827120" y="450243"/>
                  <a:pt x="2890333" y="330239"/>
                  <a:pt x="2902988" y="313367"/>
                </a:cubicBezTo>
                <a:cubicBezTo>
                  <a:pt x="2919482" y="291376"/>
                  <a:pt x="2940177" y="271982"/>
                  <a:pt x="2952471" y="247395"/>
                </a:cubicBezTo>
                <a:cubicBezTo>
                  <a:pt x="2992018" y="168306"/>
                  <a:pt x="2941929" y="266369"/>
                  <a:pt x="2993707" y="173176"/>
                </a:cubicBezTo>
                <a:cubicBezTo>
                  <a:pt x="2999678" y="162430"/>
                  <a:pt x="3002825" y="150024"/>
                  <a:pt x="3010201" y="140190"/>
                </a:cubicBezTo>
                <a:cubicBezTo>
                  <a:pt x="3037850" y="103327"/>
                  <a:pt x="3044059" y="111370"/>
                  <a:pt x="3076178" y="82465"/>
                </a:cubicBezTo>
                <a:cubicBezTo>
                  <a:pt x="3093516" y="66862"/>
                  <a:pt x="3104004" y="41648"/>
                  <a:pt x="3125661" y="32986"/>
                </a:cubicBezTo>
                <a:cubicBezTo>
                  <a:pt x="3176099" y="12812"/>
                  <a:pt x="3154578" y="24704"/>
                  <a:pt x="3191638" y="0"/>
                </a:cubicBezTo>
                <a:cubicBezTo>
                  <a:pt x="3224626" y="8246"/>
                  <a:pt x="3258147" y="14597"/>
                  <a:pt x="3290603" y="24739"/>
                </a:cubicBezTo>
                <a:cubicBezTo>
                  <a:pt x="3302338" y="28406"/>
                  <a:pt x="3312081" y="36915"/>
                  <a:pt x="3323592" y="41232"/>
                </a:cubicBezTo>
                <a:cubicBezTo>
                  <a:pt x="3334205" y="45212"/>
                  <a:pt x="3345967" y="45499"/>
                  <a:pt x="3356580" y="49479"/>
                </a:cubicBezTo>
                <a:cubicBezTo>
                  <a:pt x="3368091" y="53796"/>
                  <a:pt x="3378269" y="61130"/>
                  <a:pt x="3389569" y="65972"/>
                </a:cubicBezTo>
                <a:cubicBezTo>
                  <a:pt x="3474514" y="102373"/>
                  <a:pt x="3337886" y="36010"/>
                  <a:pt x="3447299" y="90711"/>
                </a:cubicBezTo>
                <a:cubicBezTo>
                  <a:pt x="3469290" y="156682"/>
                  <a:pt x="3436304" y="79717"/>
                  <a:pt x="3480287" y="123697"/>
                </a:cubicBezTo>
                <a:cubicBezTo>
                  <a:pt x="3575402" y="218804"/>
                  <a:pt x="3500213" y="159151"/>
                  <a:pt x="3546264" y="214409"/>
                </a:cubicBezTo>
                <a:cubicBezTo>
                  <a:pt x="3553730" y="223368"/>
                  <a:pt x="3562758" y="230902"/>
                  <a:pt x="3571005" y="239148"/>
                </a:cubicBezTo>
                <a:cubicBezTo>
                  <a:pt x="3577713" y="259269"/>
                  <a:pt x="3579761" y="272643"/>
                  <a:pt x="3595747" y="288628"/>
                </a:cubicBezTo>
                <a:cubicBezTo>
                  <a:pt x="3602756" y="295636"/>
                  <a:pt x="3612874" y="298776"/>
                  <a:pt x="3620488" y="305121"/>
                </a:cubicBezTo>
                <a:cubicBezTo>
                  <a:pt x="3629448" y="312587"/>
                  <a:pt x="3635035" y="324196"/>
                  <a:pt x="3645230" y="329860"/>
                </a:cubicBezTo>
                <a:cubicBezTo>
                  <a:pt x="3675892" y="346893"/>
                  <a:pt x="3719161" y="350163"/>
                  <a:pt x="3752442" y="354600"/>
                </a:cubicBezTo>
                <a:lnTo>
                  <a:pt x="3818419" y="362846"/>
                </a:lnTo>
                <a:cubicBezTo>
                  <a:pt x="3827266" y="362326"/>
                  <a:pt x="3965324" y="359186"/>
                  <a:pt x="4008103" y="346353"/>
                </a:cubicBezTo>
                <a:cubicBezTo>
                  <a:pt x="4019879" y="342821"/>
                  <a:pt x="4030096" y="335358"/>
                  <a:pt x="4041092" y="329860"/>
                </a:cubicBezTo>
                <a:cubicBezTo>
                  <a:pt x="4065833" y="335358"/>
                  <a:pt x="4092953" y="334427"/>
                  <a:pt x="4115316" y="346353"/>
                </a:cubicBezTo>
                <a:cubicBezTo>
                  <a:pt x="4135897" y="357329"/>
                  <a:pt x="4148304" y="379339"/>
                  <a:pt x="4164798" y="395832"/>
                </a:cubicBezTo>
                <a:cubicBezTo>
                  <a:pt x="4191008" y="422040"/>
                  <a:pt x="4175081" y="407666"/>
                  <a:pt x="4214281" y="437065"/>
                </a:cubicBezTo>
                <a:cubicBezTo>
                  <a:pt x="4230466" y="485617"/>
                  <a:pt x="4210937" y="441967"/>
                  <a:pt x="4263764" y="494790"/>
                </a:cubicBezTo>
                <a:cubicBezTo>
                  <a:pt x="4270773" y="501798"/>
                  <a:pt x="4273913" y="511916"/>
                  <a:pt x="4280258" y="519530"/>
                </a:cubicBezTo>
                <a:cubicBezTo>
                  <a:pt x="4287725" y="528489"/>
                  <a:pt x="4297794" y="535099"/>
                  <a:pt x="4305000" y="544269"/>
                </a:cubicBezTo>
                <a:cubicBezTo>
                  <a:pt x="4328101" y="573668"/>
                  <a:pt x="4351739" y="602921"/>
                  <a:pt x="4370977" y="634981"/>
                </a:cubicBezTo>
                <a:cubicBezTo>
                  <a:pt x="4389433" y="665738"/>
                  <a:pt x="4397554" y="682479"/>
                  <a:pt x="4420459" y="709199"/>
                </a:cubicBezTo>
                <a:cubicBezTo>
                  <a:pt x="4428050" y="718054"/>
                  <a:pt x="4436954" y="725692"/>
                  <a:pt x="4445201" y="733939"/>
                </a:cubicBezTo>
                <a:cubicBezTo>
                  <a:pt x="4476815" y="797163"/>
                  <a:pt x="4448000" y="744454"/>
                  <a:pt x="4511178" y="832897"/>
                </a:cubicBezTo>
                <a:cubicBezTo>
                  <a:pt x="4522700" y="849027"/>
                  <a:pt x="4533659" y="865567"/>
                  <a:pt x="4544166" y="882376"/>
                </a:cubicBezTo>
                <a:cubicBezTo>
                  <a:pt x="4557911" y="904367"/>
                  <a:pt x="4563824" y="933964"/>
                  <a:pt x="4585402" y="948348"/>
                </a:cubicBezTo>
                <a:lnTo>
                  <a:pt x="4610143" y="964841"/>
                </a:lnTo>
                <a:cubicBezTo>
                  <a:pt x="4663179" y="1044389"/>
                  <a:pt x="4589412" y="944715"/>
                  <a:pt x="4651379" y="997827"/>
                </a:cubicBezTo>
                <a:cubicBezTo>
                  <a:pt x="4664744" y="1009282"/>
                  <a:pt x="4671120" y="1027470"/>
                  <a:pt x="4684367" y="1039060"/>
                </a:cubicBezTo>
                <a:cubicBezTo>
                  <a:pt x="4693619" y="1047155"/>
                  <a:pt x="4706609" y="1049583"/>
                  <a:pt x="4717356" y="1055553"/>
                </a:cubicBezTo>
                <a:cubicBezTo>
                  <a:pt x="4733213" y="1064362"/>
                  <a:pt x="4771805" y="1090194"/>
                  <a:pt x="4791580" y="1096785"/>
                </a:cubicBezTo>
                <a:cubicBezTo>
                  <a:pt x="4846748" y="1115173"/>
                  <a:pt x="4855136" y="1111145"/>
                  <a:pt x="4907040" y="1121525"/>
                </a:cubicBezTo>
                <a:cubicBezTo>
                  <a:pt x="4918154" y="1123748"/>
                  <a:pt x="4929032" y="1127022"/>
                  <a:pt x="4940028" y="1129771"/>
                </a:cubicBezTo>
                <a:cubicBezTo>
                  <a:pt x="4968563" y="1125016"/>
                  <a:pt x="5027802" y="1120430"/>
                  <a:pt x="5063735" y="1105032"/>
                </a:cubicBezTo>
                <a:cubicBezTo>
                  <a:pt x="5075035" y="1100190"/>
                  <a:pt x="5085249" y="1092952"/>
                  <a:pt x="5096724" y="1088539"/>
                </a:cubicBezTo>
                <a:cubicBezTo>
                  <a:pt x="5121065" y="1079178"/>
                  <a:pt x="5170948" y="1063799"/>
                  <a:pt x="5170948" y="1063799"/>
                </a:cubicBezTo>
                <a:cubicBezTo>
                  <a:pt x="5181944" y="1055553"/>
                  <a:pt x="5191376" y="1044642"/>
                  <a:pt x="5203936" y="1039060"/>
                </a:cubicBezTo>
                <a:cubicBezTo>
                  <a:pt x="5216746" y="1033367"/>
                  <a:pt x="5231573" y="1034213"/>
                  <a:pt x="5245172" y="1030813"/>
                </a:cubicBezTo>
                <a:cubicBezTo>
                  <a:pt x="5253606" y="1028705"/>
                  <a:pt x="5261427" y="1024452"/>
                  <a:pt x="5269913" y="1022566"/>
                </a:cubicBezTo>
                <a:cubicBezTo>
                  <a:pt x="5286237" y="1018939"/>
                  <a:pt x="5303045" y="1017823"/>
                  <a:pt x="5319396" y="1014320"/>
                </a:cubicBezTo>
                <a:cubicBezTo>
                  <a:pt x="5451134" y="986093"/>
                  <a:pt x="5315961" y="1002454"/>
                  <a:pt x="5509080" y="989580"/>
                </a:cubicBezTo>
                <a:cubicBezTo>
                  <a:pt x="5525574" y="986831"/>
                  <a:pt x="5542340" y="985389"/>
                  <a:pt x="5558563" y="981334"/>
                </a:cubicBezTo>
                <a:cubicBezTo>
                  <a:pt x="5575430" y="977118"/>
                  <a:pt x="5608045" y="964841"/>
                  <a:pt x="5608045" y="964841"/>
                </a:cubicBezTo>
                <a:cubicBezTo>
                  <a:pt x="5620084" y="956816"/>
                  <a:pt x="5658332" y="931981"/>
                  <a:pt x="5665775" y="923608"/>
                </a:cubicBezTo>
                <a:cubicBezTo>
                  <a:pt x="5678945" y="908793"/>
                  <a:pt x="5698764" y="874129"/>
                  <a:pt x="5698764" y="874129"/>
                </a:cubicBezTo>
                <a:cubicBezTo>
                  <a:pt x="5713387" y="830263"/>
                  <a:pt x="5698255" y="863362"/>
                  <a:pt x="5739999" y="816404"/>
                </a:cubicBezTo>
                <a:cubicBezTo>
                  <a:pt x="5751694" y="803249"/>
                  <a:pt x="5761397" y="788417"/>
                  <a:pt x="5772988" y="775171"/>
                </a:cubicBezTo>
                <a:cubicBezTo>
                  <a:pt x="5780668" y="766394"/>
                  <a:pt x="5790263" y="759391"/>
                  <a:pt x="5797729" y="750432"/>
                </a:cubicBezTo>
                <a:cubicBezTo>
                  <a:pt x="5849740" y="688022"/>
                  <a:pt x="5782735" y="757176"/>
                  <a:pt x="5830718" y="709199"/>
                </a:cubicBezTo>
                <a:cubicBezTo>
                  <a:pt x="5836151" y="692902"/>
                  <a:pt x="5840926" y="671346"/>
                  <a:pt x="5855459" y="659720"/>
                </a:cubicBezTo>
                <a:cubicBezTo>
                  <a:pt x="5862247" y="654290"/>
                  <a:pt x="5871953" y="654223"/>
                  <a:pt x="5880200" y="651474"/>
                </a:cubicBezTo>
                <a:cubicBezTo>
                  <a:pt x="5885698" y="645976"/>
                  <a:pt x="5892175" y="641308"/>
                  <a:pt x="5896695" y="634981"/>
                </a:cubicBezTo>
                <a:cubicBezTo>
                  <a:pt x="5912603" y="612712"/>
                  <a:pt x="5936081" y="562611"/>
                  <a:pt x="5954425" y="544269"/>
                </a:cubicBezTo>
                <a:cubicBezTo>
                  <a:pt x="5979166" y="519530"/>
                  <a:pt x="6010647" y="500053"/>
                  <a:pt x="6028649" y="470051"/>
                </a:cubicBezTo>
                <a:cubicBezTo>
                  <a:pt x="6058490" y="420319"/>
                  <a:pt x="6040053" y="437709"/>
                  <a:pt x="6078132" y="412325"/>
                </a:cubicBezTo>
                <a:cubicBezTo>
                  <a:pt x="6093594" y="365943"/>
                  <a:pt x="6096816" y="346774"/>
                  <a:pt x="6152356" y="305121"/>
                </a:cubicBezTo>
                <a:cubicBezTo>
                  <a:pt x="6163352" y="296874"/>
                  <a:pt x="6174908" y="289326"/>
                  <a:pt x="6185344" y="280381"/>
                </a:cubicBezTo>
                <a:cubicBezTo>
                  <a:pt x="6220537" y="250218"/>
                  <a:pt x="6202227" y="259911"/>
                  <a:pt x="6234827" y="222655"/>
                </a:cubicBezTo>
                <a:cubicBezTo>
                  <a:pt x="6234872" y="222603"/>
                  <a:pt x="6265741" y="191742"/>
                  <a:pt x="6276063" y="181423"/>
                </a:cubicBezTo>
                <a:lnTo>
                  <a:pt x="6276063" y="181423"/>
                </a:lnTo>
              </a:path>
            </a:pathLst>
          </a:custGeom>
          <a:ln w="25400">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26" name="直線コネクタ 25"/>
          <p:cNvCxnSpPr/>
          <p:nvPr/>
        </p:nvCxnSpPr>
        <p:spPr>
          <a:xfrm flipH="1">
            <a:off x="1641178" y="271311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H="1">
            <a:off x="1843060" y="271706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2044942" y="272102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263318" y="270848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2465200" y="2704189"/>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2676024" y="2700583"/>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2877906" y="270453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3079788" y="270849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3298164" y="269595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3500046" y="269165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3715159" y="269233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3917041" y="269629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4118923" y="270024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4337299" y="268770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4539181" y="268341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4750005" y="267980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H="1">
            <a:off x="4951887" y="2683760"/>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5153769" y="268771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H="1">
            <a:off x="5372145" y="2675174"/>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a:off x="5574027" y="267088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H="1">
            <a:off x="5776940" y="2667598"/>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a:off x="5978822" y="267155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6180704" y="267550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6399080" y="2662966"/>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6600962" y="2658673"/>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6811786" y="2655067"/>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7013668" y="2659021"/>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H="1">
            <a:off x="7215550" y="266297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7433926" y="2650435"/>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7635808" y="2646142"/>
            <a:ext cx="8248" cy="22018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1228821" y="3801656"/>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V="1">
            <a:off x="1241022" y="3657164"/>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flipV="1">
            <a:off x="1236729" y="3512672"/>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1241020" y="3360307"/>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1253221" y="3215815"/>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1248928" y="3071323"/>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1224526" y="4803446"/>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1236727" y="4658954"/>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1232434" y="4514462"/>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1236725" y="4362097"/>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V="1">
            <a:off x="1248926" y="4217605"/>
            <a:ext cx="6680171" cy="8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V="1">
            <a:off x="1244633" y="4073113"/>
            <a:ext cx="6680171" cy="8245"/>
          </a:xfrm>
          <a:prstGeom prst="line">
            <a:avLst/>
          </a:prstGeom>
        </p:spPr>
        <p:style>
          <a:lnRef idx="1">
            <a:schemeClr val="accent1"/>
          </a:lnRef>
          <a:fillRef idx="0">
            <a:schemeClr val="accent1"/>
          </a:fillRef>
          <a:effectRef idx="0">
            <a:schemeClr val="accent1"/>
          </a:effectRef>
          <a:fontRef idx="minor">
            <a:schemeClr val="tx1"/>
          </a:fontRef>
        </p:style>
      </p:cxnSp>
      <p:sp>
        <p:nvSpPr>
          <p:cNvPr id="61" name="Rectangle 2">
            <a:extLst>
              <a:ext uri="{FF2B5EF4-FFF2-40B4-BE49-F238E27FC236}">
                <a16:creationId xmlns:a16="http://schemas.microsoft.com/office/drawing/2014/main" id="{B1788A5D-67F7-B84F-80D5-7E2999C344CF}"/>
              </a:ext>
            </a:extLst>
          </p:cNvPr>
          <p:cNvSpPr txBox="1">
            <a:spLocks noChangeArrowheads="1"/>
          </p:cNvSpPr>
          <p:nvPr/>
        </p:nvSpPr>
        <p:spPr bwMode="auto">
          <a:xfrm>
            <a:off x="540392" y="341405"/>
            <a:ext cx="8001000" cy="859126"/>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chemeClr val="bg1"/>
                </a:solidFill>
                <a:latin typeface="Times New Roman" charset="0"/>
                <a:ea typeface="ＭＳ Ｐゴシック" charset="0"/>
              </a:rPr>
              <a:t>音声の場合は</a:t>
            </a:r>
            <a:r>
              <a:rPr lang="en-US" altLang="ja-JP" kern="0" dirty="0">
                <a:solidFill>
                  <a:schemeClr val="bg1"/>
                </a:solidFill>
                <a:latin typeface="Times New Roman" charset="0"/>
                <a:ea typeface="ＭＳ Ｐゴシック" charset="0"/>
              </a:rPr>
              <a:t>?</a:t>
            </a:r>
            <a:endParaRPr lang="ja-JP" altLang="en-US" kern="0">
              <a:solidFill>
                <a:schemeClr val="bg1"/>
              </a:solidFill>
              <a:latin typeface="Times New Roman" charset="0"/>
              <a:ea typeface="ＭＳ Ｐゴシック" charset="0"/>
            </a:endParaRPr>
          </a:p>
        </p:txBody>
      </p:sp>
    </p:spTree>
    <p:extLst>
      <p:ext uri="{BB962C8B-B14F-4D97-AF65-F5344CB8AC3E}">
        <p14:creationId xmlns:p14="http://schemas.microsoft.com/office/powerpoint/2010/main" val="1348466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43626" y="1564628"/>
            <a:ext cx="8208912" cy="2923878"/>
          </a:xfrm>
          <a:prstGeom prst="rect">
            <a:avLst/>
          </a:prstGeom>
          <a:noFill/>
        </p:spPr>
        <p:txBody>
          <a:bodyPr wrap="square" rtlCol="0">
            <a:spAutoFit/>
          </a:bodyPr>
          <a:lstStyle/>
          <a:p>
            <a:pPr marL="342900" indent="-342900">
              <a:buAutoNum type="arabicPeriod"/>
            </a:pPr>
            <a:r>
              <a:rPr kumimoji="1" lang="en-US" altLang="ja-JP" sz="2800" dirty="0"/>
              <a:t> </a:t>
            </a:r>
            <a:r>
              <a:rPr kumimoji="1" lang="ja-JP" altLang="en-US" sz="2800" dirty="0"/>
              <a:t>処理したい情報</a:t>
            </a:r>
            <a:r>
              <a:rPr lang="ja-JP" altLang="en-US" sz="2800" dirty="0"/>
              <a:t>（数、文字、画像</a:t>
            </a:r>
            <a:r>
              <a:rPr kumimoji="1" lang="ja-JP" altLang="en-US" sz="2800" dirty="0"/>
              <a:t>、音声、</a:t>
            </a:r>
            <a:r>
              <a:rPr kumimoji="1" lang="en-US" altLang="ja-JP" sz="2800" dirty="0"/>
              <a:t>…</a:t>
            </a:r>
            <a:r>
              <a:rPr kumimoji="1" lang="ja-JP" altLang="en-US" sz="2800" dirty="0"/>
              <a:t>）を</a:t>
            </a:r>
            <a:r>
              <a:rPr kumimoji="1" lang="ja-JP" altLang="en-US" sz="2800" u="sng" dirty="0"/>
              <a:t>有限種類の記号</a:t>
            </a:r>
            <a:r>
              <a:rPr lang="ja-JP" altLang="en-US" sz="2800" u="sng" dirty="0"/>
              <a:t>（通常は</a:t>
            </a:r>
            <a:r>
              <a:rPr kumimoji="1" lang="en-US" altLang="ja-JP" sz="2800" u="sng" dirty="0"/>
              <a:t>0</a:t>
            </a:r>
            <a:r>
              <a:rPr kumimoji="1" lang="ja-JP" altLang="en-US" sz="2800" u="sng" dirty="0"/>
              <a:t>と１</a:t>
            </a:r>
            <a:r>
              <a:rPr lang="ja-JP" altLang="en-US" sz="2800" u="sng" dirty="0"/>
              <a:t>）</a:t>
            </a:r>
            <a:r>
              <a:rPr kumimoji="1" lang="ja-JP" altLang="en-US" sz="2800" u="sng" dirty="0"/>
              <a:t>の列</a:t>
            </a:r>
            <a:r>
              <a:rPr kumimoji="1" lang="ja-JP" altLang="en-US" sz="2800" dirty="0"/>
              <a:t>で表す（符号化）。</a:t>
            </a:r>
            <a:endParaRPr kumimoji="1" lang="en-US" altLang="ja-JP" sz="2800" dirty="0"/>
          </a:p>
          <a:p>
            <a:pPr marL="914400" lvl="1" indent="-457200">
              <a:buFont typeface="Wingdings" panose="05000000000000000000" pitchFamily="2" charset="2"/>
              <a:buChar char="Ø"/>
            </a:pPr>
            <a:r>
              <a:rPr kumimoji="1" lang="ja-JP" altLang="en-US" dirty="0"/>
              <a:t>記号列は数（自然数）に対応するので、すべての情報を数で表すということ。データが</a:t>
            </a:r>
            <a:r>
              <a:rPr lang="ja-JP" altLang="en-US" dirty="0"/>
              <a:t>木</a:t>
            </a:r>
            <a:r>
              <a:rPr kumimoji="1" lang="ja-JP" altLang="en-US" dirty="0"/>
              <a:t>などの構造を持つ場合でも、構造も最終的には</a:t>
            </a:r>
            <a:r>
              <a:rPr lang="ja-JP" altLang="en-US" dirty="0"/>
              <a:t>数（メモリ番地等）で表される。</a:t>
            </a:r>
            <a:endParaRPr kumimoji="1" lang="en-US" altLang="ja-JP" dirty="0"/>
          </a:p>
          <a:p>
            <a:pPr marL="342900" indent="-342900">
              <a:buAutoNum type="arabicPeriod"/>
            </a:pPr>
            <a:r>
              <a:rPr kumimoji="1" lang="en-US" altLang="ja-JP" sz="2800" dirty="0"/>
              <a:t> </a:t>
            </a:r>
            <a:r>
              <a:rPr kumimoji="1" lang="ja-JP" altLang="en-US" sz="2800" dirty="0"/>
              <a:t>それを</a:t>
            </a:r>
            <a:r>
              <a:rPr kumimoji="1" lang="ja-JP" altLang="en-US" sz="2800" u="sng" dirty="0"/>
              <a:t>プログラムに従って処理</a:t>
            </a:r>
            <a:r>
              <a:rPr kumimoji="1" lang="ja-JP" altLang="en-US" sz="2800" dirty="0"/>
              <a:t>する</a:t>
            </a:r>
            <a:r>
              <a:rPr lang="ja-JP" altLang="en-US" sz="2800" dirty="0"/>
              <a:t>。</a:t>
            </a:r>
            <a:r>
              <a:rPr kumimoji="1" lang="ja-JP" altLang="en-US" sz="2800" dirty="0"/>
              <a:t>（つまり何らかの計算を行う。）</a:t>
            </a:r>
          </a:p>
        </p:txBody>
      </p:sp>
      <p:sp>
        <p:nvSpPr>
          <p:cNvPr id="3" name="テキスト ボックス 2"/>
          <p:cNvSpPr txBox="1"/>
          <p:nvPr/>
        </p:nvSpPr>
        <p:spPr>
          <a:xfrm>
            <a:off x="455585" y="4601373"/>
            <a:ext cx="8208912" cy="830997"/>
          </a:xfrm>
          <a:prstGeom prst="rect">
            <a:avLst/>
          </a:prstGeom>
          <a:noFill/>
          <a:ln>
            <a:solidFill>
              <a:schemeClr val="tx1"/>
            </a:solidFill>
          </a:ln>
        </p:spPr>
        <p:txBody>
          <a:bodyPr wrap="square" rtlCol="0">
            <a:spAutoFit/>
          </a:bodyPr>
          <a:lstStyle/>
          <a:p>
            <a:r>
              <a:rPr lang="ja-JP" altLang="en-US" dirty="0"/>
              <a:t>ディジタルコンピュータでは、プログラムを書くことにより任意の（計算可能な）</a:t>
            </a:r>
            <a:r>
              <a:rPr kumimoji="1" lang="ja-JP" altLang="en-US" dirty="0"/>
              <a:t>計算（情報処理）を行うことができる。</a:t>
            </a:r>
            <a:endParaRPr kumimoji="1" lang="en-US" altLang="ja-JP" dirty="0"/>
          </a:p>
        </p:txBody>
      </p:sp>
      <p:sp>
        <p:nvSpPr>
          <p:cNvPr id="4" name="正方形/長方形 3"/>
          <p:cNvSpPr/>
          <p:nvPr/>
        </p:nvSpPr>
        <p:spPr>
          <a:xfrm>
            <a:off x="443626" y="5638178"/>
            <a:ext cx="8232830" cy="523220"/>
          </a:xfrm>
          <a:prstGeom prst="rect">
            <a:avLst/>
          </a:prstGeom>
        </p:spPr>
        <p:txBody>
          <a:bodyPr wrap="square">
            <a:spAutoFit/>
          </a:bodyPr>
          <a:lstStyle/>
          <a:p>
            <a:r>
              <a:rPr lang="en-US" altLang="ja-JP" sz="1400" dirty="0"/>
              <a:t>Alan Turing, “On Computable Numbers, with an Application to the </a:t>
            </a:r>
            <a:r>
              <a:rPr lang="en-US" altLang="ja-JP" sz="1400" dirty="0" err="1"/>
              <a:t>Entscheidungsproblem</a:t>
            </a:r>
            <a:r>
              <a:rPr lang="en-US" altLang="ja-JP" sz="1400" dirty="0"/>
              <a:t>”. Proceedings of the London Mathematical Society, Ser. 2, Vol. 42: pp. 230–265. 1937. </a:t>
            </a:r>
          </a:p>
        </p:txBody>
      </p:sp>
      <p:sp>
        <p:nvSpPr>
          <p:cNvPr id="5" name="正方形/長方形 4"/>
          <p:cNvSpPr/>
          <p:nvPr/>
        </p:nvSpPr>
        <p:spPr>
          <a:xfrm>
            <a:off x="443625" y="6150499"/>
            <a:ext cx="8361967" cy="523220"/>
          </a:xfrm>
          <a:prstGeom prst="rect">
            <a:avLst/>
          </a:prstGeom>
        </p:spPr>
        <p:txBody>
          <a:bodyPr wrap="square">
            <a:spAutoFit/>
          </a:bodyPr>
          <a:lstStyle/>
          <a:p>
            <a:r>
              <a:rPr lang="en-US" altLang="ja-JP" sz="1400" dirty="0"/>
              <a:t>1940</a:t>
            </a:r>
            <a:r>
              <a:rPr lang="ja-JP" altLang="en-US" sz="1400" dirty="0"/>
              <a:t>年代に</a:t>
            </a:r>
            <a:r>
              <a:rPr lang="en-US" altLang="ja-JP" sz="1400" dirty="0"/>
              <a:t>von Neumann</a:t>
            </a:r>
            <a:r>
              <a:rPr lang="ja-JP" altLang="en-US" sz="1400" dirty="0"/>
              <a:t>が</a:t>
            </a:r>
            <a:r>
              <a:rPr lang="en-US" altLang="ja-JP" sz="1400" dirty="0"/>
              <a:t>Turing</a:t>
            </a:r>
            <a:r>
              <a:rPr lang="ja-JP" altLang="en-US" sz="1400" dirty="0"/>
              <a:t>の論文を読んでノイマン型アーキテクチャ（プログラム内蔵方式）を考案したと言われている。</a:t>
            </a:r>
            <a:endParaRPr lang="en-US" altLang="ja-JP" sz="1400" dirty="0"/>
          </a:p>
        </p:txBody>
      </p:sp>
      <p:sp>
        <p:nvSpPr>
          <p:cNvPr id="7" name="Rectangle 2">
            <a:extLst>
              <a:ext uri="{FF2B5EF4-FFF2-40B4-BE49-F238E27FC236}">
                <a16:creationId xmlns:a16="http://schemas.microsoft.com/office/drawing/2014/main" id="{850CCF21-80F0-3B49-9321-B5936D99EACA}"/>
              </a:ext>
            </a:extLst>
          </p:cNvPr>
          <p:cNvSpPr txBox="1">
            <a:spLocks noChangeArrowheads="1"/>
          </p:cNvSpPr>
          <p:nvPr/>
        </p:nvSpPr>
        <p:spPr bwMode="auto">
          <a:xfrm>
            <a:off x="540392" y="184280"/>
            <a:ext cx="8001000" cy="1241349"/>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sz="4000" kern="0">
                <a:solidFill>
                  <a:schemeClr val="bg1"/>
                </a:solidFill>
                <a:latin typeface="Times New Roman" charset="0"/>
                <a:ea typeface="ＭＳ Ｐゴシック" charset="0"/>
              </a:rPr>
              <a:t>ディジタルコンピュータによる</a:t>
            </a:r>
            <a:br>
              <a:rPr lang="ja-JP" altLang="en-US" sz="4000" kern="0">
                <a:solidFill>
                  <a:schemeClr val="bg1"/>
                </a:solidFill>
                <a:latin typeface="Times New Roman" charset="0"/>
                <a:ea typeface="ＭＳ Ｐゴシック" charset="0"/>
              </a:rPr>
            </a:br>
            <a:r>
              <a:rPr lang="ja-JP" altLang="en-US" sz="4000" kern="0">
                <a:solidFill>
                  <a:schemeClr val="bg1"/>
                </a:solidFill>
                <a:latin typeface="Times New Roman" charset="0"/>
                <a:ea typeface="ＭＳ Ｐゴシック" charset="0"/>
              </a:rPr>
              <a:t>情報処理の原理</a:t>
            </a:r>
          </a:p>
        </p:txBody>
      </p:sp>
    </p:spTree>
    <p:custDataLst>
      <p:tags r:id="rId1"/>
    </p:custDataLst>
    <p:extLst>
      <p:ext uri="{BB962C8B-B14F-4D97-AF65-F5344CB8AC3E}">
        <p14:creationId xmlns:p14="http://schemas.microsoft.com/office/powerpoint/2010/main" val="265238261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954107"/>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874713" y="3968806"/>
            <a:ext cx="7785100"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800" dirty="0"/>
              <a:t>通常のプログラミング言語は、任意のチューリングマシンを記述できる。このことを、チューリング完全 </a:t>
            </a:r>
            <a:r>
              <a:rPr lang="en-US" altLang="ja-JP" sz="2800" dirty="0"/>
              <a:t>(Turing complete) </a:t>
            </a:r>
            <a:r>
              <a:rPr lang="ja-JP" altLang="en-US" sz="2800" dirty="0"/>
              <a:t>という。通常のプログラミング言語は計算記述能力においてすべて等価（チューリング完全）。</a:t>
            </a:r>
            <a:endParaRPr lang="en-US" altLang="ja-JP" sz="2800" dirty="0"/>
          </a:p>
        </p:txBody>
      </p:sp>
      <p:sp>
        <p:nvSpPr>
          <p:cNvPr id="4" name="正方形/長方形 5">
            <a:extLst>
              <a:ext uri="{FF2B5EF4-FFF2-40B4-BE49-F238E27FC236}">
                <a16:creationId xmlns:a16="http://schemas.microsoft.com/office/drawing/2014/main" id="{9FFF5591-36EE-5348-9518-5C2BA68EAAC4}"/>
              </a:ext>
            </a:extLst>
          </p:cNvPr>
          <p:cNvSpPr>
            <a:spLocks noChangeArrowheads="1"/>
          </p:cNvSpPr>
          <p:nvPr/>
        </p:nvSpPr>
        <p:spPr bwMode="auto">
          <a:xfrm>
            <a:off x="874713" y="1737910"/>
            <a:ext cx="7315449"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2800"/>
              <a:t>プログラムとは、計算機</a:t>
            </a:r>
            <a:r>
              <a:rPr lang="ja-JP" altLang="en-US" sz="2800" dirty="0"/>
              <a:t>（</a:t>
            </a:r>
            <a:r>
              <a:rPr lang="en-US" altLang="ja-JP" sz="2800" dirty="0"/>
              <a:t>computer</a:t>
            </a:r>
            <a:r>
              <a:rPr lang="ja-JP" altLang="en-US" sz="2800" dirty="0"/>
              <a:t>）に行わせる計算</a:t>
            </a:r>
            <a:r>
              <a:rPr lang="ja-JP" altLang="en-US" sz="2800"/>
              <a:t>を記述した記号列。</a:t>
            </a:r>
            <a:endParaRPr lang="en-US" altLang="ja-JP" sz="2800" dirty="0"/>
          </a:p>
          <a:p>
            <a:r>
              <a:rPr lang="ja-JP" altLang="en-US" sz="2800"/>
              <a:t>どういう記号列がどういう計算を表しているか定めたものがプログラミング言語。</a:t>
            </a:r>
            <a:endParaRPr lang="en-US" altLang="ja-JP" sz="2800" dirty="0"/>
          </a:p>
        </p:txBody>
      </p:sp>
    </p:spTree>
    <p:extLst>
      <p:ext uri="{BB962C8B-B14F-4D97-AF65-F5344CB8AC3E}">
        <p14:creationId xmlns:p14="http://schemas.microsoft.com/office/powerpoint/2010/main" val="2531534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プログラミング言語の例</a:t>
            </a:r>
          </a:p>
        </p:txBody>
      </p:sp>
      <p:sp>
        <p:nvSpPr>
          <p:cNvPr id="36866" name="テキスト ボックス 2"/>
          <p:cNvSpPr txBox="1">
            <a:spLocks noChangeArrowheads="1"/>
          </p:cNvSpPr>
          <p:nvPr/>
        </p:nvSpPr>
        <p:spPr bwMode="auto">
          <a:xfrm>
            <a:off x="482601" y="1762125"/>
            <a:ext cx="8229599"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（人間が読み書きしやすくするために）多くの言語が設計、実装されている。（あらゆる状況に適した言語はないので、問題に応じて適切な言語を使う。）</a:t>
            </a:r>
            <a:endParaRPr lang="en-US" altLang="ja-JP" dirty="0"/>
          </a:p>
        </p:txBody>
      </p:sp>
      <p:sp>
        <p:nvSpPr>
          <p:cNvPr id="36867" name="正方形/長方形 3"/>
          <p:cNvSpPr>
            <a:spLocks noChangeArrowheads="1"/>
          </p:cNvSpPr>
          <p:nvPr/>
        </p:nvSpPr>
        <p:spPr bwMode="auto">
          <a:xfrm>
            <a:off x="572579" y="3205935"/>
            <a:ext cx="2736850" cy="341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Tree>
    <p:extLst>
      <p:ext uri="{BB962C8B-B14F-4D97-AF65-F5344CB8AC3E}">
        <p14:creationId xmlns:p14="http://schemas.microsoft.com/office/powerpoint/2010/main" val="3488455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プログラムの意味</a:t>
            </a:r>
          </a:p>
        </p:txBody>
      </p:sp>
      <p:sp>
        <p:nvSpPr>
          <p:cNvPr id="36868" name="テキスト ボックス 4"/>
          <p:cNvSpPr txBox="1">
            <a:spLocks noChangeArrowheads="1"/>
          </p:cNvSpPr>
          <p:nvPr/>
        </p:nvSpPr>
        <p:spPr bwMode="auto">
          <a:xfrm>
            <a:off x="914275" y="3820881"/>
            <a:ext cx="7315448" cy="1816100"/>
          </a:xfrm>
          <a:prstGeom prst="rect">
            <a:avLst/>
          </a:prstGeom>
          <a:solidFill>
            <a:srgbClr val="FFFF00"/>
          </a:solidFill>
          <a:ln w="9525">
            <a:solidFill>
              <a:schemeClr val="tx1"/>
            </a:solidFill>
            <a:miter lim="800000"/>
            <a:headEnd/>
            <a:tailEnd/>
          </a:ln>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プログラムは複数の人間が読み書きし、また</a:t>
            </a:r>
            <a:r>
              <a:rPr lang="en-US" dirty="0"/>
              <a:t>言語処理系も</a:t>
            </a:r>
            <a:r>
              <a:rPr lang="ja-JP" altLang="en-US" dirty="0"/>
              <a:t>言語設計者以外が</a:t>
            </a:r>
            <a:r>
              <a:rPr lang="en-US" dirty="0"/>
              <a:t>実装</a:t>
            </a:r>
            <a:r>
              <a:rPr lang="ja-JP" altLang="en-US" dirty="0"/>
              <a:t>する</a:t>
            </a:r>
            <a:r>
              <a:rPr lang="en-US" dirty="0"/>
              <a:t>ことを考慮すると、</a:t>
            </a:r>
            <a:r>
              <a:rPr lang="ja-JP" altLang="en-US" dirty="0"/>
              <a:t>プログラムの意味を明確に定めておかなければならない。</a:t>
            </a:r>
          </a:p>
        </p:txBody>
      </p:sp>
      <p:sp>
        <p:nvSpPr>
          <p:cNvPr id="4" name="正方形/長方形 5">
            <a:extLst>
              <a:ext uri="{FF2B5EF4-FFF2-40B4-BE49-F238E27FC236}">
                <a16:creationId xmlns:a16="http://schemas.microsoft.com/office/drawing/2014/main" id="{499D5860-763F-AC47-830E-C3455E05F88D}"/>
              </a:ext>
            </a:extLst>
          </p:cNvPr>
          <p:cNvSpPr>
            <a:spLocks noChangeArrowheads="1"/>
          </p:cNvSpPr>
          <p:nvPr/>
        </p:nvSpPr>
        <p:spPr bwMode="auto">
          <a:xfrm>
            <a:off x="914275" y="2099314"/>
            <a:ext cx="7315449"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2800"/>
              <a:t>１つのプログラムは何らかの計算を表している。それをプログラムの意味という。</a:t>
            </a:r>
            <a:endParaRPr lang="en-US" altLang="ja-JP" sz="2800" dirty="0"/>
          </a:p>
        </p:txBody>
      </p:sp>
    </p:spTree>
    <p:extLst>
      <p:ext uri="{BB962C8B-B14F-4D97-AF65-F5344CB8AC3E}">
        <p14:creationId xmlns:p14="http://schemas.microsoft.com/office/powerpoint/2010/main" val="191046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１．プログラミング言語について</a:t>
            </a:r>
          </a:p>
        </p:txBody>
      </p:sp>
    </p:spTree>
    <p:extLst>
      <p:ext uri="{BB962C8B-B14F-4D97-AF65-F5344CB8AC3E}">
        <p14:creationId xmlns:p14="http://schemas.microsoft.com/office/powerpoint/2010/main" val="2578815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889967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27</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２．研究テーマ</a:t>
            </a:r>
          </a:p>
        </p:txBody>
      </p:sp>
    </p:spTree>
    <p:extLst>
      <p:ext uri="{BB962C8B-B14F-4D97-AF65-F5344CB8AC3E}">
        <p14:creationId xmlns:p14="http://schemas.microsoft.com/office/powerpoint/2010/main" val="360633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475922" y="1699484"/>
            <a:ext cx="8192155" cy="4984343"/>
          </a:xfrm>
        </p:spPr>
        <p:txBody>
          <a:bodyPr/>
          <a:lstStyle/>
          <a:p>
            <a:pPr marL="457200" indent="-457200">
              <a:buFont typeface="Arial"/>
              <a:buChar char="•"/>
            </a:pPr>
            <a:r>
              <a:rPr lang="ja-JP" altLang="en-US" dirty="0"/>
              <a:t>プログラミング支援に関する理論および実装</a:t>
            </a:r>
            <a:endParaRPr lang="en-US" altLang="ja-JP" dirty="0"/>
          </a:p>
          <a:p>
            <a:pPr lvl="1"/>
            <a:r>
              <a:rPr lang="ja-JP" altLang="en-US"/>
              <a:t>構文補完、識別子補完、コードクローン検出、マクロ抽出、ソースコード短縮、遅延評価の可視化</a:t>
            </a:r>
            <a:endParaRPr lang="en-US" altLang="ja-JP" dirty="0"/>
          </a:p>
          <a:p>
            <a:pPr lvl="1"/>
            <a:r>
              <a:rPr lang="ja-JP" altLang="en-US"/>
              <a:t>その他、プログラミング支援なら何でも</a:t>
            </a:r>
            <a:endParaRPr lang="en-US" altLang="ja-JP" dirty="0"/>
          </a:p>
          <a:p>
            <a:r>
              <a:rPr lang="ja-JP" altLang="en-US" dirty="0"/>
              <a:t>プログラミング学習支援に関する</a:t>
            </a:r>
            <a:r>
              <a:rPr lang="en-US" altLang="en-US" dirty="0"/>
              <a:t>理論および実装</a:t>
            </a:r>
          </a:p>
          <a:p>
            <a:pPr lvl="1"/>
            <a:r>
              <a:rPr lang="en-US" altLang="ja-JP" dirty="0"/>
              <a:t>C</a:t>
            </a:r>
            <a:r>
              <a:rPr lang="ja-JP" altLang="en-US"/>
              <a:t>言語プログラムからの</a:t>
            </a:r>
            <a:r>
              <a:rPr lang="en-US" altLang="ja-JP" dirty="0" err="1"/>
              <a:t>goto</a:t>
            </a:r>
            <a:r>
              <a:rPr lang="ja-JP" altLang="en-US"/>
              <a:t>文の除去</a:t>
            </a:r>
            <a:endParaRPr lang="en-US" altLang="ja-JP" dirty="0"/>
          </a:p>
          <a:p>
            <a:pPr lvl="1"/>
            <a:r>
              <a:rPr lang="ja-JP" altLang="en-US"/>
              <a:t>摂動を用いた理解度確認問題生成手法</a:t>
            </a:r>
            <a:endParaRPr lang="en-US" altLang="ja-JP" dirty="0"/>
          </a:p>
          <a:p>
            <a:pPr lvl="1"/>
            <a:r>
              <a:rPr lang="ja-JP" altLang="en-US"/>
              <a:t>写経型学習支援環境</a:t>
            </a:r>
            <a:endParaRPr lang="en-US" altLang="ja-JP" dirty="0"/>
          </a:p>
          <a:p>
            <a:pPr lvl="1"/>
            <a:r>
              <a:rPr lang="en-US" altLang="ja-JP" dirty="0"/>
              <a:t>C</a:t>
            </a:r>
            <a:r>
              <a:rPr lang="ja-JP" altLang="en-US" dirty="0"/>
              <a:t>言語プログラムの関数の戻り番地の書き換えの可視化</a:t>
            </a:r>
            <a:endParaRPr lang="en-US" altLang="ja-JP" dirty="0"/>
          </a:p>
          <a:p>
            <a:pPr lvl="1"/>
            <a:r>
              <a:rPr lang="ja-JP" altLang="en-US"/>
              <a:t>その他</a:t>
            </a:r>
            <a:r>
              <a:rPr lang="ja-JP" altLang="en-US" dirty="0"/>
              <a:t>、プログラミング学習支援なら何でも</a:t>
            </a:r>
            <a:endParaRPr lang="en-US" altLang="ja-JP" dirty="0"/>
          </a:p>
          <a:p>
            <a:r>
              <a:rPr lang="ja-JP" altLang="en-US"/>
              <a:t>ソースコード盗用検知</a:t>
            </a:r>
            <a:endParaRPr lang="en-US" altLang="ja-JP" dirty="0"/>
          </a:p>
        </p:txBody>
      </p:sp>
    </p:spTree>
    <p:extLst>
      <p:ext uri="{BB962C8B-B14F-4D97-AF65-F5344CB8AC3E}">
        <p14:creationId xmlns:p14="http://schemas.microsoft.com/office/powerpoint/2010/main" val="2517461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dirty="0"/>
              <a:t>LR parser</a:t>
            </a:r>
            <a:r>
              <a:rPr lang="ja-JP" altLang="en-US" sz="2800"/>
              <a:t>で解析できる言語を対象</a:t>
            </a:r>
            <a:endParaRPr lang="en-US" altLang="ja-JP" sz="2800" dirty="0"/>
          </a:p>
          <a:p>
            <a:pPr marL="457200" indent="-457200">
              <a:buFont typeface="Arial"/>
              <a:buChar char="•"/>
            </a:pPr>
            <a:r>
              <a:rPr lang="ja-JP" altLang="en-US" sz="2800"/>
              <a:t>言語毎に補完機能を実装するのが通常</a:t>
            </a:r>
            <a:endParaRPr lang="en-US" altLang="ja-JP" sz="2800" dirty="0"/>
          </a:p>
          <a:p>
            <a:pPr marL="457200" indent="-457200"/>
            <a:r>
              <a:rPr lang="en-US" altLang="ja-JP" sz="2800" dirty="0"/>
              <a:t>LR</a:t>
            </a:r>
            <a:r>
              <a:rPr lang="ja-JP" altLang="en-US" sz="2800"/>
              <a:t>の文法から補完機能を機械的に生成</a:t>
            </a:r>
            <a:endParaRPr lang="en-US" altLang="ja-JP" sz="2800" dirty="0"/>
          </a:p>
          <a:p>
            <a:pPr marL="457200" indent="-457200"/>
            <a:r>
              <a:rPr lang="en-US" altLang="ja-JP" sz="2800" dirty="0"/>
              <a:t>PEPM 2020, PEPM2021</a:t>
            </a:r>
            <a:r>
              <a:rPr lang="ja-JP" altLang="en-US" sz="2800"/>
              <a:t>で発表</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構文補完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39981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プログラミング言語とは</a:t>
            </a:r>
          </a:p>
        </p:txBody>
      </p:sp>
      <p:sp>
        <p:nvSpPr>
          <p:cNvPr id="16387" name="正方形/長方形 5"/>
          <p:cNvSpPr>
            <a:spLocks noChangeArrowheads="1"/>
          </p:cNvSpPr>
          <p:nvPr/>
        </p:nvSpPr>
        <p:spPr bwMode="auto">
          <a:xfrm>
            <a:off x="698250" y="2042862"/>
            <a:ext cx="7315449"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3200" dirty="0"/>
              <a:t>計算機（</a:t>
            </a:r>
            <a:r>
              <a:rPr lang="en-US" altLang="ja-JP" sz="3200" dirty="0"/>
              <a:t>computer</a:t>
            </a:r>
            <a:r>
              <a:rPr lang="ja-JP" altLang="en-US" sz="3200" dirty="0"/>
              <a:t>）に行わせる計算を記述する言葉（記号列の集合）。</a:t>
            </a:r>
          </a:p>
        </p:txBody>
      </p:sp>
      <p:sp>
        <p:nvSpPr>
          <p:cNvPr id="8" name="正方形/長方形 5"/>
          <p:cNvSpPr>
            <a:spLocks noChangeArrowheads="1"/>
          </p:cNvSpPr>
          <p:nvPr/>
        </p:nvSpPr>
        <p:spPr bwMode="auto">
          <a:xfrm>
            <a:off x="749050" y="3617662"/>
            <a:ext cx="7315449"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3200" dirty="0"/>
              <a:t>計算とは何か。</a:t>
            </a:r>
          </a:p>
        </p:txBody>
      </p:sp>
    </p:spTree>
    <p:extLst>
      <p:ext uri="{BB962C8B-B14F-4D97-AF65-F5344CB8AC3E}">
        <p14:creationId xmlns:p14="http://schemas.microsoft.com/office/powerpoint/2010/main" val="3714833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30</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2021)</a:t>
            </a:r>
            <a:r>
              <a:rPr lang="ja-JP" altLang="en-US" kern="0">
                <a:solidFill>
                  <a:srgbClr val="FFFFFF"/>
                </a:solidFill>
                <a:latin typeface="Times New Roman" charset="0"/>
                <a:ea typeface="ＭＳ Ｐゴシック" charset="0"/>
              </a:rPr>
              <a:t> </a:t>
            </a:r>
          </a:p>
        </p:txBody>
      </p:sp>
      <p:pic>
        <p:nvPicPr>
          <p:cNvPr id="12" name="図 11" descr="モニター画面に映る文字のスクリーンショット&#10;&#10;自動的に生成された説明">
            <a:extLst>
              <a:ext uri="{FF2B5EF4-FFF2-40B4-BE49-F238E27FC236}">
                <a16:creationId xmlns:a16="http://schemas.microsoft.com/office/drawing/2014/main" id="{F864EFDE-8D9B-F74F-B988-5EEBAE283F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854" y="2171534"/>
            <a:ext cx="7120291" cy="3820247"/>
          </a:xfrm>
          <a:prstGeom prst="rect">
            <a:avLst/>
          </a:prstGeom>
        </p:spPr>
      </p:pic>
    </p:spTree>
    <p:extLst>
      <p:ext uri="{BB962C8B-B14F-4D97-AF65-F5344CB8AC3E}">
        <p14:creationId xmlns:p14="http://schemas.microsoft.com/office/powerpoint/2010/main" val="1971335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31</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2021)</a:t>
            </a:r>
            <a:r>
              <a:rPr lang="ja-JP" altLang="en-US" kern="0">
                <a:solidFill>
                  <a:srgbClr val="FFFFFF"/>
                </a:solidFill>
                <a:latin typeface="Times New Roman" charset="0"/>
                <a:ea typeface="ＭＳ Ｐゴシック" charset="0"/>
              </a:rPr>
              <a:t>（続き）</a:t>
            </a:r>
          </a:p>
        </p:txBody>
      </p:sp>
      <p:pic>
        <p:nvPicPr>
          <p:cNvPr id="6" name="図 5" descr="グラフィカル ユーザー インターフェイス, テキスト&#10;&#10;自動的に生成された説明">
            <a:extLst>
              <a:ext uri="{FF2B5EF4-FFF2-40B4-BE49-F238E27FC236}">
                <a16:creationId xmlns:a16="http://schemas.microsoft.com/office/drawing/2014/main" id="{047D4C75-45C1-5940-90AB-C43D2D97B4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513" y="2153355"/>
            <a:ext cx="8255000" cy="3860800"/>
          </a:xfrm>
          <a:prstGeom prst="rect">
            <a:avLst/>
          </a:prstGeom>
        </p:spPr>
      </p:pic>
    </p:spTree>
    <p:extLst>
      <p:ext uri="{BB962C8B-B14F-4D97-AF65-F5344CB8AC3E}">
        <p14:creationId xmlns:p14="http://schemas.microsoft.com/office/powerpoint/2010/main" val="2606545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ja-JP" altLang="en-US"/>
              <a:t>暗に型付けられた関数型言語を対象</a:t>
            </a:r>
            <a:endParaRPr lang="en-US" altLang="ja-JP" dirty="0"/>
          </a:p>
          <a:p>
            <a:pPr lvl="1"/>
            <a:r>
              <a:rPr lang="ja-JP" altLang="en-US"/>
              <a:t>サンプルの実装（</a:t>
            </a:r>
            <a:r>
              <a:rPr lang="en-US" altLang="ja-JP" dirty="0"/>
              <a:t>http://www.cs.ise.shibaura-it.ac.jp/lambda-mode/</a:t>
            </a:r>
            <a:r>
              <a:rPr lang="ja-JP" altLang="en-US"/>
              <a:t>）は</a:t>
            </a:r>
            <a:r>
              <a:rPr lang="en-US" altLang="ja-JP" dirty="0"/>
              <a:t>Standard ML</a:t>
            </a:r>
            <a:r>
              <a:rPr lang="ja-JP" altLang="en-US"/>
              <a:t>のサブセットを対象</a:t>
            </a:r>
            <a:endParaRPr lang="en-US" altLang="ja-JP" dirty="0"/>
          </a:p>
          <a:p>
            <a:pPr marL="457200" indent="-457200">
              <a:buFont typeface="Arial"/>
              <a:buChar char="•"/>
            </a:pPr>
            <a:r>
              <a:rPr lang="ja-JP" altLang="en-US" sz="2800" dirty="0"/>
              <a:t>どのような状況でどういう補完候補が提示されるかがはっきり分かる。</a:t>
            </a:r>
            <a:endParaRPr lang="en-US" altLang="ja-JP" sz="2800" dirty="0"/>
          </a:p>
          <a:p>
            <a:pPr marL="857250" lvl="1" indent="-457200"/>
            <a:r>
              <a:rPr lang="ja-JP" altLang="en-US" sz="2400" dirty="0"/>
              <a:t>熟練プログラマは</a:t>
            </a:r>
            <a:r>
              <a:rPr lang="en-US" altLang="ja-JP" sz="2400" dirty="0"/>
              <a:t>IDE</a:t>
            </a:r>
            <a:r>
              <a:rPr lang="ja-JP" altLang="en-US" sz="2400" dirty="0"/>
              <a:t>（統合開発環境）の機能の仕様が明確であることを望む（場合が多い）</a:t>
            </a:r>
            <a:endParaRPr lang="en-US" altLang="ja-JP" sz="2400" dirty="0"/>
          </a:p>
          <a:p>
            <a:pPr marL="457200" indent="-457200"/>
            <a:r>
              <a:rPr lang="ja-JP" altLang="en-US" sz="2800" dirty="0"/>
              <a:t>型情報を考慮して候補の絞り込みを行う</a:t>
            </a:r>
            <a:endParaRPr lang="en-US" altLang="ja-JP" sz="2800" dirty="0"/>
          </a:p>
          <a:p>
            <a:pPr marL="457200" indent="-457200"/>
            <a:r>
              <a:rPr lang="ja-JP" altLang="en-US" sz="2800" dirty="0"/>
              <a:t>国内会議</a:t>
            </a:r>
            <a:r>
              <a:rPr lang="en-US" altLang="ja-JP" sz="2800" dirty="0"/>
              <a:t>PPL2010</a:t>
            </a:r>
            <a:r>
              <a:rPr lang="ja-JP" altLang="en-US" sz="2800" dirty="0"/>
              <a:t>、</a:t>
            </a:r>
            <a:r>
              <a:rPr lang="en-US" altLang="ja-JP" sz="2800" dirty="0"/>
              <a:t>PPL2011</a:t>
            </a:r>
            <a:r>
              <a:rPr lang="ja-JP" altLang="en-US" sz="2800" dirty="0"/>
              <a:t>、</a:t>
            </a:r>
            <a:r>
              <a:rPr lang="en-US" altLang="ja-JP" sz="2800" dirty="0"/>
              <a:t>2011</a:t>
            </a:r>
            <a:r>
              <a:rPr lang="ja-JP" altLang="en-US" sz="2800" dirty="0"/>
              <a:t>年度修士論文、国際会議</a:t>
            </a:r>
            <a:r>
              <a:rPr lang="en-US" altLang="ja-JP" sz="2800" dirty="0"/>
              <a:t>PEPM2012</a:t>
            </a:r>
            <a:r>
              <a:rPr lang="ja-JP" altLang="en-US" sz="2800" dirty="0"/>
              <a:t>、国際論文誌</a:t>
            </a:r>
            <a:r>
              <a:rPr lang="en-US" altLang="ja-JP" sz="2800" dirty="0"/>
              <a:t>Higher Order and Symbolic Computation 25(1), 2013</a:t>
            </a:r>
            <a:r>
              <a:rPr lang="ja-JP" altLang="en-US"/>
              <a:t>で発表</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533400" y="196331"/>
            <a:ext cx="8233251" cy="1318144"/>
          </a:xfrm>
          <a:solidFill>
            <a:schemeClr val="accent1"/>
          </a:solidFill>
        </p:spPr>
        <p:txBody>
          <a:bodyPr/>
          <a:lstStyle/>
          <a:p>
            <a:r>
              <a:rPr lang="ja-JP" altLang="en-US">
                <a:solidFill>
                  <a:srgbClr val="FFFFFF"/>
                </a:solidFill>
                <a:latin typeface="Times New Roman" charset="0"/>
                <a:ea typeface="ＭＳ Ｐゴシック" charset="0"/>
              </a:rPr>
              <a:t>識別子補完</a:t>
            </a:r>
            <a:br>
              <a:rPr lang="en-US" altLang="ja-JP" dirty="0">
                <a:solidFill>
                  <a:srgbClr val="FFFFFF"/>
                </a:solidFill>
                <a:latin typeface="Times New Roman" charset="0"/>
                <a:ea typeface="ＭＳ Ｐゴシック" charset="0"/>
              </a:rPr>
            </a:br>
            <a:r>
              <a:rPr lang="en-US" altLang="ja-JP" sz="3200" dirty="0">
                <a:solidFill>
                  <a:srgbClr val="FFFFFF"/>
                </a:solidFill>
                <a:latin typeface="Times New Roman" charset="0"/>
                <a:ea typeface="ＭＳ Ｐゴシック" charset="0"/>
              </a:rPr>
              <a:t>(Higher Order and Symbolic Computation 25(1))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78444" y="1946640"/>
            <a:ext cx="5200998" cy="3841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348" name="テキスト ボックス 10"/>
          <p:cNvSpPr txBox="1">
            <a:spLocks noChangeArrowheads="1"/>
          </p:cNvSpPr>
          <p:nvPr/>
        </p:nvSpPr>
        <p:spPr bwMode="auto">
          <a:xfrm>
            <a:off x="6003041" y="2170620"/>
            <a:ext cx="2676525"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a:t>構文に誤りがある場合でも補完ができるようにする。</a:t>
            </a:r>
            <a:endParaRPr lang="en-US" altLang="ja-JP" dirty="0"/>
          </a:p>
          <a:p>
            <a:pPr marL="857250" lvl="1" indent="-457200"/>
            <a:r>
              <a:rPr lang="ja-JP" altLang="en-US" dirty="0"/>
              <a:t>プログラムは最初から順番に書くとは限らない。</a:t>
            </a:r>
            <a:endParaRPr lang="en-US" altLang="ja-JP" dirty="0"/>
          </a:p>
          <a:p>
            <a:pPr marL="857250" lvl="1" indent="-457200"/>
            <a:r>
              <a:rPr lang="ja-JP" altLang="en-US" dirty="0"/>
              <a:t>プログラムに書き間違いがある場合もある。</a:t>
            </a:r>
            <a:endParaRPr lang="en-US" altLang="ja-JP" dirty="0"/>
          </a:p>
          <a:p>
            <a:pPr marL="457200" indent="-457200"/>
            <a:r>
              <a:rPr lang="en-US" altLang="ja-JP" dirty="0" err="1"/>
              <a:t>Yacc</a:t>
            </a:r>
            <a:r>
              <a:rPr lang="ja-JP" altLang="en-US" dirty="0"/>
              <a:t>（構文解析器生成系）の誤り回復機能を使って実現</a:t>
            </a:r>
            <a:endParaRPr lang="en-US" altLang="ja-JP" dirty="0"/>
          </a:p>
          <a:p>
            <a:r>
              <a:rPr lang="en-US" altLang="ja-JP" dirty="0"/>
              <a:t>2012</a:t>
            </a:r>
            <a:r>
              <a:rPr lang="ja-JP" altLang="en-US" dirty="0"/>
              <a:t>年度修士論文、国際会議</a:t>
            </a:r>
            <a:r>
              <a:rPr lang="en-US" altLang="ja-JP" dirty="0"/>
              <a:t>MPSE2014</a:t>
            </a:r>
            <a:r>
              <a:rPr lang="ja-JP" altLang="en-US" dirty="0"/>
              <a:t>で発表</a:t>
            </a:r>
            <a:endParaRPr lang="en-US" altLang="ja-JP" dirty="0"/>
          </a:p>
          <a:p>
            <a:r>
              <a:rPr lang="en-US" altLang="ja-JP" dirty="0"/>
              <a:t>http://</a:t>
            </a:r>
            <a:r>
              <a:rPr lang="en-US" altLang="ja-JP" dirty="0" err="1"/>
              <a:t>www.cs.ise.shibaura-it.ac.jp</a:t>
            </a:r>
            <a:r>
              <a:rPr lang="en-US" altLang="ja-JP" dirty="0"/>
              <a:t>/mpse2014/</a:t>
            </a:r>
            <a:r>
              <a:rPr lang="ja-JP" altLang="en-US" dirty="0"/>
              <a:t>でソースコードを公開</a:t>
            </a:r>
            <a:endParaRPr lang="en-US" altLang="ja-JP" dirty="0"/>
          </a:p>
          <a:p>
            <a:pPr marL="457200" indent="-457200">
              <a:buFont typeface="Arial"/>
              <a:buChar char="•"/>
            </a:pPr>
            <a:endParaRPr lang="en-US" altLang="ja-JP"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r>
              <a:rPr lang="en-US" altLang="ja-JP" dirty="0">
                <a:solidFill>
                  <a:srgbClr val="FFFFFF"/>
                </a:solidFill>
                <a:latin typeface="Times New Roman" charset="0"/>
                <a:ea typeface="ＭＳ Ｐゴシック" charset="0"/>
              </a:rPr>
              <a:t>  (MPSE 2014)</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a:t>関数適用によるギャップを考慮したコードクローン検出および除去に関する研究</a:t>
            </a:r>
            <a:endParaRPr lang="en-US" altLang="ja-JP" sz="3200" dirty="0"/>
          </a:p>
          <a:p>
            <a:pPr lvl="1" indent="-342900"/>
            <a:r>
              <a:rPr lang="ja-JP" altLang="en-US" sz="2800" dirty="0"/>
              <a:t>国内会議</a:t>
            </a:r>
            <a:r>
              <a:rPr lang="en-US" altLang="ja-JP" sz="2800" dirty="0"/>
              <a:t>PPL2016</a:t>
            </a:r>
            <a:r>
              <a:rPr lang="ja-JP" altLang="en-US" sz="2800" dirty="0"/>
              <a:t>で発表、</a:t>
            </a:r>
            <a:r>
              <a:rPr lang="en-US" altLang="ja-JP" sz="2800" dirty="0"/>
              <a:t>2015</a:t>
            </a:r>
            <a:r>
              <a:rPr lang="ja-JP" altLang="en-US" sz="2800" dirty="0"/>
              <a:t>年度修士論文、国際会議</a:t>
            </a:r>
            <a:r>
              <a:rPr lang="en-US" altLang="ja-JP" sz="2800" dirty="0"/>
              <a:t>PEPM2017</a:t>
            </a:r>
            <a:r>
              <a:rPr lang="ja-JP" altLang="en-US" sz="2800" dirty="0"/>
              <a:t>で発表</a:t>
            </a:r>
            <a:endParaRPr lang="en-US" altLang="ja-JP" sz="2800" dirty="0"/>
          </a:p>
        </p:txBody>
      </p:sp>
      <p:sp>
        <p:nvSpPr>
          <p:cNvPr id="4" name="Rectangle 2"/>
          <p:cNvSpPr txBox="1">
            <a:spLocks noChangeArrowheads="1"/>
          </p:cNvSpPr>
          <p:nvPr/>
        </p:nvSpPr>
        <p:spPr bwMode="auto">
          <a:xfrm>
            <a:off x="424543" y="371475"/>
            <a:ext cx="8207828"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7109" y="1736297"/>
            <a:ext cx="8566148" cy="5121703"/>
          </a:xfrm>
        </p:spPr>
        <p:txBody>
          <a:bodyPr/>
          <a:lstStyle/>
          <a:p>
            <a:r>
              <a:rPr kumimoji="1" lang="en-US" altLang="ja-JP" sz="3200" dirty="0"/>
              <a:t>C</a:t>
            </a:r>
            <a:r>
              <a:rPr kumimoji="1" lang="ja-JP" altLang="en-US" sz="3200" dirty="0"/>
              <a:t>言語プログラムからの</a:t>
            </a:r>
            <a:r>
              <a:rPr kumimoji="1" lang="en-US" altLang="ja-JP" sz="3200" dirty="0" err="1"/>
              <a:t>goto</a:t>
            </a:r>
            <a:r>
              <a:rPr kumimoji="1" lang="ja-JP" altLang="en-US" sz="3200" dirty="0"/>
              <a:t>文除去</a:t>
            </a:r>
            <a:endParaRPr kumimoji="1" lang="en-US" altLang="ja-JP" sz="3200" dirty="0"/>
          </a:p>
          <a:p>
            <a:pPr lvl="1"/>
            <a:r>
              <a:rPr lang="en-US" altLang="ja-JP" sz="2800" dirty="0" err="1"/>
              <a:t>goto</a:t>
            </a:r>
            <a:r>
              <a:rPr lang="ja-JP" altLang="en-US" sz="2800" dirty="0"/>
              <a:t>文を含むプログラムを</a:t>
            </a:r>
            <a:r>
              <a:rPr lang="en-US" altLang="ja-JP" sz="2800" dirty="0"/>
              <a:t>break</a:t>
            </a:r>
            <a:r>
              <a:rPr lang="ja-JP" altLang="en-US" sz="2800" dirty="0"/>
              <a:t>、</a:t>
            </a:r>
            <a:r>
              <a:rPr lang="en-US" altLang="ja-JP" sz="2800" dirty="0"/>
              <a:t>continue</a:t>
            </a:r>
            <a:r>
              <a:rPr lang="ja-JP" altLang="en-US" sz="2800" dirty="0"/>
              <a:t>を使って</a:t>
            </a:r>
            <a:r>
              <a:rPr lang="en-US" altLang="ja-JP" sz="2800" dirty="0"/>
              <a:t>while</a:t>
            </a:r>
            <a:r>
              <a:rPr lang="ja-JP" altLang="en-US" sz="2800" dirty="0"/>
              <a:t>ループなどへ書き換える</a:t>
            </a:r>
            <a:endParaRPr lang="en-US" altLang="ja-JP" sz="2800" dirty="0"/>
          </a:p>
          <a:p>
            <a:pPr lvl="1"/>
            <a:r>
              <a:rPr lang="en-US" altLang="ja-JP" sz="2800" dirty="0"/>
              <a:t>2010</a:t>
            </a:r>
            <a:r>
              <a:rPr lang="ja-JP" altLang="en-US" sz="2800" dirty="0"/>
              <a:t>年度</a:t>
            </a:r>
            <a:r>
              <a:rPr lang="en-US" altLang="ja-JP" sz="2800" dirty="0"/>
              <a:t>〜2019</a:t>
            </a:r>
            <a:r>
              <a:rPr lang="ja-JP" altLang="en-US" sz="2800"/>
              <a:t>年度</a:t>
            </a:r>
            <a:r>
              <a:rPr lang="ja-JP" altLang="en-US" sz="2800" dirty="0"/>
              <a:t>卒業研究</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a:p>
            <a:r>
              <a:rPr kumimoji="1" lang="ja-JP" altLang="en-US" sz="3200" dirty="0"/>
              <a:t>プログラム採点補助</a:t>
            </a:r>
            <a:endParaRPr kumimoji="1" lang="en-US" altLang="ja-JP" sz="3200" dirty="0"/>
          </a:p>
          <a:p>
            <a:pPr lvl="1"/>
            <a:r>
              <a:rPr lang="en-US" altLang="ja-JP" sz="2800" dirty="0"/>
              <a:t>2014</a:t>
            </a:r>
            <a:r>
              <a:rPr lang="ja-JP" altLang="en-US" sz="2800" dirty="0"/>
              <a:t>年度卒業論文、情報処理学会第</a:t>
            </a:r>
            <a:r>
              <a:rPr lang="en-US" altLang="ja-JP" sz="2800" dirty="0"/>
              <a:t>78</a:t>
            </a:r>
            <a:r>
              <a:rPr lang="ja-JP" altLang="en-US" sz="2800" dirty="0"/>
              <a:t>回全国大会、</a:t>
            </a:r>
            <a:r>
              <a:rPr lang="en-US" altLang="ja-JP" sz="2800" dirty="0"/>
              <a:t>2016</a:t>
            </a:r>
            <a:r>
              <a:rPr lang="ja-JP" altLang="en-US" sz="2800" dirty="0"/>
              <a:t>年度修士論文</a:t>
            </a:r>
            <a:r>
              <a:rPr lang="ja-JP" altLang="en-US" sz="2800"/>
              <a:t>、</a:t>
            </a:r>
            <a:r>
              <a:rPr lang="en-US" altLang="ja-JP" sz="2800" dirty="0"/>
              <a:t>2017〜2019</a:t>
            </a:r>
            <a:r>
              <a:rPr lang="ja-JP" altLang="en-US" sz="2800"/>
              <a:t>年度</a:t>
            </a:r>
            <a:r>
              <a:rPr lang="ja-JP" altLang="en-US" sz="2800" dirty="0"/>
              <a:t>卒論</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36</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a:t>
            </a:r>
          </a:p>
        </p:txBody>
      </p:sp>
    </p:spTree>
    <p:extLst>
      <p:ext uri="{BB962C8B-B14F-4D97-AF65-F5344CB8AC3E}">
        <p14:creationId xmlns:p14="http://schemas.microsoft.com/office/powerpoint/2010/main" val="2066311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4822" y="1858828"/>
            <a:ext cx="7689418" cy="4710137"/>
          </a:xfrm>
        </p:spPr>
        <p:txBody>
          <a:bodyPr/>
          <a:lstStyle/>
          <a:p>
            <a:r>
              <a:rPr lang="en-US" altLang="ja-JP" sz="2400" dirty="0"/>
              <a:t>C</a:t>
            </a:r>
            <a:r>
              <a:rPr lang="ja-JP" altLang="en-US" sz="2400"/>
              <a:t>言語の</a:t>
            </a:r>
            <a:r>
              <a:rPr lang="ja-JP" altLang="en-US" sz="2400" dirty="0"/>
              <a:t>関数の戻り番地の書き換えの可視化</a:t>
            </a:r>
            <a:endParaRPr lang="en-US" altLang="ja-JP" sz="2400" dirty="0"/>
          </a:p>
          <a:p>
            <a:pPr lvl="1"/>
            <a:r>
              <a:rPr lang="ja-JP" altLang="en-US" sz="2000" dirty="0"/>
              <a:t>配列を範囲を超えてアクセスする場合、赤色等で表示し注意を促す</a:t>
            </a:r>
            <a:endParaRPr lang="en-US" altLang="ja-JP" sz="2000" dirty="0"/>
          </a:p>
          <a:p>
            <a:pPr lvl="1"/>
            <a:r>
              <a:rPr lang="ja-JP" altLang="en-US" sz="2000" dirty="0"/>
              <a:t>国際会議</a:t>
            </a:r>
            <a:r>
              <a:rPr lang="en-US" altLang="ja-JP" sz="2000" dirty="0"/>
              <a:t>MPSE2015</a:t>
            </a:r>
            <a:r>
              <a:rPr lang="ja-JP" altLang="en-US" sz="2000" dirty="0"/>
              <a:t>で発表</a:t>
            </a:r>
            <a:endParaRPr lang="en-US" altLang="ja-JP" sz="2000" dirty="0"/>
          </a:p>
          <a:p>
            <a:r>
              <a:rPr lang="en-US" altLang="ja-JP" sz="2400" dirty="0"/>
              <a:t>C</a:t>
            </a:r>
            <a:r>
              <a:rPr lang="ja-JP" altLang="en-US" sz="2400" dirty="0"/>
              <a:t>言語における記憶域期間と有効範囲を考慮したメモリの可視化</a:t>
            </a:r>
            <a:endParaRPr lang="en-US" altLang="ja-JP" sz="2400" dirty="0"/>
          </a:p>
          <a:p>
            <a:pPr lvl="1"/>
            <a:r>
              <a:rPr kumimoji="1" lang="en-US" altLang="ja-JP" sz="2000" dirty="0"/>
              <a:t>2014</a:t>
            </a:r>
            <a:r>
              <a:rPr kumimoji="1" lang="ja-JP" altLang="en-US" sz="2000" dirty="0"/>
              <a:t>年度卒業研究、</a:t>
            </a:r>
            <a:r>
              <a:rPr kumimoji="1" lang="en-US" altLang="ja-JP" sz="2000" dirty="0"/>
              <a:t>2014</a:t>
            </a:r>
            <a:r>
              <a:rPr kumimoji="1" lang="ja-JP" altLang="en-US" sz="2000" dirty="0"/>
              <a:t>年度情報処理学会全国大会、</a:t>
            </a:r>
            <a:r>
              <a:rPr kumimoji="1" lang="en-US" altLang="ja-JP" sz="2000" dirty="0"/>
              <a:t>2017</a:t>
            </a:r>
            <a:r>
              <a:rPr kumimoji="1" lang="ja-JP" altLang="en-US" sz="2000" dirty="0"/>
              <a:t>年度、</a:t>
            </a:r>
            <a:r>
              <a:rPr lang="en-US" altLang="ja-JP" sz="2000" dirty="0"/>
              <a:t>2018</a:t>
            </a:r>
            <a:r>
              <a:rPr lang="ja-JP" altLang="en-US" sz="2000" dirty="0"/>
              <a:t>年度</a:t>
            </a:r>
            <a:r>
              <a:rPr lang="ja-JP" altLang="en-US" sz="2000"/>
              <a:t>卒業研究</a:t>
            </a:r>
            <a:endParaRPr lang="en-US" altLang="ja-JP" sz="2000" dirty="0"/>
          </a:p>
          <a:p>
            <a:r>
              <a:rPr lang="ja-JP" altLang="en-US" sz="2400"/>
              <a:t>マルチスレッドに対応した</a:t>
            </a:r>
            <a:r>
              <a:rPr lang="en-US" altLang="ja-JP" sz="2400" dirty="0"/>
              <a:t>C</a:t>
            </a:r>
            <a:r>
              <a:rPr lang="ja-JP" altLang="en-US" sz="2400"/>
              <a:t>言語プログラムの可視化</a:t>
            </a:r>
            <a:endParaRPr lang="en-US" altLang="ja-JP" sz="2400" dirty="0"/>
          </a:p>
          <a:p>
            <a:pPr lvl="1"/>
            <a:r>
              <a:rPr lang="en-US" altLang="ja-JP" sz="2000" dirty="0"/>
              <a:t>2020</a:t>
            </a:r>
            <a:r>
              <a:rPr lang="ja-JP" altLang="en-US" sz="2000"/>
              <a:t>年度修論</a:t>
            </a:r>
            <a:endParaRPr lang="en-US" altLang="ja-JP" sz="2000" dirty="0"/>
          </a:p>
          <a:p>
            <a:r>
              <a:rPr lang="ja-JP" altLang="en-US" sz="2400"/>
              <a:t>写経型学習支援環境（</a:t>
            </a:r>
            <a:r>
              <a:rPr lang="en-US" altLang="ja-JP" sz="2400" dirty="0"/>
              <a:t>iPad</a:t>
            </a:r>
            <a:r>
              <a:rPr lang="ja-JP" altLang="en-US" sz="2400"/>
              <a:t>）</a:t>
            </a:r>
            <a:endParaRPr lang="en-US" altLang="ja-JP" sz="2400" dirty="0"/>
          </a:p>
          <a:p>
            <a:pPr lvl="1"/>
            <a:r>
              <a:rPr lang="en-US" altLang="ja-JP" sz="2000" dirty="0"/>
              <a:t>2019</a:t>
            </a:r>
            <a:r>
              <a:rPr lang="ja-JP" altLang="en-US" sz="2000"/>
              <a:t>年度、</a:t>
            </a:r>
            <a:r>
              <a:rPr lang="en-US" altLang="ja-JP" sz="2000" dirty="0"/>
              <a:t>2020</a:t>
            </a:r>
            <a:r>
              <a:rPr lang="ja-JP" altLang="en-US" sz="2000"/>
              <a:t>年度卒業研究</a:t>
            </a:r>
            <a:endParaRPr lang="en-US" altLang="ja-JP" sz="2000" dirty="0"/>
          </a:p>
          <a:p>
            <a:pPr lvl="1"/>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37</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プログラミング学習支援（続き）</a:t>
            </a:r>
          </a:p>
        </p:txBody>
      </p:sp>
    </p:spTree>
    <p:extLst>
      <p:ext uri="{BB962C8B-B14F-4D97-AF65-F5344CB8AC3E}">
        <p14:creationId xmlns:p14="http://schemas.microsoft.com/office/powerpoint/2010/main" val="710815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457834"/>
          </a:xfrm>
        </p:spPr>
        <p:txBody>
          <a:bodyPr/>
          <a:lstStyle/>
          <a:p>
            <a:r>
              <a:rPr lang="ja-JP" altLang="en-US"/>
              <a:t>プログラム盗用検知</a:t>
            </a:r>
            <a:endParaRPr lang="en-US" altLang="ja-JP" dirty="0"/>
          </a:p>
          <a:p>
            <a:pPr lvl="1"/>
            <a:r>
              <a:rPr lang="en-US" altLang="ja-JP" dirty="0"/>
              <a:t>2015</a:t>
            </a:r>
            <a:r>
              <a:rPr lang="ja-JP" altLang="en-US"/>
              <a:t>年度、</a:t>
            </a:r>
            <a:r>
              <a:rPr lang="en-US" altLang="ja-JP" dirty="0"/>
              <a:t>2016</a:t>
            </a:r>
            <a:r>
              <a:rPr lang="ja-JP" altLang="en-US"/>
              <a:t>年度情報処理学会全国大会</a:t>
            </a:r>
            <a:endParaRPr lang="en-US" altLang="ja-JP" dirty="0"/>
          </a:p>
          <a:p>
            <a:pPr lvl="1"/>
            <a:r>
              <a:rPr lang="en-US" altLang="ja-JP" dirty="0"/>
              <a:t>2016</a:t>
            </a:r>
            <a:r>
              <a:rPr lang="ja-JP" altLang="en-US"/>
              <a:t>年度修士論文</a:t>
            </a:r>
            <a:endParaRPr lang="en-US" altLang="ja-JP" dirty="0"/>
          </a:p>
          <a:p>
            <a:pPr lvl="1"/>
            <a:r>
              <a:rPr lang="en-US" altLang="ja-JP" dirty="0"/>
              <a:t>2019</a:t>
            </a:r>
            <a:r>
              <a:rPr lang="ja-JP" altLang="en-US"/>
              <a:t>年度卒業論文</a:t>
            </a:r>
            <a:endParaRPr lang="en-US" altLang="ja-JP" dirty="0"/>
          </a:p>
          <a:p>
            <a:pPr lvl="1"/>
            <a:r>
              <a:rPr lang="ja-JP" altLang="en-US"/>
              <a:t>将来、プロ入</a:t>
            </a:r>
            <a:r>
              <a:rPr lang="en-US" altLang="ja-JP" dirty="0"/>
              <a:t>2</a:t>
            </a:r>
            <a:r>
              <a:rPr lang="ja-JP" altLang="en-US"/>
              <a:t>等で応用</a:t>
            </a:r>
            <a:endParaRPr lang="en-US" altLang="ja-JP" dirty="0"/>
          </a:p>
          <a:p>
            <a:r>
              <a:rPr lang="ja-JP" altLang="en-US"/>
              <a:t>写経型学習の欠点を補う摂動を用いた理解度確認問題生成手法</a:t>
            </a:r>
          </a:p>
          <a:p>
            <a:pPr lvl="1"/>
            <a:r>
              <a:rPr lang="en-US" altLang="ja-JP" dirty="0"/>
              <a:t>2019</a:t>
            </a:r>
            <a:r>
              <a:rPr lang="ja-JP" altLang="en-US"/>
              <a:t>年度ソフトウェア科学会全国大会、</a:t>
            </a:r>
            <a:r>
              <a:rPr lang="en-US" altLang="ja-JP" dirty="0"/>
              <a:t>2018</a:t>
            </a:r>
            <a:r>
              <a:rPr lang="ja-JP" altLang="en-US"/>
              <a:t>年度卒業研究、</a:t>
            </a:r>
            <a:r>
              <a:rPr lang="en-US" altLang="ja-JP" dirty="0"/>
              <a:t>2020</a:t>
            </a:r>
            <a:r>
              <a:rPr lang="ja-JP" altLang="en-US"/>
              <a:t>年度修士論文、コンピュータソフトウェア</a:t>
            </a:r>
            <a:r>
              <a:rPr lang="en-US" altLang="ja-JP" dirty="0"/>
              <a:t>38</a:t>
            </a:r>
            <a:r>
              <a:rPr lang="ja-JP" altLang="en-US"/>
              <a:t>巻</a:t>
            </a:r>
            <a:r>
              <a:rPr lang="en-US" altLang="ja-JP" dirty="0"/>
              <a:t>1</a:t>
            </a:r>
            <a:r>
              <a:rPr lang="ja-JP" altLang="en-US"/>
              <a:t>号</a:t>
            </a:r>
            <a:r>
              <a:rPr lang="en-US" altLang="ja-JP" dirty="0"/>
              <a:t>, </a:t>
            </a:r>
            <a:r>
              <a:rPr lang="en" altLang="ja-JP" dirty="0"/>
              <a:t>2021</a:t>
            </a:r>
            <a:r>
              <a:rPr lang="ja-JP" altLang="en-US"/>
              <a:t>年</a:t>
            </a:r>
            <a:r>
              <a:rPr lang="en-US" altLang="ja-JP" dirty="0"/>
              <a:t>2</a:t>
            </a:r>
            <a:r>
              <a:rPr lang="ja-JP" altLang="en-US"/>
              <a:t>月</a:t>
            </a:r>
            <a:r>
              <a:rPr lang="en-US" altLang="ja-JP" dirty="0"/>
              <a:t>.</a:t>
            </a:r>
            <a:endParaRPr lang="ja-JP" altLang="en-US"/>
          </a:p>
          <a:p>
            <a:endParaRPr lang="en-US" altLang="ja-JP"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38</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a:solidFill>
                  <a:srgbClr val="FFFFFF"/>
                </a:solidFill>
                <a:latin typeface="Times New Roman" charset="0"/>
                <a:ea typeface="ＭＳ Ｐゴシック" charset="0"/>
              </a:rPr>
              <a:t>プログラミング授業支援</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2923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計算とは何か</a:t>
            </a:r>
          </a:p>
        </p:txBody>
      </p:sp>
      <p:sp>
        <p:nvSpPr>
          <p:cNvPr id="16386" name="テキスト ボックス 8"/>
          <p:cNvSpPr txBox="1">
            <a:spLocks noChangeArrowheads="1"/>
          </p:cNvSpPr>
          <p:nvPr/>
        </p:nvSpPr>
        <p:spPr bwMode="auto">
          <a:xfrm>
            <a:off x="1331610" y="5561963"/>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392113" y="1685925"/>
            <a:ext cx="8524689"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800" dirty="0"/>
              <a:t>「計算（できる関数）とは何か」 が、</a:t>
            </a:r>
            <a:r>
              <a:rPr lang="en-US" altLang="ja-JP" sz="2800" dirty="0"/>
              <a:t>1930</a:t>
            </a:r>
            <a:r>
              <a:rPr lang="ja-JP" altLang="en-US" sz="2800" dirty="0"/>
              <a:t>年代頃に問題に</a:t>
            </a:r>
            <a:endParaRPr lang="en-US" altLang="ja-JP" sz="2800" dirty="0"/>
          </a:p>
          <a:p>
            <a:r>
              <a:rPr lang="ja-JP" altLang="en-US" sz="2800" dirty="0"/>
              <a:t>なっていた</a:t>
            </a:r>
          </a:p>
        </p:txBody>
      </p:sp>
      <p:sp>
        <p:nvSpPr>
          <p:cNvPr id="16388" name="テキスト ボックス 5"/>
          <p:cNvSpPr txBox="1">
            <a:spLocks noChangeArrowheads="1"/>
          </p:cNvSpPr>
          <p:nvPr/>
        </p:nvSpPr>
        <p:spPr bwMode="auto">
          <a:xfrm>
            <a:off x="375635" y="2646753"/>
            <a:ext cx="8336565"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(1) </a:t>
            </a:r>
            <a:r>
              <a:rPr lang="ja-JP" altLang="en-US"/>
              <a:t>部分帰納的関数（部分再帰的関数）（</a:t>
            </a:r>
            <a:r>
              <a:rPr lang="en-US" altLang="ja-JP" dirty="0"/>
              <a:t>partial recursive function</a:t>
            </a:r>
            <a:r>
              <a:rPr lang="ja-JP" altLang="en-US" dirty="0"/>
              <a:t>、</a:t>
            </a:r>
            <a:r>
              <a:rPr lang="en-US" altLang="ja-JP" dirty="0"/>
              <a:t>Kurt Gödel</a:t>
            </a:r>
            <a:r>
              <a:rPr lang="ja-JP" altLang="en-US" dirty="0"/>
              <a:t>）</a:t>
            </a:r>
            <a:endParaRPr lang="en-US" altLang="ja-JP" dirty="0"/>
          </a:p>
          <a:p>
            <a:r>
              <a:rPr lang="en-US" altLang="ja-JP" dirty="0"/>
              <a:t>(2) </a:t>
            </a:r>
            <a:r>
              <a:rPr lang="ja-JP" altLang="en-US" dirty="0"/>
              <a:t>ラムダ計算（</a:t>
            </a:r>
            <a:r>
              <a:rPr lang="en-US" altLang="ja-JP" dirty="0"/>
              <a:t>lambda calculus</a:t>
            </a:r>
            <a:r>
              <a:rPr lang="ja-JP" altLang="en-US" dirty="0"/>
              <a:t>、</a:t>
            </a:r>
            <a:r>
              <a:rPr lang="en-US" altLang="ja-JP" dirty="0"/>
              <a:t>Alonzo Church</a:t>
            </a:r>
            <a:r>
              <a:rPr lang="ja-JP" altLang="en-US" dirty="0"/>
              <a:t>）</a:t>
            </a:r>
            <a:endParaRPr lang="en-US" altLang="ja-JP" dirty="0"/>
          </a:p>
          <a:p>
            <a:r>
              <a:rPr lang="en-US" altLang="ja-JP" dirty="0"/>
              <a:t>(3) </a:t>
            </a:r>
            <a:r>
              <a:rPr lang="ja-JP" altLang="en-US" dirty="0"/>
              <a:t>チューリングマシン（</a:t>
            </a:r>
            <a:r>
              <a:rPr lang="en-US" altLang="ja-JP" dirty="0"/>
              <a:t>Turing machine</a:t>
            </a:r>
            <a:r>
              <a:rPr lang="ja-JP" altLang="en-US" dirty="0"/>
              <a:t>、</a:t>
            </a:r>
            <a:r>
              <a:rPr lang="en-US" altLang="ja-JP" dirty="0"/>
              <a:t>Alan Turing</a:t>
            </a:r>
            <a:r>
              <a:rPr lang="ja-JP" altLang="en-US" dirty="0"/>
              <a:t>）</a:t>
            </a:r>
            <a:endParaRPr lang="en-US" altLang="ja-JP" dirty="0"/>
          </a:p>
          <a:p>
            <a:r>
              <a:rPr lang="ja-JP" altLang="en-US" dirty="0"/>
              <a:t>これら３つは計算記述能力が等価であることが証明された。</a:t>
            </a:r>
            <a:endParaRPr lang="en-US" altLang="ja-JP" dirty="0"/>
          </a:p>
        </p:txBody>
      </p:sp>
      <p:sp>
        <p:nvSpPr>
          <p:cNvPr id="16389" name="テキスト ボックス 10"/>
          <p:cNvSpPr txBox="1">
            <a:spLocks noChangeArrowheads="1"/>
          </p:cNvSpPr>
          <p:nvPr/>
        </p:nvSpPr>
        <p:spPr bwMode="auto">
          <a:xfrm>
            <a:off x="2475740" y="4844677"/>
            <a:ext cx="63579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これらを「計算できる関数」の定義とした。</a:t>
            </a:r>
          </a:p>
        </p:txBody>
      </p:sp>
      <p:sp>
        <p:nvSpPr>
          <p:cNvPr id="16390" name="右矢印 8"/>
          <p:cNvSpPr>
            <a:spLocks noChangeArrowheads="1"/>
          </p:cNvSpPr>
          <p:nvPr/>
        </p:nvSpPr>
        <p:spPr bwMode="auto">
          <a:xfrm>
            <a:off x="1577768" y="4951552"/>
            <a:ext cx="758825" cy="315523"/>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90994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各チューリングマシンは何らかの計算をする専用</a:t>
            </a:r>
            <a:endParaRPr lang="en-US" altLang="ja-JP" dirty="0"/>
          </a:p>
          <a:p>
            <a:r>
              <a:rPr lang="ja-JP" altLang="en-US" dirty="0"/>
              <a:t>のコンピュータ</a:t>
            </a:r>
            <a:endParaRPr lang="en-US" altLang="ja-JP" dirty="0"/>
          </a:p>
          <a:p>
            <a:r>
              <a:rPr lang="en-US" altLang="ja-JP" dirty="0"/>
              <a:t>   </a:t>
            </a:r>
            <a:r>
              <a:rPr lang="ja-JP" altLang="en-US" dirty="0"/>
              <a:t>円周率</a:t>
            </a:r>
            <a:r>
              <a:rPr lang="en-US" altLang="ja-JP" dirty="0"/>
              <a:t>π</a:t>
            </a:r>
            <a:r>
              <a:rPr lang="ja-JP" altLang="en-US" dirty="0"/>
              <a:t>を計算するチューリングマシン</a:t>
            </a:r>
            <a:endParaRPr lang="en-US" altLang="ja-JP" dirty="0"/>
          </a:p>
          <a:p>
            <a:r>
              <a:rPr lang="en-US" altLang="ja-JP" dirty="0"/>
              <a:t>   </a:t>
            </a:r>
            <a:r>
              <a:rPr lang="ja-JP" altLang="en-US" dirty="0"/>
              <a:t>自然対数の底</a:t>
            </a:r>
            <a:r>
              <a:rPr lang="en-US" altLang="ja-JP" i="1" dirty="0"/>
              <a:t>e</a:t>
            </a:r>
            <a:r>
              <a:rPr lang="ja-JP" altLang="en-US" dirty="0"/>
              <a:t>を計算するチューリングマシン</a:t>
            </a:r>
            <a:endParaRPr lang="en-US" altLang="ja-JP" dirty="0"/>
          </a:p>
          <a:p>
            <a:r>
              <a:rPr lang="en-US" altLang="ja-JP" dirty="0"/>
              <a:t>    …</a:t>
            </a:r>
          </a:p>
          <a:p>
            <a:r>
              <a:rPr lang="ja-JP" altLang="en-US" dirty="0"/>
              <a:t>これらを一つのチューリングマシンで行いたい。</a:t>
            </a:r>
            <a:endParaRPr lang="en-US" altLang="ja-JP" dirty="0"/>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5" name="テキスト ボックス 4"/>
          <p:cNvSpPr txBox="1">
            <a:spLocks noChangeArrowheads="1"/>
          </p:cNvSpPr>
          <p:nvPr/>
        </p:nvSpPr>
        <p:spPr bwMode="auto">
          <a:xfrm>
            <a:off x="910665" y="2088779"/>
            <a:ext cx="7285621" cy="3108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ディジタルコンピュータでは、プログラムを入れ替えることにより、任意の（計算可能な）計算を実行することができる。</a:t>
            </a:r>
            <a:endParaRPr lang="en-US" altLang="ja-JP" dirty="0"/>
          </a:p>
          <a:p>
            <a:endParaRPr lang="en-US" altLang="ja-JP" dirty="0"/>
          </a:p>
          <a:p>
            <a:r>
              <a:rPr lang="ja-JP" altLang="en-US" dirty="0"/>
              <a:t>ノイマンが</a:t>
            </a:r>
            <a:r>
              <a:rPr lang="en-US" altLang="ja-JP" dirty="0"/>
              <a:t>Turing</a:t>
            </a:r>
            <a:r>
              <a:rPr lang="ja-JP" altLang="en-US" dirty="0"/>
              <a:t>の論文の影響を受けて、フォンノイマンアーキテクチャを考案したと言われている。（プログラム内蔵方式）</a:t>
            </a:r>
            <a:endParaRPr lang="en-US" altLang="ja-JP" dirty="0"/>
          </a:p>
        </p:txBody>
      </p:sp>
    </p:spTree>
    <p:extLst>
      <p:ext uri="{BB962C8B-B14F-4D97-AF65-F5344CB8AC3E}">
        <p14:creationId xmlns:p14="http://schemas.microsoft.com/office/powerpoint/2010/main" val="29327129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2.1|20.1|18|27.5|21.6|3.3"/>
</p:tagLst>
</file>

<file path=ppt/tags/tag2.xml><?xml version="1.0" encoding="utf-8"?>
<p:tagLst xmlns:a="http://schemas.openxmlformats.org/drawingml/2006/main" xmlns:r="http://schemas.openxmlformats.org/officeDocument/2006/relationships" xmlns:p="http://schemas.openxmlformats.org/presentationml/2006/main">
  <p:tag name="TIMING" val="|22.1|20.1|18|27.5|21.6|3.3"/>
</p:tagLst>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5628</TotalTime>
  <Words>2936</Words>
  <Application>Microsoft Macintosh PowerPoint</Application>
  <PresentationFormat>画面に合わせる (4:3)</PresentationFormat>
  <Paragraphs>396</Paragraphs>
  <Slides>38</Slides>
  <Notes>24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ＭＳ Ｐゴシック</vt:lpstr>
      <vt:lpstr>Arial</vt:lpstr>
      <vt:lpstr>Times New Roman</vt:lpstr>
      <vt:lpstr>Wingdings</vt:lpstr>
      <vt:lpstr>ガイダンス（４年前期）</vt:lpstr>
      <vt:lpstr>プログラミング言語について</vt:lpstr>
      <vt:lpstr>PowerPoint プレゼンテーション</vt:lpstr>
      <vt:lpstr>プログラミング言語とは</vt:lpstr>
      <vt:lpstr>計算とは何か</vt:lpstr>
      <vt:lpstr>チューリングマシン</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コンピュータでの情報処理の原理</vt:lpstr>
      <vt:lpstr>PowerPoint プレゼンテーション</vt:lpstr>
      <vt:lpstr>PowerPoint プレゼンテーション</vt:lpstr>
      <vt:lpstr>PowerPoint プレゼンテーション</vt:lpstr>
      <vt:lpstr>PowerPoint プレゼンテーション</vt:lpstr>
      <vt:lpstr>プログラミング言語</vt:lpstr>
      <vt:lpstr>プログラミング言語の例</vt:lpstr>
      <vt:lpstr>プログラムの意味</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PowerPoint プレゼンテーション</vt:lpstr>
      <vt:lpstr>PowerPoint プレゼンテーション</vt:lpstr>
      <vt:lpstr>PowerPoint プレゼンテーション</vt:lpstr>
      <vt:lpstr>PowerPoint プレゼンテーション</vt:lpstr>
      <vt:lpstr>識別子補完 (Higher Order and Symbolic Computation 25(1))</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篠埜　功</cp:lastModifiedBy>
  <cp:revision>572</cp:revision>
  <dcterms:created xsi:type="dcterms:W3CDTF">2002-05-14T03:45:39Z</dcterms:created>
  <dcterms:modified xsi:type="dcterms:W3CDTF">2021-12-10T05:11:17Z</dcterms:modified>
</cp:coreProperties>
</file>