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68" r:id="rId4"/>
    <p:sldId id="271" r:id="rId5"/>
    <p:sldId id="272" r:id="rId6"/>
    <p:sldId id="278" r:id="rId7"/>
    <p:sldId id="279" r:id="rId8"/>
    <p:sldId id="283" r:id="rId9"/>
    <p:sldId id="284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8" autoAdjust="0"/>
    <p:restoredTop sz="94655"/>
  </p:normalViewPr>
  <p:slideViewPr>
    <p:cSldViewPr snapToGrid="0">
      <p:cViewPr varScale="1">
        <p:scale>
          <a:sx n="94" d="100"/>
          <a:sy n="94" d="100"/>
        </p:scale>
        <p:origin x="6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D0DAA-63F4-43D0-882A-891F9A495018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9AB60-EC55-4CBA-8BF9-263FFA6C8C8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80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C84D5D-9646-4D1E-8695-9B14129A1778}" type="slidenum">
              <a:rPr lang="en-US" altLang="ja-JP" smtClean="0">
                <a:ea typeface="ＭＳ Ｐゴシック" charset="-128"/>
              </a:rPr>
              <a:pPr/>
              <a:t>2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2F0947-2102-4407-AB99-F1F40C7FFFC5}" type="slidenum">
              <a:rPr lang="en-US" altLang="ja-JP" smtClean="0">
                <a:ea typeface="ＭＳ Ｐゴシック" charset="-128"/>
              </a:rPr>
              <a:pPr/>
              <a:t>3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59E60E-9DF3-49CF-91ED-B6CE4E484CF4}" type="slidenum">
              <a:rPr lang="en-US" altLang="ja-JP" smtClean="0">
                <a:ea typeface="ＭＳ Ｐゴシック" charset="-128"/>
              </a:rPr>
              <a:pPr/>
              <a:t>4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EC3F88-AE40-4385-9B82-713F48DC2DA7}" type="slidenum">
              <a:rPr lang="en-US" altLang="ja-JP" smtClean="0">
                <a:ea typeface="ＭＳ Ｐゴシック" charset="-128"/>
              </a:rPr>
              <a:pPr/>
              <a:t>5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25DBAC-6177-4B21-AEEC-95A0182522F1}" type="slidenum">
              <a:rPr lang="en-US" altLang="ja-JP" smtClean="0">
                <a:ea typeface="ＭＳ Ｐゴシック" charset="-128"/>
              </a:rPr>
              <a:pPr/>
              <a:t>6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1DBDCB-BB51-467F-A4B2-3D2863522DA5}" type="slidenum">
              <a:rPr lang="en-US" altLang="ja-JP" smtClean="0">
                <a:ea typeface="ＭＳ Ｐゴシック" charset="-128"/>
              </a:rPr>
              <a:pPr/>
              <a:t>7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AE8AC6F-54ED-4268-B99C-F9B84F3C1CDC}" type="slidenum">
              <a:rPr lang="en-US" altLang="ja-JP" sz="1200"/>
              <a:pPr algn="r"/>
              <a:t>8</a:t>
            </a:fld>
            <a:endParaRPr lang="en-US" altLang="ja-JP" sz="120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AE8AC6F-54ED-4268-B99C-F9B84F3C1CDC}" type="slidenum">
              <a:rPr lang="en-US" altLang="ja-JP" sz="1200"/>
              <a:pPr algn="r"/>
              <a:t>9</a:t>
            </a:fld>
            <a:endParaRPr lang="en-US" altLang="ja-JP" sz="120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2019/12/2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772400" cy="941385"/>
          </a:xfrm>
        </p:spPr>
        <p:txBody>
          <a:bodyPr/>
          <a:lstStyle/>
          <a:p>
            <a:r>
              <a:rPr lang="ja-JP" altLang="en-US" dirty="0"/>
              <a:t>プログラミング言語論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5852" y="2928934"/>
            <a:ext cx="635798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/>
              <a:t>第</a:t>
            </a:r>
            <a:r>
              <a:rPr lang="en-US" altLang="ja-JP" sz="3200" dirty="0"/>
              <a:t>5</a:t>
            </a:r>
            <a:r>
              <a:rPr kumimoji="1" lang="ja-JP" altLang="en-US" sz="3200" dirty="0"/>
              <a:t>回練習問題解答例</a:t>
            </a:r>
            <a:endParaRPr kumimoji="1" lang="en-US" altLang="ja-JP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80132" y="5120358"/>
            <a:ext cx="35349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情報工学科　篠埜　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練習問題</a:t>
            </a:r>
            <a:r>
              <a:rPr lang="en-US" altLang="ja-JP" dirty="0"/>
              <a:t>1</a:t>
            </a:r>
            <a:endParaRPr lang="ja-JP" altLang="en-US" dirty="0"/>
          </a:p>
        </p:txBody>
      </p:sp>
      <p:sp>
        <p:nvSpPr>
          <p:cNvPr id="25603" name="テキスト ボックス 5"/>
          <p:cNvSpPr txBox="1">
            <a:spLocks noChangeArrowheads="1"/>
          </p:cNvSpPr>
          <p:nvPr/>
        </p:nvSpPr>
        <p:spPr bwMode="auto">
          <a:xfrm>
            <a:off x="1071538" y="1829691"/>
            <a:ext cx="6858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800" b="0" dirty="0">
                <a:sym typeface="Symbol" pitchFamily="18" charset="2"/>
              </a:rPr>
              <a:t>状態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ja-JP" altLang="en-US" sz="2800" b="0" baseline="-25000" dirty="0">
                <a:sym typeface="Symbol" pitchFamily="18" charset="2"/>
              </a:rPr>
              <a:t>  </a:t>
            </a:r>
            <a:r>
              <a:rPr lang="en-US" altLang="ja-JP" sz="2800" b="0" dirty="0">
                <a:sym typeface="Symbol" pitchFamily="18" charset="2"/>
              </a:rPr>
              <a:t>= { (X, 3), (Y, 20), (Z, 13) } </a:t>
            </a:r>
            <a:r>
              <a:rPr lang="ja-JP" altLang="en-US" sz="2800" b="0" dirty="0">
                <a:sym typeface="Symbol" pitchFamily="18" charset="2"/>
              </a:rPr>
              <a:t>のもとで、</a:t>
            </a:r>
            <a:endParaRPr lang="en-US" altLang="ja-JP" sz="2800" b="0" dirty="0"/>
          </a:p>
          <a:p>
            <a:r>
              <a:rPr lang="en-US" altLang="ja-JP" sz="2800" b="0" dirty="0"/>
              <a:t>((4 + Y) * (5 + Z)) </a:t>
            </a:r>
            <a:r>
              <a:rPr lang="ja-JP" altLang="en-US" sz="2800" b="0" dirty="0"/>
              <a:t>という算術式を評価規則に従って評価せよ。</a:t>
            </a:r>
            <a:endParaRPr lang="en-US" altLang="ja-JP" sz="2800" b="0" dirty="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解答</a:t>
            </a:r>
          </a:p>
        </p:txBody>
      </p:sp>
      <p:sp>
        <p:nvSpPr>
          <p:cNvPr id="26627" name="テキスト ボックス 5"/>
          <p:cNvSpPr txBox="1">
            <a:spLocks noChangeArrowheads="1"/>
          </p:cNvSpPr>
          <p:nvPr/>
        </p:nvSpPr>
        <p:spPr bwMode="auto">
          <a:xfrm>
            <a:off x="1000125" y="1643063"/>
            <a:ext cx="655891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b="0" dirty="0">
                <a:sym typeface="Symbol" pitchFamily="18" charset="2"/>
              </a:rPr>
              <a:t>状態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ja-JP" altLang="en-US" sz="2800" b="0" baseline="-25000" dirty="0">
                <a:sym typeface="Symbol" pitchFamily="18" charset="2"/>
              </a:rPr>
              <a:t>  </a:t>
            </a:r>
            <a:r>
              <a:rPr lang="en-US" altLang="ja-JP" sz="2800" b="0" dirty="0">
                <a:sym typeface="Symbol" pitchFamily="18" charset="2"/>
              </a:rPr>
              <a:t>= { (X, 3), (Y, 20), (Z, 13) } </a:t>
            </a:r>
            <a:r>
              <a:rPr lang="ja-JP" altLang="en-US" sz="2800" b="0" dirty="0">
                <a:sym typeface="Symbol" pitchFamily="18" charset="2"/>
              </a:rPr>
              <a:t>のもとで、</a:t>
            </a:r>
            <a:endParaRPr lang="en-US" altLang="ja-JP" sz="2800" b="0" dirty="0"/>
          </a:p>
          <a:p>
            <a:r>
              <a:rPr lang="en-US" altLang="ja-JP" sz="2800" b="0" dirty="0"/>
              <a:t>((4 + Y) * (5 + Z)) </a:t>
            </a:r>
            <a:r>
              <a:rPr lang="ja-JP" altLang="en-US" sz="2800" b="0" dirty="0"/>
              <a:t>という算術式を評価する。</a:t>
            </a:r>
            <a:endParaRPr lang="en-US" altLang="ja-JP" sz="2800" b="0" dirty="0"/>
          </a:p>
        </p:txBody>
      </p:sp>
      <p:sp>
        <p:nvSpPr>
          <p:cNvPr id="26628" name="テキスト ボックス 6"/>
          <p:cNvSpPr txBox="1">
            <a:spLocks noChangeArrowheads="1"/>
          </p:cNvSpPr>
          <p:nvPr/>
        </p:nvSpPr>
        <p:spPr bwMode="auto">
          <a:xfrm>
            <a:off x="1978025" y="4143380"/>
            <a:ext cx="49199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0" dirty="0"/>
              <a:t>&lt; ((4 + Y) * (5 + Z)),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en-US" altLang="ja-JP" sz="2800" b="0" dirty="0">
                <a:sym typeface="Symbol" pitchFamily="18" charset="2"/>
              </a:rPr>
              <a:t> &gt;    432 </a:t>
            </a:r>
            <a:endParaRPr lang="ja-JP" altLang="en-US" sz="2800" b="0" dirty="0"/>
          </a:p>
        </p:txBody>
      </p:sp>
      <p:cxnSp>
        <p:nvCxnSpPr>
          <p:cNvPr id="26629" name="直線コネクタ 10"/>
          <p:cNvCxnSpPr>
            <a:cxnSpLocks noChangeShapeType="1"/>
          </p:cNvCxnSpPr>
          <p:nvPr/>
        </p:nvCxnSpPr>
        <p:spPr bwMode="auto">
          <a:xfrm>
            <a:off x="928662" y="4143380"/>
            <a:ext cx="750093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30" name="テキスト ボックス 11"/>
          <p:cNvSpPr txBox="1">
            <a:spLocks noChangeArrowheads="1"/>
          </p:cNvSpPr>
          <p:nvPr/>
        </p:nvSpPr>
        <p:spPr bwMode="auto">
          <a:xfrm>
            <a:off x="1000125" y="3643314"/>
            <a:ext cx="31822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0" dirty="0"/>
              <a:t>&lt; (4 + Y),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en-US" altLang="ja-JP" sz="2800" b="0" dirty="0">
                <a:sym typeface="Symbol" pitchFamily="18" charset="2"/>
              </a:rPr>
              <a:t> &gt;    24</a:t>
            </a:r>
            <a:endParaRPr lang="ja-JP" altLang="en-US" sz="2800" b="0" dirty="0"/>
          </a:p>
        </p:txBody>
      </p:sp>
      <p:cxnSp>
        <p:nvCxnSpPr>
          <p:cNvPr id="26631" name="直線コネクタ 14"/>
          <p:cNvCxnSpPr>
            <a:cxnSpLocks noChangeShapeType="1"/>
          </p:cNvCxnSpPr>
          <p:nvPr/>
        </p:nvCxnSpPr>
        <p:spPr bwMode="auto">
          <a:xfrm>
            <a:off x="4722812" y="3714752"/>
            <a:ext cx="42069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32" name="テキスト ボックス 18"/>
          <p:cNvSpPr txBox="1">
            <a:spLocks noChangeArrowheads="1"/>
          </p:cNvSpPr>
          <p:nvPr/>
        </p:nvSpPr>
        <p:spPr bwMode="auto">
          <a:xfrm>
            <a:off x="4643438" y="3214686"/>
            <a:ext cx="19784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0" dirty="0"/>
              <a:t>&lt; 5,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en-US" altLang="ja-JP" sz="2800" b="0" dirty="0">
                <a:sym typeface="Symbol" pitchFamily="18" charset="2"/>
              </a:rPr>
              <a:t> &gt;  5</a:t>
            </a:r>
            <a:endParaRPr lang="ja-JP" altLang="en-US" sz="2800" b="0" dirty="0"/>
          </a:p>
        </p:txBody>
      </p:sp>
      <p:sp>
        <p:nvSpPr>
          <p:cNvPr id="26633" name="テキスト ボックス 19"/>
          <p:cNvSpPr txBox="1">
            <a:spLocks noChangeArrowheads="1"/>
          </p:cNvSpPr>
          <p:nvPr/>
        </p:nvSpPr>
        <p:spPr bwMode="auto">
          <a:xfrm>
            <a:off x="6732586" y="3214686"/>
            <a:ext cx="21467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0" dirty="0"/>
              <a:t>&lt; Z,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en-US" altLang="ja-JP" sz="2800" b="0" dirty="0">
                <a:sym typeface="Symbol" pitchFamily="18" charset="2"/>
              </a:rPr>
              <a:t> &gt;  13</a:t>
            </a:r>
            <a:endParaRPr lang="ja-JP" altLang="en-US" sz="2800" b="0" dirty="0"/>
          </a:p>
        </p:txBody>
      </p:sp>
      <p:sp>
        <p:nvSpPr>
          <p:cNvPr id="26634" name="テキスト ボックス 12"/>
          <p:cNvSpPr txBox="1">
            <a:spLocks noChangeArrowheads="1"/>
          </p:cNvSpPr>
          <p:nvPr/>
        </p:nvSpPr>
        <p:spPr bwMode="auto">
          <a:xfrm>
            <a:off x="5357812" y="3643314"/>
            <a:ext cx="30540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0" dirty="0"/>
              <a:t>&lt; (5 + Z),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en-US" altLang="ja-JP" sz="2800" b="0" dirty="0">
                <a:sym typeface="Symbol" pitchFamily="18" charset="2"/>
              </a:rPr>
              <a:t> &gt;    18</a:t>
            </a:r>
            <a:endParaRPr lang="ja-JP" altLang="en-US" sz="2800" b="0" dirty="0"/>
          </a:p>
        </p:txBody>
      </p:sp>
      <p:cxnSp>
        <p:nvCxnSpPr>
          <p:cNvPr id="26635" name="直線コネクタ 13"/>
          <p:cNvCxnSpPr>
            <a:cxnSpLocks noChangeShapeType="1"/>
          </p:cNvCxnSpPr>
          <p:nvPr/>
        </p:nvCxnSpPr>
        <p:spPr bwMode="auto">
          <a:xfrm>
            <a:off x="214282" y="3714752"/>
            <a:ext cx="428628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36" name="テキスト ボックス 15"/>
          <p:cNvSpPr txBox="1">
            <a:spLocks noChangeArrowheads="1"/>
          </p:cNvSpPr>
          <p:nvPr/>
        </p:nvSpPr>
        <p:spPr bwMode="auto">
          <a:xfrm>
            <a:off x="285720" y="3214686"/>
            <a:ext cx="19784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0" dirty="0"/>
              <a:t>&lt; 4,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en-US" altLang="ja-JP" sz="2800" b="0" dirty="0">
                <a:sym typeface="Symbol" pitchFamily="18" charset="2"/>
              </a:rPr>
              <a:t> &gt;  4</a:t>
            </a:r>
            <a:endParaRPr lang="ja-JP" altLang="en-US" sz="2800" b="0" dirty="0"/>
          </a:p>
        </p:txBody>
      </p:sp>
      <p:sp>
        <p:nvSpPr>
          <p:cNvPr id="26637" name="テキスト ボックス 16"/>
          <p:cNvSpPr txBox="1">
            <a:spLocks noChangeArrowheads="1"/>
          </p:cNvSpPr>
          <p:nvPr/>
        </p:nvSpPr>
        <p:spPr bwMode="auto">
          <a:xfrm>
            <a:off x="2357422" y="3214686"/>
            <a:ext cx="21089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0" dirty="0"/>
              <a:t>&lt; Y,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en-US" altLang="ja-JP" sz="2800" b="0" dirty="0">
                <a:sym typeface="Symbol" pitchFamily="18" charset="2"/>
              </a:rPr>
              <a:t> &gt;  20</a:t>
            </a:r>
            <a:endParaRPr lang="ja-JP" altLang="en-US" sz="2800" b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タイトル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練習問題</a:t>
            </a:r>
            <a:r>
              <a:rPr lang="en-US" altLang="ja-JP" dirty="0"/>
              <a:t>2</a:t>
            </a:r>
            <a:endParaRPr lang="ja-JP" altLang="en-US" dirty="0"/>
          </a:p>
        </p:txBody>
      </p:sp>
      <p:sp>
        <p:nvSpPr>
          <p:cNvPr id="29699" name="コンテンツ プレースホルダ 13"/>
          <p:cNvSpPr>
            <a:spLocks noGrp="1"/>
          </p:cNvSpPr>
          <p:nvPr>
            <p:ph idx="1"/>
          </p:nvPr>
        </p:nvSpPr>
        <p:spPr>
          <a:xfrm>
            <a:off x="857224" y="1714488"/>
            <a:ext cx="7772400" cy="957262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ja-JP" altLang="en-US" sz="2800" dirty="0"/>
              <a:t>状態 </a:t>
            </a:r>
            <a:r>
              <a:rPr lang="ja-JP" altLang="en-US" sz="2800" i="1" dirty="0">
                <a:sym typeface="Symbol" pitchFamily="18" charset="2"/>
              </a:rPr>
              <a:t></a:t>
            </a:r>
            <a:r>
              <a:rPr lang="ja-JP" altLang="en-US" sz="2800" dirty="0">
                <a:sym typeface="Symbol" pitchFamily="18" charset="2"/>
              </a:rPr>
              <a:t> </a:t>
            </a:r>
            <a:r>
              <a:rPr lang="en-US" altLang="ja-JP" sz="2800" dirty="0">
                <a:sym typeface="Symbol" pitchFamily="18" charset="2"/>
              </a:rPr>
              <a:t>= { (X, 10), (Y, 20), (Z, 30) } </a:t>
            </a:r>
            <a:r>
              <a:rPr lang="ja-JP" altLang="en-US" sz="2800" dirty="0">
                <a:sym typeface="Symbol" pitchFamily="18" charset="2"/>
              </a:rPr>
              <a:t>のとき、</a:t>
            </a:r>
            <a:endParaRPr lang="en-US" altLang="ja-JP" sz="2800" dirty="0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ja-JP" sz="2800" dirty="0">
                <a:sym typeface="Symbol" pitchFamily="18" charset="2"/>
              </a:rPr>
              <a:t> </a:t>
            </a:r>
            <a:r>
              <a:rPr lang="ja-JP" altLang="en-US" sz="2800" i="1" dirty="0">
                <a:sym typeface="Symbol" pitchFamily="18" charset="2"/>
              </a:rPr>
              <a:t></a:t>
            </a:r>
            <a:r>
              <a:rPr lang="ja-JP" altLang="en-US" sz="2800" dirty="0">
                <a:sym typeface="Symbol" pitchFamily="18" charset="2"/>
              </a:rPr>
              <a:t> </a:t>
            </a:r>
            <a:r>
              <a:rPr lang="en-US" altLang="ja-JP" sz="2800" dirty="0">
                <a:sym typeface="Symbol" pitchFamily="18" charset="2"/>
              </a:rPr>
              <a:t>[ 40 / X ] </a:t>
            </a:r>
            <a:r>
              <a:rPr lang="ja-JP" altLang="en-US" sz="2800" dirty="0">
                <a:sym typeface="Symbol" pitchFamily="18" charset="2"/>
              </a:rPr>
              <a:t> はどういう状態か。</a:t>
            </a:r>
            <a:endParaRPr lang="en-US" altLang="ja-JP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タイトル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解答</a:t>
            </a:r>
          </a:p>
        </p:txBody>
      </p:sp>
      <p:sp>
        <p:nvSpPr>
          <p:cNvPr id="30723" name="コンテンツ プレースホルダ 13"/>
          <p:cNvSpPr>
            <a:spLocks noGrp="1"/>
          </p:cNvSpPr>
          <p:nvPr>
            <p:ph idx="1"/>
          </p:nvPr>
        </p:nvSpPr>
        <p:spPr>
          <a:xfrm>
            <a:off x="1314450" y="1643063"/>
            <a:ext cx="6100763" cy="957262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ja-JP" altLang="en-US" sz="2800" dirty="0"/>
              <a:t>状態 </a:t>
            </a:r>
            <a:r>
              <a:rPr lang="ja-JP" altLang="en-US" sz="2800" i="1" dirty="0">
                <a:sym typeface="Symbol" pitchFamily="18" charset="2"/>
              </a:rPr>
              <a:t></a:t>
            </a:r>
            <a:r>
              <a:rPr lang="ja-JP" altLang="en-US" sz="2800" dirty="0">
                <a:sym typeface="Symbol" pitchFamily="18" charset="2"/>
              </a:rPr>
              <a:t> </a:t>
            </a:r>
            <a:r>
              <a:rPr lang="en-US" altLang="ja-JP" sz="2800" dirty="0">
                <a:sym typeface="Symbol" pitchFamily="18" charset="2"/>
              </a:rPr>
              <a:t>= { (X, 10), (Y, 20), (Z, 30) } </a:t>
            </a:r>
            <a:r>
              <a:rPr lang="ja-JP" altLang="en-US" sz="2800" dirty="0">
                <a:sym typeface="Symbol" pitchFamily="18" charset="2"/>
              </a:rPr>
              <a:t>のとき、</a:t>
            </a:r>
            <a:endParaRPr lang="en-US" altLang="ja-JP" sz="2800" dirty="0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ja-JP" sz="2800" dirty="0">
                <a:sym typeface="Symbol" pitchFamily="18" charset="2"/>
              </a:rPr>
              <a:t> </a:t>
            </a:r>
            <a:r>
              <a:rPr lang="ja-JP" altLang="en-US" sz="2800" i="1" dirty="0">
                <a:sym typeface="Symbol" pitchFamily="18" charset="2"/>
              </a:rPr>
              <a:t></a:t>
            </a:r>
            <a:r>
              <a:rPr lang="ja-JP" altLang="en-US" sz="2800" dirty="0">
                <a:sym typeface="Symbol" pitchFamily="18" charset="2"/>
              </a:rPr>
              <a:t> </a:t>
            </a:r>
            <a:r>
              <a:rPr lang="en-US" altLang="ja-JP" sz="2800" dirty="0">
                <a:sym typeface="Symbol" pitchFamily="18" charset="2"/>
              </a:rPr>
              <a:t>[ 40 / X ] </a:t>
            </a:r>
            <a:r>
              <a:rPr lang="ja-JP" altLang="en-US" sz="2800" dirty="0">
                <a:sym typeface="Symbol" pitchFamily="18" charset="2"/>
              </a:rPr>
              <a:t> はどういう状態か。</a:t>
            </a:r>
            <a:endParaRPr lang="en-US" altLang="ja-JP" sz="2800" dirty="0"/>
          </a:p>
        </p:txBody>
      </p:sp>
      <p:sp>
        <p:nvSpPr>
          <p:cNvPr id="30724" name="テキスト ボックス 3"/>
          <p:cNvSpPr txBox="1">
            <a:spLocks noChangeArrowheads="1"/>
          </p:cNvSpPr>
          <p:nvPr/>
        </p:nvSpPr>
        <p:spPr bwMode="auto">
          <a:xfrm>
            <a:off x="1028700" y="3514725"/>
            <a:ext cx="701666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b="0" dirty="0"/>
              <a:t> X</a:t>
            </a:r>
            <a:r>
              <a:rPr lang="ja-JP" altLang="en-US" sz="2800" b="0" dirty="0"/>
              <a:t>以外の値はそのままで、</a:t>
            </a:r>
            <a:r>
              <a:rPr lang="en-US" altLang="ja-JP" sz="2800" b="0" dirty="0"/>
              <a:t>X</a:t>
            </a:r>
            <a:r>
              <a:rPr lang="ja-JP" altLang="en-US" sz="2800" b="0" dirty="0"/>
              <a:t>の値が</a:t>
            </a:r>
            <a:r>
              <a:rPr lang="en-US" altLang="ja-JP" sz="2800" b="0" dirty="0"/>
              <a:t>40</a:t>
            </a:r>
            <a:r>
              <a:rPr lang="ja-JP" altLang="en-US" sz="2800" b="0" dirty="0"/>
              <a:t>なので、</a:t>
            </a:r>
            <a:endParaRPr lang="en-US" altLang="ja-JP" sz="2800" b="0" dirty="0"/>
          </a:p>
          <a:p>
            <a:r>
              <a:rPr lang="ja-JP" altLang="en-US" sz="2800" b="0" dirty="0">
                <a:sym typeface="Symbol" pitchFamily="18" charset="2"/>
              </a:rPr>
              <a:t>      </a:t>
            </a:r>
            <a:r>
              <a:rPr lang="ja-JP" altLang="en-US" sz="2800" b="0" i="1" dirty="0">
                <a:sym typeface="Symbol" pitchFamily="18" charset="2"/>
              </a:rPr>
              <a:t></a:t>
            </a:r>
            <a:r>
              <a:rPr lang="ja-JP" altLang="en-US" sz="2800" b="0" dirty="0">
                <a:sym typeface="Symbol" pitchFamily="18" charset="2"/>
              </a:rPr>
              <a:t> </a:t>
            </a:r>
            <a:r>
              <a:rPr lang="en-US" altLang="ja-JP" sz="2800" b="0" dirty="0">
                <a:sym typeface="Symbol" pitchFamily="18" charset="2"/>
              </a:rPr>
              <a:t>[ 40 / X ]</a:t>
            </a:r>
            <a:r>
              <a:rPr lang="ja-JP" altLang="en-US" sz="2800" b="0" dirty="0">
                <a:sym typeface="Symbol" pitchFamily="18" charset="2"/>
              </a:rPr>
              <a:t> </a:t>
            </a:r>
            <a:r>
              <a:rPr lang="en-US" altLang="ja-JP" sz="2800" b="0" dirty="0">
                <a:sym typeface="Symbol" pitchFamily="18" charset="2"/>
              </a:rPr>
              <a:t>= { (X, 40), (Y, 20), (Z, 30) } </a:t>
            </a:r>
          </a:p>
          <a:p>
            <a:r>
              <a:rPr lang="ja-JP" altLang="en-US" sz="2800" b="0" dirty="0">
                <a:sym typeface="Symbol" pitchFamily="18" charset="2"/>
              </a:rPr>
              <a:t>である。</a:t>
            </a:r>
            <a:endParaRPr lang="ja-JP" altLang="en-US" sz="2800" b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タイトル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練習問題</a:t>
            </a:r>
            <a:r>
              <a:rPr lang="en-US" altLang="ja-JP" dirty="0"/>
              <a:t>3</a:t>
            </a:r>
            <a:endParaRPr lang="ja-JP" altLang="en-US" dirty="0"/>
          </a:p>
        </p:txBody>
      </p:sp>
      <p:sp>
        <p:nvSpPr>
          <p:cNvPr id="36867" name="テキスト ボックス 13"/>
          <p:cNvSpPr txBox="1">
            <a:spLocks noChangeArrowheads="1"/>
          </p:cNvSpPr>
          <p:nvPr/>
        </p:nvSpPr>
        <p:spPr bwMode="auto">
          <a:xfrm>
            <a:off x="1000125" y="1785938"/>
            <a:ext cx="756476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/>
              <a:t>状態 </a:t>
            </a:r>
            <a:r>
              <a:rPr lang="ja-JP" altLang="en-US" sz="2800" i="1" dirty="0">
                <a:sym typeface="Symbol" pitchFamily="18" charset="2"/>
              </a:rPr>
              <a:t></a:t>
            </a:r>
            <a:r>
              <a:rPr lang="ja-JP" altLang="en-US" sz="2800" dirty="0">
                <a:sym typeface="Symbol" pitchFamily="18" charset="2"/>
              </a:rPr>
              <a:t> </a:t>
            </a:r>
            <a:r>
              <a:rPr lang="en-US" altLang="ja-JP" sz="2800" dirty="0">
                <a:sym typeface="Symbol" pitchFamily="18" charset="2"/>
              </a:rPr>
              <a:t>= </a:t>
            </a:r>
            <a:r>
              <a:rPr lang="en-US" altLang="ja-JP" sz="2800" b="0" dirty="0"/>
              <a:t>{ (X, 10), (Y, 20), (Z, 30) } </a:t>
            </a:r>
          </a:p>
          <a:p>
            <a:r>
              <a:rPr lang="ja-JP" altLang="en-US" sz="2800" b="0" dirty="0"/>
              <a:t>において、文 </a:t>
            </a:r>
            <a:r>
              <a:rPr lang="en-US" altLang="ja-JP" sz="2800" b="0" dirty="0"/>
              <a:t>X = (Y + 2); Y = (Y + 30); </a:t>
            </a:r>
            <a:r>
              <a:rPr lang="ja-JP" altLang="en-US" sz="2800" b="0" dirty="0"/>
              <a:t>を実行したら</a:t>
            </a:r>
            <a:endParaRPr lang="en-US" altLang="ja-JP" sz="2800" b="0" dirty="0"/>
          </a:p>
          <a:p>
            <a:r>
              <a:rPr lang="ja-JP" altLang="en-US" sz="2800" b="0" dirty="0"/>
              <a:t>状態はどうなるか。規則を使って導出せよ。</a:t>
            </a:r>
            <a:endParaRPr lang="en-US" altLang="ja-JP" sz="2800" b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タイトル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解答</a:t>
            </a:r>
          </a:p>
        </p:txBody>
      </p:sp>
      <p:sp>
        <p:nvSpPr>
          <p:cNvPr id="37891" name="テキスト ボックス 13"/>
          <p:cNvSpPr txBox="1">
            <a:spLocks noChangeArrowheads="1"/>
          </p:cNvSpPr>
          <p:nvPr/>
        </p:nvSpPr>
        <p:spPr bwMode="auto">
          <a:xfrm>
            <a:off x="1000125" y="1571612"/>
            <a:ext cx="709383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/>
              <a:t>状態 </a:t>
            </a:r>
            <a:r>
              <a:rPr lang="ja-JP" altLang="en-US" sz="2800" i="1" dirty="0">
                <a:sym typeface="Symbol" pitchFamily="18" charset="2"/>
              </a:rPr>
              <a:t></a:t>
            </a:r>
            <a:r>
              <a:rPr lang="ja-JP" altLang="en-US" sz="2800" dirty="0">
                <a:sym typeface="Symbol" pitchFamily="18" charset="2"/>
              </a:rPr>
              <a:t> </a:t>
            </a:r>
            <a:r>
              <a:rPr lang="en-US" altLang="ja-JP" sz="2800" dirty="0">
                <a:sym typeface="Symbol" pitchFamily="18" charset="2"/>
              </a:rPr>
              <a:t>= </a:t>
            </a:r>
            <a:r>
              <a:rPr lang="en-US" altLang="ja-JP" sz="2800" b="0" dirty="0"/>
              <a:t>{ (X, 10), (Y, 20), (Z, 30) } </a:t>
            </a:r>
          </a:p>
          <a:p>
            <a:r>
              <a:rPr lang="ja-JP" altLang="en-US" sz="2800" b="0" dirty="0"/>
              <a:t>において、文 </a:t>
            </a:r>
            <a:r>
              <a:rPr lang="en-US" altLang="ja-JP" sz="2800" b="0" dirty="0"/>
              <a:t>X = (Y + 2); Y = (Y + 3); </a:t>
            </a:r>
            <a:r>
              <a:rPr lang="ja-JP" altLang="en-US" sz="2800" b="0" dirty="0"/>
              <a:t>を実行した</a:t>
            </a:r>
            <a:endParaRPr lang="en-US" altLang="ja-JP" sz="2800" b="0" dirty="0"/>
          </a:p>
          <a:p>
            <a:r>
              <a:rPr lang="ja-JP" altLang="en-US" sz="2800" b="0" dirty="0"/>
              <a:t>ら状態はどうなるか。規則を使って導出せよ。</a:t>
            </a:r>
            <a:endParaRPr lang="en-US" altLang="ja-JP" sz="2800" b="0" dirty="0"/>
          </a:p>
        </p:txBody>
      </p:sp>
      <p:sp>
        <p:nvSpPr>
          <p:cNvPr id="37892" name="テキスト ボックス 3"/>
          <p:cNvSpPr txBox="1">
            <a:spLocks noChangeArrowheads="1"/>
          </p:cNvSpPr>
          <p:nvPr/>
        </p:nvSpPr>
        <p:spPr bwMode="auto">
          <a:xfrm>
            <a:off x="77794" y="3357562"/>
            <a:ext cx="9066206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/>
              <a:t>   </a:t>
            </a:r>
            <a:r>
              <a:rPr lang="en-US" altLang="ja-JP" sz="2400" b="0" dirty="0"/>
              <a:t>&lt; Y, </a:t>
            </a:r>
            <a:r>
              <a:rPr lang="en-US" altLang="ja-JP" sz="2400" b="0" i="1" dirty="0">
                <a:sym typeface="Symbol" pitchFamily="18" charset="2"/>
              </a:rPr>
              <a:t> </a:t>
            </a:r>
            <a:r>
              <a:rPr lang="en-US" altLang="ja-JP" sz="2400" b="0" dirty="0">
                <a:sym typeface="Symbol" pitchFamily="18" charset="2"/>
              </a:rPr>
              <a:t>&gt;  20  &lt; 2, </a:t>
            </a:r>
            <a:r>
              <a:rPr lang="en-US" altLang="ja-JP" sz="2400" b="0" i="1" dirty="0">
                <a:sym typeface="Symbol" pitchFamily="18" charset="2"/>
              </a:rPr>
              <a:t> </a:t>
            </a:r>
            <a:r>
              <a:rPr lang="en-US" altLang="ja-JP" sz="2400" b="0" dirty="0">
                <a:sym typeface="Symbol" pitchFamily="18" charset="2"/>
              </a:rPr>
              <a:t>&gt;  2  </a:t>
            </a:r>
            <a:endParaRPr lang="ja-JP" altLang="en-US" sz="2400" b="0" dirty="0"/>
          </a:p>
          <a:p>
            <a:r>
              <a:rPr lang="ja-JP" altLang="en-US" sz="2400" b="0" dirty="0"/>
              <a:t>  </a:t>
            </a:r>
            <a:r>
              <a:rPr lang="en-US" altLang="ja-JP" sz="2400" b="0" dirty="0"/>
              <a:t>  </a:t>
            </a:r>
            <a:r>
              <a:rPr lang="ja-JP" altLang="en-US" sz="2400" b="0" dirty="0"/>
              <a:t>    </a:t>
            </a:r>
            <a:r>
              <a:rPr lang="en-US" altLang="ja-JP" sz="2800" b="0" dirty="0"/>
              <a:t>&lt; (Y + 2),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en-US" altLang="ja-JP" sz="2800" b="0" dirty="0">
                <a:sym typeface="Symbol" pitchFamily="18" charset="2"/>
              </a:rPr>
              <a:t> &gt;  22</a:t>
            </a:r>
            <a:r>
              <a:rPr lang="en-US" altLang="ja-JP" sz="2400" b="0" dirty="0">
                <a:sym typeface="Symbol" pitchFamily="18" charset="2"/>
              </a:rPr>
              <a:t>               </a:t>
            </a:r>
            <a:r>
              <a:rPr lang="en-US" altLang="ja-JP" sz="2800" b="0" dirty="0">
                <a:sym typeface="Symbol" pitchFamily="18" charset="2"/>
              </a:rPr>
              <a:t>&lt;(Y + 3),  [ 22 / X ] &gt;  23</a:t>
            </a:r>
            <a:endParaRPr lang="en-US" altLang="ja-JP" sz="2400" dirty="0">
              <a:sym typeface="Symbol" pitchFamily="18" charset="2"/>
            </a:endParaRPr>
          </a:p>
          <a:p>
            <a:r>
              <a:rPr lang="en-US" altLang="ja-JP" sz="2400" b="0" dirty="0"/>
              <a:t>&lt; X = (Y + 2);, </a:t>
            </a:r>
            <a:r>
              <a:rPr lang="en-US" altLang="ja-JP" sz="2400" b="0" i="1" dirty="0">
                <a:sym typeface="Symbol" pitchFamily="18" charset="2"/>
              </a:rPr>
              <a:t> </a:t>
            </a:r>
            <a:r>
              <a:rPr lang="en-US" altLang="ja-JP" sz="2400" b="0" dirty="0">
                <a:sym typeface="Symbol" pitchFamily="18" charset="2"/>
              </a:rPr>
              <a:t>&gt;  </a:t>
            </a:r>
            <a:r>
              <a:rPr lang="en-US" altLang="ja-JP" sz="2400" b="0" i="1" dirty="0">
                <a:sym typeface="Symbol" pitchFamily="18" charset="2"/>
              </a:rPr>
              <a:t> </a:t>
            </a:r>
            <a:r>
              <a:rPr lang="en-US" altLang="ja-JP" sz="2400" b="0" dirty="0">
                <a:sym typeface="Symbol" pitchFamily="18" charset="2"/>
              </a:rPr>
              <a:t>[ 22 / X ] </a:t>
            </a:r>
            <a:r>
              <a:rPr lang="en-US" altLang="ja-JP" sz="2000" b="0" dirty="0">
                <a:sym typeface="Symbol" pitchFamily="18" charset="2"/>
              </a:rPr>
              <a:t> &lt;Y = (Y + 3);, </a:t>
            </a:r>
            <a:r>
              <a:rPr lang="en-US" altLang="ja-JP" sz="2000" b="0" i="1" dirty="0">
                <a:sym typeface="Symbol" pitchFamily="18" charset="2"/>
              </a:rPr>
              <a:t></a:t>
            </a:r>
            <a:r>
              <a:rPr lang="en-US" altLang="ja-JP" sz="2000" b="0" dirty="0">
                <a:sym typeface="Symbol" pitchFamily="18" charset="2"/>
              </a:rPr>
              <a:t> [ 22 / X ]&gt;  (</a:t>
            </a:r>
            <a:r>
              <a:rPr lang="en-US" altLang="ja-JP" sz="2000" b="0" i="1" dirty="0">
                <a:sym typeface="Symbol" pitchFamily="18" charset="2"/>
              </a:rPr>
              <a:t></a:t>
            </a:r>
            <a:r>
              <a:rPr lang="en-US" altLang="ja-JP" sz="2000" b="0" dirty="0">
                <a:sym typeface="Symbol" pitchFamily="18" charset="2"/>
              </a:rPr>
              <a:t> [ 22 / X ]) [23 / Y]    </a:t>
            </a:r>
            <a:endParaRPr lang="en-US" altLang="ja-JP" sz="2400" b="0" dirty="0"/>
          </a:p>
          <a:p>
            <a:r>
              <a:rPr lang="en-US" altLang="ja-JP" sz="2400" b="0" dirty="0"/>
              <a:t>           </a:t>
            </a:r>
            <a:r>
              <a:rPr lang="en-US" altLang="ja-JP" sz="2800" b="0" dirty="0"/>
              <a:t>&lt; X = (Y + 2); Y = (Y + 3);, 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en-US" altLang="ja-JP" sz="2800" b="0" dirty="0">
                <a:sym typeface="Symbol" pitchFamily="18" charset="2"/>
              </a:rPr>
              <a:t> </a:t>
            </a:r>
            <a:r>
              <a:rPr lang="en-US" altLang="ja-JP" sz="2800" b="0" dirty="0"/>
              <a:t>&gt;</a:t>
            </a:r>
            <a:r>
              <a:rPr lang="ja-JP" altLang="en-US" sz="2800" b="0" dirty="0">
                <a:sym typeface="Symbol" pitchFamily="18" charset="2"/>
              </a:rPr>
              <a:t> </a:t>
            </a:r>
            <a:r>
              <a:rPr lang="en-US" altLang="ja-JP" sz="2800" b="0" dirty="0">
                <a:sym typeface="Symbol" pitchFamily="18" charset="2"/>
              </a:rPr>
              <a:t> ( </a:t>
            </a:r>
            <a:r>
              <a:rPr lang="en-US" altLang="ja-JP" sz="2800" b="0" i="1" dirty="0">
                <a:sym typeface="Symbol" pitchFamily="18" charset="2"/>
              </a:rPr>
              <a:t></a:t>
            </a:r>
            <a:r>
              <a:rPr lang="en-US" altLang="ja-JP" sz="2800" b="0" dirty="0">
                <a:sym typeface="Symbol" pitchFamily="18" charset="2"/>
              </a:rPr>
              <a:t> [ 22 / X ] ) [ 23 / Y ]</a:t>
            </a:r>
            <a:endParaRPr lang="en-US" altLang="ja-JP" sz="2800" b="0" dirty="0"/>
          </a:p>
        </p:txBody>
      </p:sp>
      <p:cxnSp>
        <p:nvCxnSpPr>
          <p:cNvPr id="37893" name="直線コネクタ 4"/>
          <p:cNvCxnSpPr>
            <a:cxnSpLocks noChangeShapeType="1"/>
          </p:cNvCxnSpPr>
          <p:nvPr/>
        </p:nvCxnSpPr>
        <p:spPr bwMode="auto">
          <a:xfrm>
            <a:off x="185738" y="4629158"/>
            <a:ext cx="8880468" cy="1363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894" name="直線コネクタ 9"/>
          <p:cNvCxnSpPr>
            <a:cxnSpLocks noChangeShapeType="1"/>
          </p:cNvCxnSpPr>
          <p:nvPr/>
        </p:nvCxnSpPr>
        <p:spPr bwMode="auto">
          <a:xfrm flipV="1">
            <a:off x="134563" y="4213837"/>
            <a:ext cx="3851875" cy="841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7895" name="正方形/長方形 15"/>
          <p:cNvSpPr>
            <a:spLocks noChangeArrowheads="1"/>
          </p:cNvSpPr>
          <p:nvPr/>
        </p:nvSpPr>
        <p:spPr bwMode="auto">
          <a:xfrm>
            <a:off x="4214810" y="5548986"/>
            <a:ext cx="38289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altLang="ja-JP" sz="2800" b="0" dirty="0"/>
              <a:t> { (X, </a:t>
            </a:r>
            <a:r>
              <a:rPr lang="en-US" altLang="ja-JP" sz="2800" b="0" dirty="0"/>
              <a:t>22</a:t>
            </a:r>
            <a:r>
              <a:rPr lang="pl-PL" altLang="ja-JP" sz="2800" b="0" dirty="0"/>
              <a:t>), (Y, 2</a:t>
            </a:r>
            <a:r>
              <a:rPr lang="en-US" altLang="ja-JP" sz="2800" b="0" dirty="0"/>
              <a:t>3</a:t>
            </a:r>
            <a:r>
              <a:rPr lang="pl-PL" altLang="ja-JP" sz="2800" b="0" dirty="0"/>
              <a:t>), (Z, 30) } </a:t>
            </a:r>
            <a:endParaRPr lang="ja-JP" altLang="en-US" sz="2800" b="0" dirty="0"/>
          </a:p>
        </p:txBody>
      </p:sp>
      <p:sp>
        <p:nvSpPr>
          <p:cNvPr id="17" name="等号 16"/>
          <p:cNvSpPr/>
          <p:nvPr/>
        </p:nvSpPr>
        <p:spPr bwMode="auto">
          <a:xfrm rot="16200000">
            <a:off x="6015050" y="5157802"/>
            <a:ext cx="485775" cy="342900"/>
          </a:xfrm>
          <a:prstGeom prst="mathEqual">
            <a:avLst>
              <a:gd name="adj1" fmla="val 10362"/>
              <a:gd name="adj2" fmla="val 2755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ＭＳ Ｐゴシック" pitchFamily="48" charset="-128"/>
            </a:endParaRPr>
          </a:p>
        </p:txBody>
      </p:sp>
      <p:cxnSp>
        <p:nvCxnSpPr>
          <p:cNvPr id="37897" name="直線コネクタ 21"/>
          <p:cNvCxnSpPr>
            <a:cxnSpLocks noChangeShapeType="1"/>
          </p:cNvCxnSpPr>
          <p:nvPr/>
        </p:nvCxnSpPr>
        <p:spPr bwMode="auto">
          <a:xfrm>
            <a:off x="378455" y="3810116"/>
            <a:ext cx="3465007" cy="84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898" name="直線コネクタ 22"/>
          <p:cNvCxnSpPr>
            <a:cxnSpLocks noChangeShapeType="1"/>
          </p:cNvCxnSpPr>
          <p:nvPr/>
        </p:nvCxnSpPr>
        <p:spPr bwMode="auto">
          <a:xfrm>
            <a:off x="4077936" y="4246321"/>
            <a:ext cx="4914904" cy="1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" name="直線コネクタ 21"/>
          <p:cNvCxnSpPr>
            <a:cxnSpLocks noChangeShapeType="1"/>
          </p:cNvCxnSpPr>
          <p:nvPr/>
        </p:nvCxnSpPr>
        <p:spPr bwMode="auto">
          <a:xfrm>
            <a:off x="4201583" y="3820583"/>
            <a:ext cx="4799541" cy="2022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3" name="テキスト ボックス 12"/>
          <p:cNvSpPr txBox="1"/>
          <p:nvPr/>
        </p:nvSpPr>
        <p:spPr>
          <a:xfrm>
            <a:off x="4188204" y="3404374"/>
            <a:ext cx="49557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&lt;Y, </a:t>
            </a:r>
            <a:r>
              <a:rPr kumimoji="1" lang="en-US" altLang="ja-JP" sz="2400" dirty="0" err="1"/>
              <a:t>σ</a:t>
            </a:r>
            <a:r>
              <a:rPr kumimoji="1" lang="en-US" altLang="ja-JP" sz="2400" dirty="0"/>
              <a:t> [22/X]&gt; </a:t>
            </a:r>
            <a:r>
              <a:rPr lang="en-US" altLang="ja-JP" sz="2400" dirty="0">
                <a:sym typeface="Symbol" pitchFamily="18" charset="2"/>
              </a:rPr>
              <a:t></a:t>
            </a:r>
            <a:r>
              <a:rPr kumimoji="1" lang="en-US" altLang="ja-JP" sz="2400" dirty="0"/>
              <a:t> 20  &lt;3, σ [22/X]&gt;</a:t>
            </a:r>
            <a:r>
              <a:rPr lang="en-US" altLang="ja-JP" sz="2400" dirty="0">
                <a:sym typeface="Symbol" pitchFamily="18" charset="2"/>
              </a:rPr>
              <a:t>  3</a:t>
            </a:r>
            <a:r>
              <a:rPr kumimoji="1" lang="en-US" altLang="ja-JP" sz="2400" dirty="0"/>
              <a:t> 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タイトル 1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dirty="0"/>
              <a:t>練習問題</a:t>
            </a:r>
            <a:r>
              <a:rPr lang="en-US" altLang="ja-JP" dirty="0"/>
              <a:t>4</a:t>
            </a:r>
            <a:endParaRPr lang="ja-JP" altLang="en-US" dirty="0"/>
          </a:p>
        </p:txBody>
      </p:sp>
      <p:sp>
        <p:nvSpPr>
          <p:cNvPr id="98307" name="テキスト ボックス 13"/>
          <p:cNvSpPr txBox="1">
            <a:spLocks noChangeArrowheads="1"/>
          </p:cNvSpPr>
          <p:nvPr/>
        </p:nvSpPr>
        <p:spPr bwMode="auto">
          <a:xfrm>
            <a:off x="714348" y="1571612"/>
            <a:ext cx="801277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800" dirty="0"/>
              <a:t>状態 </a:t>
            </a:r>
            <a:r>
              <a:rPr lang="ja-JP" altLang="en-US" sz="2800" i="1" dirty="0">
                <a:sym typeface="Symbol" pitchFamily="18" charset="2"/>
              </a:rPr>
              <a:t></a:t>
            </a:r>
            <a:r>
              <a:rPr lang="ja-JP" altLang="en-US" sz="2800" dirty="0">
                <a:sym typeface="Symbol" pitchFamily="18" charset="2"/>
              </a:rPr>
              <a:t> </a:t>
            </a:r>
            <a:r>
              <a:rPr lang="en-US" altLang="ja-JP" sz="2800" dirty="0">
                <a:sym typeface="Symbol" pitchFamily="18" charset="2"/>
              </a:rPr>
              <a:t>= </a:t>
            </a:r>
            <a:r>
              <a:rPr lang="en-US" altLang="ja-JP" sz="2800" b="0" dirty="0"/>
              <a:t>{ (X, 10), (Y, 40), (Z, 30) } </a:t>
            </a:r>
            <a:r>
              <a:rPr lang="ja-JP" altLang="en-US" sz="2800" b="0" dirty="0"/>
              <a:t>において、</a:t>
            </a:r>
            <a:endParaRPr lang="en-US" altLang="ja-JP" sz="2800" b="0" dirty="0"/>
          </a:p>
          <a:p>
            <a:r>
              <a:rPr lang="ja-JP" altLang="en-US" sz="2800" b="0" dirty="0"/>
              <a:t>文 </a:t>
            </a:r>
            <a:r>
              <a:rPr lang="en-US" altLang="ja-JP" sz="2800" b="0" dirty="0">
                <a:sym typeface="Symbol" pitchFamily="18" charset="2"/>
              </a:rPr>
              <a:t>while ( Y ) { Y = (Y – 20); } </a:t>
            </a:r>
            <a:r>
              <a:rPr lang="ja-JP" altLang="en-US" sz="2800" b="0" dirty="0"/>
              <a:t>を実行したら</a:t>
            </a:r>
            <a:endParaRPr lang="en-US" altLang="ja-JP" sz="2800" b="0" dirty="0"/>
          </a:p>
          <a:p>
            <a:r>
              <a:rPr lang="ja-JP" altLang="en-US" sz="2800" b="0" dirty="0"/>
              <a:t>状態はどうなるか。規則を使って導出せよ。</a:t>
            </a:r>
            <a:endParaRPr lang="en-US" altLang="ja-JP" sz="2800" b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タイトル 1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dirty="0"/>
              <a:t>解答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58824" y="1581152"/>
            <a:ext cx="28384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別紙で説明する。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624</Words>
  <Application>Microsoft Macintosh PowerPoint</Application>
  <PresentationFormat>画面に合わせる (4:3)</PresentationFormat>
  <Paragraphs>53</Paragraphs>
  <Slides>9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テーマ</vt:lpstr>
      <vt:lpstr>プログラミング言語論</vt:lpstr>
      <vt:lpstr>練習問題1</vt:lpstr>
      <vt:lpstr>解答</vt:lpstr>
      <vt:lpstr>練習問題2</vt:lpstr>
      <vt:lpstr>解答</vt:lpstr>
      <vt:lpstr>練習問題3</vt:lpstr>
      <vt:lpstr>解答</vt:lpstr>
      <vt:lpstr>練習問題4</vt:lpstr>
      <vt:lpstr>解答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プログラミング言語論</dc:title>
  <dc:creator>sasano</dc:creator>
  <cp:lastModifiedBy>sasano isao</cp:lastModifiedBy>
  <cp:revision>209</cp:revision>
  <dcterms:created xsi:type="dcterms:W3CDTF">2009-12-10T02:30:43Z</dcterms:created>
  <dcterms:modified xsi:type="dcterms:W3CDTF">2019-12-02T02:34:29Z</dcterms:modified>
</cp:coreProperties>
</file>