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7" r:id="rId3"/>
    <p:sldId id="289" r:id="rId4"/>
    <p:sldId id="261" r:id="rId5"/>
    <p:sldId id="262" r:id="rId6"/>
    <p:sldId id="263" r:id="rId7"/>
    <p:sldId id="264" r:id="rId8"/>
    <p:sldId id="257" r:id="rId9"/>
    <p:sldId id="267" r:id="rId10"/>
    <p:sldId id="268" r:id="rId11"/>
    <p:sldId id="269" r:id="rId12"/>
    <p:sldId id="270" r:id="rId13"/>
    <p:sldId id="271" r:id="rId14"/>
    <p:sldId id="272" r:id="rId15"/>
    <p:sldId id="273" r:id="rId16"/>
    <p:sldId id="274" r:id="rId17"/>
    <p:sldId id="275" r:id="rId18"/>
    <p:sldId id="285" r:id="rId19"/>
    <p:sldId id="276" r:id="rId20"/>
    <p:sldId id="277" r:id="rId21"/>
    <p:sldId id="286" r:id="rId22"/>
    <p:sldId id="279" r:id="rId23"/>
    <p:sldId id="280" r:id="rId24"/>
    <p:sldId id="2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CE8F3F-0A2D-40E0-A6E3-F946466A3D63}" type="datetimeFigureOut">
              <a:rPr kumimoji="1" lang="ja-JP" altLang="en-US" smtClean="0"/>
              <a:pPr/>
              <a:t>2020/9/30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159E61-542A-470C-8378-EC17405A3C7E}" type="slidenum">
              <a:rPr kumimoji="1" lang="ja-JP" altLang="en-US" smtClean="0"/>
              <a:pPr/>
              <a:t>‹#›</a:t>
            </a:fld>
            <a:endParaRPr kumimoji="1" lang="ja-JP" altLang="en-US"/>
          </a:p>
        </p:txBody>
      </p:sp>
    </p:spTree>
    <p:extLst>
      <p:ext uri="{BB962C8B-B14F-4D97-AF65-F5344CB8AC3E}">
        <p14:creationId xmlns:p14="http://schemas.microsoft.com/office/powerpoint/2010/main" val="20864286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5</a:t>
            </a:fld>
            <a:endParaRPr lang="en-US" altLang="ja-JP">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6</a:t>
            </a:fld>
            <a:endParaRPr lang="en-US" altLang="ja-JP">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7</a:t>
            </a:fld>
            <a:endParaRPr lang="en-US" altLang="ja-JP">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22</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23</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24</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2020/9/30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2020/9/30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ic.shibaura-it.ac.jp/~sasano/index-j.html" TargetMode="External"/><Relationship Id="rId2" Type="http://schemas.openxmlformats.org/officeDocument/2006/relationships/hyperlink" Target="mailto:sasano@sic.shibaura-it.ac.j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57364"/>
            <a:ext cx="7815290" cy="1941517"/>
          </a:xfrm>
        </p:spPr>
        <p:txBody>
          <a:bodyPr>
            <a:normAutofit/>
          </a:bodyPr>
          <a:lstStyle/>
          <a:p>
            <a:r>
              <a:rPr lang="ja-JP" altLang="en-US" dirty="0"/>
              <a:t>プログラミング言語論</a:t>
            </a:r>
            <a:br>
              <a:rPr lang="en-US" altLang="ja-JP" dirty="0"/>
            </a:br>
            <a:r>
              <a:rPr lang="ja-JP" altLang="en-US" dirty="0"/>
              <a:t>第１回</a:t>
            </a:r>
            <a:endParaRPr kumimoji="1" lang="ja-JP" altLang="en-US" dirty="0"/>
          </a:p>
        </p:txBody>
      </p:sp>
      <p:sp>
        <p:nvSpPr>
          <p:cNvPr id="6" name="サブタイトル 2"/>
          <p:cNvSpPr>
            <a:spLocks noGrp="1"/>
          </p:cNvSpPr>
          <p:nvPr>
            <p:ph type="subTitle" idx="1"/>
          </p:nvPr>
        </p:nvSpPr>
        <p:spPr>
          <a:xfrm>
            <a:off x="3635896" y="5119456"/>
            <a:ext cx="1800200" cy="685808"/>
          </a:xfrm>
        </p:spPr>
        <p:txBody>
          <a:bodyPr>
            <a:normAutofit/>
          </a:bodyPr>
          <a:lstStyle/>
          <a:p>
            <a:r>
              <a:rPr kumimoji="1" lang="ja-JP" altLang="en-US" dirty="0">
                <a:solidFill>
                  <a:schemeClr val="tx1"/>
                </a:solidFill>
              </a:rPr>
              <a:t>篠埜　功</a:t>
            </a:r>
          </a:p>
        </p:txBody>
      </p:sp>
      <p:sp>
        <p:nvSpPr>
          <p:cNvPr id="7" name="テキスト ボックス 6"/>
          <p:cNvSpPr txBox="1"/>
          <p:nvPr/>
        </p:nvSpPr>
        <p:spPr>
          <a:xfrm>
            <a:off x="3347864" y="4356393"/>
            <a:ext cx="2236510" cy="584775"/>
          </a:xfrm>
          <a:prstGeom prst="rect">
            <a:avLst/>
          </a:prstGeom>
          <a:noFill/>
        </p:spPr>
        <p:txBody>
          <a:bodyPr wrap="none" rtlCol="0">
            <a:spAutoFit/>
          </a:bodyPr>
          <a:lstStyle/>
          <a:p>
            <a:r>
              <a:rPr kumimoji="1" lang="ja-JP" altLang="en-US" sz="3200" dirty="0"/>
              <a:t>情報工学科</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言語が提供するもの（２）</a:t>
            </a:r>
          </a:p>
        </p:txBody>
      </p:sp>
      <p:sp>
        <p:nvSpPr>
          <p:cNvPr id="3" name="コンテンツ プレースホルダ 2"/>
          <p:cNvSpPr>
            <a:spLocks noGrp="1"/>
          </p:cNvSpPr>
          <p:nvPr>
            <p:ph idx="1"/>
          </p:nvPr>
        </p:nvSpPr>
        <p:spPr>
          <a:xfrm>
            <a:off x="457200" y="1600200"/>
            <a:ext cx="8229600" cy="4925144"/>
          </a:xfrm>
        </p:spPr>
        <p:txBody>
          <a:bodyPr>
            <a:normAutofit fontScale="85000" lnSpcReduction="20000"/>
          </a:bodyPr>
          <a:lstStyle/>
          <a:p>
            <a:r>
              <a:rPr lang="ja-JP" altLang="en-US" dirty="0"/>
              <a:t>抽象化機構</a:t>
            </a:r>
            <a:endParaRPr lang="en-US" altLang="ja-JP" dirty="0"/>
          </a:p>
          <a:p>
            <a:pPr lvl="1"/>
            <a:r>
              <a:rPr lang="ja-JP" altLang="en-US" dirty="0"/>
              <a:t>（例</a:t>
            </a:r>
            <a:r>
              <a:rPr lang="en-US" altLang="ja-JP" dirty="0"/>
              <a:t>1</a:t>
            </a:r>
            <a:r>
              <a:rPr lang="ja-JP" altLang="en-US" dirty="0"/>
              <a:t>）命令型言語における変数</a:t>
            </a:r>
            <a:endParaRPr lang="en-US" altLang="ja-JP" dirty="0"/>
          </a:p>
          <a:p>
            <a:pPr lvl="2"/>
            <a:r>
              <a:rPr lang="ja-JP" altLang="en-US" dirty="0"/>
              <a:t>メモリ番地を抽象化している</a:t>
            </a:r>
            <a:endParaRPr lang="en-US" altLang="ja-JP" dirty="0"/>
          </a:p>
          <a:p>
            <a:pPr lvl="2"/>
            <a:r>
              <a:rPr lang="ja-JP" altLang="en-US" dirty="0"/>
              <a:t>コンパイル時、実行時にメモリ番地へ具体化される</a:t>
            </a:r>
            <a:endParaRPr lang="en-US" altLang="ja-JP" dirty="0"/>
          </a:p>
          <a:p>
            <a:pPr lvl="1"/>
            <a:r>
              <a:rPr lang="ja-JP" altLang="en-US" dirty="0"/>
              <a:t>（例</a:t>
            </a:r>
            <a:r>
              <a:rPr lang="en-US" altLang="ja-JP" dirty="0"/>
              <a:t>2</a:t>
            </a:r>
            <a:r>
              <a:rPr lang="ja-JP" altLang="en-US" dirty="0"/>
              <a:t>）命令型言語における関数</a:t>
            </a:r>
            <a:endParaRPr lang="en-US" altLang="ja-JP" dirty="0"/>
          </a:p>
          <a:p>
            <a:pPr lvl="2"/>
            <a:r>
              <a:rPr lang="ja-JP" altLang="en-US" dirty="0"/>
              <a:t>計算パターンを抽象化している</a:t>
            </a:r>
            <a:endParaRPr lang="en-US" altLang="ja-JP" dirty="0"/>
          </a:p>
          <a:p>
            <a:pPr lvl="2"/>
            <a:r>
              <a:rPr lang="ja-JP" altLang="en-US" dirty="0"/>
              <a:t>関数呼び出しにより具体化（仮引数に実引数の値を</a:t>
            </a:r>
            <a:r>
              <a:rPr lang="ja-JP" altLang="en-US"/>
              <a:t>代入）</a:t>
            </a:r>
            <a:endParaRPr lang="en-US" altLang="ja-JP" dirty="0"/>
          </a:p>
          <a:p>
            <a:pPr lvl="1"/>
            <a:r>
              <a:rPr lang="ja-JP" altLang="en-US"/>
              <a:t>（例</a:t>
            </a:r>
            <a:r>
              <a:rPr lang="en-US" altLang="ja-JP" dirty="0"/>
              <a:t>3</a:t>
            </a:r>
            <a:r>
              <a:rPr lang="ja-JP" altLang="en-US"/>
              <a:t>）</a:t>
            </a:r>
            <a:r>
              <a:rPr lang="en-US" altLang="ja-JP" dirty="0"/>
              <a:t>C</a:t>
            </a:r>
            <a:r>
              <a:rPr lang="ja-JP" altLang="en-US"/>
              <a:t>における</a:t>
            </a:r>
            <a:r>
              <a:rPr lang="en-US" altLang="ja-JP" dirty="0" err="1"/>
              <a:t>goto</a:t>
            </a:r>
            <a:r>
              <a:rPr lang="ja-JP" altLang="en-US"/>
              <a:t>文、</a:t>
            </a:r>
            <a:r>
              <a:rPr lang="en-US" altLang="ja-JP" dirty="0"/>
              <a:t>Java</a:t>
            </a:r>
            <a:r>
              <a:rPr lang="ja-JP" altLang="en-US"/>
              <a:t>における例外</a:t>
            </a:r>
            <a:endParaRPr lang="en-US" altLang="ja-JP" dirty="0"/>
          </a:p>
          <a:p>
            <a:pPr lvl="2"/>
            <a:r>
              <a:rPr lang="en-US" altLang="ja-JP" dirty="0"/>
              <a:t>Jump</a:t>
            </a:r>
            <a:r>
              <a:rPr lang="ja-JP" altLang="en-US"/>
              <a:t>を抽象化、具体化</a:t>
            </a:r>
            <a:endParaRPr lang="en-US" altLang="ja-JP" dirty="0"/>
          </a:p>
          <a:p>
            <a:pPr lvl="1"/>
            <a:r>
              <a:rPr lang="ja-JP" altLang="en-US"/>
              <a:t>（例</a:t>
            </a:r>
            <a:r>
              <a:rPr lang="en-US" altLang="ja-JP" dirty="0"/>
              <a:t>4</a:t>
            </a:r>
            <a:r>
              <a:rPr lang="ja-JP" altLang="en-US"/>
              <a:t>）</a:t>
            </a:r>
            <a:r>
              <a:rPr lang="en-US" altLang="ja-JP" dirty="0"/>
              <a:t>[</a:t>
            </a:r>
            <a:r>
              <a:rPr lang="ja-JP" altLang="en-US" dirty="0"/>
              <a:t>参考</a:t>
            </a:r>
            <a:r>
              <a:rPr lang="en-US" altLang="ja-JP" dirty="0"/>
              <a:t>] </a:t>
            </a:r>
            <a:r>
              <a:rPr lang="ja-JP" altLang="en-US" dirty="0"/>
              <a:t>関数型言語における多相型</a:t>
            </a:r>
            <a:endParaRPr lang="en-US" altLang="ja-JP" dirty="0"/>
          </a:p>
          <a:p>
            <a:pPr lvl="2"/>
            <a:r>
              <a:rPr lang="ja-JP" altLang="en-US" dirty="0"/>
              <a:t>型を抽象化</a:t>
            </a:r>
            <a:r>
              <a:rPr lang="ja-JP" altLang="en-US"/>
              <a:t>、具体化</a:t>
            </a:r>
            <a:endParaRPr lang="en-US" altLang="ja-JP" dirty="0"/>
          </a:p>
          <a:p>
            <a:r>
              <a:rPr lang="ja-JP" altLang="en-US"/>
              <a:t>検査</a:t>
            </a:r>
            <a:r>
              <a:rPr lang="ja-JP" altLang="en-US" dirty="0"/>
              <a:t>機構</a:t>
            </a:r>
            <a:endParaRPr lang="en-US" altLang="ja-JP" dirty="0"/>
          </a:p>
          <a:p>
            <a:pPr lvl="1"/>
            <a:r>
              <a:rPr lang="ja-JP" altLang="en-US" dirty="0"/>
              <a:t>（例）構文チェック、型検査</a:t>
            </a:r>
            <a:endParaRPr lang="en-US" altLang="ja-JP" dirty="0"/>
          </a:p>
          <a:p>
            <a:pPr lvl="2"/>
            <a:r>
              <a:rPr lang="ja-JP" altLang="en-US" dirty="0"/>
              <a:t>コンパイル時に構文エラー、型エラーを検出</a:t>
            </a: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プログラミング言語の構文</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a:t>(</a:t>
            </a:r>
            <a:r>
              <a:rPr kumimoji="1" lang="ja-JP" altLang="en-US" dirty="0"/>
              <a:t>例） </a:t>
            </a:r>
            <a:r>
              <a:rPr kumimoji="1" lang="en-US" altLang="ja-JP" dirty="0"/>
              <a:t>BNF</a:t>
            </a:r>
            <a:r>
              <a:rPr kumimoji="1" lang="ja-JP" altLang="en-US" dirty="0"/>
              <a:t>記法による数字列言語の構文定義</a:t>
            </a:r>
            <a:endParaRPr lang="en-US" altLang="ja-JP" dirty="0"/>
          </a:p>
          <a:p>
            <a:pPr>
              <a:buNone/>
            </a:pPr>
            <a:r>
              <a:rPr lang="en-US" altLang="ja-JP" dirty="0"/>
              <a:t>    &lt;d&gt; ::= 0|1|2|3|4|5|6|7|8|9</a:t>
            </a:r>
          </a:p>
          <a:p>
            <a:pPr>
              <a:buNone/>
            </a:pPr>
            <a:r>
              <a:rPr kumimoji="1" lang="en-US" altLang="ja-JP" dirty="0"/>
              <a:t>    &lt;</a:t>
            </a:r>
            <a:r>
              <a:rPr kumimoji="1" lang="en-US" altLang="ja-JP" dirty="0" err="1"/>
              <a:t>digit_seq</a:t>
            </a:r>
            <a:r>
              <a:rPr kumimoji="1" lang="en-US" altLang="ja-JP" dirty="0"/>
              <a:t>&gt; </a:t>
            </a:r>
            <a:r>
              <a:rPr lang="en-US" altLang="ja-JP" dirty="0"/>
              <a:t>::= &lt;d&gt;</a:t>
            </a:r>
          </a:p>
          <a:p>
            <a:pPr>
              <a:buNone/>
            </a:pPr>
            <a:r>
              <a:rPr kumimoji="1" lang="en-US" altLang="ja-JP" dirty="0"/>
              <a:t>                          |   &lt;d&gt;&lt;digit-</a:t>
            </a:r>
            <a:r>
              <a:rPr kumimoji="1" lang="en-US" altLang="ja-JP" dirty="0" err="1"/>
              <a:t>seq</a:t>
            </a:r>
            <a:r>
              <a:rPr kumimoji="1" lang="en-US" altLang="ja-JP" dirty="0"/>
              <a:t>&gt;</a:t>
            </a:r>
          </a:p>
          <a:p>
            <a:pPr>
              <a:buNone/>
            </a:pPr>
            <a:r>
              <a:rPr lang="en-US" altLang="ja-JP" dirty="0"/>
              <a:t>    &lt;real-number&gt; ::= &lt;digit-</a:t>
            </a:r>
            <a:r>
              <a:rPr lang="en-US" altLang="ja-JP" dirty="0" err="1"/>
              <a:t>seq</a:t>
            </a:r>
            <a:r>
              <a:rPr lang="en-US" altLang="ja-JP" dirty="0"/>
              <a:t>&gt; . &lt;digit-</a:t>
            </a:r>
            <a:r>
              <a:rPr lang="en-US" altLang="ja-JP" dirty="0" err="1"/>
              <a:t>seq</a:t>
            </a:r>
            <a:r>
              <a:rPr lang="en-US" altLang="ja-JP" dirty="0"/>
              <a:t>&gt;</a:t>
            </a:r>
            <a:endParaRPr kumimoji="1" lang="en-US" altLang="ja-JP" dirty="0"/>
          </a:p>
          <a:p>
            <a:pPr>
              <a:buNone/>
            </a:pPr>
            <a:endParaRPr kumimoji="1" lang="ja-JP" altLang="en-US" dirty="0"/>
          </a:p>
        </p:txBody>
      </p:sp>
      <p:sp>
        <p:nvSpPr>
          <p:cNvPr id="4" name="テキスト ボックス 3"/>
          <p:cNvSpPr txBox="1"/>
          <p:nvPr/>
        </p:nvSpPr>
        <p:spPr>
          <a:xfrm>
            <a:off x="500034" y="4714884"/>
            <a:ext cx="8296236" cy="1815882"/>
          </a:xfrm>
          <a:prstGeom prst="rect">
            <a:avLst/>
          </a:prstGeom>
          <a:noFill/>
        </p:spPr>
        <p:txBody>
          <a:bodyPr wrap="none" rtlCol="0">
            <a:spAutoFit/>
          </a:bodyPr>
          <a:lstStyle/>
          <a:p>
            <a:r>
              <a:rPr kumimoji="1" lang="ja-JP" altLang="en-US" sz="2800" dirty="0"/>
              <a:t>通常、プログラミング言語の文法は</a:t>
            </a:r>
            <a:endParaRPr kumimoji="1" lang="en-US" altLang="ja-JP" sz="2800" dirty="0"/>
          </a:p>
          <a:p>
            <a:r>
              <a:rPr kumimoji="1" lang="ja-JP" altLang="en-US" sz="2800" dirty="0"/>
              <a:t>文脈自由文法</a:t>
            </a:r>
            <a:r>
              <a:rPr kumimoji="1" lang="en-US" altLang="ja-JP" sz="2800" dirty="0"/>
              <a:t>(context-free grammar)</a:t>
            </a:r>
            <a:r>
              <a:rPr kumimoji="1" lang="ja-JP" altLang="en-US" sz="2800" dirty="0"/>
              <a:t>に属する。</a:t>
            </a:r>
            <a:endParaRPr kumimoji="1" lang="en-US" altLang="ja-JP" sz="2800" dirty="0"/>
          </a:p>
          <a:p>
            <a:r>
              <a:rPr lang="ja-JP" altLang="en-US" sz="2800" dirty="0"/>
              <a:t>文脈自由文法に属する文法は</a:t>
            </a:r>
            <a:r>
              <a:rPr lang="en-US" altLang="ja-JP" sz="2800" dirty="0"/>
              <a:t>BNF</a:t>
            </a:r>
            <a:r>
              <a:rPr lang="ja-JP" altLang="en-US" sz="2800" dirty="0"/>
              <a:t>記法で記述できる。</a:t>
            </a:r>
            <a:endParaRPr lang="en-US" altLang="ja-JP" sz="2800" dirty="0"/>
          </a:p>
          <a:p>
            <a:r>
              <a:rPr lang="ja-JP" altLang="en-US" sz="2800" dirty="0"/>
              <a:t>（</a:t>
            </a:r>
            <a:r>
              <a:rPr lang="en-US" altLang="ja-JP" sz="2800" dirty="0"/>
              <a:t>BNF</a:t>
            </a:r>
            <a:r>
              <a:rPr lang="ja-JP" altLang="en-US" sz="2800" dirty="0"/>
              <a:t>記法は文脈自由文法を簡潔に記述する記法）</a:t>
            </a:r>
            <a:endParaRPr lang="en-US" altLang="ja-JP"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プログラミング言語の意味</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a:t>（例） 日付を表す言語の構文</a:t>
            </a:r>
            <a:endParaRPr kumimoji="1" lang="en-US" altLang="ja-JP" dirty="0"/>
          </a:p>
          <a:p>
            <a:pPr>
              <a:buNone/>
            </a:pPr>
            <a:r>
              <a:rPr kumimoji="1" lang="en-US" altLang="ja-JP" dirty="0"/>
              <a:t>&lt;date&gt; ::= &lt;d&gt;&lt;d&gt; / &lt;d&gt;&lt;d&gt; / &lt;d&gt;&lt;d&gt;&lt;d&gt;&lt;d&gt;</a:t>
            </a:r>
          </a:p>
          <a:p>
            <a:pPr>
              <a:buNone/>
            </a:pPr>
            <a:endParaRPr kumimoji="1" lang="en-US" altLang="ja-JP" dirty="0"/>
          </a:p>
          <a:p>
            <a:pPr>
              <a:buNone/>
            </a:pPr>
            <a:r>
              <a:rPr kumimoji="1" lang="en-US" altLang="ja-JP" dirty="0"/>
              <a:t>01/02/2001</a:t>
            </a:r>
          </a:p>
          <a:p>
            <a:pPr>
              <a:buNone/>
            </a:pPr>
            <a:r>
              <a:rPr lang="ja-JP" altLang="en-US" dirty="0"/>
              <a:t>  アメリカでは</a:t>
            </a:r>
            <a:r>
              <a:rPr lang="en-US" altLang="ja-JP" dirty="0"/>
              <a:t>2001</a:t>
            </a:r>
            <a:r>
              <a:rPr lang="ja-JP" altLang="en-US" dirty="0"/>
              <a:t>年</a:t>
            </a:r>
            <a:r>
              <a:rPr lang="en-US" altLang="ja-JP" dirty="0"/>
              <a:t>1</a:t>
            </a:r>
            <a:r>
              <a:rPr lang="ja-JP" altLang="en-US" dirty="0"/>
              <a:t>月</a:t>
            </a:r>
            <a:r>
              <a:rPr lang="en-US" altLang="ja-JP" dirty="0"/>
              <a:t>2</a:t>
            </a:r>
            <a:r>
              <a:rPr lang="ja-JP" altLang="en-US" dirty="0"/>
              <a:t>日を表す。</a:t>
            </a:r>
            <a:endParaRPr lang="en-US" altLang="ja-JP" dirty="0"/>
          </a:p>
          <a:p>
            <a:pPr>
              <a:buNone/>
            </a:pPr>
            <a:r>
              <a:rPr kumimoji="1" lang="en-US" altLang="ja-JP" dirty="0"/>
              <a:t>  2001</a:t>
            </a:r>
            <a:r>
              <a:rPr kumimoji="1" lang="ja-JP" altLang="en-US" dirty="0"/>
              <a:t>年</a:t>
            </a:r>
            <a:r>
              <a:rPr lang="en-US" altLang="ja-JP" dirty="0"/>
              <a:t>2</a:t>
            </a:r>
            <a:r>
              <a:rPr lang="ja-JP" altLang="en-US" dirty="0"/>
              <a:t>月</a:t>
            </a:r>
            <a:r>
              <a:rPr lang="en-US" altLang="ja-JP" dirty="0"/>
              <a:t>1</a:t>
            </a:r>
            <a:r>
              <a:rPr lang="ja-JP" altLang="en-US" dirty="0"/>
              <a:t>日を表す国もある。</a:t>
            </a:r>
            <a:endParaRPr kumimoji="1" lang="en-US" altLang="ja-JP" dirty="0"/>
          </a:p>
          <a:p>
            <a:pPr>
              <a:buNone/>
            </a:pPr>
            <a:endParaRPr kumimoji="1" lang="ja-JP" altLang="en-US" dirty="0"/>
          </a:p>
        </p:txBody>
      </p:sp>
      <p:sp>
        <p:nvSpPr>
          <p:cNvPr id="6" name="テキスト ボックス 5"/>
          <p:cNvSpPr txBox="1"/>
          <p:nvPr/>
        </p:nvSpPr>
        <p:spPr>
          <a:xfrm>
            <a:off x="1000100" y="5643578"/>
            <a:ext cx="6786610" cy="830997"/>
          </a:xfrm>
          <a:prstGeom prst="rect">
            <a:avLst/>
          </a:prstGeom>
          <a:noFill/>
          <a:ln>
            <a:solidFill>
              <a:schemeClr val="tx1"/>
            </a:solidFill>
          </a:ln>
        </p:spPr>
        <p:txBody>
          <a:bodyPr wrap="square" rtlCol="0">
            <a:spAutoFit/>
          </a:bodyPr>
          <a:lstStyle/>
          <a:p>
            <a:r>
              <a:rPr lang="ja-JP" altLang="en-US" sz="2400" dirty="0"/>
              <a:t>プログラミング言語は構文と意味を定義することにより定義される。</a:t>
            </a:r>
            <a:endParaRPr kumimoji="1" lang="ja-JP" alt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プログラミング言語の定義、説明</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a:t>チュートリアル</a:t>
            </a:r>
            <a:r>
              <a:rPr lang="en-US" altLang="ja-JP" dirty="0"/>
              <a:t>(Tutorial)</a:t>
            </a:r>
          </a:p>
          <a:p>
            <a:pPr lvl="1"/>
            <a:r>
              <a:rPr kumimoji="1" lang="ja-JP" altLang="en-US" dirty="0"/>
              <a:t>言語の</a:t>
            </a:r>
            <a:r>
              <a:rPr lang="ja-JP" altLang="en-US" dirty="0"/>
              <a:t>概略を紹介。</a:t>
            </a:r>
            <a:endParaRPr lang="en-US" altLang="ja-JP" dirty="0"/>
          </a:p>
          <a:p>
            <a:r>
              <a:rPr kumimoji="1" lang="ja-JP" altLang="en-US" dirty="0"/>
              <a:t>レファレンスマニュアル</a:t>
            </a:r>
            <a:r>
              <a:rPr kumimoji="1" lang="en-US" altLang="ja-JP" dirty="0"/>
              <a:t>(Reference manual)</a:t>
            </a:r>
          </a:p>
          <a:p>
            <a:pPr lvl="1"/>
            <a:r>
              <a:rPr lang="ja-JP" altLang="en-US" dirty="0"/>
              <a:t>構文と意味を記述。</a:t>
            </a:r>
            <a:r>
              <a:rPr lang="en-US" altLang="ja-JP" dirty="0"/>
              <a:t>BNF</a:t>
            </a:r>
            <a:r>
              <a:rPr lang="ja-JP" altLang="en-US" dirty="0"/>
              <a:t>による構文定義と英語などの自然言語による意味の説明。</a:t>
            </a:r>
            <a:endParaRPr lang="en-US" altLang="ja-JP" dirty="0"/>
          </a:p>
          <a:p>
            <a:r>
              <a:rPr kumimoji="1" lang="ja-JP" altLang="en-US" dirty="0"/>
              <a:t>形式的定義</a:t>
            </a:r>
            <a:r>
              <a:rPr kumimoji="1" lang="en-US" altLang="ja-JP" dirty="0"/>
              <a:t>(Formal definition)</a:t>
            </a:r>
          </a:p>
          <a:p>
            <a:pPr lvl="1"/>
            <a:r>
              <a:rPr lang="ja-JP" altLang="en-US" dirty="0"/>
              <a:t>英語や日本語などの自然言語ではなく、操作的意味論、表示的意味論、公理的意味論など、形式的な議論に耐える意味の記述。</a:t>
            </a:r>
            <a:endParaRPr kumimoji="1" lang="en-US" altLang="ja-JP"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簡単な言語の例</a:t>
            </a:r>
            <a:r>
              <a:rPr lang="en-US" altLang="ja-JP" dirty="0"/>
              <a:t>---Little Quilt</a:t>
            </a:r>
            <a:endParaRPr kumimoji="1" lang="ja-JP" altLang="en-US" dirty="0"/>
          </a:p>
        </p:txBody>
      </p:sp>
      <p:sp>
        <p:nvSpPr>
          <p:cNvPr id="6" name="テキスト ボックス 5"/>
          <p:cNvSpPr txBox="1"/>
          <p:nvPr/>
        </p:nvSpPr>
        <p:spPr>
          <a:xfrm>
            <a:off x="3491880" y="5661248"/>
            <a:ext cx="1872208" cy="584776"/>
          </a:xfrm>
          <a:prstGeom prst="rect">
            <a:avLst/>
          </a:prstGeom>
          <a:noFill/>
        </p:spPr>
        <p:txBody>
          <a:bodyPr wrap="square" rtlCol="0">
            <a:spAutoFit/>
          </a:bodyPr>
          <a:lstStyle/>
          <a:p>
            <a:r>
              <a:rPr kumimoji="1" lang="en-US" altLang="ja-JP" sz="3200" dirty="0"/>
              <a:t>Quilt</a:t>
            </a:r>
            <a:r>
              <a:rPr kumimoji="1" lang="ja-JP" altLang="en-US" sz="3200" dirty="0"/>
              <a:t>の例</a:t>
            </a:r>
            <a:endParaRPr kumimoji="1" lang="en-US" altLang="ja-JP" sz="3200" dirty="0"/>
          </a:p>
        </p:txBody>
      </p:sp>
      <p:pic>
        <p:nvPicPr>
          <p:cNvPr id="3" name="Picture 2" descr="C:\Users\sasano\Desktop\aa.jpg"/>
          <p:cNvPicPr>
            <a:picLocks noChangeAspect="1" noChangeArrowheads="1"/>
          </p:cNvPicPr>
          <p:nvPr/>
        </p:nvPicPr>
        <p:blipFill>
          <a:blip r:embed="rId2" cstate="print"/>
          <a:srcRect/>
          <a:stretch>
            <a:fillRect/>
          </a:stretch>
        </p:blipFill>
        <p:spPr bwMode="auto">
          <a:xfrm>
            <a:off x="2771800" y="1988840"/>
            <a:ext cx="3528392" cy="338437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Little </a:t>
            </a:r>
            <a:r>
              <a:rPr kumimoji="1" lang="en-US" altLang="ja-JP" dirty="0" err="1"/>
              <a:t>Quil</a:t>
            </a:r>
            <a:r>
              <a:rPr kumimoji="1" lang="ja-JP" altLang="en-US" dirty="0" err="1"/>
              <a:t>ｔ</a:t>
            </a:r>
            <a:r>
              <a:rPr kumimoji="1" lang="ja-JP" altLang="en-US" dirty="0"/>
              <a:t>言語</a:t>
            </a:r>
          </a:p>
        </p:txBody>
      </p:sp>
      <p:sp>
        <p:nvSpPr>
          <p:cNvPr id="7" name="コンテンツ プレースホルダ 6"/>
          <p:cNvSpPr>
            <a:spLocks noGrp="1"/>
          </p:cNvSpPr>
          <p:nvPr>
            <p:ph idx="1"/>
          </p:nvPr>
        </p:nvSpPr>
        <p:spPr/>
        <p:txBody>
          <a:bodyPr/>
          <a:lstStyle/>
          <a:p>
            <a:r>
              <a:rPr lang="ja-JP" altLang="en-US" dirty="0"/>
              <a:t>２つの基本図形（正方形）を組み合わせて</a:t>
            </a:r>
            <a:r>
              <a:rPr lang="en-US" altLang="ja-JP" dirty="0"/>
              <a:t>quilt</a:t>
            </a:r>
            <a:r>
              <a:rPr lang="ja-JP" altLang="en-US" dirty="0"/>
              <a:t>を作成する言語</a:t>
            </a:r>
            <a:endParaRPr kumimoji="1" lang="ja-JP" altLang="en-US" dirty="0"/>
          </a:p>
        </p:txBody>
      </p:sp>
      <p:sp>
        <p:nvSpPr>
          <p:cNvPr id="9" name="正方形/長方形 8"/>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弧 9"/>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円弧 10"/>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円弧 11"/>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7" name="グループ化 26"/>
          <p:cNvGrpSpPr/>
          <p:nvPr/>
        </p:nvGrpSpPr>
        <p:grpSpPr>
          <a:xfrm>
            <a:off x="4429124" y="3571876"/>
            <a:ext cx="1071570" cy="1071570"/>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テキスト ボックス 23"/>
          <p:cNvSpPr txBox="1"/>
          <p:nvPr/>
        </p:nvSpPr>
        <p:spPr>
          <a:xfrm>
            <a:off x="1714480" y="4714884"/>
            <a:ext cx="381836" cy="584775"/>
          </a:xfrm>
          <a:prstGeom prst="rect">
            <a:avLst/>
          </a:prstGeom>
          <a:noFill/>
        </p:spPr>
        <p:txBody>
          <a:bodyPr wrap="none" rtlCol="0">
            <a:spAutoFit/>
          </a:bodyPr>
          <a:lstStyle/>
          <a:p>
            <a:r>
              <a:rPr kumimoji="1" lang="en-US" altLang="ja-JP" sz="3200" dirty="0"/>
              <a:t>a</a:t>
            </a:r>
            <a:endParaRPr kumimoji="1" lang="ja-JP" altLang="en-US" sz="3200" dirty="0"/>
          </a:p>
        </p:txBody>
      </p:sp>
      <p:sp>
        <p:nvSpPr>
          <p:cNvPr id="25" name="テキスト ボックス 24"/>
          <p:cNvSpPr txBox="1"/>
          <p:nvPr/>
        </p:nvSpPr>
        <p:spPr>
          <a:xfrm>
            <a:off x="4786314" y="4786322"/>
            <a:ext cx="401072" cy="584775"/>
          </a:xfrm>
          <a:prstGeom prst="rect">
            <a:avLst/>
          </a:prstGeom>
          <a:noFill/>
        </p:spPr>
        <p:txBody>
          <a:bodyPr wrap="none" rtlCol="0">
            <a:spAutoFit/>
          </a:bodyPr>
          <a:lstStyle/>
          <a:p>
            <a:r>
              <a:rPr kumimoji="1" lang="en-US" altLang="ja-JP" sz="3200" dirty="0"/>
              <a:t>b</a:t>
            </a:r>
            <a:endParaRPr kumimoji="1" lang="ja-JP" altLang="en-US"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Little </a:t>
            </a:r>
            <a:r>
              <a:rPr kumimoji="1" lang="en-US" altLang="ja-JP" dirty="0" err="1"/>
              <a:t>Quil</a:t>
            </a:r>
            <a:r>
              <a:rPr kumimoji="1" lang="ja-JP" altLang="en-US" dirty="0" err="1"/>
              <a:t>ｔ</a:t>
            </a:r>
            <a:r>
              <a:rPr kumimoji="1" lang="ja-JP" altLang="en-US" dirty="0"/>
              <a:t>言語</a:t>
            </a:r>
            <a:r>
              <a:rPr lang="ja-JP" altLang="en-US" dirty="0"/>
              <a:t>の式の定義</a:t>
            </a:r>
            <a:endParaRPr kumimoji="1" lang="ja-JP" altLang="en-US" dirty="0"/>
          </a:p>
        </p:txBody>
      </p:sp>
      <p:sp>
        <p:nvSpPr>
          <p:cNvPr id="7" name="コンテンツ プレースホルダ 6"/>
          <p:cNvSpPr>
            <a:spLocks noGrp="1"/>
          </p:cNvSpPr>
          <p:nvPr>
            <p:ph idx="1"/>
          </p:nvPr>
        </p:nvSpPr>
        <p:spPr>
          <a:xfrm>
            <a:off x="1000100" y="1643050"/>
            <a:ext cx="6715172" cy="2500330"/>
          </a:xfrm>
        </p:spPr>
        <p:txBody>
          <a:bodyPr>
            <a:noAutofit/>
          </a:bodyPr>
          <a:lstStyle/>
          <a:p>
            <a:pPr>
              <a:buNone/>
            </a:pPr>
            <a:r>
              <a:rPr lang="en-US" altLang="ja-JP" dirty="0"/>
              <a:t>&lt;exp&gt; ::= </a:t>
            </a:r>
            <a:r>
              <a:rPr lang="ja-JP" altLang="en-US" dirty="0"/>
              <a:t> </a:t>
            </a:r>
            <a:r>
              <a:rPr lang="en-US" altLang="ja-JP" dirty="0"/>
              <a:t>a</a:t>
            </a:r>
          </a:p>
          <a:p>
            <a:pPr>
              <a:buNone/>
            </a:pPr>
            <a:r>
              <a:rPr kumimoji="1" lang="en-US" altLang="ja-JP" dirty="0"/>
              <a:t>              |  b</a:t>
            </a:r>
          </a:p>
          <a:p>
            <a:pPr>
              <a:buNone/>
            </a:pPr>
            <a:r>
              <a:rPr lang="en-US" altLang="ja-JP" dirty="0"/>
              <a:t>              | turn (&lt;exp&gt;)</a:t>
            </a:r>
          </a:p>
          <a:p>
            <a:pPr>
              <a:buNone/>
            </a:pPr>
            <a:r>
              <a:rPr kumimoji="1" lang="en-US" altLang="ja-JP" dirty="0"/>
              <a:t>              | sew (&lt;exp&gt;, &lt;exp&gt;)</a:t>
            </a:r>
          </a:p>
        </p:txBody>
      </p:sp>
      <p:sp>
        <p:nvSpPr>
          <p:cNvPr id="28" name="テキスト ボックス 27"/>
          <p:cNvSpPr txBox="1"/>
          <p:nvPr/>
        </p:nvSpPr>
        <p:spPr>
          <a:xfrm>
            <a:off x="428596" y="4500570"/>
            <a:ext cx="8429684" cy="1384995"/>
          </a:xfrm>
          <a:prstGeom prst="rect">
            <a:avLst/>
          </a:prstGeom>
          <a:noFill/>
        </p:spPr>
        <p:txBody>
          <a:bodyPr wrap="square" rtlCol="0">
            <a:spAutoFit/>
          </a:bodyPr>
          <a:lstStyle/>
          <a:p>
            <a:r>
              <a:rPr kumimoji="1" lang="en-US" altLang="ja-JP" sz="2800" dirty="0"/>
              <a:t> turn (</a:t>
            </a:r>
            <a:r>
              <a:rPr kumimoji="1" lang="en-US" altLang="ja-JP" sz="2800" i="1" dirty="0"/>
              <a:t>e</a:t>
            </a:r>
            <a:r>
              <a:rPr kumimoji="1" lang="en-US" altLang="ja-JP" sz="2800" dirty="0"/>
              <a:t>) --- </a:t>
            </a:r>
            <a:r>
              <a:rPr kumimoji="1" lang="ja-JP" altLang="en-US" sz="2800" dirty="0"/>
              <a:t>キルト</a:t>
            </a:r>
            <a:r>
              <a:rPr kumimoji="1" lang="en-US" altLang="ja-JP" sz="2800" i="1" dirty="0"/>
              <a:t>e</a:t>
            </a:r>
            <a:r>
              <a:rPr kumimoji="1" lang="ja-JP" altLang="en-US" sz="2800" dirty="0"/>
              <a:t>を</a:t>
            </a:r>
            <a:r>
              <a:rPr kumimoji="1" lang="en-US" altLang="ja-JP" sz="2800" dirty="0"/>
              <a:t>90</a:t>
            </a:r>
            <a:r>
              <a:rPr kumimoji="1" lang="ja-JP" altLang="en-US" sz="2800" dirty="0"/>
              <a:t>度右回転させたキルトを表す。</a:t>
            </a:r>
            <a:endParaRPr kumimoji="1" lang="en-US" altLang="ja-JP" sz="2800" dirty="0"/>
          </a:p>
          <a:p>
            <a:r>
              <a:rPr lang="en-US" altLang="ja-JP" sz="2800" dirty="0"/>
              <a:t> sew (</a:t>
            </a:r>
            <a:r>
              <a:rPr lang="en-US" altLang="ja-JP" sz="2800" i="1" dirty="0"/>
              <a:t>e</a:t>
            </a:r>
            <a:r>
              <a:rPr lang="en-US" altLang="ja-JP" sz="2800" baseline="-25000" dirty="0"/>
              <a:t>1</a:t>
            </a:r>
            <a:r>
              <a:rPr lang="en-US" altLang="ja-JP" sz="2800" dirty="0"/>
              <a:t>, </a:t>
            </a:r>
            <a:r>
              <a:rPr lang="en-US" altLang="ja-JP" sz="2800" i="1" dirty="0"/>
              <a:t>e</a:t>
            </a:r>
            <a:r>
              <a:rPr lang="en-US" altLang="ja-JP" sz="2800" baseline="-25000" dirty="0"/>
              <a:t>2</a:t>
            </a:r>
            <a:r>
              <a:rPr lang="en-US" altLang="ja-JP" sz="2800" dirty="0"/>
              <a:t>) --- </a:t>
            </a:r>
            <a:r>
              <a:rPr lang="ja-JP" altLang="en-US" sz="2800" dirty="0"/>
              <a:t>高さが同じキルト</a:t>
            </a:r>
            <a:r>
              <a:rPr lang="en-US" altLang="ja-JP" sz="2800" i="1" dirty="0"/>
              <a:t>e</a:t>
            </a:r>
            <a:r>
              <a:rPr lang="en-US" altLang="ja-JP" sz="2800" baseline="-25000" dirty="0"/>
              <a:t>1</a:t>
            </a:r>
            <a:r>
              <a:rPr lang="en-US" altLang="ja-JP" sz="2800" dirty="0"/>
              <a:t>, </a:t>
            </a:r>
            <a:r>
              <a:rPr lang="en-US" altLang="ja-JP" sz="2800" i="1" dirty="0"/>
              <a:t>e</a:t>
            </a:r>
            <a:r>
              <a:rPr lang="en-US" altLang="ja-JP" sz="2800" baseline="-25000" dirty="0"/>
              <a:t>2</a:t>
            </a:r>
            <a:r>
              <a:rPr lang="ja-JP" altLang="en-US" sz="2800" dirty="0"/>
              <a:t>を左右に並べ、縫い合わせる</a:t>
            </a:r>
            <a:r>
              <a:rPr lang="en-US" altLang="ja-JP" sz="2800" dirty="0"/>
              <a:t> </a:t>
            </a:r>
            <a:r>
              <a:rPr lang="ja-JP" altLang="en-US" sz="2800" dirty="0"/>
              <a:t>（左が</a:t>
            </a:r>
            <a:r>
              <a:rPr lang="en-US" altLang="ja-JP" sz="2800" i="1" dirty="0"/>
              <a:t>e</a:t>
            </a:r>
            <a:r>
              <a:rPr lang="en-US" altLang="ja-JP" sz="2800" baseline="-25000" dirty="0"/>
              <a:t>1</a:t>
            </a:r>
            <a:r>
              <a:rPr lang="ja-JP" altLang="en-US" sz="2800" dirty="0"/>
              <a:t>、右が</a:t>
            </a:r>
            <a:r>
              <a:rPr lang="en-US" altLang="ja-JP" sz="2800" i="1" dirty="0"/>
              <a:t>e</a:t>
            </a:r>
            <a:r>
              <a:rPr lang="en-US" altLang="ja-JP" sz="2800" baseline="-25000" dirty="0"/>
              <a:t>2</a:t>
            </a:r>
            <a:r>
              <a:rPr lang="ja-JP" altLang="en-US" sz="2800" dirty="0"/>
              <a:t>）。</a:t>
            </a:r>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Little Quilt</a:t>
            </a:r>
            <a:r>
              <a:rPr lang="ja-JP" altLang="en-US" dirty="0"/>
              <a:t>言語の式の</a:t>
            </a:r>
            <a:r>
              <a:rPr kumimoji="1" lang="ja-JP" altLang="en-US" dirty="0"/>
              <a:t>例</a:t>
            </a:r>
          </a:p>
        </p:txBody>
      </p:sp>
      <p:graphicFrame>
        <p:nvGraphicFramePr>
          <p:cNvPr id="18" name="表 17"/>
          <p:cNvGraphicFramePr>
            <a:graphicFrameLocks noGrp="1"/>
          </p:cNvGraphicFramePr>
          <p:nvPr>
            <p:extLst>
              <p:ext uri="{D42A27DB-BD31-4B8C-83A1-F6EECF244321}">
                <p14:modId xmlns:p14="http://schemas.microsoft.com/office/powerpoint/2010/main" val="1619792820"/>
              </p:ext>
            </p:extLst>
          </p:nvPr>
        </p:nvGraphicFramePr>
        <p:xfrm>
          <a:off x="1071538" y="1785926"/>
          <a:ext cx="7429552" cy="4071966"/>
        </p:xfrm>
        <a:graphic>
          <a:graphicData uri="http://schemas.openxmlformats.org/drawingml/2006/table">
            <a:tbl>
              <a:tblPr firstRow="1" bandRow="1">
                <a:tableStyleId>{5C22544A-7EE6-4342-B048-85BDC9FD1C3A}</a:tableStyleId>
              </a:tblPr>
              <a:tblGrid>
                <a:gridCol w="4221336">
                  <a:extLst>
                    <a:ext uri="{9D8B030D-6E8A-4147-A177-3AD203B41FA5}">
                      <a16:colId xmlns:a16="http://schemas.microsoft.com/office/drawing/2014/main" val="20000"/>
                    </a:ext>
                  </a:extLst>
                </a:gridCol>
                <a:gridCol w="3208216">
                  <a:extLst>
                    <a:ext uri="{9D8B030D-6E8A-4147-A177-3AD203B41FA5}">
                      <a16:colId xmlns:a16="http://schemas.microsoft.com/office/drawing/2014/main" val="20001"/>
                    </a:ext>
                  </a:extLst>
                </a:gridCol>
              </a:tblGrid>
              <a:tr h="678661">
                <a:tc>
                  <a:txBody>
                    <a:bodyPr/>
                    <a:lstStyle/>
                    <a:p>
                      <a:r>
                        <a:rPr kumimoji="1" lang="ja-JP" altLang="en-US" sz="3200" b="0" dirty="0">
                          <a:solidFill>
                            <a:schemeClr val="tx1"/>
                          </a:solidFill>
                        </a:rPr>
                        <a:t>式</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3200" b="0" baseline="0" dirty="0">
                          <a:solidFill>
                            <a:schemeClr val="tx1"/>
                          </a:solidFill>
                        </a:rPr>
                        <a:t>quilt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78661">
                <a:tc>
                  <a:txBody>
                    <a:bodyPr/>
                    <a:lstStyle/>
                    <a:p>
                      <a:r>
                        <a:rPr kumimoji="1" lang="en-US" altLang="ja-JP" sz="3200" dirty="0"/>
                        <a:t>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78661">
                <a:tc>
                  <a:txBody>
                    <a:bodyPr/>
                    <a:lstStyle/>
                    <a:p>
                      <a:r>
                        <a:rPr kumimoji="1" lang="en-US" altLang="ja-JP" sz="3200" baseline="0" dirty="0"/>
                        <a:t>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678661">
                <a:tc>
                  <a:txBody>
                    <a:bodyPr/>
                    <a:lstStyle/>
                    <a:p>
                      <a:r>
                        <a:rPr kumimoji="1" lang="en-US" altLang="ja-JP" sz="3200" dirty="0"/>
                        <a:t> turn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678661">
                <a:tc>
                  <a:txBody>
                    <a:bodyPr/>
                    <a:lstStyle/>
                    <a:p>
                      <a:r>
                        <a:rPr kumimoji="1" lang="en-US" altLang="ja-JP" sz="3200" dirty="0"/>
                        <a:t>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678661">
                <a:tc>
                  <a:txBody>
                    <a:bodyPr/>
                    <a:lstStyle/>
                    <a:p>
                      <a:r>
                        <a:rPr kumimoji="1" lang="en-US" altLang="ja-JP" sz="3200" dirty="0"/>
                        <a:t> sew</a:t>
                      </a:r>
                      <a:r>
                        <a:rPr kumimoji="1" lang="en-US" altLang="ja-JP" sz="3200" baseline="0" dirty="0"/>
                        <a:t> (turn (turn (b)),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grpSp>
        <p:nvGrpSpPr>
          <p:cNvPr id="3" name="グループ化 20"/>
          <p:cNvGrpSpPr/>
          <p:nvPr/>
        </p:nvGrpSpPr>
        <p:grpSpPr>
          <a:xfrm>
            <a:off x="5500694" y="2571744"/>
            <a:ext cx="571504" cy="571504"/>
            <a:chOff x="4429124" y="3571876"/>
            <a:chExt cx="1071570" cy="1071570"/>
          </a:xfrm>
        </p:grpSpPr>
        <p:sp>
          <p:nvSpPr>
            <p:cNvPr id="22" name="正方形/長方形 2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20"/>
          <p:cNvGrpSpPr/>
          <p:nvPr/>
        </p:nvGrpSpPr>
        <p:grpSpPr>
          <a:xfrm rot="5400000">
            <a:off x="5500694" y="3214686"/>
            <a:ext cx="571504" cy="571504"/>
            <a:chOff x="4429124" y="3571876"/>
            <a:chExt cx="1071570" cy="1071570"/>
          </a:xfrm>
        </p:grpSpPr>
        <p:sp>
          <p:nvSpPr>
            <p:cNvPr id="12" name="正方形/長方形 1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20"/>
          <p:cNvGrpSpPr/>
          <p:nvPr/>
        </p:nvGrpSpPr>
        <p:grpSpPr>
          <a:xfrm rot="10800000">
            <a:off x="5500694" y="3857628"/>
            <a:ext cx="571504" cy="571504"/>
            <a:chOff x="4429124" y="3571876"/>
            <a:chExt cx="1071570" cy="1071570"/>
          </a:xfrm>
        </p:grpSpPr>
        <p:sp>
          <p:nvSpPr>
            <p:cNvPr id="17" name="正方形/長方形 16"/>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p:cNvGrpSpPr/>
          <p:nvPr/>
        </p:nvGrpSpPr>
        <p:grpSpPr>
          <a:xfrm>
            <a:off x="5000628" y="4572008"/>
            <a:ext cx="1071570" cy="1143008"/>
            <a:chOff x="428596" y="3500438"/>
            <a:chExt cx="2000264" cy="2143140"/>
          </a:xfrm>
        </p:grpSpPr>
        <p:sp>
          <p:nvSpPr>
            <p:cNvPr id="25" name="正方形/長方形 24"/>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弧 2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円弧 2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円弧 2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31" name="グループ化 20"/>
          <p:cNvGrpSpPr/>
          <p:nvPr/>
        </p:nvGrpSpPr>
        <p:grpSpPr>
          <a:xfrm rot="10800000">
            <a:off x="5500694" y="5214950"/>
            <a:ext cx="571504" cy="571504"/>
            <a:chOff x="4429124" y="3571876"/>
            <a:chExt cx="1071570" cy="1071570"/>
          </a:xfrm>
        </p:grpSpPr>
        <p:sp>
          <p:nvSpPr>
            <p:cNvPr id="32" name="正方形/長方形 3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p:cNvGrpSpPr/>
          <p:nvPr/>
        </p:nvGrpSpPr>
        <p:grpSpPr>
          <a:xfrm>
            <a:off x="5572132" y="5214950"/>
            <a:ext cx="1071570" cy="1143008"/>
            <a:chOff x="428596" y="3500438"/>
            <a:chExt cx="2000264" cy="2143140"/>
          </a:xfrm>
        </p:grpSpPr>
        <p:sp>
          <p:nvSpPr>
            <p:cNvPr id="37" name="正方形/長方形 36"/>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弧 3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円弧 3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円弧 3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演習問題１</a:t>
            </a:r>
            <a:endParaRPr kumimoji="1" lang="ja-JP" altLang="en-US" dirty="0"/>
          </a:p>
        </p:txBody>
      </p:sp>
      <p:sp>
        <p:nvSpPr>
          <p:cNvPr id="4" name="正方形/長方形 3"/>
          <p:cNvSpPr/>
          <p:nvPr/>
        </p:nvSpPr>
        <p:spPr>
          <a:xfrm>
            <a:off x="500034" y="3071810"/>
            <a:ext cx="8143900" cy="769441"/>
          </a:xfrm>
          <a:prstGeom prst="rect">
            <a:avLst/>
          </a:prstGeom>
        </p:spPr>
        <p:txBody>
          <a:bodyPr wrap="square">
            <a:spAutoFit/>
          </a:bodyPr>
          <a:lstStyle/>
          <a:p>
            <a:r>
              <a:rPr lang="en-US" altLang="ja-JP" sz="4400" dirty="0"/>
              <a:t> turn (</a:t>
            </a:r>
            <a:r>
              <a:rPr lang="en-US" altLang="ja-JP" sz="4400"/>
              <a:t>sew (turn </a:t>
            </a:r>
            <a:r>
              <a:rPr lang="en-US" altLang="ja-JP" sz="4400" dirty="0"/>
              <a:t>(b), turn (b)))</a:t>
            </a:r>
            <a:endParaRPr lang="ja-JP" altLang="en-US" sz="4400" dirty="0"/>
          </a:p>
        </p:txBody>
      </p:sp>
      <p:sp>
        <p:nvSpPr>
          <p:cNvPr id="6" name="テキスト ボックス 5"/>
          <p:cNvSpPr txBox="1"/>
          <p:nvPr/>
        </p:nvSpPr>
        <p:spPr>
          <a:xfrm>
            <a:off x="785786" y="2071678"/>
            <a:ext cx="7263527" cy="646331"/>
          </a:xfrm>
          <a:prstGeom prst="rect">
            <a:avLst/>
          </a:prstGeom>
          <a:noFill/>
        </p:spPr>
        <p:txBody>
          <a:bodyPr wrap="none" rtlCol="0">
            <a:spAutoFit/>
          </a:bodyPr>
          <a:lstStyle/>
          <a:p>
            <a:r>
              <a:rPr lang="ja-JP" altLang="en-US" sz="3600" dirty="0"/>
              <a:t>以下の式が表わす</a:t>
            </a:r>
            <a:r>
              <a:rPr lang="en-US" altLang="ja-JP" sz="3600" dirty="0"/>
              <a:t>Quilt</a:t>
            </a:r>
            <a:r>
              <a:rPr lang="ja-JP" altLang="en-US" sz="3600" dirty="0"/>
              <a:t>を図示せよ。</a:t>
            </a:r>
            <a:endParaRPr kumimoji="1" lang="en-US" altLang="ja-JP"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関数宣言の導入</a:t>
            </a:r>
          </a:p>
        </p:txBody>
      </p:sp>
      <p:sp>
        <p:nvSpPr>
          <p:cNvPr id="36" name="テキスト ボックス 35"/>
          <p:cNvSpPr txBox="1"/>
          <p:nvPr/>
        </p:nvSpPr>
        <p:spPr>
          <a:xfrm>
            <a:off x="642910" y="1571612"/>
            <a:ext cx="8143932" cy="3108543"/>
          </a:xfrm>
          <a:prstGeom prst="rect">
            <a:avLst/>
          </a:prstGeom>
          <a:noFill/>
        </p:spPr>
        <p:txBody>
          <a:bodyPr wrap="square" rtlCol="0">
            <a:spAutoFit/>
          </a:bodyPr>
          <a:lstStyle/>
          <a:p>
            <a:r>
              <a:rPr lang="en-US" altLang="ja-JP" sz="2800" b="1" dirty="0"/>
              <a:t> fun </a:t>
            </a:r>
            <a:r>
              <a:rPr lang="en-US" altLang="ja-JP" sz="2800" dirty="0" err="1"/>
              <a:t>unturn</a:t>
            </a:r>
            <a:r>
              <a:rPr lang="en-US" altLang="ja-JP" sz="2800" dirty="0"/>
              <a:t> (x) = turn (turn (turn (x)))</a:t>
            </a:r>
          </a:p>
          <a:p>
            <a:r>
              <a:rPr kumimoji="1" lang="en-US" altLang="ja-JP" sz="2800" dirty="0"/>
              <a:t>      </a:t>
            </a:r>
            <a:r>
              <a:rPr kumimoji="1" lang="ja-JP" altLang="en-US" sz="2800" dirty="0"/>
              <a:t>左回転操作</a:t>
            </a:r>
            <a:endParaRPr lang="en-US" altLang="ja-JP" sz="2800" dirty="0"/>
          </a:p>
          <a:p>
            <a:r>
              <a:rPr lang="en-US" altLang="ja-JP" sz="2800" b="1" dirty="0"/>
              <a:t> fun </a:t>
            </a:r>
            <a:r>
              <a:rPr lang="en-US" altLang="ja-JP" sz="2800" dirty="0"/>
              <a:t>pile (</a:t>
            </a:r>
            <a:r>
              <a:rPr lang="en-US" altLang="ja-JP" sz="2800" dirty="0" err="1"/>
              <a:t>x,y</a:t>
            </a:r>
            <a:r>
              <a:rPr lang="en-US" altLang="ja-JP" sz="2800" dirty="0"/>
              <a:t>) = </a:t>
            </a:r>
            <a:r>
              <a:rPr lang="en-US" altLang="ja-JP" sz="2800" dirty="0" err="1"/>
              <a:t>unturn</a:t>
            </a:r>
            <a:r>
              <a:rPr lang="en-US" altLang="ja-JP" sz="2800" dirty="0"/>
              <a:t> (sew (turn (y), turn (x)))</a:t>
            </a:r>
          </a:p>
          <a:p>
            <a:r>
              <a:rPr kumimoji="1" lang="en-US" altLang="ja-JP" sz="2800" dirty="0"/>
              <a:t>      </a:t>
            </a:r>
            <a:r>
              <a:rPr kumimoji="1" lang="ja-JP" altLang="en-US" sz="2800" dirty="0"/>
              <a:t>幅の等しい</a:t>
            </a:r>
            <a:r>
              <a:rPr lang="ja-JP" altLang="en-US" sz="2800" dirty="0"/>
              <a:t>キルト</a:t>
            </a:r>
            <a:r>
              <a:rPr kumimoji="1" lang="en-US" altLang="ja-JP" sz="2800" dirty="0"/>
              <a:t> x</a:t>
            </a:r>
            <a:r>
              <a:rPr kumimoji="1" lang="ja-JP" altLang="en-US" sz="2800" dirty="0"/>
              <a:t>と</a:t>
            </a:r>
            <a:r>
              <a:rPr kumimoji="1" lang="en-US" altLang="ja-JP" sz="2800" dirty="0"/>
              <a:t>y</a:t>
            </a:r>
            <a:r>
              <a:rPr kumimoji="1" lang="ja-JP" altLang="en-US" sz="2800" dirty="0"/>
              <a:t>を上下に並べて縫い合わせる</a:t>
            </a:r>
            <a:r>
              <a:rPr lang="en-US" altLang="ja-JP" sz="2800" dirty="0"/>
              <a:t>(</a:t>
            </a:r>
            <a:r>
              <a:rPr lang="ja-JP" altLang="en-US" sz="2800" dirty="0"/>
              <a:t>上が</a:t>
            </a:r>
            <a:r>
              <a:rPr lang="en-US" altLang="ja-JP" sz="2800" dirty="0"/>
              <a:t>x, </a:t>
            </a:r>
            <a:r>
              <a:rPr lang="ja-JP" altLang="en-US" sz="2800" dirty="0"/>
              <a:t>下が</a:t>
            </a:r>
            <a:r>
              <a:rPr lang="en-US" altLang="ja-JP" sz="2800" dirty="0"/>
              <a:t>y)</a:t>
            </a:r>
          </a:p>
          <a:p>
            <a:r>
              <a:rPr kumimoji="1" lang="ja-JP" altLang="en-US" sz="2800" dirty="0"/>
              <a:t>このように、よく使う計算パターンに名前を付けることができると便利。</a:t>
            </a:r>
            <a:endParaRPr kumimoji="1" lang="en-US" altLang="ja-JP" sz="2800" dirty="0"/>
          </a:p>
        </p:txBody>
      </p:sp>
      <p:sp>
        <p:nvSpPr>
          <p:cNvPr id="41" name="正方形/長方形 40"/>
          <p:cNvSpPr/>
          <p:nvPr/>
        </p:nvSpPr>
        <p:spPr>
          <a:xfrm>
            <a:off x="1000100" y="4714884"/>
            <a:ext cx="6916927" cy="1384995"/>
          </a:xfrm>
          <a:prstGeom prst="rect">
            <a:avLst/>
          </a:prstGeom>
          <a:ln>
            <a:solidFill>
              <a:schemeClr val="tx1"/>
            </a:solidFill>
          </a:ln>
        </p:spPr>
        <p:txBody>
          <a:bodyPr wrap="none">
            <a:spAutoFit/>
          </a:bodyPr>
          <a:lstStyle/>
          <a:p>
            <a:r>
              <a:rPr lang="ja-JP" altLang="en-US" sz="2800" dirty="0"/>
              <a:t>関数宣言の構文</a:t>
            </a:r>
            <a:endParaRPr lang="en-US" altLang="ja-JP" sz="2800" dirty="0"/>
          </a:p>
          <a:p>
            <a:r>
              <a:rPr lang="en-US" altLang="ja-JP" sz="2800" b="1" dirty="0"/>
              <a:t>     fun</a:t>
            </a:r>
            <a:r>
              <a:rPr lang="en-US" altLang="ja-JP" sz="2800" dirty="0"/>
              <a:t> &lt;name&gt; (&lt;formals&gt;) = &lt;exp&gt;</a:t>
            </a:r>
          </a:p>
          <a:p>
            <a:r>
              <a:rPr lang="en-US" altLang="ja-JP" sz="2800" dirty="0"/>
              <a:t>     &lt;formals&gt; ::= &lt;name&gt; | &lt;name&gt;, &lt;formals&gt;</a:t>
            </a:r>
          </a:p>
        </p:txBody>
      </p:sp>
      <p:sp>
        <p:nvSpPr>
          <p:cNvPr id="42" name="正方形/長方形 41"/>
          <p:cNvSpPr/>
          <p:nvPr/>
        </p:nvSpPr>
        <p:spPr>
          <a:xfrm>
            <a:off x="357158" y="6143644"/>
            <a:ext cx="8572528" cy="461665"/>
          </a:xfrm>
          <a:prstGeom prst="rect">
            <a:avLst/>
          </a:prstGeom>
        </p:spPr>
        <p:txBody>
          <a:bodyPr wrap="square">
            <a:spAutoFit/>
          </a:bodyPr>
          <a:lstStyle/>
          <a:p>
            <a:r>
              <a:rPr lang="ja-JP" altLang="en-US" sz="2400" dirty="0"/>
              <a:t>ただし、</a:t>
            </a:r>
            <a:r>
              <a:rPr lang="en-US" altLang="ja-JP" sz="2400" dirty="0"/>
              <a:t>&lt;exp&gt;</a:t>
            </a:r>
            <a:r>
              <a:rPr lang="ja-JP" altLang="en-US" sz="2400" dirty="0"/>
              <a:t>の定義に</a:t>
            </a:r>
            <a:r>
              <a:rPr lang="en-US" altLang="ja-JP" sz="2400" dirty="0"/>
              <a:t>&lt;name&gt;</a:t>
            </a:r>
            <a:r>
              <a:rPr lang="ja-JP" altLang="en-US" sz="2400" dirty="0"/>
              <a:t>と関数適用式を追加する。（後述）</a:t>
            </a:r>
            <a:endParaRPr lang="en-US" altLang="ja-JP"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講義のスケジュール</a:t>
            </a:r>
            <a:endParaRPr kumimoji="1" lang="ja-JP" altLang="en-US" dirty="0"/>
          </a:p>
        </p:txBody>
      </p:sp>
      <p:sp>
        <p:nvSpPr>
          <p:cNvPr id="3" name="コンテンツ プレースホルダ 2"/>
          <p:cNvSpPr>
            <a:spLocks noGrp="1"/>
          </p:cNvSpPr>
          <p:nvPr>
            <p:ph idx="1"/>
          </p:nvPr>
        </p:nvSpPr>
        <p:spPr>
          <a:xfrm>
            <a:off x="285720" y="1500174"/>
            <a:ext cx="8858280" cy="4525963"/>
          </a:xfrm>
        </p:spPr>
        <p:txBody>
          <a:bodyPr>
            <a:normAutofit/>
          </a:bodyPr>
          <a:lstStyle/>
          <a:p>
            <a:r>
              <a:rPr kumimoji="1" lang="ja-JP" altLang="en-US"/>
              <a:t>講義</a:t>
            </a:r>
            <a:r>
              <a:rPr kumimoji="1" lang="en-US" altLang="ja-JP" dirty="0"/>
              <a:t>6</a:t>
            </a:r>
            <a:r>
              <a:rPr kumimoji="1" lang="ja-JP" altLang="en-US"/>
              <a:t>回、期末</a:t>
            </a:r>
            <a:r>
              <a:rPr kumimoji="1" lang="ja-JP" altLang="en-US" dirty="0"/>
              <a:t>試験</a:t>
            </a:r>
            <a:endParaRPr kumimoji="1" lang="en-US" altLang="ja-JP" dirty="0"/>
          </a:p>
          <a:p>
            <a:r>
              <a:rPr lang="ja-JP" altLang="en-US"/>
              <a:t>成績評価</a:t>
            </a:r>
            <a:endParaRPr kumimoji="1" lang="en-US" altLang="ja-JP" dirty="0"/>
          </a:p>
          <a:p>
            <a:pPr lvl="1"/>
            <a:r>
              <a:rPr lang="ja-JP" altLang="en-US" dirty="0"/>
              <a:t>期末</a:t>
            </a:r>
            <a:r>
              <a:rPr lang="ja-JP" altLang="en-US"/>
              <a:t>試験 </a:t>
            </a:r>
            <a:r>
              <a:rPr lang="en-US" altLang="ja-JP" dirty="0"/>
              <a:t>90</a:t>
            </a:r>
            <a:r>
              <a:rPr lang="ja-JP" altLang="en-US" dirty="0"/>
              <a:t>点満点</a:t>
            </a:r>
            <a:endParaRPr lang="en-US" altLang="ja-JP" dirty="0"/>
          </a:p>
          <a:p>
            <a:pPr lvl="1"/>
            <a:r>
              <a:rPr lang="ja-JP" altLang="en-US"/>
              <a:t>小テスト</a:t>
            </a:r>
            <a:r>
              <a:rPr kumimoji="1" lang="ja-JP" altLang="en-US"/>
              <a:t> </a:t>
            </a:r>
            <a:r>
              <a:rPr kumimoji="1" lang="en-US" altLang="ja-JP" dirty="0"/>
              <a:t>10</a:t>
            </a:r>
            <a:r>
              <a:rPr kumimoji="1" lang="ja-JP" altLang="en-US" dirty="0"/>
              <a:t>点満点</a:t>
            </a:r>
            <a:endParaRPr kumimoji="1" lang="en-US" altLang="ja-JP" dirty="0"/>
          </a:p>
          <a:p>
            <a:pPr lvl="1"/>
            <a:r>
              <a:rPr lang="ja-JP" altLang="en-US"/>
              <a:t>期末</a:t>
            </a:r>
            <a:r>
              <a:rPr lang="ja-JP" altLang="en-US" dirty="0"/>
              <a:t>試験</a:t>
            </a:r>
            <a:r>
              <a:rPr lang="en-US" altLang="ja-JP" dirty="0"/>
              <a:t>F</a:t>
            </a:r>
            <a:r>
              <a:rPr lang="ja-JP" altLang="en-US" dirty="0"/>
              <a:t>点</a:t>
            </a:r>
            <a:r>
              <a:rPr lang="ja-JP" altLang="en-US"/>
              <a:t>、小テスト</a:t>
            </a:r>
            <a:r>
              <a:rPr lang="en-US" altLang="ja-JP" dirty="0"/>
              <a:t>S</a:t>
            </a:r>
            <a:r>
              <a:rPr lang="ja-JP" altLang="en-US" dirty="0"/>
              <a:t>点のとき、</a:t>
            </a:r>
            <a:br>
              <a:rPr lang="ja-JP" altLang="en-US"/>
            </a:br>
            <a:r>
              <a:rPr lang="en-US" altLang="ja-JP" dirty="0"/>
              <a:t>S+F*(100-S)/90 </a:t>
            </a:r>
            <a:r>
              <a:rPr lang="ja-JP" altLang="en-US"/>
              <a:t>点を</a:t>
            </a:r>
            <a:r>
              <a:rPr lang="ja-JP" altLang="en-US" dirty="0"/>
              <a:t>合計得点とする。</a:t>
            </a:r>
            <a:endParaRPr lang="en-US" altLang="ja-JP" dirty="0"/>
          </a:p>
          <a:p>
            <a:pPr>
              <a:buNone/>
            </a:pPr>
            <a:endParaRPr kumimoji="1" lang="ja-JP" altLang="en-US" dirty="0"/>
          </a:p>
        </p:txBody>
      </p:sp>
    </p:spTree>
    <p:extLst>
      <p:ext uri="{BB962C8B-B14F-4D97-AF65-F5344CB8AC3E}">
        <p14:creationId xmlns:p14="http://schemas.microsoft.com/office/powerpoint/2010/main" val="86396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局所宣言</a:t>
            </a:r>
            <a:r>
              <a:rPr kumimoji="1" lang="en-US" altLang="ja-JP" dirty="0"/>
              <a:t>(let</a:t>
            </a:r>
            <a:r>
              <a:rPr kumimoji="1" lang="ja-JP" altLang="en-US" dirty="0"/>
              <a:t>式</a:t>
            </a:r>
            <a:r>
              <a:rPr kumimoji="1" lang="en-US" altLang="ja-JP" dirty="0"/>
              <a:t>)</a:t>
            </a:r>
            <a:r>
              <a:rPr kumimoji="1" lang="ja-JP" altLang="en-US" dirty="0"/>
              <a:t>の導入</a:t>
            </a:r>
          </a:p>
        </p:txBody>
      </p:sp>
      <p:sp>
        <p:nvSpPr>
          <p:cNvPr id="36" name="テキスト ボックス 35"/>
          <p:cNvSpPr txBox="1"/>
          <p:nvPr/>
        </p:nvSpPr>
        <p:spPr>
          <a:xfrm>
            <a:off x="500034" y="1214422"/>
            <a:ext cx="7500990" cy="3108543"/>
          </a:xfrm>
          <a:prstGeom prst="rect">
            <a:avLst/>
          </a:prstGeom>
          <a:noFill/>
        </p:spPr>
        <p:txBody>
          <a:bodyPr wrap="square" rtlCol="0">
            <a:spAutoFit/>
          </a:bodyPr>
          <a:lstStyle/>
          <a:p>
            <a:r>
              <a:rPr lang="ja-JP" altLang="en-US" sz="2800" dirty="0"/>
              <a:t>（例）</a:t>
            </a:r>
            <a:endParaRPr lang="en-US" altLang="ja-JP" sz="2800" dirty="0"/>
          </a:p>
          <a:p>
            <a:r>
              <a:rPr lang="ja-JP" altLang="en-US" sz="2800" b="1" dirty="0"/>
              <a:t> </a:t>
            </a:r>
            <a:r>
              <a:rPr lang="en-US" altLang="ja-JP" sz="2800" b="1" dirty="0"/>
              <a:t>let </a:t>
            </a:r>
          </a:p>
          <a:p>
            <a:r>
              <a:rPr lang="en-US" altLang="ja-JP" sz="2800" dirty="0"/>
              <a:t>    fun </a:t>
            </a:r>
            <a:r>
              <a:rPr lang="en-US" altLang="ja-JP" sz="2800" dirty="0" err="1"/>
              <a:t>unturn</a:t>
            </a:r>
            <a:r>
              <a:rPr lang="en-US" altLang="ja-JP" sz="2800" dirty="0"/>
              <a:t> (x) = turn (turn (turn (x)))</a:t>
            </a:r>
          </a:p>
          <a:p>
            <a:r>
              <a:rPr kumimoji="1" lang="en-US" altLang="ja-JP" sz="2800" dirty="0"/>
              <a:t>    </a:t>
            </a:r>
            <a:r>
              <a:rPr lang="en-US" altLang="ja-JP" sz="2800" dirty="0"/>
              <a:t>fun pile (</a:t>
            </a:r>
            <a:r>
              <a:rPr lang="en-US" altLang="ja-JP" sz="2800" dirty="0" err="1"/>
              <a:t>x,y</a:t>
            </a:r>
            <a:r>
              <a:rPr lang="en-US" altLang="ja-JP" sz="2800" dirty="0"/>
              <a:t>) = </a:t>
            </a:r>
            <a:r>
              <a:rPr lang="en-US" altLang="ja-JP" sz="2800" dirty="0" err="1"/>
              <a:t>unturn</a:t>
            </a:r>
            <a:r>
              <a:rPr lang="en-US" altLang="ja-JP" sz="2800" dirty="0"/>
              <a:t> (sew (turn (y), turn (x)))</a:t>
            </a:r>
          </a:p>
          <a:p>
            <a:r>
              <a:rPr kumimoji="1" lang="en-US" altLang="ja-JP" sz="2800" b="1" dirty="0"/>
              <a:t> in</a:t>
            </a:r>
          </a:p>
          <a:p>
            <a:r>
              <a:rPr lang="en-US" altLang="ja-JP" sz="2800" dirty="0"/>
              <a:t>     pile (</a:t>
            </a:r>
            <a:r>
              <a:rPr lang="en-US" altLang="ja-JP" sz="2800" dirty="0" err="1"/>
              <a:t>unturn</a:t>
            </a:r>
            <a:r>
              <a:rPr lang="en-US" altLang="ja-JP" sz="2800" dirty="0"/>
              <a:t> (b), turn (b))</a:t>
            </a:r>
          </a:p>
          <a:p>
            <a:r>
              <a:rPr lang="en-US" altLang="ja-JP" sz="2800" b="1" dirty="0"/>
              <a:t> end</a:t>
            </a:r>
            <a:endParaRPr kumimoji="1" lang="en-US" altLang="ja-JP" sz="2800" b="1" dirty="0"/>
          </a:p>
        </p:txBody>
      </p:sp>
      <p:sp>
        <p:nvSpPr>
          <p:cNvPr id="4" name="テキスト ボックス 3"/>
          <p:cNvSpPr txBox="1"/>
          <p:nvPr/>
        </p:nvSpPr>
        <p:spPr>
          <a:xfrm>
            <a:off x="642910" y="4357694"/>
            <a:ext cx="4217950" cy="954107"/>
          </a:xfrm>
          <a:prstGeom prst="rect">
            <a:avLst/>
          </a:prstGeom>
          <a:noFill/>
          <a:ln>
            <a:solidFill>
              <a:schemeClr val="tx1"/>
            </a:solidFill>
          </a:ln>
        </p:spPr>
        <p:txBody>
          <a:bodyPr wrap="none" rtlCol="0">
            <a:spAutoFit/>
          </a:bodyPr>
          <a:lstStyle/>
          <a:p>
            <a:r>
              <a:rPr kumimoji="1" lang="en-US" altLang="ja-JP" sz="2800" dirty="0"/>
              <a:t> let</a:t>
            </a:r>
            <a:r>
              <a:rPr kumimoji="1" lang="ja-JP" altLang="en-US" sz="2800" dirty="0"/>
              <a:t>式の構文</a:t>
            </a:r>
            <a:endParaRPr kumimoji="1" lang="en-US" altLang="ja-JP" sz="2800" dirty="0"/>
          </a:p>
          <a:p>
            <a:r>
              <a:rPr lang="en-US" altLang="ja-JP" sz="2800" dirty="0"/>
              <a:t>      </a:t>
            </a:r>
            <a:r>
              <a:rPr lang="en-US" altLang="ja-JP" sz="2800" b="1" dirty="0"/>
              <a:t>let</a:t>
            </a:r>
            <a:r>
              <a:rPr lang="en-US" altLang="ja-JP" sz="2800" dirty="0"/>
              <a:t> &lt;</a:t>
            </a:r>
            <a:r>
              <a:rPr lang="en-US" altLang="ja-JP" sz="2800" dirty="0" err="1"/>
              <a:t>decls</a:t>
            </a:r>
            <a:r>
              <a:rPr lang="en-US" altLang="ja-JP" sz="2800" dirty="0"/>
              <a:t>&gt; </a:t>
            </a:r>
            <a:r>
              <a:rPr lang="en-US" altLang="ja-JP" sz="2800" b="1" dirty="0"/>
              <a:t>in</a:t>
            </a:r>
            <a:r>
              <a:rPr lang="en-US" altLang="ja-JP" sz="2800" dirty="0"/>
              <a:t> &lt;exp&gt; </a:t>
            </a:r>
            <a:r>
              <a:rPr lang="en-US" altLang="ja-JP" sz="2800" b="1" dirty="0"/>
              <a:t>end</a:t>
            </a:r>
          </a:p>
        </p:txBody>
      </p:sp>
      <p:sp>
        <p:nvSpPr>
          <p:cNvPr id="5" name="正方形/長方形 4"/>
          <p:cNvSpPr/>
          <p:nvPr/>
        </p:nvSpPr>
        <p:spPr>
          <a:xfrm>
            <a:off x="571472" y="5429264"/>
            <a:ext cx="7929586" cy="1200329"/>
          </a:xfrm>
          <a:prstGeom prst="rect">
            <a:avLst/>
          </a:prstGeom>
        </p:spPr>
        <p:txBody>
          <a:bodyPr wrap="square">
            <a:spAutoFit/>
          </a:bodyPr>
          <a:lstStyle/>
          <a:p>
            <a:r>
              <a:rPr lang="en-US" altLang="ja-JP" sz="2400" dirty="0"/>
              <a:t>&lt;</a:t>
            </a:r>
            <a:r>
              <a:rPr lang="en-US" altLang="ja-JP" sz="2400" dirty="0" err="1"/>
              <a:t>decls</a:t>
            </a:r>
            <a:r>
              <a:rPr lang="en-US" altLang="ja-JP" sz="2400" dirty="0"/>
              <a:t>&gt;</a:t>
            </a:r>
            <a:r>
              <a:rPr lang="ja-JP" altLang="en-US" sz="2400" dirty="0"/>
              <a:t>で宣言された関数名の有効範囲は、</a:t>
            </a:r>
            <a:r>
              <a:rPr lang="en-US" altLang="ja-JP" sz="2400" dirty="0"/>
              <a:t>&lt;</a:t>
            </a:r>
            <a:r>
              <a:rPr lang="en-US" altLang="ja-JP" sz="2400" dirty="0" err="1"/>
              <a:t>decls</a:t>
            </a:r>
            <a:r>
              <a:rPr lang="en-US" altLang="ja-JP" sz="2400" dirty="0"/>
              <a:t>&gt;</a:t>
            </a:r>
            <a:r>
              <a:rPr lang="ja-JP" altLang="en-US" sz="2400" dirty="0"/>
              <a:t>内のその宣言以降および</a:t>
            </a:r>
            <a:r>
              <a:rPr lang="en-US" altLang="ja-JP" sz="2400" dirty="0"/>
              <a:t>in</a:t>
            </a:r>
            <a:r>
              <a:rPr lang="ja-JP" altLang="en-US" sz="2400" dirty="0"/>
              <a:t>と</a:t>
            </a:r>
            <a:r>
              <a:rPr lang="en-US" altLang="ja-JP" sz="2400" dirty="0"/>
              <a:t>end</a:t>
            </a:r>
            <a:r>
              <a:rPr lang="ja-JP" altLang="en-US" sz="2400" dirty="0"/>
              <a:t>の間。ただし、その範囲内で同じ名前が導入された場合はその名前の有効範囲を除いた部分。</a:t>
            </a:r>
            <a:endParaRPr lang="en-US" altLang="ja-JP" sz="2400" dirty="0"/>
          </a:p>
        </p:txBody>
      </p:sp>
      <p:sp>
        <p:nvSpPr>
          <p:cNvPr id="6" name="正方形/長方形 5"/>
          <p:cNvSpPr/>
          <p:nvPr/>
        </p:nvSpPr>
        <p:spPr>
          <a:xfrm>
            <a:off x="5072066" y="4643446"/>
            <a:ext cx="3676006" cy="461665"/>
          </a:xfrm>
          <a:prstGeom prst="rect">
            <a:avLst/>
          </a:prstGeom>
        </p:spPr>
        <p:txBody>
          <a:bodyPr wrap="none">
            <a:spAutoFit/>
          </a:bodyPr>
          <a:lstStyle/>
          <a:p>
            <a:r>
              <a:rPr lang="en-US" altLang="ja-JP" sz="2400" dirty="0"/>
              <a:t>&lt;</a:t>
            </a:r>
            <a:r>
              <a:rPr lang="en-US" altLang="ja-JP" sz="2400" dirty="0" err="1"/>
              <a:t>decls</a:t>
            </a:r>
            <a:r>
              <a:rPr lang="en-US" altLang="ja-JP" sz="2400" dirty="0"/>
              <a:t>&gt;</a:t>
            </a:r>
            <a:r>
              <a:rPr lang="ja-JP" altLang="en-US" sz="2400" dirty="0"/>
              <a:t>の定義は後で行う。</a:t>
            </a:r>
            <a:endParaRPr lang="en-US" altLang="ja-JP" sz="2400" dirty="0"/>
          </a:p>
        </p:txBody>
      </p:sp>
      <p:grpSp>
        <p:nvGrpSpPr>
          <p:cNvPr id="7" name="グループ化 20"/>
          <p:cNvGrpSpPr/>
          <p:nvPr/>
        </p:nvGrpSpPr>
        <p:grpSpPr>
          <a:xfrm rot="5400000">
            <a:off x="7858148" y="3286124"/>
            <a:ext cx="571504" cy="571504"/>
            <a:chOff x="4429124" y="3571876"/>
            <a:chExt cx="1071570" cy="1071570"/>
          </a:xfrm>
        </p:grpSpPr>
        <p:sp>
          <p:nvSpPr>
            <p:cNvPr id="8" name="正方形/長方形 7"/>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20"/>
          <p:cNvGrpSpPr/>
          <p:nvPr/>
        </p:nvGrpSpPr>
        <p:grpSpPr>
          <a:xfrm rot="16200000">
            <a:off x="7858148" y="2714620"/>
            <a:ext cx="571504" cy="571504"/>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演習問題２</a:t>
            </a:r>
            <a:endParaRPr kumimoji="1" lang="ja-JP" altLang="en-US" dirty="0"/>
          </a:p>
        </p:txBody>
      </p:sp>
      <p:sp>
        <p:nvSpPr>
          <p:cNvPr id="4" name="正方形/長方形 3"/>
          <p:cNvSpPr/>
          <p:nvPr/>
        </p:nvSpPr>
        <p:spPr>
          <a:xfrm>
            <a:off x="500034" y="3071810"/>
            <a:ext cx="8143900" cy="3477875"/>
          </a:xfrm>
          <a:prstGeom prst="rect">
            <a:avLst/>
          </a:prstGeom>
        </p:spPr>
        <p:txBody>
          <a:bodyPr wrap="square">
            <a:spAutoFit/>
          </a:bodyPr>
          <a:lstStyle/>
          <a:p>
            <a:r>
              <a:rPr lang="en-US" altLang="ja-JP" sz="4400" dirty="0"/>
              <a:t>  let</a:t>
            </a:r>
          </a:p>
          <a:p>
            <a:r>
              <a:rPr lang="en-US" altLang="ja-JP" sz="4400" dirty="0"/>
              <a:t>        fun f (x) = turn (turn (x))</a:t>
            </a:r>
          </a:p>
          <a:p>
            <a:r>
              <a:rPr lang="en-US" altLang="ja-JP" sz="4400" dirty="0"/>
              <a:t>  in </a:t>
            </a:r>
          </a:p>
          <a:p>
            <a:r>
              <a:rPr lang="en-US" altLang="ja-JP" sz="4400" dirty="0"/>
              <a:t>        f (f (b))</a:t>
            </a:r>
          </a:p>
          <a:p>
            <a:r>
              <a:rPr lang="en-US" altLang="ja-JP" sz="4400"/>
              <a:t>  end</a:t>
            </a:r>
            <a:endParaRPr lang="ja-JP" altLang="en-US" sz="4400" dirty="0"/>
          </a:p>
        </p:txBody>
      </p:sp>
      <p:sp>
        <p:nvSpPr>
          <p:cNvPr id="6" name="テキスト ボックス 5"/>
          <p:cNvSpPr txBox="1"/>
          <p:nvPr/>
        </p:nvSpPr>
        <p:spPr>
          <a:xfrm>
            <a:off x="785786" y="2071678"/>
            <a:ext cx="7263527" cy="646331"/>
          </a:xfrm>
          <a:prstGeom prst="rect">
            <a:avLst/>
          </a:prstGeom>
          <a:noFill/>
        </p:spPr>
        <p:txBody>
          <a:bodyPr wrap="none" rtlCol="0">
            <a:spAutoFit/>
          </a:bodyPr>
          <a:lstStyle/>
          <a:p>
            <a:r>
              <a:rPr lang="ja-JP" altLang="en-US" sz="3600" dirty="0"/>
              <a:t>以下の式が表わす</a:t>
            </a:r>
            <a:r>
              <a:rPr lang="en-US" altLang="ja-JP" sz="3600" dirty="0"/>
              <a:t>Quilt</a:t>
            </a:r>
            <a:r>
              <a:rPr lang="ja-JP" altLang="en-US" sz="3600" dirty="0"/>
              <a:t>を図示せよ。</a:t>
            </a:r>
            <a:endParaRPr kumimoji="1" lang="en-US" altLang="ja-JP"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値に名前を付ける</a:t>
            </a:r>
            <a:r>
              <a:rPr lang="ja-JP" altLang="en-US" dirty="0"/>
              <a:t>構文の導入</a:t>
            </a:r>
            <a:endParaRPr kumimoji="1" lang="ja-JP" altLang="en-US" dirty="0"/>
          </a:p>
        </p:txBody>
      </p:sp>
      <p:sp>
        <p:nvSpPr>
          <p:cNvPr id="4" name="テキスト ボックス 3"/>
          <p:cNvSpPr txBox="1"/>
          <p:nvPr/>
        </p:nvSpPr>
        <p:spPr>
          <a:xfrm>
            <a:off x="714348" y="1714488"/>
            <a:ext cx="3398110" cy="3108543"/>
          </a:xfrm>
          <a:prstGeom prst="rect">
            <a:avLst/>
          </a:prstGeom>
          <a:noFill/>
        </p:spPr>
        <p:txBody>
          <a:bodyPr wrap="none" rtlCol="0">
            <a:spAutoFit/>
          </a:bodyPr>
          <a:lstStyle/>
          <a:p>
            <a:r>
              <a:rPr lang="en-US" altLang="ja-JP" sz="2800" dirty="0"/>
              <a:t>(</a:t>
            </a:r>
            <a:r>
              <a:rPr lang="ja-JP" altLang="en-US" sz="2800" dirty="0"/>
              <a:t>例</a:t>
            </a:r>
            <a:r>
              <a:rPr lang="en-US" altLang="ja-JP" sz="2800" dirty="0"/>
              <a:t>)   </a:t>
            </a:r>
          </a:p>
          <a:p>
            <a:r>
              <a:rPr lang="en-US" altLang="ja-JP" sz="2800" b="1" dirty="0"/>
              <a:t>   let</a:t>
            </a:r>
            <a:r>
              <a:rPr lang="en-US" altLang="ja-JP" sz="2800" dirty="0"/>
              <a:t> </a:t>
            </a:r>
          </a:p>
          <a:p>
            <a:r>
              <a:rPr lang="ja-JP" altLang="en-US" sz="2800" dirty="0"/>
              <a:t>         </a:t>
            </a:r>
            <a:r>
              <a:rPr lang="en-US" altLang="ja-JP" sz="2800" dirty="0" err="1"/>
              <a:t>val</a:t>
            </a:r>
            <a:r>
              <a:rPr lang="en-US" altLang="ja-JP" sz="2800" dirty="0"/>
              <a:t> x = </a:t>
            </a:r>
            <a:r>
              <a:rPr lang="en-US" altLang="ja-JP" sz="2800" dirty="0" err="1"/>
              <a:t>unturn</a:t>
            </a:r>
            <a:r>
              <a:rPr lang="en-US" altLang="ja-JP" sz="2800" dirty="0"/>
              <a:t> (b)</a:t>
            </a:r>
          </a:p>
          <a:p>
            <a:r>
              <a:rPr lang="en-US" altLang="ja-JP" sz="2800" dirty="0"/>
              <a:t>         </a:t>
            </a:r>
            <a:r>
              <a:rPr lang="en-US" altLang="ja-JP" sz="2800" dirty="0" err="1"/>
              <a:t>val</a:t>
            </a:r>
            <a:r>
              <a:rPr lang="en-US" altLang="ja-JP" sz="2800" dirty="0"/>
              <a:t> y = turn (b)</a:t>
            </a:r>
          </a:p>
          <a:p>
            <a:r>
              <a:rPr lang="en-US" altLang="ja-JP" sz="2800" b="1" dirty="0"/>
              <a:t>   in</a:t>
            </a:r>
          </a:p>
          <a:p>
            <a:r>
              <a:rPr lang="en-US" altLang="ja-JP" sz="2800" dirty="0"/>
              <a:t>         sew (</a:t>
            </a:r>
            <a:r>
              <a:rPr lang="en-US" altLang="ja-JP" sz="2800" dirty="0" err="1"/>
              <a:t>x,y</a:t>
            </a:r>
            <a:r>
              <a:rPr lang="en-US" altLang="ja-JP" sz="2800" dirty="0"/>
              <a:t>)</a:t>
            </a:r>
          </a:p>
          <a:p>
            <a:r>
              <a:rPr lang="en-US" altLang="ja-JP" sz="2800" b="1" dirty="0"/>
              <a:t>   end</a:t>
            </a:r>
          </a:p>
        </p:txBody>
      </p:sp>
      <p:grpSp>
        <p:nvGrpSpPr>
          <p:cNvPr id="5" name="グループ化 4"/>
          <p:cNvGrpSpPr/>
          <p:nvPr/>
        </p:nvGrpSpPr>
        <p:grpSpPr>
          <a:xfrm rot="16200000">
            <a:off x="5286380" y="3143249"/>
            <a:ext cx="1071570" cy="1071570"/>
            <a:chOff x="4429124" y="3571876"/>
            <a:chExt cx="1071570" cy="1071570"/>
          </a:xfrm>
        </p:grpSpPr>
        <p:sp>
          <p:nvSpPr>
            <p:cNvPr id="6" name="正方形/長方形 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rot="5400000">
            <a:off x="6357950" y="3143248"/>
            <a:ext cx="1071570" cy="1071570"/>
            <a:chOff x="4429124" y="3571876"/>
            <a:chExt cx="1071570" cy="1071570"/>
          </a:xfrm>
        </p:grpSpPr>
        <p:sp>
          <p:nvSpPr>
            <p:cNvPr id="11" name="正方形/長方形 1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正方形/長方形 14"/>
          <p:cNvSpPr/>
          <p:nvPr/>
        </p:nvSpPr>
        <p:spPr>
          <a:xfrm>
            <a:off x="1214414" y="5072074"/>
            <a:ext cx="6420412" cy="954107"/>
          </a:xfrm>
          <a:prstGeom prst="rect">
            <a:avLst/>
          </a:prstGeom>
          <a:ln>
            <a:solidFill>
              <a:schemeClr val="tx1"/>
            </a:solidFill>
          </a:ln>
        </p:spPr>
        <p:txBody>
          <a:bodyPr wrap="none">
            <a:spAutoFit/>
          </a:bodyPr>
          <a:lstStyle/>
          <a:p>
            <a:r>
              <a:rPr lang="ja-JP" altLang="en-US" sz="2800" dirty="0"/>
              <a:t>値に名前を付ける構文（</a:t>
            </a:r>
            <a:r>
              <a:rPr lang="en-US" altLang="ja-JP" sz="2800" dirty="0"/>
              <a:t>value declaration)</a:t>
            </a:r>
          </a:p>
          <a:p>
            <a:r>
              <a:rPr lang="en-US" altLang="ja-JP" sz="2800" dirty="0"/>
              <a:t>    </a:t>
            </a:r>
            <a:r>
              <a:rPr lang="en-US" altLang="ja-JP" sz="2800" b="1" dirty="0" err="1"/>
              <a:t>val</a:t>
            </a:r>
            <a:r>
              <a:rPr lang="en-US" altLang="ja-JP" sz="2800" dirty="0"/>
              <a:t> &lt;name&gt; = &lt;exp&gt;</a:t>
            </a:r>
          </a:p>
        </p:txBody>
      </p:sp>
      <p:sp>
        <p:nvSpPr>
          <p:cNvPr id="16" name="テキスト ボックス 15"/>
          <p:cNvSpPr txBox="1"/>
          <p:nvPr/>
        </p:nvSpPr>
        <p:spPr>
          <a:xfrm>
            <a:off x="1071538" y="6143644"/>
            <a:ext cx="7164141" cy="400110"/>
          </a:xfrm>
          <a:prstGeom prst="rect">
            <a:avLst/>
          </a:prstGeom>
          <a:noFill/>
        </p:spPr>
        <p:txBody>
          <a:bodyPr wrap="none" rtlCol="0">
            <a:spAutoFit/>
          </a:bodyPr>
          <a:lstStyle/>
          <a:p>
            <a:r>
              <a:rPr kumimoji="1" lang="ja-JP" altLang="en-US" sz="2000" dirty="0"/>
              <a:t>この構文についても、名前の有効範囲は関数宣言の場合と同じ。</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少し大きな例</a:t>
            </a:r>
          </a:p>
        </p:txBody>
      </p:sp>
      <p:sp>
        <p:nvSpPr>
          <p:cNvPr id="4" name="テキスト ボックス 3"/>
          <p:cNvSpPr txBox="1"/>
          <p:nvPr/>
        </p:nvSpPr>
        <p:spPr>
          <a:xfrm>
            <a:off x="357158" y="1428736"/>
            <a:ext cx="8429652" cy="4401205"/>
          </a:xfrm>
          <a:prstGeom prst="rect">
            <a:avLst/>
          </a:prstGeom>
          <a:noFill/>
        </p:spPr>
        <p:txBody>
          <a:bodyPr wrap="square" rtlCol="0">
            <a:spAutoFit/>
          </a:bodyPr>
          <a:lstStyle/>
          <a:p>
            <a:r>
              <a:rPr kumimoji="1" lang="en-US" altLang="ja-JP" sz="2800" b="1" dirty="0"/>
              <a:t> </a:t>
            </a:r>
            <a:r>
              <a:rPr lang="ja-JP" altLang="en-US" sz="2800" b="1" dirty="0"/>
              <a:t> </a:t>
            </a:r>
            <a:r>
              <a:rPr lang="en-US" altLang="ja-JP" sz="2800" b="1" dirty="0"/>
              <a:t>let  </a:t>
            </a:r>
          </a:p>
          <a:p>
            <a:r>
              <a:rPr lang="ja-JP" altLang="en-US" sz="2800" b="1" dirty="0"/>
              <a:t>         </a:t>
            </a:r>
            <a:r>
              <a:rPr lang="en-US" altLang="ja-JP" sz="2800" b="1" dirty="0"/>
              <a:t>fun</a:t>
            </a:r>
            <a:r>
              <a:rPr lang="en-US" altLang="ja-JP" sz="2800" dirty="0"/>
              <a:t>  </a:t>
            </a:r>
            <a:r>
              <a:rPr lang="en-US" altLang="ja-JP" sz="2800" dirty="0" err="1"/>
              <a:t>unturn</a:t>
            </a:r>
            <a:r>
              <a:rPr lang="en-US" altLang="ja-JP" sz="2800" dirty="0"/>
              <a:t> (x) = turn (turn (turn (x)))</a:t>
            </a:r>
          </a:p>
          <a:p>
            <a:r>
              <a:rPr lang="en-US" altLang="ja-JP" sz="2800" b="1" dirty="0"/>
              <a:t>         fun </a:t>
            </a:r>
            <a:r>
              <a:rPr lang="en-US" altLang="ja-JP" sz="2800" dirty="0"/>
              <a:t>pile (</a:t>
            </a:r>
            <a:r>
              <a:rPr lang="en-US" altLang="ja-JP" sz="2800" dirty="0" err="1"/>
              <a:t>x,y</a:t>
            </a:r>
            <a:r>
              <a:rPr lang="en-US" altLang="ja-JP" sz="2800" dirty="0"/>
              <a:t>) = </a:t>
            </a:r>
            <a:r>
              <a:rPr lang="en-US" altLang="ja-JP" sz="2800" dirty="0" err="1"/>
              <a:t>unturn</a:t>
            </a:r>
            <a:r>
              <a:rPr lang="en-US" altLang="ja-JP" sz="2800" dirty="0"/>
              <a:t> (sew (turn (y), turn (x)))</a:t>
            </a:r>
          </a:p>
          <a:p>
            <a:r>
              <a:rPr lang="en-US" altLang="ja-JP" sz="2800" b="1" dirty="0"/>
              <a:t>         </a:t>
            </a:r>
            <a:r>
              <a:rPr lang="en-US" altLang="ja-JP" sz="2800" b="1" dirty="0" err="1"/>
              <a:t>val</a:t>
            </a:r>
            <a:r>
              <a:rPr lang="en-US" altLang="ja-JP" sz="2800" b="1" dirty="0"/>
              <a:t>  </a:t>
            </a:r>
            <a:r>
              <a:rPr lang="en-US" altLang="ja-JP" sz="2800" dirty="0" err="1"/>
              <a:t>aa</a:t>
            </a:r>
            <a:r>
              <a:rPr lang="en-US" altLang="ja-JP" sz="2800" dirty="0"/>
              <a:t> = pile (a, turn (turn (a)))</a:t>
            </a:r>
          </a:p>
          <a:p>
            <a:r>
              <a:rPr lang="en-US" altLang="ja-JP" sz="2800" b="1" dirty="0"/>
              <a:t>         </a:t>
            </a:r>
            <a:r>
              <a:rPr lang="en-US" altLang="ja-JP" sz="2800" b="1" dirty="0" err="1"/>
              <a:t>val</a:t>
            </a:r>
            <a:r>
              <a:rPr lang="en-US" altLang="ja-JP" sz="2800" b="1" dirty="0"/>
              <a:t>  </a:t>
            </a:r>
            <a:r>
              <a:rPr lang="en-US" altLang="ja-JP" sz="2800" dirty="0"/>
              <a:t>bb = pile (</a:t>
            </a:r>
            <a:r>
              <a:rPr lang="en-US" altLang="ja-JP" sz="2800" dirty="0" err="1"/>
              <a:t>unturn</a:t>
            </a:r>
            <a:r>
              <a:rPr lang="en-US" altLang="ja-JP" sz="2800" dirty="0"/>
              <a:t> (b), turn (b))</a:t>
            </a:r>
          </a:p>
          <a:p>
            <a:r>
              <a:rPr lang="en-US" altLang="ja-JP" sz="2800" b="1" dirty="0"/>
              <a:t>         </a:t>
            </a:r>
            <a:r>
              <a:rPr lang="en-US" altLang="ja-JP" sz="2800" b="1" dirty="0" err="1"/>
              <a:t>val</a:t>
            </a:r>
            <a:r>
              <a:rPr lang="en-US" altLang="ja-JP" sz="2800" b="1" dirty="0"/>
              <a:t>  </a:t>
            </a:r>
            <a:r>
              <a:rPr lang="en-US" altLang="ja-JP" sz="2800" dirty="0"/>
              <a:t>p = sew (bb, </a:t>
            </a:r>
            <a:r>
              <a:rPr lang="en-US" altLang="ja-JP" sz="2800" dirty="0" err="1"/>
              <a:t>aa</a:t>
            </a:r>
            <a:r>
              <a:rPr lang="en-US" altLang="ja-JP" sz="2800" dirty="0"/>
              <a:t>)</a:t>
            </a:r>
          </a:p>
          <a:p>
            <a:r>
              <a:rPr lang="en-US" altLang="ja-JP" sz="2800" b="1" dirty="0"/>
              <a:t>         </a:t>
            </a:r>
            <a:r>
              <a:rPr lang="en-US" altLang="ja-JP" sz="2800" b="1" dirty="0" err="1"/>
              <a:t>val</a:t>
            </a:r>
            <a:r>
              <a:rPr lang="en-US" altLang="ja-JP" sz="2800" b="1" dirty="0"/>
              <a:t>  </a:t>
            </a:r>
            <a:r>
              <a:rPr lang="en-US" altLang="ja-JP" sz="2800" dirty="0"/>
              <a:t>q = sew (</a:t>
            </a:r>
            <a:r>
              <a:rPr lang="en-US" altLang="ja-JP" sz="2800" dirty="0" err="1"/>
              <a:t>aa</a:t>
            </a:r>
            <a:r>
              <a:rPr lang="en-US" altLang="ja-JP" sz="2800" dirty="0"/>
              <a:t>, bb)</a:t>
            </a:r>
          </a:p>
          <a:p>
            <a:r>
              <a:rPr lang="en-US" altLang="ja-JP" sz="2800" b="1" dirty="0"/>
              <a:t>  in</a:t>
            </a:r>
          </a:p>
          <a:p>
            <a:r>
              <a:rPr lang="en-US" altLang="ja-JP" sz="2800" b="1" dirty="0"/>
              <a:t>         </a:t>
            </a:r>
            <a:r>
              <a:rPr lang="en-US" altLang="ja-JP" sz="2800" dirty="0"/>
              <a:t>pile (</a:t>
            </a:r>
            <a:r>
              <a:rPr lang="en-US" altLang="ja-JP" sz="2800" dirty="0" err="1"/>
              <a:t>p,q</a:t>
            </a:r>
            <a:r>
              <a:rPr lang="en-US" altLang="ja-JP" sz="2800" dirty="0"/>
              <a:t>)</a:t>
            </a:r>
          </a:p>
          <a:p>
            <a:r>
              <a:rPr lang="en-US" altLang="ja-JP" sz="2800" b="1" dirty="0"/>
              <a:t> </a:t>
            </a:r>
            <a:r>
              <a:rPr lang="ja-JP" altLang="en-US" sz="2800" b="1" dirty="0"/>
              <a:t> </a:t>
            </a:r>
            <a:r>
              <a:rPr lang="en-US" altLang="ja-JP" sz="2800" b="1" dirty="0"/>
              <a:t>end</a:t>
            </a:r>
          </a:p>
        </p:txBody>
      </p:sp>
      <p:grpSp>
        <p:nvGrpSpPr>
          <p:cNvPr id="15" name="グループ化 14"/>
          <p:cNvGrpSpPr/>
          <p:nvPr/>
        </p:nvGrpSpPr>
        <p:grpSpPr>
          <a:xfrm>
            <a:off x="6429388" y="3929065"/>
            <a:ext cx="1071570" cy="1143008"/>
            <a:chOff x="428596" y="3500438"/>
            <a:chExt cx="2000264" cy="2143140"/>
          </a:xfrm>
        </p:grpSpPr>
        <p:sp>
          <p:nvSpPr>
            <p:cNvPr id="16" name="正方形/長方形 1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弧 1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円弧 1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0" name="グループ化 19"/>
          <p:cNvGrpSpPr/>
          <p:nvPr/>
        </p:nvGrpSpPr>
        <p:grpSpPr>
          <a:xfrm rot="10800000">
            <a:off x="6929454" y="3929065"/>
            <a:ext cx="1071570" cy="1143008"/>
            <a:chOff x="428596" y="3500438"/>
            <a:chExt cx="2000264" cy="2143140"/>
          </a:xfrm>
        </p:grpSpPr>
        <p:sp>
          <p:nvSpPr>
            <p:cNvPr id="21" name="正方形/長方形 2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弧 2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円弧 2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5" name="グループ化 20"/>
          <p:cNvGrpSpPr/>
          <p:nvPr/>
        </p:nvGrpSpPr>
        <p:grpSpPr>
          <a:xfrm rot="5400000">
            <a:off x="6357950" y="4500569"/>
            <a:ext cx="571504" cy="571504"/>
            <a:chOff x="4429124" y="3571876"/>
            <a:chExt cx="1071570" cy="1071570"/>
          </a:xfrm>
        </p:grpSpPr>
        <p:sp>
          <p:nvSpPr>
            <p:cNvPr id="26" name="正方形/長方形 2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グループ化 20"/>
          <p:cNvGrpSpPr/>
          <p:nvPr/>
        </p:nvGrpSpPr>
        <p:grpSpPr>
          <a:xfrm rot="16200000">
            <a:off x="6357950" y="3929065"/>
            <a:ext cx="571504" cy="571504"/>
            <a:chOff x="4429124" y="3571876"/>
            <a:chExt cx="1071570" cy="1071570"/>
          </a:xfrm>
        </p:grpSpPr>
        <p:sp>
          <p:nvSpPr>
            <p:cNvPr id="31" name="正方形/長方形 3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グループ化 20"/>
          <p:cNvGrpSpPr/>
          <p:nvPr/>
        </p:nvGrpSpPr>
        <p:grpSpPr>
          <a:xfrm rot="5400000">
            <a:off x="6929454" y="5643577"/>
            <a:ext cx="571504" cy="571504"/>
            <a:chOff x="4429124" y="3571876"/>
            <a:chExt cx="1071570" cy="1071570"/>
          </a:xfrm>
        </p:grpSpPr>
        <p:sp>
          <p:nvSpPr>
            <p:cNvPr id="36" name="正方形/長方形 3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グループ化 20"/>
          <p:cNvGrpSpPr/>
          <p:nvPr/>
        </p:nvGrpSpPr>
        <p:grpSpPr>
          <a:xfrm rot="16200000">
            <a:off x="6929454" y="5072073"/>
            <a:ext cx="571504" cy="571504"/>
            <a:chOff x="4429124" y="3571876"/>
            <a:chExt cx="1071570" cy="1071570"/>
          </a:xfrm>
        </p:grpSpPr>
        <p:sp>
          <p:nvSpPr>
            <p:cNvPr id="41" name="正方形/長方形 4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5" name="グループ化 64"/>
          <p:cNvGrpSpPr/>
          <p:nvPr/>
        </p:nvGrpSpPr>
        <p:grpSpPr>
          <a:xfrm>
            <a:off x="5857884" y="5072073"/>
            <a:ext cx="1071570" cy="1143008"/>
            <a:chOff x="428596" y="3500438"/>
            <a:chExt cx="2000264" cy="2143140"/>
          </a:xfrm>
        </p:grpSpPr>
        <p:sp>
          <p:nvSpPr>
            <p:cNvPr id="66" name="正方形/長方形 6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弧 6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8" name="円弧 6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9" name="円弧 6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70" name="グループ化 69"/>
          <p:cNvGrpSpPr/>
          <p:nvPr/>
        </p:nvGrpSpPr>
        <p:grpSpPr>
          <a:xfrm rot="10800000">
            <a:off x="6357950" y="5072073"/>
            <a:ext cx="1071570" cy="1143008"/>
            <a:chOff x="428596" y="3500438"/>
            <a:chExt cx="2000264" cy="2143140"/>
          </a:xfrm>
        </p:grpSpPr>
        <p:sp>
          <p:nvSpPr>
            <p:cNvPr id="71" name="正方形/長方形 7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弧 7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円弧 7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円弧 7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7158" y="1571612"/>
            <a:ext cx="8143932" cy="3539430"/>
          </a:xfrm>
          <a:prstGeom prst="rect">
            <a:avLst/>
          </a:prstGeom>
          <a:noFill/>
        </p:spPr>
        <p:txBody>
          <a:bodyPr wrap="square" rtlCol="0">
            <a:spAutoFit/>
          </a:bodyPr>
          <a:lstStyle/>
          <a:p>
            <a:r>
              <a:rPr kumimoji="1" lang="en-US" altLang="ja-JP" sz="2800" dirty="0"/>
              <a:t> </a:t>
            </a:r>
            <a:r>
              <a:rPr lang="ja-JP" altLang="en-US" sz="2800" dirty="0"/>
              <a:t> </a:t>
            </a:r>
            <a:r>
              <a:rPr lang="en-US" altLang="ja-JP" sz="2800" dirty="0"/>
              <a:t>&lt;exp&gt; ::= a | b | &lt;name&gt; | &lt;name&gt; ( &lt;</a:t>
            </a:r>
            <a:r>
              <a:rPr lang="en-US" altLang="ja-JP" sz="2800" dirty="0" err="1"/>
              <a:t>actuals</a:t>
            </a:r>
            <a:r>
              <a:rPr lang="en-US" altLang="ja-JP" sz="2800" dirty="0"/>
              <a:t>&gt;)</a:t>
            </a:r>
          </a:p>
          <a:p>
            <a:r>
              <a:rPr lang="en-US" altLang="ja-JP" sz="2800" dirty="0"/>
              <a:t>               | turn (&lt;exp&gt;) | sew (&lt;exp&gt;, &lt;exp&gt;)</a:t>
            </a:r>
          </a:p>
          <a:p>
            <a:r>
              <a:rPr lang="en-US" altLang="ja-JP" sz="2800" dirty="0"/>
              <a:t>               | </a:t>
            </a:r>
            <a:r>
              <a:rPr lang="en-US" altLang="ja-JP" sz="2800" b="1" dirty="0"/>
              <a:t>let</a:t>
            </a:r>
            <a:r>
              <a:rPr lang="en-US" altLang="ja-JP" sz="2800" dirty="0"/>
              <a:t> &lt;</a:t>
            </a:r>
            <a:r>
              <a:rPr lang="en-US" altLang="ja-JP" sz="2800" dirty="0" err="1"/>
              <a:t>decls</a:t>
            </a:r>
            <a:r>
              <a:rPr lang="en-US" altLang="ja-JP" sz="2800" dirty="0"/>
              <a:t>&gt; </a:t>
            </a:r>
            <a:r>
              <a:rPr lang="en-US" altLang="ja-JP" sz="2800" b="1" dirty="0"/>
              <a:t>in</a:t>
            </a:r>
            <a:r>
              <a:rPr lang="en-US" altLang="ja-JP" sz="2800" dirty="0"/>
              <a:t> &lt;exp&gt; </a:t>
            </a:r>
            <a:r>
              <a:rPr lang="en-US" altLang="ja-JP" sz="2800" b="1" dirty="0"/>
              <a:t>end</a:t>
            </a:r>
          </a:p>
          <a:p>
            <a:r>
              <a:rPr lang="en-US" altLang="ja-JP" sz="2800" dirty="0"/>
              <a:t>  &lt;</a:t>
            </a:r>
            <a:r>
              <a:rPr lang="en-US" altLang="ja-JP" sz="2800" dirty="0" err="1"/>
              <a:t>actuals</a:t>
            </a:r>
            <a:r>
              <a:rPr lang="en-US" altLang="ja-JP" sz="2800" dirty="0"/>
              <a:t>&gt; ::=  &lt;exp&gt;  |  &lt;exp&gt; ,  &lt;</a:t>
            </a:r>
            <a:r>
              <a:rPr lang="en-US" altLang="ja-JP" sz="2800" dirty="0" err="1"/>
              <a:t>actuals</a:t>
            </a:r>
            <a:r>
              <a:rPr lang="en-US" altLang="ja-JP" sz="2800" dirty="0"/>
              <a:t>&gt;</a:t>
            </a:r>
          </a:p>
          <a:p>
            <a:r>
              <a:rPr lang="en-US" altLang="ja-JP" sz="2800" dirty="0"/>
              <a:t>  &lt;</a:t>
            </a:r>
            <a:r>
              <a:rPr lang="en-US" altLang="ja-JP" sz="2800" dirty="0" err="1"/>
              <a:t>decls</a:t>
            </a:r>
            <a:r>
              <a:rPr lang="en-US" altLang="ja-JP" sz="2800" dirty="0"/>
              <a:t>&gt; ::= &lt;</a:t>
            </a:r>
            <a:r>
              <a:rPr lang="en-US" altLang="ja-JP" sz="2800" dirty="0" err="1"/>
              <a:t>decl</a:t>
            </a:r>
            <a:r>
              <a:rPr lang="en-US" altLang="ja-JP" sz="2800" dirty="0"/>
              <a:t>&gt; | &lt;</a:t>
            </a:r>
            <a:r>
              <a:rPr lang="en-US" altLang="ja-JP" sz="2800" dirty="0" err="1"/>
              <a:t>decl</a:t>
            </a:r>
            <a:r>
              <a:rPr lang="en-US" altLang="ja-JP" sz="2800" dirty="0"/>
              <a:t>&gt; &lt;</a:t>
            </a:r>
            <a:r>
              <a:rPr lang="en-US" altLang="ja-JP" sz="2800" dirty="0" err="1"/>
              <a:t>decls</a:t>
            </a:r>
            <a:r>
              <a:rPr lang="en-US" altLang="ja-JP" sz="2800" dirty="0"/>
              <a:t>&gt;</a:t>
            </a:r>
          </a:p>
          <a:p>
            <a:r>
              <a:rPr lang="en-US" altLang="ja-JP" sz="2800" dirty="0"/>
              <a:t>  &lt;</a:t>
            </a:r>
            <a:r>
              <a:rPr lang="en-US" altLang="ja-JP" sz="2800" dirty="0" err="1"/>
              <a:t>decl</a:t>
            </a:r>
            <a:r>
              <a:rPr lang="en-US" altLang="ja-JP" sz="2800" dirty="0"/>
              <a:t>&gt; ::= </a:t>
            </a:r>
            <a:r>
              <a:rPr lang="en-US" altLang="ja-JP" sz="2800" b="1" dirty="0"/>
              <a:t>fun</a:t>
            </a:r>
            <a:r>
              <a:rPr lang="en-US" altLang="ja-JP" sz="2800" dirty="0"/>
              <a:t> &lt;name&gt; (&lt;formals&gt;) = &lt;exp&gt;</a:t>
            </a:r>
          </a:p>
          <a:p>
            <a:r>
              <a:rPr lang="en-US" altLang="ja-JP" sz="2800" dirty="0"/>
              <a:t>                  | </a:t>
            </a:r>
            <a:r>
              <a:rPr lang="en-US" altLang="ja-JP" sz="2800" b="1" dirty="0" err="1"/>
              <a:t>val</a:t>
            </a:r>
            <a:r>
              <a:rPr lang="en-US" altLang="ja-JP" sz="2800" dirty="0"/>
              <a:t> &lt;name&gt; = &lt;exp&gt;</a:t>
            </a:r>
          </a:p>
          <a:p>
            <a:r>
              <a:rPr lang="en-US" altLang="ja-JP" sz="2800" dirty="0"/>
              <a:t>  &lt;formals&gt; ::= &lt;name&gt; | &lt;name&gt;, &lt;formals&gt;</a:t>
            </a:r>
          </a:p>
        </p:txBody>
      </p:sp>
      <p:sp>
        <p:nvSpPr>
          <p:cNvPr id="45" name="タイトル 44"/>
          <p:cNvSpPr>
            <a:spLocks noGrp="1"/>
          </p:cNvSpPr>
          <p:nvPr>
            <p:ph type="title"/>
          </p:nvPr>
        </p:nvSpPr>
        <p:spPr/>
        <p:txBody>
          <a:bodyPr/>
          <a:lstStyle/>
          <a:p>
            <a:r>
              <a:rPr kumimoji="1" lang="en-US" altLang="ja-JP" dirty="0"/>
              <a:t>Little Quilt</a:t>
            </a:r>
            <a:r>
              <a:rPr kumimoji="1" lang="ja-JP" altLang="en-US" dirty="0"/>
              <a:t>言語の構文定義</a:t>
            </a:r>
          </a:p>
        </p:txBody>
      </p:sp>
      <p:sp>
        <p:nvSpPr>
          <p:cNvPr id="46" name="正方形/長方形 45"/>
          <p:cNvSpPr/>
          <p:nvPr/>
        </p:nvSpPr>
        <p:spPr>
          <a:xfrm>
            <a:off x="1214414" y="5357826"/>
            <a:ext cx="7072362" cy="1200329"/>
          </a:xfrm>
          <a:prstGeom prst="rect">
            <a:avLst/>
          </a:prstGeom>
        </p:spPr>
        <p:txBody>
          <a:bodyPr wrap="square">
            <a:spAutoFit/>
          </a:bodyPr>
          <a:lstStyle/>
          <a:p>
            <a:r>
              <a:rPr lang="en-US" altLang="ja-JP" sz="2400" dirty="0"/>
              <a:t> &lt;name&gt;</a:t>
            </a:r>
            <a:r>
              <a:rPr lang="ja-JP" altLang="en-US" sz="2400" dirty="0"/>
              <a:t>は文字列など。通常、字句解析で処理する。</a:t>
            </a:r>
            <a:r>
              <a:rPr lang="en-US" altLang="ja-JP" sz="2400" b="1" dirty="0"/>
              <a:t> </a:t>
            </a:r>
          </a:p>
          <a:p>
            <a:r>
              <a:rPr lang="en-US" altLang="ja-JP" sz="2400" b="1" dirty="0"/>
              <a:t>  </a:t>
            </a:r>
            <a:r>
              <a:rPr lang="en-US" altLang="ja-JP" sz="2400" dirty="0"/>
              <a:t>&lt;name&gt; ::= &lt;c&gt; | &lt;c&gt;&lt;name&gt;</a:t>
            </a:r>
          </a:p>
          <a:p>
            <a:r>
              <a:rPr lang="en-US" altLang="ja-JP" sz="2400" dirty="0"/>
              <a:t>  &lt;c&gt; ::= a | b | c | d | e …  </a:t>
            </a:r>
            <a:r>
              <a:rPr lang="ja-JP" altLang="en-US" sz="2400" dirty="0"/>
              <a:t>などで定義できる。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連絡先</a:t>
            </a:r>
          </a:p>
        </p:txBody>
      </p:sp>
      <p:sp>
        <p:nvSpPr>
          <p:cNvPr id="3" name="コンテンツ プレースホルダ 2"/>
          <p:cNvSpPr>
            <a:spLocks noGrp="1"/>
          </p:cNvSpPr>
          <p:nvPr>
            <p:ph idx="1"/>
          </p:nvPr>
        </p:nvSpPr>
        <p:spPr>
          <a:xfrm>
            <a:off x="428596" y="1643050"/>
            <a:ext cx="8501122" cy="4525963"/>
          </a:xfrm>
        </p:spPr>
        <p:txBody>
          <a:bodyPr>
            <a:normAutofit/>
          </a:bodyPr>
          <a:lstStyle/>
          <a:p>
            <a:r>
              <a:rPr lang="ja-JP" altLang="en-US" sz="2800" dirty="0"/>
              <a:t>篠埜　功</a:t>
            </a:r>
            <a:endParaRPr lang="en-US" altLang="ja-JP" sz="2800" dirty="0"/>
          </a:p>
          <a:p>
            <a:pPr>
              <a:buNone/>
            </a:pPr>
            <a:r>
              <a:rPr lang="ja-JP" altLang="en-US" sz="2800" dirty="0"/>
              <a:t>     居室</a:t>
            </a:r>
            <a:r>
              <a:rPr lang="en-US" altLang="ja-JP" sz="2800" dirty="0"/>
              <a:t>:</a:t>
            </a:r>
            <a:r>
              <a:rPr lang="ja-JP" altLang="en-US" sz="2800" dirty="0"/>
              <a:t> 豊洲校舎 </a:t>
            </a:r>
            <a:r>
              <a:rPr lang="en-US" altLang="ja-JP" sz="2800" dirty="0"/>
              <a:t>14</a:t>
            </a:r>
            <a:r>
              <a:rPr lang="ja-JP" altLang="en-US" sz="2800" dirty="0"/>
              <a:t>階 </a:t>
            </a:r>
            <a:r>
              <a:rPr lang="en-US" altLang="ja-JP" sz="2800" dirty="0"/>
              <a:t>14K32</a:t>
            </a:r>
          </a:p>
          <a:p>
            <a:pPr>
              <a:buNone/>
            </a:pPr>
            <a:r>
              <a:rPr lang="en-US" altLang="ja-JP" sz="2800" dirty="0"/>
              <a:t>       E-mail:  </a:t>
            </a:r>
            <a:r>
              <a:rPr lang="en-US" altLang="ja-JP" sz="2800" dirty="0">
                <a:hlinkClick r:id="rId2"/>
              </a:rPr>
              <a:t>sasano@sic.shibaura-it.ac.jp</a:t>
            </a:r>
            <a:endParaRPr lang="en-US" altLang="ja-JP" sz="2800" dirty="0"/>
          </a:p>
          <a:p>
            <a:pPr>
              <a:buNone/>
            </a:pPr>
            <a:r>
              <a:rPr lang="en-US" altLang="ja-JP" sz="2800" dirty="0"/>
              <a:t>       web: </a:t>
            </a:r>
            <a:r>
              <a:rPr lang="en-US" altLang="ja-JP" sz="2800" dirty="0">
                <a:hlinkClick r:id="rId3"/>
              </a:rPr>
              <a:t>http://www.sic.shibaura-it.ac.jp/~sasano/index-j.html</a:t>
            </a:r>
            <a:endParaRPr lang="en-US" altLang="ja-JP" sz="2800" dirty="0"/>
          </a:p>
          <a:p>
            <a:pPr>
              <a:buNone/>
            </a:pPr>
            <a:r>
              <a:rPr lang="en-US" altLang="ja-JP" sz="2800" dirty="0"/>
              <a:t>       </a:t>
            </a:r>
            <a:r>
              <a:rPr lang="ja-JP" altLang="en-US" sz="2800" dirty="0"/>
              <a:t>講義用ページ</a:t>
            </a:r>
            <a:r>
              <a:rPr lang="en-US" altLang="ja-JP" sz="2800" dirty="0"/>
              <a:t>:  </a:t>
            </a:r>
            <a:r>
              <a:rPr lang="ja-JP" altLang="en-US" sz="2800" dirty="0"/>
              <a:t>上記</a:t>
            </a:r>
            <a:r>
              <a:rPr lang="en-US" altLang="ja-JP" sz="2800" dirty="0"/>
              <a:t>web</a:t>
            </a:r>
            <a:r>
              <a:rPr lang="ja-JP" altLang="en-US" sz="2800" dirty="0"/>
              <a:t>ページから講義情報ページへリンクを張っている。</a:t>
            </a:r>
            <a:endParaRPr lang="en-US" altLang="ja-JP" sz="2800" dirty="0"/>
          </a:p>
          <a:p>
            <a:r>
              <a:rPr lang="en-US" altLang="ja-JP" sz="2800" dirty="0"/>
              <a:t>SA</a:t>
            </a:r>
            <a:r>
              <a:rPr lang="ja-JP" altLang="en-US" sz="2800"/>
              <a:t>、</a:t>
            </a:r>
            <a:r>
              <a:rPr lang="en-US" altLang="ja-JP" sz="2800" dirty="0"/>
              <a:t>TA</a:t>
            </a:r>
            <a:r>
              <a:rPr lang="ja-JP" altLang="en-US" sz="2800"/>
              <a:t>はいない。</a:t>
            </a:r>
            <a:endParaRPr lang="en-US" altLang="ja-JP" sz="2800" dirty="0"/>
          </a:p>
        </p:txBody>
      </p:sp>
    </p:spTree>
    <p:extLst>
      <p:ext uri="{BB962C8B-B14F-4D97-AF65-F5344CB8AC3E}">
        <p14:creationId xmlns:p14="http://schemas.microsoft.com/office/powerpoint/2010/main" val="487773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機械語</a:t>
            </a:r>
            <a:r>
              <a:rPr lang="en-US" altLang="ja-JP" dirty="0"/>
              <a:t>(machine language)</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機械語</a:t>
            </a:r>
            <a:r>
              <a:rPr lang="en-US" altLang="ja-JP" dirty="0"/>
              <a:t>(machine language)</a:t>
            </a:r>
            <a:r>
              <a:rPr lang="ja-JP" altLang="en-US" dirty="0"/>
              <a:t>はもっとも低レベルの言語。コンピュータが直接解釈実行する。</a:t>
            </a:r>
            <a:endParaRPr lang="en-US" altLang="ja-JP" dirty="0"/>
          </a:p>
          <a:p>
            <a:pPr lvl="1"/>
            <a:r>
              <a:rPr lang="ja-JP" altLang="en-US" dirty="0"/>
              <a:t>機械語は最初、コード</a:t>
            </a:r>
            <a:r>
              <a:rPr lang="en-US" altLang="ja-JP" dirty="0"/>
              <a:t>(code)</a:t>
            </a:r>
            <a:r>
              <a:rPr lang="ja-JP" altLang="en-US" dirty="0"/>
              <a:t>と呼ばれた。（今日では高級言語のプログラムのこともコードと言う。）</a:t>
            </a:r>
            <a:endParaRPr lang="en-US" altLang="ja-JP" dirty="0"/>
          </a:p>
          <a:p>
            <a:r>
              <a:rPr kumimoji="1" lang="ja-JP" altLang="en-US" dirty="0"/>
              <a:t>フォンノイマンマシン</a:t>
            </a:r>
            <a:r>
              <a:rPr kumimoji="1" lang="en-US" altLang="ja-JP" dirty="0"/>
              <a:t>(von Neumann machine)</a:t>
            </a:r>
            <a:endParaRPr lang="en-US" altLang="ja-JP" dirty="0"/>
          </a:p>
          <a:p>
            <a:pPr lvl="1"/>
            <a:r>
              <a:rPr kumimoji="1" lang="en-US" altLang="ja-JP" dirty="0"/>
              <a:t>1946</a:t>
            </a:r>
            <a:r>
              <a:rPr kumimoji="1" lang="ja-JP" altLang="en-US" dirty="0"/>
              <a:t>年にプリンストン高等研究所で</a:t>
            </a:r>
            <a:r>
              <a:rPr lang="ja-JP" altLang="en-US" dirty="0"/>
              <a:t>設計。</a:t>
            </a:r>
            <a:endParaRPr lang="en-US" altLang="ja-JP" dirty="0"/>
          </a:p>
          <a:p>
            <a:pPr lvl="1"/>
            <a:r>
              <a:rPr kumimoji="1" lang="en-US" altLang="ja-JP" dirty="0"/>
              <a:t>Turing machine</a:t>
            </a:r>
            <a:r>
              <a:rPr kumimoji="1" lang="ja-JP" altLang="en-US" dirty="0"/>
              <a:t>をランダムアクセスマシンにし、入出力装置を追加したものに相当。</a:t>
            </a:r>
            <a:endParaRPr kumimoji="1" lang="en-US" altLang="ja-JP" dirty="0"/>
          </a:p>
          <a:p>
            <a:pPr>
              <a:buNone/>
            </a:pP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a:t>機械語</a:t>
            </a:r>
            <a:r>
              <a:rPr lang="en-US" altLang="ja-JP" sz="3900" dirty="0"/>
              <a:t>(machine language)</a:t>
            </a:r>
            <a:endParaRPr lang="ja-JP" altLang="en-US" sz="3900" dirty="0"/>
          </a:p>
        </p:txBody>
      </p:sp>
      <p:sp>
        <p:nvSpPr>
          <p:cNvPr id="28675" name="テキスト ボックス 11"/>
          <p:cNvSpPr txBox="1">
            <a:spLocks noChangeArrowheads="1"/>
          </p:cNvSpPr>
          <p:nvPr/>
        </p:nvSpPr>
        <p:spPr bwMode="auto">
          <a:xfrm>
            <a:off x="500034" y="1164134"/>
            <a:ext cx="7929562" cy="5693866"/>
          </a:xfrm>
          <a:prstGeom prst="rect">
            <a:avLst/>
          </a:prstGeom>
          <a:noFill/>
          <a:ln w="9525">
            <a:noFill/>
            <a:miter lim="800000"/>
            <a:headEnd/>
            <a:tailEnd/>
          </a:ln>
        </p:spPr>
        <p:txBody>
          <a:bodyPr>
            <a:spAutoFit/>
          </a:bodyPr>
          <a:lstStyle/>
          <a:p>
            <a:r>
              <a:rPr lang="ja-JP" altLang="en-US" sz="2800" dirty="0"/>
              <a:t>数字の列であらわされる。</a:t>
            </a:r>
            <a:endParaRPr lang="en-US" altLang="ja-JP" sz="2800" dirty="0"/>
          </a:p>
          <a:p>
            <a:r>
              <a:rPr lang="en-US" altLang="ja-JP" sz="2800" dirty="0"/>
              <a:t>[1946</a:t>
            </a:r>
            <a:r>
              <a:rPr lang="ja-JP" altLang="en-US" sz="2800" dirty="0"/>
              <a:t>年に設計された</a:t>
            </a:r>
            <a:r>
              <a:rPr lang="en-US" altLang="ja-JP" sz="2800" dirty="0"/>
              <a:t>von Neumann machine</a:t>
            </a:r>
            <a:r>
              <a:rPr lang="ja-JP" altLang="en-US" sz="2800" dirty="0"/>
              <a:t>の機械語の断片例</a:t>
            </a:r>
            <a:r>
              <a:rPr lang="en-US" altLang="ja-JP" sz="2800" dirty="0"/>
              <a:t>]</a:t>
            </a:r>
          </a:p>
          <a:p>
            <a:r>
              <a:rPr lang="en-US" altLang="ja-JP" sz="2800" dirty="0"/>
              <a:t>00000010101111001010</a:t>
            </a:r>
          </a:p>
          <a:p>
            <a:r>
              <a:rPr lang="en-US" altLang="ja-JP" sz="2800" dirty="0"/>
              <a:t>00000010111111001000</a:t>
            </a:r>
          </a:p>
          <a:p>
            <a:r>
              <a:rPr lang="en-US" altLang="ja-JP" sz="2800" dirty="0"/>
              <a:t>00000011001110101000</a:t>
            </a:r>
          </a:p>
          <a:p>
            <a:r>
              <a:rPr lang="ja-JP" altLang="en-US" sz="2800" dirty="0"/>
              <a:t>（</a:t>
            </a:r>
            <a:r>
              <a:rPr lang="en-US" altLang="ja-JP" sz="2800" dirty="0"/>
              <a:t>10</a:t>
            </a:r>
            <a:r>
              <a:rPr lang="ja-JP" altLang="en-US" sz="2800" dirty="0"/>
              <a:t>番地と</a:t>
            </a:r>
            <a:r>
              <a:rPr lang="en-US" altLang="ja-JP" sz="2800" dirty="0"/>
              <a:t>11</a:t>
            </a:r>
            <a:r>
              <a:rPr lang="ja-JP" altLang="en-US" sz="2800" dirty="0"/>
              <a:t>番地の値を足し、その結果を</a:t>
            </a:r>
            <a:r>
              <a:rPr lang="en-US" altLang="ja-JP" sz="2800" dirty="0"/>
              <a:t>12</a:t>
            </a:r>
            <a:r>
              <a:rPr lang="ja-JP" altLang="en-US" sz="2800" dirty="0"/>
              <a:t>番地に</a:t>
            </a:r>
            <a:endParaRPr lang="en-US" altLang="ja-JP" sz="2800" dirty="0"/>
          </a:p>
          <a:p>
            <a:r>
              <a:rPr lang="ja-JP" altLang="en-US" sz="2800" dirty="0"/>
              <a:t>保存する）</a:t>
            </a:r>
            <a:endParaRPr lang="en-US" altLang="ja-JP" sz="2800" dirty="0"/>
          </a:p>
          <a:p>
            <a:r>
              <a:rPr lang="ja-JP" altLang="en-US" sz="2800" dirty="0"/>
              <a:t>現代のコンピュータも原理的には</a:t>
            </a:r>
            <a:r>
              <a:rPr lang="en-US" altLang="ja-JP" sz="2800" dirty="0"/>
              <a:t>von Neumann</a:t>
            </a:r>
            <a:r>
              <a:rPr lang="ja-JP" altLang="en-US" sz="2800" dirty="0"/>
              <a:t> </a:t>
            </a:r>
            <a:r>
              <a:rPr lang="en-US" altLang="ja-JP" sz="2800" dirty="0"/>
              <a:t>machine</a:t>
            </a:r>
            <a:r>
              <a:rPr lang="ja-JP" altLang="en-US" sz="2800" dirty="0"/>
              <a:t>と同じであり、</a:t>
            </a:r>
            <a:r>
              <a:rPr lang="en-US" altLang="ja-JP" sz="2800" dirty="0"/>
              <a:t>”von Neumann architecture”</a:t>
            </a:r>
            <a:r>
              <a:rPr lang="ja-JP" altLang="en-US" sz="2800" dirty="0"/>
              <a:t>のコンピュータと言われる。</a:t>
            </a:r>
            <a:endParaRPr lang="en-US" altLang="ja-JP" sz="2800" dirty="0"/>
          </a:p>
          <a:p>
            <a:r>
              <a:rPr lang="ja-JP" altLang="en-US" sz="2800" dirty="0"/>
              <a:t>アセンブリ言語</a:t>
            </a:r>
            <a:r>
              <a:rPr lang="en-US" altLang="ja-JP" sz="2800" dirty="0"/>
              <a:t>(assembly language)</a:t>
            </a:r>
            <a:r>
              <a:rPr lang="ja-JP" altLang="en-US" sz="2800" dirty="0"/>
              <a:t>は機械語の命令を記号で表す。</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a:t>プログラミング言語</a:t>
            </a:r>
          </a:p>
        </p:txBody>
      </p:sp>
      <p:sp>
        <p:nvSpPr>
          <p:cNvPr id="4" name="テキスト ボックス 3"/>
          <p:cNvSpPr txBox="1"/>
          <p:nvPr/>
        </p:nvSpPr>
        <p:spPr>
          <a:xfrm>
            <a:off x="714349" y="1500174"/>
            <a:ext cx="7786742" cy="954107"/>
          </a:xfrm>
          <a:prstGeom prst="rect">
            <a:avLst/>
          </a:prstGeom>
          <a:noFill/>
        </p:spPr>
        <p:txBody>
          <a:bodyPr wrap="square" rtlCol="0">
            <a:spAutoFit/>
          </a:bodyPr>
          <a:lstStyle/>
          <a:p>
            <a:r>
              <a:rPr lang="ja-JP" altLang="en-US" sz="2800" dirty="0"/>
              <a:t>プログラミング言語は特定の機械に依存しないことが（通常は）望まれる（高水準言語）。</a:t>
            </a:r>
            <a:endParaRPr lang="en-US" altLang="ja-JP" sz="2800" dirty="0"/>
          </a:p>
        </p:txBody>
      </p:sp>
      <p:sp>
        <p:nvSpPr>
          <p:cNvPr id="5" name="テキスト ボックス 3"/>
          <p:cNvSpPr txBox="1">
            <a:spLocks noChangeArrowheads="1"/>
          </p:cNvSpPr>
          <p:nvPr/>
        </p:nvSpPr>
        <p:spPr bwMode="auto">
          <a:xfrm>
            <a:off x="928662" y="2928934"/>
            <a:ext cx="7000875" cy="3416320"/>
          </a:xfrm>
          <a:prstGeom prst="rect">
            <a:avLst/>
          </a:prstGeom>
          <a:noFill/>
          <a:ln w="9525">
            <a:noFill/>
            <a:miter lim="800000"/>
            <a:headEnd/>
            <a:tailEnd/>
          </a:ln>
        </p:spPr>
        <p:txBody>
          <a:bodyPr>
            <a:spAutoFit/>
          </a:bodyPr>
          <a:lstStyle/>
          <a:p>
            <a:r>
              <a:rPr lang="ja-JP" altLang="en-US" sz="2400" dirty="0"/>
              <a:t>プログラミング言語が持つべき性質</a:t>
            </a:r>
            <a:endParaRPr lang="en-US" altLang="ja-JP" sz="2400" dirty="0"/>
          </a:p>
          <a:p>
            <a:pPr>
              <a:buFont typeface="Wingdings" pitchFamily="2" charset="2"/>
              <a:buChar char="Ø"/>
            </a:pPr>
            <a:r>
              <a:rPr lang="ja-JP" altLang="en-US" sz="2400" dirty="0"/>
              <a:t> 高水準の記述能力</a:t>
            </a:r>
            <a:endParaRPr lang="en-US" altLang="ja-JP" sz="2400" dirty="0"/>
          </a:p>
          <a:p>
            <a:pPr lvl="1">
              <a:buFont typeface="Arial" charset="0"/>
              <a:buChar char="•"/>
            </a:pPr>
            <a:r>
              <a:rPr lang="ja-JP" altLang="en-US" sz="2400" dirty="0"/>
              <a:t> プログラムの論理構造を簡潔に記述</a:t>
            </a:r>
            <a:endParaRPr lang="en-US" altLang="ja-JP" sz="2400" dirty="0"/>
          </a:p>
          <a:p>
            <a:pPr>
              <a:buFont typeface="Wingdings" pitchFamily="2" charset="2"/>
              <a:buChar char="Ø"/>
            </a:pPr>
            <a:r>
              <a:rPr lang="ja-JP" altLang="en-US" sz="2400" dirty="0"/>
              <a:t> 厳密な意味の定義</a:t>
            </a:r>
            <a:endParaRPr lang="en-US" altLang="ja-JP" sz="2400" dirty="0"/>
          </a:p>
          <a:p>
            <a:pPr lvl="1">
              <a:buFont typeface="Arial" charset="0"/>
              <a:buChar char="•"/>
            </a:pPr>
            <a:r>
              <a:rPr lang="ja-JP" altLang="en-US" sz="2400" dirty="0"/>
              <a:t> その言語で記述可能なすべてのプログラムの意味（動作）を完全に規定</a:t>
            </a:r>
            <a:endParaRPr lang="en-US" altLang="ja-JP" sz="2400" dirty="0"/>
          </a:p>
          <a:p>
            <a:pPr>
              <a:buFont typeface="Wingdings" pitchFamily="2" charset="2"/>
              <a:buChar char="Ø"/>
            </a:pPr>
            <a:r>
              <a:rPr lang="ja-JP" altLang="en-US" sz="2400" dirty="0"/>
              <a:t> 効率的実装</a:t>
            </a:r>
            <a:endParaRPr lang="en-US" altLang="ja-JP" sz="2400" dirty="0"/>
          </a:p>
          <a:p>
            <a:pPr lvl="1">
              <a:buFont typeface="Arial" charset="0"/>
              <a:buChar char="•"/>
            </a:pPr>
            <a:r>
              <a:rPr lang="ja-JP" altLang="en-US" sz="2400" dirty="0"/>
              <a:t> その言語で記述可能なすべてのプログラムを、効率のよい機械語に変換</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a:t>高水準言語の利点</a:t>
            </a:r>
          </a:p>
        </p:txBody>
      </p:sp>
      <p:sp>
        <p:nvSpPr>
          <p:cNvPr id="4" name="テキスト ボックス 3"/>
          <p:cNvSpPr txBox="1"/>
          <p:nvPr/>
        </p:nvSpPr>
        <p:spPr>
          <a:xfrm>
            <a:off x="785786" y="1142984"/>
            <a:ext cx="7786742" cy="954107"/>
          </a:xfrm>
          <a:prstGeom prst="rect">
            <a:avLst/>
          </a:prstGeom>
          <a:noFill/>
        </p:spPr>
        <p:txBody>
          <a:bodyPr wrap="square" rtlCol="0">
            <a:spAutoFit/>
          </a:bodyPr>
          <a:lstStyle/>
          <a:p>
            <a:r>
              <a:rPr lang="ja-JP" altLang="en-US" sz="2800" dirty="0"/>
              <a:t>機械語、アセンブリ言語はほとんどすべての領域において高水準言語にとってかわられた。</a:t>
            </a:r>
            <a:endParaRPr lang="en-US" altLang="ja-JP" sz="2800" dirty="0"/>
          </a:p>
        </p:txBody>
      </p:sp>
      <p:sp>
        <p:nvSpPr>
          <p:cNvPr id="6" name="テキスト ボックス 5"/>
          <p:cNvSpPr txBox="1"/>
          <p:nvPr/>
        </p:nvSpPr>
        <p:spPr>
          <a:xfrm>
            <a:off x="1428728" y="2060848"/>
            <a:ext cx="6479659" cy="1569660"/>
          </a:xfrm>
          <a:prstGeom prst="rect">
            <a:avLst/>
          </a:prstGeom>
          <a:noFill/>
        </p:spPr>
        <p:txBody>
          <a:bodyPr wrap="none" rtlCol="0">
            <a:spAutoFit/>
          </a:bodyPr>
          <a:lstStyle/>
          <a:p>
            <a:pPr>
              <a:buFont typeface="Arial" pitchFamily="34" charset="0"/>
              <a:buChar char="•"/>
            </a:pPr>
            <a:r>
              <a:rPr kumimoji="1" lang="ja-JP" altLang="en-US" sz="2400" dirty="0"/>
              <a:t>  人間に</a:t>
            </a:r>
            <a:r>
              <a:rPr lang="ja-JP" altLang="en-US" sz="2400" dirty="0"/>
              <a:t>とって読みやすい</a:t>
            </a:r>
            <a:endParaRPr lang="en-US" altLang="ja-JP" sz="2400" dirty="0"/>
          </a:p>
          <a:p>
            <a:pPr>
              <a:buFont typeface="Arial" pitchFamily="34" charset="0"/>
              <a:buChar char="•"/>
            </a:pPr>
            <a:r>
              <a:rPr lang="ja-JP" altLang="en-US" sz="2400" dirty="0"/>
              <a:t>  </a:t>
            </a:r>
            <a:r>
              <a:rPr kumimoji="1" lang="ja-JP" altLang="en-US" sz="2400" dirty="0"/>
              <a:t>特定の機械に依存しない </a:t>
            </a:r>
            <a:r>
              <a:rPr kumimoji="1" lang="en-US" altLang="ja-JP" sz="2400" dirty="0"/>
              <a:t>(portable)</a:t>
            </a:r>
          </a:p>
          <a:p>
            <a:pPr>
              <a:buFont typeface="Arial" pitchFamily="34" charset="0"/>
              <a:buChar char="•"/>
            </a:pPr>
            <a:r>
              <a:rPr lang="en-US" altLang="ja-JP" sz="2400" dirty="0"/>
              <a:t>  </a:t>
            </a:r>
            <a:r>
              <a:rPr lang="ja-JP" altLang="en-US" sz="2400" dirty="0"/>
              <a:t>ライブラリが使える</a:t>
            </a:r>
            <a:endParaRPr lang="en-US" altLang="ja-JP" sz="2400" dirty="0"/>
          </a:p>
          <a:p>
            <a:pPr>
              <a:buFont typeface="Arial" pitchFamily="34" charset="0"/>
              <a:buChar char="•"/>
            </a:pPr>
            <a:r>
              <a:rPr lang="en-US" altLang="ja-JP" sz="2400" dirty="0"/>
              <a:t>  </a:t>
            </a:r>
            <a:r>
              <a:rPr lang="ja-JP" altLang="en-US" sz="2400" dirty="0"/>
              <a:t>構文チェック、型チェックなどの検査機構がある</a:t>
            </a:r>
            <a:endParaRPr lang="en-US" altLang="ja-JP" sz="2400" dirty="0"/>
          </a:p>
        </p:txBody>
      </p:sp>
      <p:sp>
        <p:nvSpPr>
          <p:cNvPr id="7" name="テキスト ボックス 6"/>
          <p:cNvSpPr txBox="1"/>
          <p:nvPr/>
        </p:nvSpPr>
        <p:spPr>
          <a:xfrm>
            <a:off x="571472" y="3714752"/>
            <a:ext cx="8072494" cy="523220"/>
          </a:xfrm>
          <a:prstGeom prst="rect">
            <a:avLst/>
          </a:prstGeom>
          <a:noFill/>
        </p:spPr>
        <p:txBody>
          <a:bodyPr wrap="square" rtlCol="0">
            <a:spAutoFit/>
          </a:bodyPr>
          <a:lstStyle/>
          <a:p>
            <a:r>
              <a:rPr lang="ja-JP" altLang="en-US" sz="2800" dirty="0"/>
              <a:t>例</a:t>
            </a:r>
            <a:r>
              <a:rPr lang="en-US" altLang="ja-JP" sz="2800" dirty="0"/>
              <a:t>: C</a:t>
            </a:r>
            <a:r>
              <a:rPr lang="ja-JP" altLang="en-US" sz="2800" dirty="0"/>
              <a:t>言語</a:t>
            </a:r>
            <a:endParaRPr kumimoji="1" lang="ja-JP" altLang="en-US" sz="2800" dirty="0"/>
          </a:p>
        </p:txBody>
      </p:sp>
      <p:sp>
        <p:nvSpPr>
          <p:cNvPr id="8" name="テキスト ボックス 7"/>
          <p:cNvSpPr txBox="1"/>
          <p:nvPr/>
        </p:nvSpPr>
        <p:spPr>
          <a:xfrm>
            <a:off x="971600" y="4289028"/>
            <a:ext cx="7920880" cy="2308324"/>
          </a:xfrm>
          <a:prstGeom prst="rect">
            <a:avLst/>
          </a:prstGeom>
          <a:noFill/>
        </p:spPr>
        <p:txBody>
          <a:bodyPr wrap="square" rtlCol="0">
            <a:spAutoFit/>
          </a:bodyPr>
          <a:lstStyle/>
          <a:p>
            <a:pPr lvl="0">
              <a:buFont typeface="Arial" pitchFamily="34" charset="0"/>
              <a:buChar char="•"/>
            </a:pPr>
            <a:r>
              <a:rPr lang="en-US" altLang="ja-JP" sz="2400" dirty="0">
                <a:solidFill>
                  <a:prstClr val="black"/>
                </a:solidFill>
              </a:rPr>
              <a:t> 1973</a:t>
            </a:r>
            <a:r>
              <a:rPr lang="ja-JP" altLang="en-US" sz="2400" dirty="0">
                <a:solidFill>
                  <a:prstClr val="black"/>
                </a:solidFill>
              </a:rPr>
              <a:t>年に開発</a:t>
            </a:r>
            <a:r>
              <a:rPr lang="en-US" altLang="ja-JP" sz="2400" dirty="0">
                <a:solidFill>
                  <a:prstClr val="black"/>
                </a:solidFill>
              </a:rPr>
              <a:t>, UNIX</a:t>
            </a:r>
            <a:r>
              <a:rPr lang="ja-JP" altLang="en-US" sz="2400" dirty="0">
                <a:solidFill>
                  <a:prstClr val="black"/>
                </a:solidFill>
              </a:rPr>
              <a:t>の</a:t>
            </a:r>
            <a:r>
              <a:rPr lang="en-US" altLang="ja-JP" sz="2400" dirty="0">
                <a:solidFill>
                  <a:prstClr val="black"/>
                </a:solidFill>
              </a:rPr>
              <a:t>kernel(</a:t>
            </a:r>
            <a:r>
              <a:rPr lang="ja-JP" altLang="en-US" sz="2400" dirty="0">
                <a:solidFill>
                  <a:prstClr val="black"/>
                </a:solidFill>
              </a:rPr>
              <a:t>最初はアセンブリ言語で書かれていた</a:t>
            </a:r>
            <a:r>
              <a:rPr lang="en-US" altLang="ja-JP" sz="2400" dirty="0">
                <a:solidFill>
                  <a:prstClr val="black"/>
                </a:solidFill>
              </a:rPr>
              <a:t>)</a:t>
            </a:r>
            <a:r>
              <a:rPr lang="ja-JP" altLang="en-US" sz="2400" dirty="0">
                <a:solidFill>
                  <a:prstClr val="black"/>
                </a:solidFill>
              </a:rPr>
              <a:t>を</a:t>
            </a:r>
            <a:r>
              <a:rPr lang="en-US" altLang="ja-JP" sz="2400" dirty="0">
                <a:solidFill>
                  <a:prstClr val="black"/>
                </a:solidFill>
              </a:rPr>
              <a:t>C</a:t>
            </a:r>
            <a:r>
              <a:rPr lang="ja-JP" altLang="en-US" sz="2400" dirty="0">
                <a:solidFill>
                  <a:prstClr val="black"/>
                </a:solidFill>
              </a:rPr>
              <a:t>で書き換えた</a:t>
            </a:r>
            <a:endParaRPr lang="en-US" altLang="ja-JP" sz="2400" dirty="0">
              <a:solidFill>
                <a:prstClr val="black"/>
              </a:solidFill>
            </a:endParaRPr>
          </a:p>
          <a:p>
            <a:pPr lvl="0">
              <a:buFont typeface="Arial" pitchFamily="34" charset="0"/>
              <a:buChar char="•"/>
            </a:pPr>
            <a:r>
              <a:rPr lang="ja-JP" altLang="en-US" sz="2400" dirty="0">
                <a:solidFill>
                  <a:prstClr val="black"/>
                </a:solidFill>
              </a:rPr>
              <a:t>　アセンブリ言語で書かれていたころより修正や、新しいデバイスの追加に対する拡張などがはるかに容易になった</a:t>
            </a:r>
            <a:endParaRPr lang="en-US" altLang="ja-JP" sz="2400" dirty="0">
              <a:solidFill>
                <a:prstClr val="black"/>
              </a:solidFill>
            </a:endParaRPr>
          </a:p>
          <a:p>
            <a:pPr lvl="0">
              <a:buFont typeface="Arial" pitchFamily="34" charset="0"/>
              <a:buChar char="•"/>
            </a:pPr>
            <a:r>
              <a:rPr lang="en-US" altLang="ja-JP" sz="2400" dirty="0">
                <a:solidFill>
                  <a:prstClr val="black"/>
                </a:solidFill>
              </a:rPr>
              <a:t>  </a:t>
            </a:r>
            <a:r>
              <a:rPr lang="ja-JP" altLang="en-US" sz="2400" dirty="0">
                <a:solidFill>
                  <a:prstClr val="black"/>
                </a:solidFill>
              </a:rPr>
              <a:t>異なるハードウェア</a:t>
            </a:r>
            <a:r>
              <a:rPr lang="en-US" altLang="ja-JP" sz="2400" dirty="0">
                <a:solidFill>
                  <a:prstClr val="black"/>
                </a:solidFill>
              </a:rPr>
              <a:t>(PDP-11</a:t>
            </a:r>
            <a:r>
              <a:rPr lang="ja-JP" altLang="en-US" sz="2400" dirty="0">
                <a:solidFill>
                  <a:prstClr val="black"/>
                </a:solidFill>
              </a:rPr>
              <a:t>以外</a:t>
            </a:r>
            <a:r>
              <a:rPr lang="en-US" altLang="ja-JP" sz="2400" dirty="0">
                <a:solidFill>
                  <a:prstClr val="black"/>
                </a:solidFill>
              </a:rPr>
              <a:t>)</a:t>
            </a:r>
            <a:r>
              <a:rPr lang="ja-JP" altLang="en-US" sz="2400" dirty="0">
                <a:solidFill>
                  <a:prstClr val="black"/>
                </a:solidFill>
              </a:rPr>
              <a:t>に対する</a:t>
            </a:r>
            <a:r>
              <a:rPr lang="en-US" altLang="ja-JP" sz="2400" dirty="0">
                <a:solidFill>
                  <a:prstClr val="black"/>
                </a:solidFill>
              </a:rPr>
              <a:t>UNIX OS</a:t>
            </a:r>
            <a:r>
              <a:rPr lang="ja-JP" altLang="en-US" sz="2400" dirty="0">
                <a:solidFill>
                  <a:prstClr val="black"/>
                </a:solidFill>
              </a:rPr>
              <a:t>も、コードの大部分を変えることなく作れた。</a:t>
            </a:r>
            <a:endParaRPr kumimoji="1" lang="ja-JP" alt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プログラミング言語の分類</a:t>
            </a:r>
            <a:endParaRPr kumimoji="1" lang="ja-JP" altLang="en-US" dirty="0"/>
          </a:p>
        </p:txBody>
      </p:sp>
      <p:sp>
        <p:nvSpPr>
          <p:cNvPr id="3" name="コンテンツ プレースホルダ 2"/>
          <p:cNvSpPr>
            <a:spLocks noGrp="1"/>
          </p:cNvSpPr>
          <p:nvPr>
            <p:ph idx="1"/>
          </p:nvPr>
        </p:nvSpPr>
        <p:spPr>
          <a:xfrm>
            <a:off x="500034" y="3000372"/>
            <a:ext cx="8143932" cy="3500462"/>
          </a:xfrm>
        </p:spPr>
        <p:txBody>
          <a:bodyPr>
            <a:noAutofit/>
          </a:bodyPr>
          <a:lstStyle/>
          <a:p>
            <a:r>
              <a:rPr lang="ja-JP" altLang="en-US" sz="2800" dirty="0"/>
              <a:t>命令型言語</a:t>
            </a:r>
            <a:r>
              <a:rPr lang="en-US" altLang="ja-JP" sz="2800" dirty="0"/>
              <a:t>(imperative language)</a:t>
            </a:r>
            <a:r>
              <a:rPr lang="ja-JP" altLang="en-US" sz="2800" dirty="0"/>
              <a:t>あるいは手続き型言語</a:t>
            </a:r>
            <a:r>
              <a:rPr lang="en-US" altLang="ja-JP" sz="2800" dirty="0"/>
              <a:t>(procedural language)</a:t>
            </a:r>
          </a:p>
          <a:p>
            <a:r>
              <a:rPr lang="ja-JP" altLang="en-US" sz="2800" dirty="0"/>
              <a:t>関数型言語</a:t>
            </a:r>
            <a:r>
              <a:rPr lang="en-US" altLang="ja-JP" sz="2800" dirty="0"/>
              <a:t>(functional language)</a:t>
            </a:r>
          </a:p>
          <a:p>
            <a:pPr marL="342900" lvl="1" indent="-342900">
              <a:buFont typeface="Arial" pitchFamily="34" charset="0"/>
              <a:buChar char="•"/>
            </a:pPr>
            <a:r>
              <a:rPr lang="ja-JP" altLang="en-US" dirty="0"/>
              <a:t>オブジェクト指向言語</a:t>
            </a:r>
            <a:r>
              <a:rPr lang="en-US" altLang="ja-JP" dirty="0"/>
              <a:t>(object oriented language)</a:t>
            </a:r>
          </a:p>
          <a:p>
            <a:r>
              <a:rPr lang="ja-JP" altLang="en-US" sz="2800" dirty="0"/>
              <a:t>論理型言語</a:t>
            </a:r>
            <a:r>
              <a:rPr lang="en-US" altLang="ja-JP" sz="2800" dirty="0"/>
              <a:t>(logic programming language)</a:t>
            </a:r>
          </a:p>
        </p:txBody>
      </p:sp>
      <p:sp>
        <p:nvSpPr>
          <p:cNvPr id="4" name="正方形/長方形 3"/>
          <p:cNvSpPr/>
          <p:nvPr/>
        </p:nvSpPr>
        <p:spPr>
          <a:xfrm>
            <a:off x="571472" y="1571612"/>
            <a:ext cx="8001056" cy="954107"/>
          </a:xfrm>
          <a:prstGeom prst="rect">
            <a:avLst/>
          </a:prstGeom>
        </p:spPr>
        <p:txBody>
          <a:bodyPr wrap="square">
            <a:spAutoFit/>
          </a:bodyPr>
          <a:lstStyle/>
          <a:p>
            <a:r>
              <a:rPr lang="ja-JP" altLang="en-US" sz="2800" dirty="0"/>
              <a:t>プログラミング言語は計算モデルにより以下のように分類される。</a:t>
            </a:r>
            <a:endParaRPr lang="en-US" altLang="ja-JP"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言語が提供するもの（１）</a:t>
            </a:r>
          </a:p>
        </p:txBody>
      </p:sp>
      <p:sp>
        <p:nvSpPr>
          <p:cNvPr id="3" name="コンテンツ プレースホルダ 2"/>
          <p:cNvSpPr>
            <a:spLocks noGrp="1"/>
          </p:cNvSpPr>
          <p:nvPr>
            <p:ph idx="1"/>
          </p:nvPr>
        </p:nvSpPr>
        <p:spPr/>
        <p:txBody>
          <a:bodyPr>
            <a:normAutofit fontScale="92500"/>
          </a:bodyPr>
          <a:lstStyle/>
          <a:p>
            <a:r>
              <a:rPr kumimoji="1" lang="ja-JP" altLang="en-US" dirty="0"/>
              <a:t>計算モデル（前ページ参照）</a:t>
            </a:r>
            <a:endParaRPr kumimoji="1" lang="en-US" altLang="ja-JP" dirty="0"/>
          </a:p>
          <a:p>
            <a:r>
              <a:rPr lang="ja-JP" altLang="en-US" dirty="0"/>
              <a:t>データ型（とその操作）</a:t>
            </a:r>
            <a:endParaRPr lang="en-US" altLang="ja-JP" dirty="0"/>
          </a:p>
          <a:p>
            <a:pPr lvl="1"/>
            <a:r>
              <a:rPr lang="ja-JP" altLang="en-US" dirty="0"/>
              <a:t>（例） </a:t>
            </a:r>
            <a:r>
              <a:rPr lang="en-US" altLang="ja-JP" dirty="0"/>
              <a:t>C</a:t>
            </a:r>
            <a:r>
              <a:rPr lang="ja-JP" altLang="en-US" dirty="0"/>
              <a:t>言語</a:t>
            </a:r>
            <a:r>
              <a:rPr lang="en-US" altLang="en-US" dirty="0" err="1"/>
              <a:t>は</a:t>
            </a:r>
            <a:r>
              <a:rPr lang="en-US" altLang="ja-JP" dirty="0" err="1"/>
              <a:t>int</a:t>
            </a:r>
            <a:r>
              <a:rPr lang="ja-JP" altLang="en-US" dirty="0"/>
              <a:t>型</a:t>
            </a:r>
            <a:r>
              <a:rPr lang="en-US" altLang="ja-JP"/>
              <a:t>, double</a:t>
            </a:r>
            <a:r>
              <a:rPr lang="ja-JP" altLang="en-US" dirty="0"/>
              <a:t>型などの基本型</a:t>
            </a:r>
            <a:r>
              <a:rPr lang="en-US" altLang="en-US" dirty="0" err="1"/>
              <a:t>を提供する。またC</a:t>
            </a:r>
            <a:r>
              <a:rPr lang="ja-JP" altLang="en-US" dirty="0"/>
              <a:t>言語は構造体（レコード）、ポインタ、共用体等、データを組み合わせて大きな構造のデータを作る仕組みを提供する。</a:t>
            </a:r>
            <a:r>
              <a:rPr lang="en-US" altLang="ja-JP" dirty="0" err="1"/>
              <a:t>int</a:t>
            </a:r>
            <a:r>
              <a:rPr lang="ja-JP" altLang="en-US" dirty="0"/>
              <a:t>型</a:t>
            </a:r>
            <a:r>
              <a:rPr lang="en-US" altLang="ja-JP" dirty="0"/>
              <a:t>, string</a:t>
            </a:r>
            <a:r>
              <a:rPr lang="ja-JP" altLang="en-US" dirty="0"/>
              <a:t>型</a:t>
            </a:r>
            <a:r>
              <a:rPr lang="en-US" altLang="ja-JP" dirty="0"/>
              <a:t>, double</a:t>
            </a:r>
            <a:r>
              <a:rPr lang="ja-JP" altLang="en-US" dirty="0"/>
              <a:t>型などの基本型のデータをそれらで組み合わせることにより、複雑な構造のデータを組み立てることができる。また、構造体等に対し、その部分構造を得る操作関数（構造体のメンバ演算子など）が提供される。</a:t>
            </a:r>
            <a:endParaRPr lang="en-US" altLang="ja-JP"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765</TotalTime>
  <Words>1894</Words>
  <Application>Microsoft Macintosh PowerPoint</Application>
  <PresentationFormat>画面に合わせる (4:3)</PresentationFormat>
  <Paragraphs>194</Paragraphs>
  <Slides>24</Slides>
  <Notes>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24</vt:i4>
      </vt:variant>
    </vt:vector>
  </HeadingPairs>
  <TitlesOfParts>
    <vt:vector size="28" baseType="lpstr">
      <vt:lpstr>Arial</vt:lpstr>
      <vt:lpstr>Calibri</vt:lpstr>
      <vt:lpstr>Wingdings</vt:lpstr>
      <vt:lpstr>Office テーマ</vt:lpstr>
      <vt:lpstr>プログラミング言語論 第１回</vt:lpstr>
      <vt:lpstr>講義のスケジュール</vt:lpstr>
      <vt:lpstr>連絡先</vt:lpstr>
      <vt:lpstr>機械語(machine language)</vt:lpstr>
      <vt:lpstr>機械語(machine language)</vt:lpstr>
      <vt:lpstr>プログラミング言語</vt:lpstr>
      <vt:lpstr>高水準言語の利点</vt:lpstr>
      <vt:lpstr>プログラミング言語の分類</vt:lpstr>
      <vt:lpstr>言語が提供するもの（１）</vt:lpstr>
      <vt:lpstr>言語が提供するもの（２）</vt:lpstr>
      <vt:lpstr>プログラミング言語の構文</vt:lpstr>
      <vt:lpstr>プログラミング言語の意味</vt:lpstr>
      <vt:lpstr>プログラミング言語の定義、説明</vt:lpstr>
      <vt:lpstr>簡単な言語の例---Little Quilt</vt:lpstr>
      <vt:lpstr>Little Quilｔ言語</vt:lpstr>
      <vt:lpstr>Little Quilｔ言語の式の定義</vt:lpstr>
      <vt:lpstr>Little Quilt言語の式の例</vt:lpstr>
      <vt:lpstr>演習問題１</vt:lpstr>
      <vt:lpstr>関数宣言の導入</vt:lpstr>
      <vt:lpstr>局所宣言(let式)の導入</vt:lpstr>
      <vt:lpstr>演習問題２</vt:lpstr>
      <vt:lpstr>値に名前を付ける構文の導入</vt:lpstr>
      <vt:lpstr>少し大きな例</vt:lpstr>
      <vt:lpstr>Little Quilt言語の構文定義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sasano isao</cp:lastModifiedBy>
  <cp:revision>399</cp:revision>
  <dcterms:created xsi:type="dcterms:W3CDTF">2009-09-11T09:19:03Z</dcterms:created>
  <dcterms:modified xsi:type="dcterms:W3CDTF">2020-09-30T06:12:53Z</dcterms:modified>
</cp:coreProperties>
</file>