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81" r:id="rId9"/>
    <p:sldId id="267" r:id="rId10"/>
    <p:sldId id="259" r:id="rId11"/>
    <p:sldId id="275" r:id="rId12"/>
    <p:sldId id="326" r:id="rId13"/>
    <p:sldId id="276" r:id="rId14"/>
    <p:sldId id="274" r:id="rId15"/>
    <p:sldId id="279" r:id="rId16"/>
    <p:sldId id="278" r:id="rId17"/>
    <p:sldId id="282" r:id="rId18"/>
    <p:sldId id="283" r:id="rId19"/>
    <p:sldId id="284" r:id="rId20"/>
    <p:sldId id="323" r:id="rId21"/>
    <p:sldId id="325" r:id="rId22"/>
    <p:sldId id="324" r:id="rId23"/>
    <p:sldId id="280" r:id="rId24"/>
    <p:sldId id="286" r:id="rId25"/>
    <p:sldId id="285" r:id="rId26"/>
    <p:sldId id="287" r:id="rId27"/>
    <p:sldId id="264" r:id="rId28"/>
    <p:sldId id="289" r:id="rId29"/>
    <p:sldId id="290" r:id="rId30"/>
    <p:sldId id="291" r:id="rId31"/>
    <p:sldId id="288" r:id="rId32"/>
    <p:sldId id="292" r:id="rId33"/>
    <p:sldId id="293" r:id="rId34"/>
    <p:sldId id="294" r:id="rId35"/>
    <p:sldId id="296" r:id="rId36"/>
    <p:sldId id="297" r:id="rId37"/>
    <p:sldId id="295" r:id="rId38"/>
    <p:sldId id="336" r:id="rId39"/>
    <p:sldId id="334" r:id="rId40"/>
    <p:sldId id="335" r:id="rId41"/>
    <p:sldId id="327" r:id="rId42"/>
    <p:sldId id="328" r:id="rId43"/>
    <p:sldId id="266" r:id="rId44"/>
    <p:sldId id="337" r:id="rId45"/>
    <p:sldId id="306" r:id="rId46"/>
    <p:sldId id="298"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8"/>
    <p:restoredTop sz="93673" autoAdjust="0"/>
  </p:normalViewPr>
  <p:slideViewPr>
    <p:cSldViewPr>
      <p:cViewPr varScale="1">
        <p:scale>
          <a:sx n="120" d="100"/>
          <a:sy n="120" d="100"/>
        </p:scale>
        <p:origin x="197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2024/11/11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a:t>プログラミング入門</a:t>
            </a:r>
            <a:r>
              <a:rPr lang="en-US" altLang="ja-JP" dirty="0"/>
              <a:t>2</a:t>
            </a:r>
            <a:br>
              <a:rPr lang="en-US" altLang="ja-JP" dirty="0"/>
            </a:br>
            <a:r>
              <a:rPr lang="ja-JP" altLang="en-US"/>
              <a:t>第</a:t>
            </a:r>
            <a:r>
              <a:rPr lang="en-US" altLang="ja-JP" dirty="0"/>
              <a:t>6</a:t>
            </a:r>
            <a:r>
              <a:rPr lang="ja-JP" altLang="en-US"/>
              <a:t>回</a:t>
            </a:r>
            <a:br>
              <a:rPr lang="en-US" altLang="ja-JP" dirty="0"/>
            </a:br>
            <a:r>
              <a:rPr lang="ja-JP" altLang="en-US" dirty="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アドレス演算子＆</a:t>
            </a:r>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a:t>アドレス演算子適用式の構文</a:t>
            </a:r>
            <a:endParaRPr lang="en-US" altLang="ja-JP" sz="2800" dirty="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a:t>&amp;</a:t>
            </a:r>
            <a:r>
              <a:rPr kumimoji="1" lang="ja-JP" altLang="en-US" sz="2800" dirty="0"/>
              <a:t>式</a:t>
            </a:r>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a:t>
            </a:r>
            <a:r>
              <a:rPr kumimoji="1" lang="en-US" altLang="ja-JP" sz="2800" i="1" dirty="0"/>
              <a:t>e</a:t>
            </a:r>
            <a:r>
              <a:rPr kumimoji="1" lang="en-US" altLang="ja-JP" sz="2800" dirty="0"/>
              <a:t> </a:t>
            </a:r>
            <a:r>
              <a:rPr kumimoji="1" lang="ja-JP" altLang="en-US" sz="2800" dirty="0"/>
              <a:t>の意味</a:t>
            </a:r>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a:t>式</a:t>
            </a:r>
            <a:r>
              <a:rPr kumimoji="1" lang="en-US" altLang="ja-JP" sz="2800" dirty="0"/>
              <a:t>&amp;</a:t>
            </a:r>
            <a:r>
              <a:rPr kumimoji="1" lang="en-US" altLang="ja-JP" sz="2800" i="1" dirty="0"/>
              <a:t>e</a:t>
            </a:r>
            <a:r>
              <a:rPr kumimoji="1" lang="ja-JP" altLang="en-US" sz="2800" dirty="0"/>
              <a:t>の評価結果は式</a:t>
            </a:r>
            <a:r>
              <a:rPr kumimoji="1" lang="en-US" altLang="ja-JP" sz="2800" i="1" dirty="0"/>
              <a:t>e</a:t>
            </a:r>
            <a:r>
              <a:rPr kumimoji="1" lang="ja-JP" altLang="en-US" sz="2800" dirty="0"/>
              <a:t>のアドレスである。</a:t>
            </a:r>
            <a:r>
              <a:rPr lang="ja-JP" altLang="en-US" sz="2800" dirty="0"/>
              <a:t>式</a:t>
            </a:r>
            <a:r>
              <a:rPr lang="en-US" altLang="ja-JP" sz="2800" i="1" dirty="0"/>
              <a:t>e</a:t>
            </a:r>
            <a:r>
              <a:rPr lang="ja-JP" altLang="en-US" sz="2800" dirty="0"/>
              <a:t>がアドレスを持たない式の場合、コンパイル時にエラーとなる。</a:t>
            </a:r>
            <a:endParaRPr lang="en-US" altLang="ja-JP" sz="2800" dirty="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a:t>
            </a:r>
            <a:r>
              <a:rPr kumimoji="1" lang="en-US" altLang="ja-JP" sz="2800" i="1" dirty="0"/>
              <a:t>e</a:t>
            </a:r>
            <a:r>
              <a:rPr kumimoji="1" lang="en-US" altLang="ja-JP" sz="2800" dirty="0"/>
              <a:t> </a:t>
            </a:r>
            <a:r>
              <a:rPr kumimoji="1" lang="ja-JP" altLang="en-US" sz="2800" dirty="0"/>
              <a:t>の型</a:t>
            </a:r>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a:t>式</a:t>
            </a:r>
            <a:r>
              <a:rPr kumimoji="1" lang="en-US" altLang="ja-JP" sz="2800" i="1" dirty="0"/>
              <a:t>e</a:t>
            </a:r>
            <a:r>
              <a:rPr lang="ja-JP" altLang="en-US" sz="2800" dirty="0"/>
              <a:t>の型が</a:t>
            </a:r>
            <a:r>
              <a:rPr kumimoji="1" lang="en-US" altLang="ja-JP" sz="2800" i="1" dirty="0"/>
              <a:t>t</a:t>
            </a:r>
            <a:r>
              <a:rPr lang="ja-JP" altLang="en-US" sz="2800" dirty="0"/>
              <a:t>型</a:t>
            </a:r>
            <a:r>
              <a:rPr kumimoji="1" lang="ja-JP" altLang="en-US" sz="2800" dirty="0"/>
              <a:t>のとき、式</a:t>
            </a:r>
            <a:r>
              <a:rPr kumimoji="1" lang="en-US" altLang="ja-JP" sz="2800" dirty="0"/>
              <a:t>&amp;</a:t>
            </a:r>
            <a:r>
              <a:rPr kumimoji="1" lang="en-US" altLang="ja-JP" sz="2800" i="1" dirty="0"/>
              <a:t>e</a:t>
            </a:r>
            <a:r>
              <a:rPr kumimoji="1" lang="ja-JP" altLang="en-US" sz="2800" dirty="0"/>
              <a:t>の型は</a:t>
            </a:r>
            <a:r>
              <a:rPr kumimoji="1" lang="en-US" altLang="ja-JP" sz="2800" i="1" dirty="0"/>
              <a:t>t</a:t>
            </a:r>
            <a:r>
              <a:rPr kumimoji="1" lang="en-US" altLang="ja-JP" sz="2800" dirty="0"/>
              <a:t> * </a:t>
            </a:r>
            <a:r>
              <a:rPr kumimoji="1" lang="ja-JP" altLang="en-US" sz="2800" dirty="0"/>
              <a:t>型である。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ポインタ型の変数の宣言</a:t>
            </a:r>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a:t>ポインタ型の変数を宣言することができる。</a:t>
            </a:r>
            <a:endParaRPr kumimoji="1" lang="en-US" altLang="ja-JP" sz="2800" dirty="0"/>
          </a:p>
          <a:p>
            <a:r>
              <a:rPr lang="en-US" altLang="ja-JP" sz="2800" i="1" dirty="0"/>
              <a:t>t</a:t>
            </a:r>
            <a:r>
              <a:rPr lang="en-US" altLang="ja-JP" sz="2800" dirty="0"/>
              <a:t> *</a:t>
            </a:r>
            <a:r>
              <a:rPr lang="ja-JP" altLang="en-US" sz="2800" dirty="0"/>
              <a:t>型の変数の宣言は以下の形で行う。</a:t>
            </a:r>
            <a:endParaRPr lang="en-US" altLang="ja-JP" sz="2800" dirty="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a:t> </a:t>
            </a:r>
            <a:r>
              <a:rPr lang="en-US" altLang="ja-JP" sz="2800" i="1" dirty="0"/>
              <a:t>t</a:t>
            </a:r>
            <a:r>
              <a:rPr lang="en-US" altLang="ja-JP" sz="2800" dirty="0"/>
              <a:t> *</a:t>
            </a:r>
            <a:r>
              <a:rPr lang="ja-JP" altLang="en-US" sz="2800" dirty="0"/>
              <a:t>変数名</a:t>
            </a:r>
            <a:r>
              <a:rPr lang="en-US" altLang="ja-JP" sz="2800" dirty="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a:t>例えば、</a:t>
            </a:r>
            <a:r>
              <a:rPr lang="en-US" altLang="ja-JP" sz="2800" dirty="0" err="1"/>
              <a:t>int</a:t>
            </a:r>
            <a:r>
              <a:rPr lang="ja-JP" altLang="en-US" sz="2800" dirty="0"/>
              <a:t>型へのポインタ型の変数の宣言は、</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err="1"/>
              <a:t>のように</a:t>
            </a:r>
            <a:r>
              <a:rPr lang="ja-JP" altLang="en-US" sz="2800" dirty="0"/>
              <a:t>行う。</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a:t>ポインタ型の変数を複数個宣言する場合、</a:t>
            </a:r>
          </a:p>
          <a:p>
            <a:r>
              <a:rPr lang="en-US" altLang="ja-JP" sz="2800" dirty="0"/>
              <a:t>  </a:t>
            </a:r>
            <a:r>
              <a:rPr lang="en-US" altLang="ja-JP" sz="2800" dirty="0" err="1"/>
              <a:t>int</a:t>
            </a:r>
            <a:r>
              <a:rPr lang="en-US" altLang="ja-JP" sz="2800" dirty="0"/>
              <a:t> *a, *b;</a:t>
            </a:r>
          </a:p>
          <a:p>
            <a:r>
              <a:rPr kumimoji="1" lang="ja-JP" altLang="en-US" sz="2800" dirty="0"/>
              <a:t>のように、変数名の前に全部</a:t>
            </a:r>
            <a:r>
              <a:rPr kumimoji="1" lang="en-US" altLang="ja-JP" sz="2800" dirty="0"/>
              <a:t>*</a:t>
            </a:r>
            <a:r>
              <a:rPr kumimoji="1" lang="ja-JP" altLang="en-US" sz="2800" dirty="0"/>
              <a:t>をつける必要がある。</a:t>
            </a:r>
            <a:endParaRPr kumimoji="1" lang="en-US" altLang="ja-JP" sz="2800" dirty="0"/>
          </a:p>
          <a:p>
            <a:r>
              <a:rPr lang="en-US" altLang="ja-JP" sz="2800" dirty="0"/>
              <a:t>  </a:t>
            </a:r>
            <a:r>
              <a:rPr lang="en-US" altLang="ja-JP" sz="2800" dirty="0" err="1"/>
              <a:t>int</a:t>
            </a:r>
            <a:r>
              <a:rPr lang="en-US" altLang="ja-JP" sz="2800" dirty="0"/>
              <a:t> *a, b;</a:t>
            </a:r>
          </a:p>
          <a:p>
            <a:r>
              <a:rPr lang="ja-JP" altLang="en-US" sz="2800" dirty="0"/>
              <a:t>と宣言すると、</a:t>
            </a:r>
            <a:r>
              <a:rPr lang="en-US" altLang="ja-JP" sz="2800" dirty="0"/>
              <a:t>a</a:t>
            </a:r>
            <a:r>
              <a:rPr lang="ja-JP" altLang="en-US" sz="2800" dirty="0"/>
              <a:t>は</a:t>
            </a:r>
            <a:r>
              <a:rPr lang="en-US" altLang="ja-JP" sz="2800" dirty="0" err="1"/>
              <a:t>int</a:t>
            </a:r>
            <a:r>
              <a:rPr lang="ja-JP" altLang="en-US" sz="2800" dirty="0"/>
              <a:t>型へのポインタ型の変数になるが、</a:t>
            </a:r>
            <a:r>
              <a:rPr lang="en-US" altLang="ja-JP" sz="2800" dirty="0"/>
              <a:t>b</a:t>
            </a:r>
            <a:r>
              <a:rPr lang="ja-JP" altLang="en-US" sz="2800" dirty="0"/>
              <a:t>は</a:t>
            </a:r>
            <a:r>
              <a:rPr lang="en-US" altLang="ja-JP" sz="2800" dirty="0" err="1"/>
              <a:t>int</a:t>
            </a:r>
            <a:r>
              <a:rPr lang="ja-JP" altLang="en-US" sz="2800" dirty="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a:t>例</a:t>
            </a:r>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double y;</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address of x is %p.\n",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address of y is %p.\n",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間接演算子 </a:t>
            </a:r>
            <a:r>
              <a:rPr lang="en-US" altLang="ja-JP" dirty="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a:t>あるアドレスに格納されている値を取り出したいとする。そのとき、間接演算子</a:t>
            </a:r>
            <a:r>
              <a:rPr lang="en-US" altLang="ja-JP" sz="2800" dirty="0"/>
              <a:t>*</a:t>
            </a:r>
            <a:r>
              <a:rPr lang="ja-JP" altLang="en-US" sz="2800" dirty="0"/>
              <a:t>を用いる。</a:t>
            </a:r>
            <a:endParaRPr lang="en-US" altLang="ja-JP" sz="2800" dirty="0"/>
          </a:p>
          <a:p>
            <a:endParaRPr kumimoji="1" lang="en-US" altLang="ja-JP" sz="2800" dirty="0"/>
          </a:p>
          <a:p>
            <a:r>
              <a:rPr lang="ja-JP" altLang="en-US" sz="2800" dirty="0"/>
              <a:t>例えば、</a:t>
            </a:r>
            <a:endParaRPr lang="en-US" altLang="ja-JP" sz="2800" dirty="0"/>
          </a:p>
          <a:p>
            <a:r>
              <a:rPr kumimoji="1" lang="en-US" altLang="ja-JP" sz="2800" dirty="0"/>
              <a:t>   </a:t>
            </a:r>
            <a:r>
              <a:rPr kumimoji="1" lang="en-US" altLang="ja-JP" sz="2800" dirty="0" err="1"/>
              <a:t>int</a:t>
            </a:r>
            <a:r>
              <a:rPr kumimoji="1" lang="en-US" altLang="ja-JP" sz="2800" dirty="0"/>
              <a:t> x = 5;</a:t>
            </a:r>
          </a:p>
          <a:p>
            <a:r>
              <a:rPr lang="en-US" altLang="ja-JP" sz="2800" dirty="0"/>
              <a:t>   </a:t>
            </a:r>
            <a:r>
              <a:rPr lang="en-US" altLang="ja-JP" sz="2800" dirty="0" err="1"/>
              <a:t>int</a:t>
            </a:r>
            <a:r>
              <a:rPr lang="en-US" altLang="ja-JP" sz="2800" dirty="0"/>
              <a:t> *p;</a:t>
            </a:r>
          </a:p>
          <a:p>
            <a:r>
              <a:rPr kumimoji="1" lang="en-US" altLang="ja-JP" sz="2800" dirty="0"/>
              <a:t>   p = &amp;x;</a:t>
            </a:r>
          </a:p>
          <a:p>
            <a:r>
              <a:rPr lang="ja-JP" altLang="en-US" sz="2800" dirty="0"/>
              <a:t>という状況で、式</a:t>
            </a:r>
            <a:r>
              <a:rPr lang="en-US" altLang="ja-JP" sz="2800" dirty="0"/>
              <a:t>*p</a:t>
            </a:r>
            <a:r>
              <a:rPr lang="ja-JP" altLang="en-US" sz="2800" dirty="0"/>
              <a:t>は、</a:t>
            </a:r>
            <a:r>
              <a:rPr lang="en-US" altLang="ja-JP" sz="2800" dirty="0"/>
              <a:t>5</a:t>
            </a:r>
            <a:r>
              <a:rPr lang="ja-JP" altLang="en-US" sz="2800" dirty="0"/>
              <a:t>という値を持つ。</a:t>
            </a:r>
            <a:endParaRPr lang="en-US" altLang="ja-JP" sz="2800" dirty="0"/>
          </a:p>
          <a:p>
            <a:r>
              <a:rPr kumimoji="1" lang="ja-JP" altLang="en-US" sz="2800" dirty="0"/>
              <a:t>式</a:t>
            </a:r>
            <a:r>
              <a:rPr kumimoji="1" lang="en-US" altLang="ja-JP" sz="2800" dirty="0"/>
              <a:t>*p</a:t>
            </a:r>
            <a:r>
              <a:rPr kumimoji="1" lang="ja-JP" altLang="en-US" sz="2800" dirty="0"/>
              <a:t>は、</a:t>
            </a:r>
            <a:r>
              <a:rPr kumimoji="1" lang="en-US" altLang="ja-JP" sz="2800" dirty="0"/>
              <a:t>p</a:t>
            </a:r>
            <a:r>
              <a:rPr kumimoji="1" lang="ja-JP" altLang="en-US" sz="2800" dirty="0"/>
              <a:t>が変数</a:t>
            </a:r>
            <a:r>
              <a:rPr kumimoji="1" lang="en-US" altLang="ja-JP" sz="2800" dirty="0"/>
              <a:t>x</a:t>
            </a:r>
            <a:r>
              <a:rPr kumimoji="1" lang="ja-JP" altLang="en-US" sz="2800" dirty="0" err="1"/>
              <a:t>への</a:t>
            </a:r>
            <a:r>
              <a:rPr kumimoji="1" lang="ja-JP" altLang="en-US" sz="2800" dirty="0"/>
              <a:t>ポインタの場合は、</a:t>
            </a:r>
            <a:r>
              <a:rPr kumimoji="1" lang="en-US" altLang="ja-JP" sz="2800" dirty="0"/>
              <a:t>x</a:t>
            </a:r>
            <a:r>
              <a:rPr lang="ja-JP" altLang="en-US" sz="2800" dirty="0"/>
              <a:t>の別名である。</a:t>
            </a:r>
            <a:r>
              <a:rPr lang="en-US" altLang="ja-JP" sz="2800" dirty="0"/>
              <a:t>  (x</a:t>
            </a:r>
            <a:r>
              <a:rPr lang="ja-JP" altLang="en-US" sz="2800" dirty="0"/>
              <a:t>と置き換えても同じ意味。</a:t>
            </a:r>
            <a:r>
              <a:rPr lang="en-US" altLang="ja-JP" sz="2800" dirty="0"/>
              <a:t>)</a:t>
            </a:r>
          </a:p>
          <a:p>
            <a:r>
              <a:rPr lang="ja-JP" altLang="en-US" sz="2800" dirty="0"/>
              <a:t>ただし、</a:t>
            </a:r>
            <a:r>
              <a:rPr lang="en-US" altLang="ja-JP" sz="2800" dirty="0"/>
              <a:t>p</a:t>
            </a:r>
            <a:r>
              <a:rPr lang="ja-JP" altLang="en-US" sz="2800" dirty="0"/>
              <a:t>の値を変えると（代入によって変更可能、後述）、</a:t>
            </a:r>
            <a:r>
              <a:rPr lang="en-US" altLang="ja-JP" sz="2800" dirty="0"/>
              <a:t>x</a:t>
            </a:r>
            <a:r>
              <a:rPr lang="ja-JP" altLang="en-US" sz="2800" dirty="0"/>
              <a:t>と同じ意味ではなくなる。</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 = 5;</a:t>
            </a:r>
          </a:p>
          <a:p>
            <a:r>
              <a:rPr lang="en-US" altLang="ja-JP" sz="2800" dirty="0"/>
              <a:t>  double y = 5.5;</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value of x is %d.\n",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value of y is %f.\n",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a:t>
            </a:r>
          </a:p>
        </p:txBody>
      </p:sp>
      <p:graphicFrame>
        <p:nvGraphicFramePr>
          <p:cNvPr id="3" name="表 2"/>
          <p:cNvGraphicFramePr>
            <a:graphicFrameLocks noGrp="1"/>
          </p:cNvGraphicFramePr>
          <p:nvPr/>
        </p:nvGraphicFramePr>
        <p:xfrm>
          <a:off x="2571736" y="2214554"/>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a:t>配列</a:t>
            </a:r>
            <a:r>
              <a:rPr kumimoji="1" lang="en-US" altLang="ja-JP" sz="2800" dirty="0"/>
              <a:t>a</a:t>
            </a:r>
            <a:r>
              <a:rPr kumimoji="1" lang="ja-JP" altLang="en-US" sz="2800" dirty="0"/>
              <a:t>が、</a:t>
            </a:r>
            <a:r>
              <a:rPr kumimoji="1" lang="en-US" altLang="ja-JP" sz="2800" dirty="0" err="1"/>
              <a:t>int</a:t>
            </a:r>
            <a:r>
              <a:rPr kumimoji="1" lang="en-US" altLang="ja-JP" sz="2800" dirty="0"/>
              <a:t> a [5];</a:t>
            </a:r>
            <a:r>
              <a:rPr kumimoji="1" lang="ja-JP" altLang="en-US" sz="2800" dirty="0"/>
              <a:t>で宣言されているとする。</a:t>
            </a:r>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a:t>a </a:t>
            </a:r>
            <a:r>
              <a:rPr lang="en-US" altLang="ja-JP" sz="2800" dirty="0"/>
              <a:t>[0]</a:t>
            </a:r>
            <a:r>
              <a:rPr lang="ja-JP" altLang="en-US" sz="2800" dirty="0"/>
              <a:t>の領域のアドレスが</a:t>
            </a:r>
            <a:r>
              <a:rPr lang="en-US" altLang="ja-JP" sz="2800" dirty="0"/>
              <a:t>100</a:t>
            </a:r>
            <a:r>
              <a:rPr lang="ja-JP" altLang="en-US" sz="2800" dirty="0"/>
              <a:t>番地から始まる場合、</a:t>
            </a:r>
            <a:r>
              <a:rPr lang="en-US" altLang="ja-JP" sz="2800" dirty="0"/>
              <a:t>a[1]</a:t>
            </a:r>
            <a:r>
              <a:rPr lang="ja-JP" altLang="en-US" sz="2800" dirty="0"/>
              <a:t>は</a:t>
            </a:r>
            <a:r>
              <a:rPr lang="en-US" altLang="ja-JP" sz="2800" dirty="0"/>
              <a:t>104</a:t>
            </a:r>
            <a:r>
              <a:rPr lang="ja-JP" altLang="en-US" sz="2800" dirty="0"/>
              <a:t>番地、</a:t>
            </a:r>
            <a:r>
              <a:rPr lang="en-US" altLang="ja-JP" sz="2800" dirty="0"/>
              <a:t>a[2]</a:t>
            </a:r>
            <a:r>
              <a:rPr lang="ja-JP" altLang="en-US" sz="2800" dirty="0"/>
              <a:t>は</a:t>
            </a:r>
            <a:r>
              <a:rPr lang="en-US" altLang="ja-JP" sz="2800" dirty="0"/>
              <a:t>108</a:t>
            </a:r>
            <a:r>
              <a:rPr lang="ja-JP" altLang="en-US" sz="2800" dirty="0"/>
              <a:t>番地、</a:t>
            </a:r>
            <a:r>
              <a:rPr lang="en-US" altLang="ja-JP" sz="2800" dirty="0"/>
              <a:t>a[3]</a:t>
            </a:r>
            <a:r>
              <a:rPr lang="ja-JP" altLang="en-US" sz="2800" dirty="0"/>
              <a:t>は</a:t>
            </a:r>
            <a:r>
              <a:rPr lang="en-US" altLang="ja-JP" sz="2800" dirty="0"/>
              <a:t>112</a:t>
            </a:r>
            <a:r>
              <a:rPr lang="ja-JP" altLang="en-US" sz="2800" dirty="0"/>
              <a:t>番地、</a:t>
            </a:r>
            <a:r>
              <a:rPr lang="en-US" altLang="ja-JP" sz="2800" dirty="0"/>
              <a:t>a[4]</a:t>
            </a:r>
            <a:r>
              <a:rPr lang="ja-JP" altLang="en-US" sz="2800" dirty="0"/>
              <a:t>は</a:t>
            </a:r>
            <a:r>
              <a:rPr lang="en-US" altLang="ja-JP" sz="2800" dirty="0"/>
              <a:t>116</a:t>
            </a:r>
            <a:r>
              <a:rPr lang="ja-JP" altLang="en-US" sz="2800" dirty="0"/>
              <a:t>番地から始まる。</a:t>
            </a:r>
            <a:r>
              <a:rPr lang="en-US" altLang="ja-JP" sz="2800" dirty="0"/>
              <a:t>(</a:t>
            </a:r>
            <a:r>
              <a:rPr lang="en-US" altLang="ja-JP" sz="2800" dirty="0" err="1"/>
              <a:t>int</a:t>
            </a:r>
            <a:r>
              <a:rPr lang="ja-JP" altLang="en-US" sz="2800" dirty="0"/>
              <a:t>型が</a:t>
            </a:r>
            <a:r>
              <a:rPr lang="en-US" altLang="ja-JP" sz="2800" dirty="0"/>
              <a:t>4byte</a:t>
            </a:r>
            <a:r>
              <a:rPr lang="ja-JP" altLang="en-US" sz="2800" dirty="0"/>
              <a:t>の場合</a:t>
            </a:r>
            <a:r>
              <a:rPr lang="en-US" altLang="ja-JP" sz="2800" dirty="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配列とポインタ（２）</a:t>
            </a:r>
          </a:p>
        </p:txBody>
      </p:sp>
      <p:graphicFrame>
        <p:nvGraphicFramePr>
          <p:cNvPr id="3" name="表 2"/>
          <p:cNvGraphicFramePr>
            <a:graphicFrameLocks noGrp="1"/>
          </p:cNvGraphicFramePr>
          <p:nvPr/>
        </p:nvGraphicFramePr>
        <p:xfrm>
          <a:off x="2571736" y="1571612"/>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a:t>a </a:t>
            </a:r>
            <a:r>
              <a:rPr lang="en-US" altLang="ja-JP" sz="2400" dirty="0"/>
              <a:t>[0]</a:t>
            </a:r>
            <a:r>
              <a:rPr lang="ja-JP" altLang="en-US" sz="2400" dirty="0"/>
              <a:t>の領域が</a:t>
            </a:r>
            <a:r>
              <a:rPr lang="en-US" altLang="ja-JP" sz="2400" dirty="0"/>
              <a:t>100</a:t>
            </a:r>
            <a:r>
              <a:rPr lang="ja-JP" altLang="en-US" sz="2400" dirty="0"/>
              <a:t>番地の場合、</a:t>
            </a:r>
            <a:r>
              <a:rPr lang="en-US" altLang="ja-JP" sz="2400" dirty="0"/>
              <a:t>&amp;a[0]</a:t>
            </a:r>
            <a:r>
              <a:rPr lang="ja-JP" altLang="en-US" sz="2400" dirty="0"/>
              <a:t>の値は</a:t>
            </a:r>
            <a:r>
              <a:rPr lang="en-US" altLang="ja-JP" sz="2400" dirty="0"/>
              <a:t>100</a:t>
            </a:r>
            <a:r>
              <a:rPr lang="ja-JP" altLang="en-US" sz="2400" dirty="0"/>
              <a:t>である。この状況において、</a:t>
            </a:r>
            <a:endParaRPr lang="en-US" altLang="ja-JP" sz="2400" dirty="0"/>
          </a:p>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に対して以下の代入を実行すると、</a:t>
            </a:r>
            <a:r>
              <a:rPr lang="en-US" altLang="ja-JP" sz="2400" dirty="0"/>
              <a:t>p</a:t>
            </a:r>
            <a:r>
              <a:rPr lang="ja-JP" altLang="en-US" sz="2400" dirty="0"/>
              <a:t>の値は</a:t>
            </a:r>
            <a:r>
              <a:rPr lang="en-US" altLang="ja-JP" sz="2400" dirty="0"/>
              <a:t>100</a:t>
            </a:r>
            <a:r>
              <a:rPr lang="ja-JP" altLang="en-US" sz="2400" dirty="0"/>
              <a:t>になる。</a:t>
            </a:r>
            <a:endParaRPr lang="en-US" altLang="ja-JP" sz="2400" dirty="0"/>
          </a:p>
          <a:p>
            <a:r>
              <a:rPr lang="en-US" altLang="ja-JP" sz="2400" dirty="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配列とポインタ（３）</a:t>
            </a:r>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a[3]</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a[4]</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が代入される。その状況で、式</a:t>
            </a:r>
            <a:r>
              <a:rPr lang="en-US" altLang="ja-JP" sz="2400" dirty="0"/>
              <a:t>p + 1</a:t>
            </a:r>
            <a:r>
              <a:rPr lang="ja-JP" altLang="en-US" sz="2400" dirty="0"/>
              <a:t>の値は</a:t>
            </a:r>
            <a:r>
              <a:rPr lang="en-US" altLang="ja-JP" sz="2400" dirty="0"/>
              <a:t>104</a:t>
            </a:r>
            <a:r>
              <a:rPr lang="ja-JP" altLang="en-US" sz="2400" dirty="0"/>
              <a:t>である（</a:t>
            </a:r>
            <a:r>
              <a:rPr lang="en-US" altLang="ja-JP" sz="2400" dirty="0" err="1"/>
              <a:t>int</a:t>
            </a:r>
            <a:r>
              <a:rPr lang="ja-JP" altLang="en-US" sz="2400" dirty="0"/>
              <a:t>型が</a:t>
            </a:r>
            <a:r>
              <a:rPr lang="en-US" altLang="ja-JP" sz="2400" dirty="0"/>
              <a:t>4byte</a:t>
            </a:r>
            <a:r>
              <a:rPr lang="ja-JP" altLang="en-US" sz="2400" dirty="0"/>
              <a:t>の場合）。</a:t>
            </a:r>
            <a:endParaRPr lang="en-US" altLang="ja-JP" sz="2400" dirty="0"/>
          </a:p>
          <a:p>
            <a:r>
              <a:rPr lang="en-US" altLang="ja-JP" sz="2400" dirty="0"/>
              <a:t>C</a:t>
            </a:r>
            <a:r>
              <a:rPr lang="ja-JP" altLang="en-US" sz="2400" dirty="0"/>
              <a:t>言語の規格で、</a:t>
            </a:r>
            <a:r>
              <a:rPr lang="en-US" altLang="ja-JP" sz="2400" dirty="0"/>
              <a:t>p + 1</a:t>
            </a:r>
            <a:r>
              <a:rPr lang="ja-JP" altLang="en-US" sz="2400" dirty="0"/>
              <a:t>は、</a:t>
            </a:r>
            <a:r>
              <a:rPr lang="en-US" altLang="ja-JP" sz="2400" dirty="0"/>
              <a:t>p</a:t>
            </a:r>
            <a:r>
              <a:rPr lang="ja-JP" altLang="en-US" sz="2400" dirty="0"/>
              <a:t>が指す配列の要素の次の要素を指すということが定められている（次ページ参照）。</a:t>
            </a:r>
            <a:endParaRPr lang="en-US" altLang="ja-JP" sz="2400" dirty="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a:t>100</a:t>
            </a:r>
            <a:r>
              <a:rPr kumimoji="1" lang="ja-JP" altLang="en-US" sz="2400" dirty="0"/>
              <a:t>番地</a:t>
            </a:r>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a:t>104</a:t>
            </a:r>
            <a:r>
              <a:rPr kumimoji="1" lang="ja-JP" altLang="en-US" sz="2400" dirty="0"/>
              <a:t>番地</a:t>
            </a:r>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a:t>108</a:t>
            </a:r>
            <a:r>
              <a:rPr kumimoji="1" lang="ja-JP" altLang="en-US" sz="2400" dirty="0"/>
              <a:t>番地</a:t>
            </a:r>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a:t>112</a:t>
            </a:r>
            <a:r>
              <a:rPr kumimoji="1" lang="ja-JP" altLang="en-US" sz="2400" dirty="0"/>
              <a:t>番地</a:t>
            </a:r>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a:t>116</a:t>
            </a:r>
            <a:r>
              <a:rPr kumimoji="1" lang="ja-JP" altLang="en-US" sz="2400" dirty="0"/>
              <a:t>番地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kumimoji="1" lang="ja-JP" altLang="en-US" dirty="0"/>
              <a:t>足し算（重要）</a:t>
            </a:r>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型の式は足し算を行うことができる。</a:t>
            </a:r>
            <a:endParaRPr lang="en-US" altLang="ja-JP" sz="2800" dirty="0"/>
          </a:p>
        </p:txBody>
      </p:sp>
      <p:sp>
        <p:nvSpPr>
          <p:cNvPr id="5" name="正方形/長方形 4"/>
          <p:cNvSpPr/>
          <p:nvPr/>
        </p:nvSpPr>
        <p:spPr>
          <a:xfrm>
            <a:off x="683568" y="3284984"/>
            <a:ext cx="6976462" cy="523220"/>
          </a:xfrm>
          <a:prstGeom prst="rect">
            <a:avLst/>
          </a:prstGeom>
        </p:spPr>
        <p:txBody>
          <a:bodyPr wrap="none">
            <a:spAutoFit/>
          </a:bodyPr>
          <a:lstStyle/>
          <a:p>
            <a:r>
              <a:rPr lang="en-US" altLang="ja-JP" sz="2800" i="1" dirty="0"/>
              <a:t>t</a:t>
            </a:r>
            <a:r>
              <a:rPr lang="en-US" altLang="ja-JP" sz="2800" dirty="0"/>
              <a:t> * </a:t>
            </a:r>
            <a:r>
              <a:rPr lang="ja-JP" altLang="en-US" sz="2800" dirty="0"/>
              <a:t>型の式</a:t>
            </a:r>
            <a:r>
              <a:rPr lang="en-US" altLang="ja-JP" sz="2800" i="1" dirty="0"/>
              <a:t>e</a:t>
            </a:r>
            <a:r>
              <a:rPr lang="en-US" altLang="ja-JP" sz="2800" baseline="-25000" dirty="0"/>
              <a:t>1</a:t>
            </a:r>
            <a:r>
              <a:rPr lang="ja-JP" altLang="en-US" sz="2800" dirty="0"/>
              <a:t>と</a:t>
            </a:r>
            <a:r>
              <a:rPr lang="en-US" altLang="ja-JP" sz="2800" dirty="0" err="1"/>
              <a:t>int</a:t>
            </a:r>
            <a:r>
              <a:rPr lang="ja-JP" altLang="en-US" sz="2800" dirty="0"/>
              <a:t>型の式</a:t>
            </a:r>
            <a:r>
              <a:rPr lang="en-US" altLang="ja-JP" sz="2800" i="1" dirty="0"/>
              <a:t>e</a:t>
            </a:r>
            <a:r>
              <a:rPr lang="en-US" altLang="ja-JP" sz="2800" baseline="-25000" dirty="0"/>
              <a:t>2</a:t>
            </a:r>
            <a:r>
              <a:rPr lang="ja-JP" altLang="en-US" sz="2800" dirty="0"/>
              <a:t>の足し算式の意味</a:t>
            </a:r>
          </a:p>
        </p:txBody>
      </p:sp>
      <p:sp>
        <p:nvSpPr>
          <p:cNvPr id="6" name="テキスト ボックス 5"/>
          <p:cNvSpPr txBox="1"/>
          <p:nvPr/>
        </p:nvSpPr>
        <p:spPr>
          <a:xfrm>
            <a:off x="1259632" y="3933056"/>
            <a:ext cx="6858048" cy="1815882"/>
          </a:xfrm>
          <a:prstGeom prst="rect">
            <a:avLst/>
          </a:prstGeom>
          <a:solidFill>
            <a:srgbClr val="92D050"/>
          </a:solidFill>
          <a:ln>
            <a:solidFill>
              <a:schemeClr val="tx1"/>
            </a:solidFill>
          </a:ln>
        </p:spPr>
        <p:txBody>
          <a:bodyPr wrap="square" rtlCol="0">
            <a:spAutoFit/>
          </a:bodyPr>
          <a:lstStyle/>
          <a:p>
            <a:r>
              <a:rPr lang="en-US" altLang="ja-JP" sz="2800" i="1" dirty="0"/>
              <a:t>e</a:t>
            </a:r>
            <a:r>
              <a:rPr lang="en-US" altLang="ja-JP" sz="2800" baseline="-25000" dirty="0"/>
              <a:t>1</a:t>
            </a:r>
            <a:r>
              <a:rPr lang="ja-JP" altLang="en-US" sz="2800"/>
              <a:t>が</a:t>
            </a:r>
            <a:r>
              <a:rPr lang="ja-JP" altLang="en-US" sz="2800" dirty="0"/>
              <a:t>配列</a:t>
            </a:r>
            <a:r>
              <a:rPr lang="en-US" altLang="ja-JP" sz="2800" i="1" dirty="0"/>
              <a:t>a</a:t>
            </a:r>
            <a:r>
              <a:rPr lang="ja-JP" altLang="en-US" sz="2800" dirty="0"/>
              <a:t>の</a:t>
            </a:r>
            <a:r>
              <a:rPr lang="en-US" altLang="ja-JP" sz="2800" i="1" dirty="0" err="1"/>
              <a:t>i</a:t>
            </a:r>
            <a:r>
              <a:rPr lang="ja-JP" altLang="en-US" sz="2800" dirty="0"/>
              <a:t>番目の要素を指すポインタ</a:t>
            </a:r>
            <a:r>
              <a:rPr lang="ja-JP" altLang="en-US" sz="2800"/>
              <a:t>で、</a:t>
            </a:r>
            <a:r>
              <a:rPr lang="en-US" altLang="ja-JP" sz="2800" i="1" dirty="0"/>
              <a:t> e</a:t>
            </a:r>
            <a:r>
              <a:rPr lang="en-US" altLang="ja-JP" sz="2800" baseline="-25000" dirty="0"/>
              <a:t>2</a:t>
            </a:r>
            <a:r>
              <a:rPr lang="ja-JP" altLang="en-US" sz="2800"/>
              <a:t>の</a:t>
            </a:r>
            <a:r>
              <a:rPr lang="ja-JP" altLang="en-US" sz="2800" dirty="0"/>
              <a:t>値が</a:t>
            </a:r>
            <a:r>
              <a:rPr lang="en-US" altLang="ja-JP" sz="2800" i="1" dirty="0"/>
              <a:t>n</a:t>
            </a:r>
            <a:r>
              <a:rPr lang="ja-JP" altLang="en-US" sz="2800" dirty="0"/>
              <a:t>の</a:t>
            </a:r>
            <a:r>
              <a:rPr lang="ja-JP" altLang="en-US" sz="2800"/>
              <a:t>とき、</a:t>
            </a:r>
            <a:r>
              <a:rPr lang="en-US" altLang="ja-JP" sz="2800" i="1" dirty="0"/>
              <a:t> e</a:t>
            </a:r>
            <a:r>
              <a:rPr lang="en-US" altLang="ja-JP" sz="2800" baseline="-25000" dirty="0"/>
              <a:t>1</a:t>
            </a:r>
            <a:r>
              <a:rPr lang="en-US" altLang="ja-JP" sz="2800" dirty="0"/>
              <a:t> + </a:t>
            </a:r>
            <a:r>
              <a:rPr lang="en-US" altLang="ja-JP" sz="2800" i="1" dirty="0"/>
              <a:t>e</a:t>
            </a:r>
            <a:r>
              <a:rPr lang="en-US" altLang="ja-JP" sz="2800" baseline="-25000" dirty="0"/>
              <a:t>2 </a:t>
            </a:r>
            <a:r>
              <a:rPr lang="ja-JP" altLang="en-US" sz="2800"/>
              <a:t>あるいは</a:t>
            </a:r>
            <a:r>
              <a:rPr lang="en-US" altLang="ja-JP" sz="2800" i="1" dirty="0"/>
              <a:t>e</a:t>
            </a:r>
            <a:r>
              <a:rPr lang="en-US" altLang="ja-JP" sz="2800" baseline="-25000" dirty="0"/>
              <a:t>2</a:t>
            </a:r>
            <a:r>
              <a:rPr lang="en-US" altLang="ja-JP" sz="2800" dirty="0"/>
              <a:t> + </a:t>
            </a:r>
            <a:r>
              <a:rPr lang="en-US" altLang="ja-JP" sz="2800" i="1" dirty="0"/>
              <a:t>e</a:t>
            </a:r>
            <a:r>
              <a:rPr lang="en-US" altLang="ja-JP" sz="2800" baseline="-25000" dirty="0"/>
              <a:t>1</a:t>
            </a:r>
            <a:r>
              <a:rPr lang="ja-JP" altLang="en-US" sz="2800"/>
              <a:t>は</a:t>
            </a:r>
            <a:r>
              <a:rPr lang="ja-JP" altLang="en-US" sz="2800" dirty="0"/>
              <a:t>、配列</a:t>
            </a:r>
            <a:r>
              <a:rPr lang="en-US" altLang="ja-JP" sz="2800" i="1" dirty="0"/>
              <a:t>a</a:t>
            </a:r>
            <a:r>
              <a:rPr lang="ja-JP" altLang="en-US" sz="2800" dirty="0"/>
              <a:t>の</a:t>
            </a:r>
            <a:r>
              <a:rPr lang="en-US" altLang="ja-JP" sz="2800" dirty="0"/>
              <a:t> (</a:t>
            </a:r>
            <a:r>
              <a:rPr lang="en-US" altLang="ja-JP" sz="2800" i="1" dirty="0" err="1"/>
              <a:t>i</a:t>
            </a:r>
            <a:r>
              <a:rPr lang="en-US" altLang="ja-JP" sz="2800" dirty="0"/>
              <a:t> + </a:t>
            </a:r>
            <a:r>
              <a:rPr lang="en-US" altLang="ja-JP" sz="2800" i="1" dirty="0"/>
              <a:t>n</a:t>
            </a:r>
            <a:r>
              <a:rPr lang="en-US" altLang="ja-JP" sz="2800" dirty="0"/>
              <a:t>)</a:t>
            </a:r>
            <a:r>
              <a:rPr lang="ja-JP" altLang="en-US" sz="2800" dirty="0"/>
              <a:t>番目の要素を指すポインタである。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ポインタ</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a:t>
            </a:r>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a:t>ポインタ型の式</a:t>
            </a:r>
            <a:r>
              <a:rPr lang="en-US" altLang="ja-JP" sz="2800" i="1" dirty="0"/>
              <a:t>e</a:t>
            </a:r>
            <a:r>
              <a:rPr lang="en-US" altLang="ja-JP" sz="2800" baseline="-25000" dirty="0"/>
              <a:t>1</a:t>
            </a:r>
            <a:r>
              <a:rPr lang="ja-JP" altLang="en-US" sz="2800" dirty="0"/>
              <a:t>と</a:t>
            </a:r>
            <a:r>
              <a:rPr lang="en-US" altLang="ja-JP" sz="2800" dirty="0" err="1"/>
              <a:t>int</a:t>
            </a:r>
            <a:r>
              <a:rPr lang="ja-JP" altLang="en-US" sz="2800" dirty="0"/>
              <a:t>型の式</a:t>
            </a:r>
            <a:r>
              <a:rPr lang="en-US" altLang="ja-JP" sz="2800" i="1" dirty="0"/>
              <a:t>e</a:t>
            </a:r>
            <a:r>
              <a:rPr lang="en-US" altLang="ja-JP" sz="2800" baseline="-25000" dirty="0"/>
              <a:t>2</a:t>
            </a:r>
            <a:r>
              <a:rPr lang="ja-JP" altLang="en-US" sz="2800" dirty="0"/>
              <a:t>の足し算は、配列の範囲を超えないように注意する必要がある。足し算の結果が配列の範囲を超える場合、（配列の最後の要素</a:t>
            </a:r>
            <a:r>
              <a:rPr lang="en-US" altLang="ja-JP" sz="2800" dirty="0"/>
              <a:t>+ 1</a:t>
            </a:r>
            <a:r>
              <a:rPr lang="ja-JP" altLang="en-US" sz="2800" dirty="0"/>
              <a:t>番目を除いて）足し算の意味</a:t>
            </a:r>
            <a:r>
              <a:rPr lang="en-US" altLang="en-US" sz="2800" dirty="0"/>
              <a:t>は</a:t>
            </a:r>
            <a:r>
              <a:rPr lang="ja-JP" altLang="en-US" sz="2800" dirty="0"/>
              <a:t>未定義である。</a:t>
            </a:r>
            <a:endParaRPr lang="en-US" altLang="ja-JP" sz="2800" dirty="0"/>
          </a:p>
          <a:p>
            <a:endParaRPr lang="en-US" altLang="ja-JP" sz="2800" dirty="0"/>
          </a:p>
          <a:p>
            <a:r>
              <a:rPr lang="ja-JP" altLang="en-US" sz="2800" dirty="0"/>
              <a:t>ポインタの足し算の結果が配列の最後の要素</a:t>
            </a:r>
            <a:r>
              <a:rPr lang="en-US" altLang="ja-JP" sz="2800" dirty="0"/>
              <a:t>+1</a:t>
            </a:r>
            <a:r>
              <a:rPr lang="ja-JP" altLang="en-US" sz="2800" dirty="0"/>
              <a:t>番目を指すのは良いが、指す先の中身を</a:t>
            </a:r>
            <a:r>
              <a:rPr lang="en-US" altLang="ja-JP" sz="2800" dirty="0"/>
              <a:t>*</a:t>
            </a:r>
            <a:r>
              <a:rPr lang="ja-JP" altLang="en-US" sz="2800" dirty="0"/>
              <a:t>で取得してはいけない。</a:t>
            </a:r>
            <a:endParaRPr lang="en-US" altLang="ja-JP" sz="2800" dirty="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a:t>（背景にある考え方）ポインタの値を配列の先頭を指すところから順に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ずつ足して行って配列の最後までループで処理するような場合に、終了条件を満たさなくなるのはポインタが配列の最後の要素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a:t>参考</a:t>
            </a:r>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*p;</a:t>
            </a:r>
          </a:p>
          <a:p>
            <a:r>
              <a:rPr lang="en-US" altLang="ja-JP" sz="2400" dirty="0"/>
              <a:t>  for(p=&amp;a[0]; p&lt;&amp;a[0]+10; 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a:t>上記のプログラムにおいて、</a:t>
            </a:r>
            <a:r>
              <a:rPr lang="en-US" altLang="ja-JP" sz="2800" dirty="0"/>
              <a:t>a+10</a:t>
            </a:r>
            <a:r>
              <a:rPr lang="ja-JP" altLang="en-US" sz="2800" dirty="0"/>
              <a:t>は配列の最後の要素の</a:t>
            </a:r>
            <a:r>
              <a:rPr lang="en-US" altLang="ja-JP" sz="2800" dirty="0"/>
              <a:t>1</a:t>
            </a:r>
            <a:r>
              <a:rPr lang="ja-JP" altLang="en-US" sz="2800" dirty="0"/>
              <a:t>つ隣りなので</a:t>
            </a:r>
            <a:r>
              <a:rPr lang="en-US" altLang="ja-JP" sz="2800" dirty="0"/>
              <a:t>ISO</a:t>
            </a:r>
            <a:r>
              <a:rPr lang="ja-JP" altLang="en-US" sz="2800" dirty="0"/>
              <a:t>の規格では許される。ただし、</a:t>
            </a:r>
            <a:r>
              <a:rPr lang="en-US" altLang="ja-JP" sz="2800" dirty="0"/>
              <a:t>a+10</a:t>
            </a:r>
            <a:r>
              <a:rPr lang="ja-JP" altLang="en-US" sz="2800" dirty="0"/>
              <a:t>が指している場所の値を使ってはいけない。つまり、</a:t>
            </a:r>
            <a:r>
              <a:rPr lang="en-US" altLang="ja-JP" sz="2800" dirty="0"/>
              <a:t>a[10]</a:t>
            </a:r>
            <a:r>
              <a:rPr lang="ja-JP" altLang="en-US" sz="2800" dirty="0"/>
              <a:t>の値を使ってはいけない。</a:t>
            </a:r>
            <a:endParaRPr lang="en-US" altLang="ja-JP" sz="2800" dirty="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a:t>これは</a:t>
            </a:r>
            <a:r>
              <a:rPr lang="en-US" altLang="ja-JP" sz="2800" dirty="0"/>
              <a:t>a[0]</a:t>
            </a:r>
            <a:r>
              <a:rPr lang="ja-JP" altLang="en-US" sz="2800" dirty="0"/>
              <a:t>から</a:t>
            </a:r>
            <a:r>
              <a:rPr lang="en-US" altLang="ja-JP" sz="2800" dirty="0"/>
              <a:t>a[9]</a:t>
            </a:r>
            <a:r>
              <a:rPr lang="ja-JP" altLang="en-US" sz="2800" dirty="0"/>
              <a:t>に</a:t>
            </a:r>
            <a:r>
              <a:rPr lang="en-US" altLang="ja-JP" sz="2800" dirty="0"/>
              <a:t>2</a:t>
            </a:r>
            <a:r>
              <a:rPr lang="ja-JP" altLang="en-US" sz="2800" dirty="0"/>
              <a:t>を代入するプログラム。後で説明するが、</a:t>
            </a:r>
            <a:r>
              <a:rPr lang="en-US" altLang="ja-JP" sz="2800" dirty="0"/>
              <a:t>&amp;a[0]</a:t>
            </a:r>
            <a:r>
              <a:rPr lang="ja-JP" altLang="en-US" sz="2800" dirty="0"/>
              <a:t>は</a:t>
            </a:r>
            <a:r>
              <a:rPr lang="en-US" altLang="ja-JP" sz="2800" dirty="0"/>
              <a:t>a</a:t>
            </a:r>
            <a:r>
              <a:rPr lang="ja-JP" altLang="en-US" sz="2800" dirty="0"/>
              <a:t>と書いてもよい。</a:t>
            </a:r>
            <a:endParaRPr lang="en-US" altLang="ja-JP" sz="2800" dirty="0"/>
          </a:p>
        </p:txBody>
      </p:sp>
    </p:spTree>
    <p:extLst>
      <p:ext uri="{BB962C8B-B14F-4D97-AF65-F5344CB8AC3E}">
        <p14:creationId xmlns:p14="http://schemas.microsoft.com/office/powerpoint/2010/main" val="25993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lang="ja-JP" altLang="en-US" dirty="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型の式は引き算を行うことができる（意味は足し算の場合と同様）。</a:t>
            </a:r>
            <a:endParaRPr lang="en-US" altLang="ja-JP" sz="2800" dirty="0"/>
          </a:p>
          <a:p>
            <a:r>
              <a:rPr lang="ja-JP" altLang="en-US" sz="2800" dirty="0"/>
              <a:t>ポインタ型の式同士の引き算もできる（ポインタ型の式同士の足し算はできないが）。</a:t>
            </a:r>
          </a:p>
        </p:txBody>
      </p:sp>
    </p:spTree>
    <p:extLst>
      <p:ext uri="{BB962C8B-B14F-4D97-AF65-F5344CB8AC3E}">
        <p14:creationId xmlns:p14="http://schemas.microsoft.com/office/powerpoint/2010/main" val="346648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 = {10,20,30,40,50};</a:t>
            </a:r>
          </a:p>
          <a:p>
            <a:r>
              <a:rPr lang="en-US" altLang="ja-JP" sz="2800" dirty="0"/>
              <a:t>  </a:t>
            </a:r>
            <a:r>
              <a:rPr lang="en-US" altLang="ja-JP" sz="2800" dirty="0" err="1"/>
              <a:t>int</a:t>
            </a:r>
            <a:r>
              <a:rPr lang="en-US" altLang="ja-JP" sz="2800" dirty="0"/>
              <a:t> *p;</a:t>
            </a:r>
          </a:p>
          <a:p>
            <a:r>
              <a:rPr lang="en-US" altLang="ja-JP" sz="2800" dirty="0"/>
              <a:t>  p = &amp;a[0];</a:t>
            </a:r>
          </a:p>
          <a:p>
            <a:r>
              <a:rPr lang="en-US" altLang="ja-JP" sz="2800" dirty="0"/>
              <a:t>  </a:t>
            </a:r>
            <a:r>
              <a:rPr lang="en-US" altLang="ja-JP" sz="2800" dirty="0" err="1"/>
              <a:t>printf</a:t>
            </a:r>
            <a:r>
              <a:rPr lang="en-US" altLang="ja-JP" sz="2800" dirty="0"/>
              <a:t> ("The value of a[0] is %d.\n", </a:t>
            </a:r>
            <a:r>
              <a:rPr lang="en-US" altLang="ja-JP" sz="2800" dirty="0">
                <a:solidFill>
                  <a:srgbClr val="FF0000"/>
                </a:solidFill>
              </a:rPr>
              <a:t>*p</a:t>
            </a:r>
            <a:r>
              <a:rPr lang="en-US" altLang="ja-JP" sz="2800" dirty="0"/>
              <a:t>);</a:t>
            </a:r>
          </a:p>
          <a:p>
            <a:r>
              <a:rPr lang="en-US" altLang="ja-JP" sz="2800" dirty="0"/>
              <a:t>  </a:t>
            </a:r>
            <a:r>
              <a:rPr lang="en-US" altLang="ja-JP" sz="2800" dirty="0" err="1"/>
              <a:t>printf</a:t>
            </a:r>
            <a:r>
              <a:rPr lang="en-US" altLang="ja-JP" sz="2800" dirty="0"/>
              <a:t> ("The value of a[1] is %d.\n", </a:t>
            </a:r>
            <a:r>
              <a:rPr lang="en-US" altLang="ja-JP" sz="2800" dirty="0">
                <a:solidFill>
                  <a:srgbClr val="FF0000"/>
                </a:solidFill>
              </a:rPr>
              <a:t>*(p+1)</a:t>
            </a:r>
            <a:r>
              <a:rPr lang="en-US" altLang="ja-JP" sz="2800" dirty="0"/>
              <a:t>);</a:t>
            </a:r>
          </a:p>
          <a:p>
            <a:r>
              <a:rPr lang="en-US" altLang="ja-JP" sz="2800" dirty="0"/>
              <a:t>  </a:t>
            </a:r>
            <a:r>
              <a:rPr lang="en-US" altLang="ja-JP" sz="2800" dirty="0" err="1"/>
              <a:t>printf</a:t>
            </a:r>
            <a:r>
              <a:rPr lang="en-US" altLang="ja-JP" sz="2800" dirty="0"/>
              <a:t> ("The value of a[2] is %d.\n", </a:t>
            </a:r>
            <a:r>
              <a:rPr lang="en-US" altLang="ja-JP" sz="2800" dirty="0">
                <a:solidFill>
                  <a:srgbClr val="FF0000"/>
                </a:solidFill>
              </a:rPr>
              <a:t>*(p+2)</a:t>
            </a:r>
            <a:r>
              <a:rPr lang="en-US" altLang="ja-JP" sz="2800" dirty="0"/>
              <a:t>);</a:t>
            </a:r>
          </a:p>
          <a:p>
            <a:r>
              <a:rPr lang="en-US" altLang="ja-JP" sz="2800" dirty="0"/>
              <a:t>  </a:t>
            </a:r>
            <a:r>
              <a:rPr lang="en-US" altLang="ja-JP" sz="2800" dirty="0" err="1"/>
              <a:t>printf</a:t>
            </a:r>
            <a:r>
              <a:rPr lang="en-US" altLang="ja-JP" sz="2800" dirty="0"/>
              <a:t> ("The value of a[3] is %d.\n", </a:t>
            </a:r>
            <a:r>
              <a:rPr lang="en-US" altLang="ja-JP" sz="2800" dirty="0">
                <a:solidFill>
                  <a:srgbClr val="FF0000"/>
                </a:solidFill>
              </a:rPr>
              <a:t>*(p+3)</a:t>
            </a:r>
            <a:r>
              <a:rPr lang="en-US" altLang="ja-JP" sz="2800" dirty="0"/>
              <a:t>);</a:t>
            </a:r>
          </a:p>
          <a:p>
            <a:r>
              <a:rPr lang="en-US" altLang="ja-JP" sz="2800" dirty="0"/>
              <a:t>  </a:t>
            </a:r>
            <a:r>
              <a:rPr lang="en-US" altLang="ja-JP" sz="2800" dirty="0" err="1"/>
              <a:t>printf</a:t>
            </a:r>
            <a:r>
              <a:rPr lang="en-US" altLang="ja-JP" sz="2800" dirty="0"/>
              <a:t> ("The value of a[4] is %d.\n", </a:t>
            </a:r>
            <a:r>
              <a:rPr lang="en-US" altLang="ja-JP" sz="2800" dirty="0">
                <a:solidFill>
                  <a:srgbClr val="FF0000"/>
                </a:solidFill>
              </a:rPr>
              <a:t>*(p+4)</a:t>
            </a:r>
            <a:r>
              <a:rPr lang="en-US" altLang="ja-JP" sz="2800" dirty="0"/>
              <a:t>);</a:t>
            </a:r>
          </a:p>
          <a:p>
            <a:r>
              <a:rPr lang="en-US" altLang="ja-JP" sz="2800" dirty="0"/>
              <a:t>  return 0;</a:t>
            </a:r>
          </a:p>
          <a:p>
            <a:r>
              <a:rPr lang="en-US" altLang="ja-JP" sz="2800" dirty="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ポインタ型変数の値の変更</a:t>
            </a:r>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a:t>ポインタ型変数の値を代入によって変更できる。</a:t>
            </a:r>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が代入される。この状況では</a:t>
            </a:r>
            <a:r>
              <a:rPr lang="en-US" altLang="ja-JP" sz="2400" dirty="0"/>
              <a:t>p</a:t>
            </a:r>
            <a:r>
              <a:rPr lang="ja-JP" altLang="en-US" sz="2400" dirty="0"/>
              <a:t>は</a:t>
            </a:r>
            <a:r>
              <a:rPr lang="en-US" altLang="ja-JP" sz="2400" dirty="0"/>
              <a:t>a[0]</a:t>
            </a:r>
            <a:r>
              <a:rPr lang="ja-JP" altLang="en-US" sz="2400" dirty="0"/>
              <a:t>へのポインタである。この状況下で</a:t>
            </a:r>
            <a:endParaRPr lang="en-US" altLang="ja-JP" sz="2400" dirty="0"/>
          </a:p>
          <a:p>
            <a:r>
              <a:rPr lang="en-US" altLang="ja-JP" sz="2400" dirty="0"/>
              <a:t>    p = p + 1;</a:t>
            </a:r>
          </a:p>
          <a:p>
            <a:r>
              <a:rPr lang="ja-JP" altLang="en-US" sz="2400" dirty="0"/>
              <a:t>が実行されると、</a:t>
            </a:r>
            <a:r>
              <a:rPr lang="en-US" altLang="ja-JP" sz="2400" dirty="0"/>
              <a:t>p</a:t>
            </a:r>
            <a:r>
              <a:rPr lang="ja-JP" altLang="en-US" sz="2400" dirty="0" err="1"/>
              <a:t>には</a:t>
            </a:r>
            <a:r>
              <a:rPr lang="en-US" altLang="ja-JP" sz="2400" dirty="0"/>
              <a:t>104</a:t>
            </a:r>
            <a:r>
              <a:rPr lang="ja-JP" altLang="en-US" sz="2400" dirty="0"/>
              <a:t>が代入される。</a:t>
            </a:r>
            <a:endParaRPr lang="en-US" altLang="ja-JP" sz="2400" dirty="0"/>
          </a:p>
          <a:p>
            <a:endParaRPr lang="en-US" altLang="ja-JP" sz="2400" dirty="0"/>
          </a:p>
          <a:p>
            <a:r>
              <a:rPr lang="ja-JP" altLang="en-US" sz="2400" dirty="0"/>
              <a:t>（</a:t>
            </a:r>
            <a:r>
              <a:rPr lang="en-US" altLang="ja-JP" sz="2400" dirty="0"/>
              <a:t>ISO</a:t>
            </a:r>
            <a:r>
              <a:rPr lang="ja-JP" altLang="en-US" sz="2400" dirty="0"/>
              <a:t>規格により、</a:t>
            </a:r>
            <a:r>
              <a:rPr lang="en-US" altLang="ja-JP" sz="2400" dirty="0"/>
              <a:t>p=&amp;a[0]; p=p+1;</a:t>
            </a:r>
            <a:r>
              <a:rPr lang="ja-JP" altLang="en-US" sz="2400" dirty="0"/>
              <a:t> を実行すると、</a:t>
            </a:r>
            <a:r>
              <a:rPr lang="en-US" altLang="ja-JP" sz="2400" dirty="0"/>
              <a:t>p</a:t>
            </a:r>
            <a:r>
              <a:rPr lang="ja-JP" altLang="en-US" sz="2400" dirty="0"/>
              <a:t>は</a:t>
            </a:r>
            <a:r>
              <a:rPr lang="en-US" altLang="ja-JP" sz="2400" dirty="0"/>
              <a:t>a[1]</a:t>
            </a:r>
            <a:r>
              <a:rPr lang="ja-JP" altLang="en-US" sz="2400" dirty="0"/>
              <a:t>を指すようになる。つまり</a:t>
            </a:r>
            <a:r>
              <a:rPr lang="en-US" altLang="ja-JP" sz="2400" dirty="0"/>
              <a:t>p</a:t>
            </a:r>
            <a:r>
              <a:rPr lang="ja-JP" altLang="en-US" sz="2400" dirty="0"/>
              <a:t>は</a:t>
            </a:r>
            <a:r>
              <a:rPr lang="en-US" altLang="ja-JP" sz="2400" dirty="0"/>
              <a:t>a[1]</a:t>
            </a:r>
            <a:r>
              <a:rPr lang="ja-JP" altLang="en-US" sz="2400" dirty="0"/>
              <a:t>へのポインタになる。）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a:t>例</a:t>
            </a:r>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p = &amp;a[0];</a:t>
            </a:r>
          </a:p>
          <a:p>
            <a:r>
              <a:rPr lang="en-US" altLang="ja-JP" sz="2400" dirty="0"/>
              <a:t>  </a:t>
            </a:r>
            <a:r>
              <a:rPr lang="en-US" altLang="ja-JP" sz="2400" dirty="0" err="1"/>
              <a:t>printf</a:t>
            </a:r>
            <a:r>
              <a:rPr lang="en-US" altLang="ja-JP" sz="2400" dirty="0"/>
              <a:t> ("The value of a[0]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a[1]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a[2]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a[3]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a[4] is %d.\n", </a:t>
            </a:r>
            <a:r>
              <a:rPr lang="en-US" altLang="ja-JP" sz="2400" dirty="0">
                <a:solidFill>
                  <a:srgbClr val="FF0000"/>
                </a:solidFill>
              </a:rPr>
              <a:t>*p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例：配列の要素の和の計算</a:t>
            </a:r>
            <a:br>
              <a:rPr kumimoji="1" lang="en-US" altLang="ja-JP" dirty="0"/>
            </a:br>
            <a:r>
              <a:rPr kumimoji="1" lang="ja-JP" altLang="en-US" dirty="0"/>
              <a:t>（打ち込んで確認）</a:t>
            </a:r>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p = &amp;a[0];</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a:t>
            </a:r>
            <a:r>
              <a:rPr lang="en-US" altLang="ja-JP" sz="2400" dirty="0" err="1"/>
              <a:t>printf</a:t>
            </a:r>
            <a:r>
              <a:rPr lang="en-US" altLang="ja-JP" sz="2400" dirty="0"/>
              <a:t> ("sum = %d\n", sum);</a:t>
            </a:r>
          </a:p>
          <a:p>
            <a:r>
              <a:rPr lang="en-US" altLang="ja-JP" sz="2400" dirty="0"/>
              <a:t>  return 0;</a:t>
            </a:r>
          </a:p>
          <a:p>
            <a:r>
              <a:rPr lang="en-US" altLang="ja-JP" sz="2400" dirty="0"/>
              <a:t>}</a:t>
            </a:r>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a:t>配列を関数に渡したい場合</a:t>
            </a:r>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a:t>配列は関数には渡せない</a:t>
            </a:r>
            <a:r>
              <a:rPr lang="ja-JP" altLang="en-US" sz="2800" dirty="0"/>
              <a:t>。</a:t>
            </a:r>
            <a:endParaRPr kumimoji="1" lang="en-US" altLang="ja-JP" sz="2800" dirty="0"/>
          </a:p>
          <a:p>
            <a:r>
              <a:rPr kumimoji="1" lang="ja-JP" altLang="en-US" sz="2800" dirty="0"/>
              <a:t>配列の先頭要素へのポインタを関数に渡す。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&amp;a[0]</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配列の長さ</a:t>
            </a:r>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a:t>関数に配列の先頭要素へのポインタだけを渡すと、配列の長さの情報は呼ばれた関数側では分からない。配列を受け取る関数に長さ情報も渡したい場合は、</a:t>
            </a:r>
            <a:r>
              <a:rPr kumimoji="1" lang="en-US" altLang="ja-JP" sz="2800" dirty="0" err="1"/>
              <a:t>int</a:t>
            </a:r>
            <a:r>
              <a:rPr kumimoji="1" lang="ja-JP" altLang="en-US" sz="2800" dirty="0"/>
              <a:t>型の引数</a:t>
            </a:r>
            <a:r>
              <a:rPr lang="ja-JP" altLang="en-US" sz="2800" dirty="0"/>
              <a:t>で</a:t>
            </a:r>
            <a:r>
              <a:rPr kumimoji="1" lang="ja-JP" altLang="en-US" sz="2800" dirty="0"/>
              <a:t>長さ情報を渡す。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a:t>一般に</a:t>
            </a:r>
            <a:r>
              <a:rPr lang="en-US" altLang="ja-JP" sz="2800" dirty="0"/>
              <a:t>C</a:t>
            </a:r>
            <a:r>
              <a:rPr lang="ja-JP" altLang="en-US" sz="2800" dirty="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a:p>
          <a:p>
            <a:endParaRPr lang="en-US" altLang="ja-JP" sz="2800" dirty="0"/>
          </a:p>
          <a:p>
            <a:r>
              <a:rPr lang="ja-JP" altLang="en-US" sz="2800" dirty="0"/>
              <a:t>変数だけでなく、配列、配列の各要素もアドレスを持つ。</a:t>
            </a:r>
            <a:endParaRPr lang="en-US" altLang="ja-JP"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a:t>例</a:t>
            </a:r>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solidFill>
                  <a:srgbClr val="FF0000"/>
                </a:solidFill>
              </a:rPr>
              <a:t>int</a:t>
            </a:r>
            <a:r>
              <a:rPr lang="en-US" altLang="ja-JP" sz="2400" dirty="0">
                <a:solidFill>
                  <a:srgbClr val="FF0000"/>
                </a:solidFill>
              </a:rPr>
              <a:t> size</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a:t>
            </a:r>
            <a:r>
              <a:rPr lang="en-US" altLang="ja-JP" sz="2400" dirty="0">
                <a:solidFill>
                  <a:srgbClr val="FF0000"/>
                </a:solidFill>
              </a:rPr>
              <a:t>5</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 </a:t>
            </a:r>
            <a:r>
              <a:rPr lang="ja-JP" altLang="en-US" dirty="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a:t>C</a:t>
            </a:r>
            <a:r>
              <a:rPr kumimoji="1" lang="ja-JP" altLang="en-US" sz="2800" dirty="0"/>
              <a:t>言語では、</a:t>
            </a:r>
            <a:r>
              <a:rPr kumimoji="1" lang="en-US" altLang="ja-JP" sz="2800" dirty="0"/>
              <a:t>[ ] </a:t>
            </a:r>
            <a:r>
              <a:rPr kumimoji="1" lang="ja-JP" altLang="en-US" sz="2800" dirty="0"/>
              <a:t>の意味はポインタを使って定義されている。</a:t>
            </a:r>
          </a:p>
        </p:txBody>
      </p:sp>
      <p:sp>
        <p:nvSpPr>
          <p:cNvPr id="5" name="テキスト ボックス 4"/>
          <p:cNvSpPr txBox="1"/>
          <p:nvPr/>
        </p:nvSpPr>
        <p:spPr>
          <a:xfrm>
            <a:off x="1000100" y="2714620"/>
            <a:ext cx="7046994" cy="523220"/>
          </a:xfrm>
          <a:prstGeom prst="rect">
            <a:avLst/>
          </a:prstGeom>
          <a:noFill/>
          <a:ln>
            <a:solidFill>
              <a:schemeClr val="tx1"/>
            </a:solidFill>
          </a:ln>
        </p:spPr>
        <p:txBody>
          <a:bodyPr wrap="none" rtlCol="0">
            <a:spAutoFit/>
          </a:bodyPr>
          <a:lstStyle/>
          <a:p>
            <a:r>
              <a:rPr lang="en-US" altLang="ja-JP" sz="2800" dirty="0"/>
              <a:t> </a:t>
            </a:r>
            <a:r>
              <a:rPr lang="ja-JP" altLang="en-US" sz="2800"/>
              <a:t>式</a:t>
            </a:r>
            <a:r>
              <a:rPr lang="en-US" altLang="ja-JP" sz="2800" dirty="0"/>
              <a:t> </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en-US" altLang="ja-JP" sz="2800" dirty="0"/>
              <a:t>] </a:t>
            </a:r>
            <a:r>
              <a:rPr lang="ja-JP" altLang="en-US" sz="2800"/>
              <a:t>は、</a:t>
            </a:r>
            <a:r>
              <a:rPr lang="en-US" altLang="ja-JP" sz="2800" dirty="0"/>
              <a:t>*(</a:t>
            </a:r>
            <a:r>
              <a:rPr lang="en-US" altLang="ja-JP" sz="2800" i="1" dirty="0"/>
              <a:t>e</a:t>
            </a:r>
            <a:r>
              <a:rPr lang="en-US" altLang="ja-JP" sz="2800" baseline="-25000" dirty="0"/>
              <a:t>1</a:t>
            </a:r>
            <a:r>
              <a:rPr lang="en-US" altLang="ja-JP" sz="2800" dirty="0"/>
              <a:t> + </a:t>
            </a:r>
            <a:r>
              <a:rPr lang="en-US" altLang="ja-JP" sz="2800" i="1" dirty="0"/>
              <a:t>e</a:t>
            </a:r>
            <a:r>
              <a:rPr lang="en-US" altLang="ja-JP" sz="2800" baseline="-25000" dirty="0"/>
              <a:t>2</a:t>
            </a:r>
            <a:r>
              <a:rPr lang="en-US" altLang="ja-JP" sz="2800" dirty="0"/>
              <a:t>) </a:t>
            </a:r>
            <a:r>
              <a:rPr lang="ja-JP" altLang="en-US" sz="2800" dirty="0"/>
              <a:t>の</a:t>
            </a:r>
            <a:r>
              <a:rPr lang="en-US" altLang="ja-JP" sz="2800" dirty="0"/>
              <a:t>syntax sugar</a:t>
            </a:r>
            <a:r>
              <a:rPr lang="ja-JP" altLang="en-US" sz="2800" dirty="0"/>
              <a:t>である。</a:t>
            </a:r>
            <a:endParaRPr lang="en-US" altLang="ja-JP" sz="2800" dirty="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a:t>Syntax sugar</a:t>
            </a:r>
            <a:r>
              <a:rPr kumimoji="1" lang="ja-JP" altLang="en-US" sz="2400" dirty="0"/>
              <a:t>とは、ある構文の別の書き方という意味である。</a:t>
            </a:r>
            <a:endParaRPr kumimoji="1" lang="en-US" altLang="ja-JP" sz="2400" dirty="0"/>
          </a:p>
          <a:p>
            <a:r>
              <a:rPr lang="en-US" altLang="ja-JP" sz="2400" i="1" dirty="0"/>
              <a:t>e</a:t>
            </a:r>
            <a:r>
              <a:rPr lang="en-US" altLang="ja-JP" sz="2400" baseline="-25000" dirty="0"/>
              <a:t>1</a:t>
            </a:r>
            <a:r>
              <a:rPr lang="en-US" altLang="ja-JP" sz="2400" dirty="0"/>
              <a:t> [</a:t>
            </a:r>
            <a:r>
              <a:rPr lang="en-US" altLang="ja-JP" sz="2400" i="1" dirty="0"/>
              <a:t>e</a:t>
            </a:r>
            <a:r>
              <a:rPr lang="en-US" altLang="ja-JP" sz="2400" baseline="-25000" dirty="0"/>
              <a:t>2</a:t>
            </a:r>
            <a:r>
              <a:rPr lang="en-US" altLang="ja-JP" sz="2400" dirty="0"/>
              <a:t>] </a:t>
            </a:r>
            <a:r>
              <a:rPr lang="ja-JP" altLang="en-US" sz="2400"/>
              <a:t>の</a:t>
            </a:r>
            <a:r>
              <a:rPr lang="ja-JP" altLang="en-US" sz="2400" dirty="0"/>
              <a:t>形の式はコンパイル時</a:t>
            </a:r>
            <a:r>
              <a:rPr lang="ja-JP" altLang="en-US" sz="2400"/>
              <a:t>に </a:t>
            </a:r>
            <a:r>
              <a:rPr lang="en-US" altLang="ja-JP" sz="2400" dirty="0"/>
              <a:t>*(</a:t>
            </a:r>
            <a:r>
              <a:rPr lang="en-US" altLang="ja-JP" sz="2400" i="1" dirty="0"/>
              <a:t>e</a:t>
            </a:r>
            <a:r>
              <a:rPr lang="en-US" altLang="ja-JP" sz="2400" baseline="-25000" dirty="0"/>
              <a:t>1</a:t>
            </a:r>
            <a:r>
              <a:rPr lang="en-US" altLang="ja-JP" sz="2400" dirty="0"/>
              <a:t> + </a:t>
            </a:r>
            <a:r>
              <a:rPr lang="en-US" altLang="ja-JP" sz="2400" i="1" dirty="0"/>
              <a:t>e</a:t>
            </a:r>
            <a:r>
              <a:rPr lang="en-US" altLang="ja-JP" sz="2400" baseline="-25000" dirty="0"/>
              <a:t>2</a:t>
            </a:r>
            <a:r>
              <a:rPr lang="en-US" altLang="ja-JP" sz="2400" dirty="0"/>
              <a:t>) </a:t>
            </a:r>
            <a:r>
              <a:rPr lang="ja-JP" altLang="en-US" sz="2400"/>
              <a:t>に</a:t>
            </a:r>
            <a:r>
              <a:rPr lang="ja-JP" altLang="en-US" sz="2400" dirty="0"/>
              <a:t>変換されてから処理される。</a:t>
            </a:r>
            <a:endParaRPr kumimoji="1" lang="ja-JP" alt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例</a:t>
            </a:r>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a:t>p[</a:t>
            </a:r>
            <a:r>
              <a:rPr lang="en-US" altLang="ja-JP" sz="2800" dirty="0" err="1"/>
              <a:t>i</a:t>
            </a:r>
            <a:r>
              <a:rPr lang="en-US" altLang="ja-JP" sz="2800" dirty="0"/>
              <a:t>]</a:t>
            </a:r>
            <a:r>
              <a:rPr lang="ja-JP" altLang="en-US" sz="2800" dirty="0"/>
              <a:t>は</a:t>
            </a:r>
            <a:r>
              <a:rPr lang="en-US" altLang="ja-JP" sz="2800" dirty="0"/>
              <a:t>*(</a:t>
            </a:r>
            <a:r>
              <a:rPr lang="en-US" altLang="ja-JP" sz="2800" dirty="0" err="1"/>
              <a:t>p+i</a:t>
            </a:r>
            <a:r>
              <a:rPr lang="en-US" altLang="ja-JP" sz="2800" dirty="0"/>
              <a:t>)</a:t>
            </a:r>
            <a:r>
              <a:rPr lang="ja-JP" altLang="en-US" sz="2800" dirty="0"/>
              <a:t>と同じである。</a:t>
            </a:r>
            <a:endParaRPr kumimoji="1" lang="ja-JP"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ポインタ型の仮引数表記</a:t>
            </a:r>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a:t>関数定義において、ポインタ型の仮引数の便利な表記法</a:t>
            </a:r>
            <a:r>
              <a:rPr lang="ja-JP" altLang="en-US" sz="2800" dirty="0"/>
              <a:t>がある。</a:t>
            </a:r>
            <a:endParaRPr lang="en-US" altLang="ja-JP" sz="2800" dirty="0"/>
          </a:p>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 p) { … }</a:t>
            </a:r>
          </a:p>
          <a:p>
            <a:r>
              <a:rPr lang="ja-JP" altLang="en-US" sz="2800" dirty="0" err="1"/>
              <a:t>のような</a:t>
            </a:r>
            <a:r>
              <a:rPr lang="ja-JP" altLang="en-US" sz="2800" dirty="0"/>
              <a:t>関数定義は、</a:t>
            </a:r>
            <a:endParaRPr lang="en-US" altLang="ja-JP" sz="2800" dirty="0"/>
          </a:p>
          <a:p>
            <a:r>
              <a:rPr kumimoji="1" lang="en-US" altLang="ja-JP" sz="2800" dirty="0"/>
              <a:t>    </a:t>
            </a:r>
            <a:r>
              <a:rPr lang="en-US" altLang="ja-JP" sz="2800" dirty="0" err="1"/>
              <a:t>int</a:t>
            </a:r>
            <a:r>
              <a:rPr lang="en-US" altLang="ja-JP" sz="2800" dirty="0"/>
              <a:t>  f (</a:t>
            </a:r>
            <a:r>
              <a:rPr lang="en-US" altLang="ja-JP" sz="2800" dirty="0" err="1"/>
              <a:t>int</a:t>
            </a:r>
            <a:r>
              <a:rPr lang="en-US" altLang="ja-JP" sz="2800" dirty="0"/>
              <a:t> p [ ]) {… }</a:t>
            </a:r>
          </a:p>
          <a:p>
            <a:r>
              <a:rPr kumimoji="1" lang="ja-JP" altLang="en-US" sz="2800" dirty="0"/>
              <a:t>と書いても良い。</a:t>
            </a:r>
            <a:endParaRPr kumimoji="1" lang="en-US" altLang="ja-JP"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例</a:t>
            </a:r>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 ]</a:t>
            </a:r>
            <a:r>
              <a:rPr lang="en-US" altLang="ja-JP" sz="2400" dirty="0"/>
              <a:t>,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a:t>仮引数の</a:t>
            </a:r>
            <a:r>
              <a:rPr kumimoji="1" lang="en-US" altLang="ja-JP" sz="2000" dirty="0" err="1"/>
              <a:t>int</a:t>
            </a:r>
            <a:r>
              <a:rPr kumimoji="1" lang="en-US" altLang="ja-JP" sz="2000" dirty="0"/>
              <a:t> p [ ] </a:t>
            </a:r>
            <a:r>
              <a:rPr kumimoji="1" lang="ja-JP" altLang="en-US" sz="2000" dirty="0"/>
              <a:t>という表記は</a:t>
            </a:r>
            <a:r>
              <a:rPr kumimoji="1" lang="en-US" altLang="ja-JP" sz="2000" dirty="0" err="1"/>
              <a:t>int</a:t>
            </a:r>
            <a:r>
              <a:rPr kumimoji="1" lang="en-US" altLang="ja-JP" sz="2000" dirty="0"/>
              <a:t> * p</a:t>
            </a:r>
            <a:r>
              <a:rPr kumimoji="1" lang="ja-JP" altLang="en-US" sz="2000" dirty="0"/>
              <a:t>と同じ意味である。</a:t>
            </a:r>
            <a:r>
              <a:rPr lang="ja-JP" altLang="en-US" sz="2000" dirty="0"/>
              <a:t>配列を受け取っているかのように見えるので、プログラムが読みやすくなる効果がある。</a:t>
            </a:r>
            <a:endParaRPr lang="en-US" altLang="ja-JP" sz="2000" dirty="0"/>
          </a:p>
          <a:p>
            <a:endParaRPr kumimoji="1" lang="en-US" altLang="ja-JP" sz="2000" dirty="0"/>
          </a:p>
          <a:p>
            <a:r>
              <a:rPr lang="en-US" altLang="ja-JP" sz="2000" dirty="0" err="1"/>
              <a:t>int</a:t>
            </a:r>
            <a:r>
              <a:rPr lang="en-US" altLang="ja-JP" sz="2000" dirty="0"/>
              <a:t> p [ ] </a:t>
            </a:r>
            <a:r>
              <a:rPr lang="ja-JP" altLang="en-US" sz="2000" dirty="0"/>
              <a:t>を、</a:t>
            </a:r>
            <a:r>
              <a:rPr lang="en-US" altLang="ja-JP" sz="2000" dirty="0" err="1"/>
              <a:t>int</a:t>
            </a:r>
            <a:r>
              <a:rPr lang="en-US" altLang="ja-JP" sz="2000" dirty="0"/>
              <a:t> p [5]</a:t>
            </a:r>
            <a:r>
              <a:rPr lang="ja-JP" altLang="en-US" sz="2000" dirty="0" err="1"/>
              <a:t>のように</a:t>
            </a:r>
            <a:r>
              <a:rPr lang="ja-JP" altLang="en-US" sz="2000" dirty="0"/>
              <a:t>書くことも許されているが、</a:t>
            </a:r>
            <a:r>
              <a:rPr lang="en-US" altLang="ja-JP" sz="2000" dirty="0"/>
              <a:t>5</a:t>
            </a:r>
            <a:r>
              <a:rPr lang="ja-JP" altLang="en-US" sz="2000" dirty="0"/>
              <a:t>は無視される。</a:t>
            </a:r>
            <a:r>
              <a:rPr lang="en-US" altLang="ja-JP" sz="2000" dirty="0" err="1"/>
              <a:t>int</a:t>
            </a:r>
            <a:r>
              <a:rPr lang="en-US" altLang="ja-JP" sz="2000" dirty="0"/>
              <a:t> p [ ]</a:t>
            </a:r>
            <a:r>
              <a:rPr lang="ja-JP" altLang="en-US" sz="2000" dirty="0"/>
              <a:t>も</a:t>
            </a:r>
            <a:r>
              <a:rPr lang="en-US" altLang="ja-JP" sz="2000" dirty="0" err="1"/>
              <a:t>int</a:t>
            </a:r>
            <a:r>
              <a:rPr lang="en-US" altLang="ja-JP" sz="2000" dirty="0"/>
              <a:t> p [5]</a:t>
            </a:r>
            <a:r>
              <a:rPr lang="ja-JP" altLang="en-US" sz="2000" dirty="0"/>
              <a:t>もポインタ型の仮引数の別記法であり、</a:t>
            </a:r>
            <a:r>
              <a:rPr lang="en-US" altLang="ja-JP" sz="2000" dirty="0"/>
              <a:t>p</a:t>
            </a:r>
            <a:r>
              <a:rPr lang="ja-JP" altLang="en-US" sz="2000" dirty="0"/>
              <a:t>は配列ではない。</a:t>
            </a:r>
            <a:endParaRPr lang="en-US" altLang="ja-JP"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配列について</a:t>
            </a:r>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a:t>int</a:t>
            </a:r>
            <a:r>
              <a:rPr lang="en-US" altLang="ja-JP" sz="2800" dirty="0"/>
              <a:t> a [5];</a:t>
            </a:r>
          </a:p>
          <a:p>
            <a:r>
              <a:rPr lang="ja-JP" altLang="en-US" sz="2800" dirty="0"/>
              <a:t>という宣言下において、</a:t>
            </a:r>
            <a:r>
              <a:rPr lang="en-US" altLang="ja-JP" sz="2800" dirty="0"/>
              <a:t>a</a:t>
            </a:r>
            <a:r>
              <a:rPr lang="ja-JP" altLang="en-US" sz="2800" dirty="0"/>
              <a:t>は長さ５の配列であるが、（少数の例外を除いて）</a:t>
            </a:r>
            <a:r>
              <a:rPr lang="en-US" altLang="ja-JP" sz="2800" dirty="0"/>
              <a:t>a</a:t>
            </a:r>
            <a:r>
              <a:rPr lang="ja-JP" altLang="en-US" sz="2800" dirty="0"/>
              <a:t>は配列</a:t>
            </a:r>
            <a:r>
              <a:rPr lang="en-US" altLang="ja-JP" sz="2800" dirty="0"/>
              <a:t>a</a:t>
            </a:r>
            <a:r>
              <a:rPr lang="ja-JP" altLang="en-US" sz="2800" dirty="0"/>
              <a:t>の先頭要素へのポインタ、すなわち</a:t>
            </a:r>
            <a:r>
              <a:rPr lang="en-US" altLang="ja-JP" sz="2800" dirty="0"/>
              <a:t>&amp;a[0]</a:t>
            </a:r>
            <a:r>
              <a:rPr lang="ja-JP" altLang="en-US" sz="2800" dirty="0"/>
              <a:t>と同じ意味である。</a:t>
            </a:r>
            <a:r>
              <a:rPr lang="en-US" altLang="ja-JP" sz="2800" dirty="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a:t>（例外） </a:t>
            </a:r>
            <a:r>
              <a:rPr lang="en-US" altLang="ja-JP" sz="2800" dirty="0" err="1"/>
              <a:t>sizeof</a:t>
            </a:r>
            <a:r>
              <a:rPr lang="ja-JP" altLang="en-US" sz="2800" dirty="0"/>
              <a:t>の引数、</a:t>
            </a:r>
            <a:r>
              <a:rPr lang="en-US" altLang="ja-JP" sz="2800" dirty="0"/>
              <a:t>&amp;</a:t>
            </a:r>
            <a:r>
              <a:rPr lang="ja-JP" altLang="en-US" sz="2800" dirty="0"/>
              <a:t>の引数は例外である。</a:t>
            </a:r>
            <a:endParaRPr lang="en-US" altLang="ja-JP" sz="2800" dirty="0"/>
          </a:p>
          <a:p>
            <a:r>
              <a:rPr lang="en-US" altLang="ja-JP" sz="2800" dirty="0"/>
              <a:t>     </a:t>
            </a:r>
            <a:r>
              <a:rPr lang="en-US" altLang="ja-JP" sz="2800" dirty="0" err="1"/>
              <a:t>int</a:t>
            </a:r>
            <a:r>
              <a:rPr lang="en-US" altLang="ja-JP" sz="2800" dirty="0"/>
              <a:t> a[5];</a:t>
            </a:r>
          </a:p>
          <a:p>
            <a:r>
              <a:rPr lang="en-US" altLang="ja-JP" sz="2800" dirty="0"/>
              <a:t> </a:t>
            </a:r>
            <a:r>
              <a:rPr lang="ja-JP" altLang="en-US" sz="2800" dirty="0"/>
              <a:t>という宣言下において、</a:t>
            </a:r>
            <a:r>
              <a:rPr lang="en-US" altLang="ja-JP" sz="2800" dirty="0" err="1"/>
              <a:t>sizeof</a:t>
            </a:r>
            <a:r>
              <a:rPr lang="en-US" altLang="ja-JP" sz="2800" dirty="0"/>
              <a:t>(a)</a:t>
            </a:r>
            <a:r>
              <a:rPr lang="ja-JP" altLang="en-US" sz="2800" dirty="0"/>
              <a:t>は配列</a:t>
            </a:r>
            <a:r>
              <a:rPr lang="en-US" altLang="ja-JP" sz="2800" dirty="0"/>
              <a:t>a</a:t>
            </a:r>
            <a:r>
              <a:rPr lang="ja-JP" altLang="en-US" sz="2800" dirty="0"/>
              <a:t>全体のサイズ（演習室では</a:t>
            </a:r>
            <a:r>
              <a:rPr lang="en-US" altLang="ja-JP" sz="2800" dirty="0"/>
              <a:t>20</a:t>
            </a:r>
            <a:r>
              <a:rPr lang="ja-JP" altLang="en-US" sz="2800" dirty="0"/>
              <a:t>）、</a:t>
            </a:r>
            <a:r>
              <a:rPr lang="en-US" altLang="ja-JP" sz="2800" dirty="0"/>
              <a:t>&amp;a</a:t>
            </a:r>
            <a:r>
              <a:rPr lang="ja-JP" altLang="en-US" sz="2800" dirty="0"/>
              <a:t>は配列</a:t>
            </a:r>
            <a:r>
              <a:rPr lang="en-US" altLang="ja-JP" sz="2800" dirty="0"/>
              <a:t>a</a:t>
            </a:r>
            <a:r>
              <a:rPr lang="ja-JP" altLang="en-US" sz="2800" dirty="0"/>
              <a:t>全体へのポインタ</a:t>
            </a:r>
            <a:r>
              <a:rPr lang="en-US" altLang="ja-JP" sz="2800" dirty="0"/>
              <a:t>(</a:t>
            </a:r>
            <a:r>
              <a:rPr lang="en-US" altLang="ja-JP" sz="2800" dirty="0" err="1"/>
              <a:t>int</a:t>
            </a:r>
            <a:r>
              <a:rPr lang="en-US" altLang="ja-JP" sz="2800" dirty="0"/>
              <a:t> (*) [5] </a:t>
            </a:r>
            <a:r>
              <a:rPr lang="ja-JP" altLang="en-US" sz="2800" dirty="0"/>
              <a:t>型</a:t>
            </a:r>
            <a:r>
              <a:rPr lang="en-US" altLang="ja-JP" sz="2800" dirty="0"/>
              <a:t>)</a:t>
            </a:r>
            <a:r>
              <a:rPr lang="ja-JP" altLang="en-US" sz="2800" dirty="0"/>
              <a:t>である。</a:t>
            </a:r>
            <a:endParaRPr lang="en-US" altLang="ja-JP" sz="2800" dirty="0"/>
          </a:p>
          <a:p>
            <a:r>
              <a:rPr lang="ja-JP" altLang="en-US" sz="2800" dirty="0"/>
              <a:t>これらの説明はしない（この講義の範囲外）。</a:t>
            </a:r>
            <a:endParaRPr lang="en-US" altLang="ja-JP"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a:t>
            </a:r>
            <a:r>
              <a:rPr lang="en-US" altLang="ja-JP" sz="2400" dirty="0"/>
              <a:t>, 5));</a:t>
            </a:r>
          </a:p>
          <a:p>
            <a:r>
              <a:rPr lang="en-US" altLang="ja-JP" sz="2400" dirty="0"/>
              <a:t>  return 0;</a:t>
            </a:r>
          </a:p>
          <a:p>
            <a:r>
              <a:rPr lang="en-US" altLang="ja-JP" sz="2400" dirty="0"/>
              <a:t>}</a:t>
            </a:r>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a:t>a</a:t>
            </a:r>
            <a:r>
              <a:rPr lang="ja-JP" altLang="en-US" sz="2400" dirty="0"/>
              <a:t>は、</a:t>
            </a:r>
            <a:r>
              <a:rPr lang="en-US" altLang="ja-JP" sz="2400" dirty="0"/>
              <a:t>a</a:t>
            </a:r>
            <a:r>
              <a:rPr lang="ja-JP" altLang="en-US" sz="2400" dirty="0"/>
              <a:t>の先頭要素へのポインタ</a:t>
            </a:r>
            <a:r>
              <a:rPr lang="en-US" altLang="ja-JP" sz="2400" dirty="0"/>
              <a:t>(&amp;a[0])</a:t>
            </a:r>
            <a:r>
              <a:rPr lang="ja-JP" altLang="en-US" sz="2400" dirty="0"/>
              <a:t>の意味である。</a:t>
            </a:r>
            <a:endParaRPr kumimoji="1" lang="ja-JP"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r>
              <a:rPr kumimoji="1" lang="en-US" altLang="ja-JP" dirty="0"/>
              <a:t>[ ] </a:t>
            </a:r>
            <a:r>
              <a:rPr kumimoji="1" lang="ja-JP" altLang="en-US" dirty="0"/>
              <a:t>記法について</a:t>
            </a:r>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a:t>29</a:t>
            </a:r>
            <a:r>
              <a:rPr lang="ja-JP" altLang="en-US" sz="2800" dirty="0"/>
              <a:t>ページで書いた通り、</a:t>
            </a:r>
            <a:r>
              <a:rPr lang="en-US" altLang="ja-JP" sz="2800" dirty="0"/>
              <a:t>a [</a:t>
            </a:r>
            <a:r>
              <a:rPr lang="en-US" altLang="ja-JP" sz="2800" dirty="0" err="1"/>
              <a:t>i</a:t>
            </a:r>
            <a:r>
              <a:rPr lang="en-US" altLang="ja-JP" sz="2800" dirty="0"/>
              <a:t>] </a:t>
            </a:r>
            <a:r>
              <a:rPr lang="ja-JP" altLang="en-US" sz="2800" dirty="0"/>
              <a:t>は </a:t>
            </a:r>
            <a:r>
              <a:rPr lang="en-US" altLang="ja-JP" sz="2800" dirty="0"/>
              <a:t>*(a + </a:t>
            </a:r>
            <a:r>
              <a:rPr lang="en-US" altLang="ja-JP" sz="2800" dirty="0" err="1"/>
              <a:t>i</a:t>
            </a:r>
            <a:r>
              <a:rPr lang="en-US" altLang="ja-JP" sz="2800" dirty="0"/>
              <a:t>)</a:t>
            </a:r>
            <a:r>
              <a:rPr lang="ja-JP" altLang="en-US" sz="2800" dirty="0"/>
              <a:t>の別記法であり、</a:t>
            </a:r>
            <a:r>
              <a:rPr lang="en-US" altLang="ja-JP" sz="2800" dirty="0" err="1"/>
              <a:t>i</a:t>
            </a:r>
            <a:r>
              <a:rPr lang="en-US" altLang="ja-JP" sz="2800" dirty="0"/>
              <a:t> [a] </a:t>
            </a:r>
            <a:r>
              <a:rPr lang="ja-JP" altLang="en-US" sz="2800" dirty="0"/>
              <a:t>は </a:t>
            </a:r>
            <a:r>
              <a:rPr lang="en-US" altLang="ja-JP" sz="2800" dirty="0"/>
              <a:t>*(</a:t>
            </a:r>
            <a:r>
              <a:rPr lang="en-US" altLang="ja-JP" sz="2800" dirty="0" err="1"/>
              <a:t>i</a:t>
            </a:r>
            <a:r>
              <a:rPr lang="en-US" altLang="ja-JP" sz="2800" dirty="0"/>
              <a:t> + a)</a:t>
            </a:r>
            <a:r>
              <a:rPr lang="ja-JP" altLang="en-US" sz="2800" dirty="0"/>
              <a:t>の別記法である。</a:t>
            </a:r>
            <a:endParaRPr lang="en-US" altLang="ja-JP" sz="2800" dirty="0"/>
          </a:p>
          <a:p>
            <a:r>
              <a:rPr lang="en-US" altLang="ja-JP" sz="2800" dirty="0"/>
              <a:t>a + </a:t>
            </a:r>
            <a:r>
              <a:rPr lang="en-US" altLang="ja-JP" sz="2800" dirty="0" err="1"/>
              <a:t>i</a:t>
            </a:r>
            <a:r>
              <a:rPr lang="ja-JP" altLang="en-US" sz="2800" dirty="0"/>
              <a:t>と</a:t>
            </a:r>
            <a:r>
              <a:rPr lang="en-US" altLang="ja-JP" sz="2800" dirty="0" err="1"/>
              <a:t>i</a:t>
            </a:r>
            <a:r>
              <a:rPr lang="en-US" altLang="ja-JP" sz="2800" dirty="0"/>
              <a:t> + a</a:t>
            </a:r>
            <a:r>
              <a:rPr lang="ja-JP" altLang="en-US" sz="2800" dirty="0"/>
              <a:t>の評価結果は同じなので、</a:t>
            </a:r>
            <a:r>
              <a:rPr lang="en-US" altLang="ja-JP" sz="2800" dirty="0"/>
              <a:t>a[</a:t>
            </a:r>
            <a:r>
              <a:rPr lang="en-US" altLang="ja-JP" sz="2800" dirty="0" err="1"/>
              <a:t>i</a:t>
            </a:r>
            <a:r>
              <a:rPr lang="en-US" altLang="ja-JP" sz="2800" dirty="0"/>
              <a:t>]</a:t>
            </a:r>
            <a:r>
              <a:rPr lang="ja-JP" altLang="en-US" sz="2800" dirty="0"/>
              <a:t>と</a:t>
            </a:r>
            <a:r>
              <a:rPr lang="en-US" altLang="ja-JP" sz="2800" dirty="0" err="1"/>
              <a:t>i</a:t>
            </a:r>
            <a:r>
              <a:rPr lang="en-US" altLang="ja-JP" sz="2800" dirty="0"/>
              <a:t>[a]</a:t>
            </a:r>
            <a:r>
              <a:rPr lang="ja-JP" altLang="en-US" sz="2800" dirty="0"/>
              <a:t>の評価結果も同じである。たとえば、</a:t>
            </a:r>
            <a:endParaRPr lang="en-US" altLang="ja-JP" sz="2800" dirty="0"/>
          </a:p>
          <a:p>
            <a:r>
              <a:rPr lang="en-US" altLang="ja-JP" sz="2800" dirty="0"/>
              <a:t>     </a:t>
            </a:r>
            <a:r>
              <a:rPr lang="en-US" altLang="ja-JP" sz="2800" dirty="0" err="1"/>
              <a:t>int</a:t>
            </a:r>
            <a:r>
              <a:rPr lang="en-US" altLang="ja-JP" sz="2800" dirty="0"/>
              <a:t> a [5];</a:t>
            </a:r>
          </a:p>
          <a:p>
            <a:r>
              <a:rPr kumimoji="1" lang="ja-JP" altLang="en-US" sz="2800" dirty="0"/>
              <a:t>という宣言下において、</a:t>
            </a:r>
            <a:r>
              <a:rPr kumimoji="1" lang="en-US" altLang="ja-JP" sz="2800" dirty="0"/>
              <a:t>a[0]</a:t>
            </a:r>
            <a:r>
              <a:rPr kumimoji="1" lang="ja-JP" altLang="en-US" sz="2800" dirty="0"/>
              <a:t>は</a:t>
            </a:r>
            <a:r>
              <a:rPr kumimoji="1" lang="en-US" altLang="ja-JP" sz="2800" dirty="0"/>
              <a:t>0[a]</a:t>
            </a:r>
            <a:r>
              <a:rPr kumimoji="1" lang="ja-JP" altLang="en-US" sz="2800" dirty="0"/>
              <a:t>で置き換えてもよく、</a:t>
            </a:r>
            <a:r>
              <a:rPr kumimoji="1" lang="en-US" altLang="ja-JP" sz="2800" dirty="0"/>
              <a:t>a[1]</a:t>
            </a:r>
            <a:r>
              <a:rPr kumimoji="1" lang="ja-JP" altLang="en-US" sz="2800" dirty="0"/>
              <a:t>は</a:t>
            </a:r>
            <a:r>
              <a:rPr kumimoji="1" lang="en-US" altLang="ja-JP" sz="2800" dirty="0"/>
              <a:t>1[a]</a:t>
            </a:r>
            <a:r>
              <a:rPr kumimoji="1" lang="ja-JP" altLang="en-US" sz="2800" dirty="0"/>
              <a:t>で置き換えてよく、</a:t>
            </a:r>
            <a:r>
              <a:rPr kumimoji="1" lang="en-US" altLang="ja-JP" sz="2800" dirty="0"/>
              <a:t>……</a:t>
            </a:r>
            <a:r>
              <a:rPr kumimoji="1" lang="ja-JP" altLang="en-US" sz="2800" dirty="0" err="1"/>
              <a:t>、</a:t>
            </a:r>
            <a:r>
              <a:rPr lang="en-US" altLang="ja-JP" sz="2800" dirty="0"/>
              <a:t>a[4]</a:t>
            </a:r>
            <a:r>
              <a:rPr lang="ja-JP" altLang="en-US" sz="2800" dirty="0"/>
              <a:t>は</a:t>
            </a:r>
            <a:r>
              <a:rPr lang="en-US" altLang="ja-JP" sz="2800" dirty="0"/>
              <a:t>4[a]</a:t>
            </a:r>
            <a:r>
              <a:rPr lang="ja-JP" altLang="en-US" sz="2800" dirty="0"/>
              <a:t>で置き換えてよい。</a:t>
            </a:r>
            <a:endParaRPr lang="en-US" altLang="ja-JP" sz="2800" dirty="0"/>
          </a:p>
          <a:p>
            <a:r>
              <a:rPr lang="ja-JP" altLang="en-US" sz="2800" dirty="0"/>
              <a:t>定義上は許されているが、</a:t>
            </a:r>
            <a:r>
              <a:rPr lang="en-US" altLang="ja-JP" sz="2800" dirty="0"/>
              <a:t>0[a], 1[a]</a:t>
            </a:r>
            <a:r>
              <a:rPr lang="ja-JP" altLang="en-US" sz="2800" dirty="0" err="1"/>
              <a:t>のような</a:t>
            </a:r>
            <a:r>
              <a:rPr lang="ja-JP" altLang="en-US" sz="2800" dirty="0"/>
              <a:t>書き方はプログラムの可読性を著しく低下させるので避けるべき。</a:t>
            </a:r>
            <a:endParaRPr kumimoji="1" lang="ja-JP"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a:t>rintf</a:t>
            </a:r>
            <a:r>
              <a:rPr kumimoji="1" lang="ja-JP" altLang="en-US" dirty="0"/>
              <a:t>によるデバッグ</a:t>
            </a:r>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a:t>プログラム実行時にセグメントエラー等で停止した場合、</a:t>
            </a:r>
            <a:r>
              <a:rPr kumimoji="1" lang="en-US" altLang="ja-JP" sz="2400" dirty="0" err="1"/>
              <a:t>gdb</a:t>
            </a:r>
            <a:r>
              <a:rPr kumimoji="1" lang="ja-JP" altLang="en-US" sz="2400" dirty="0"/>
              <a:t>などのデバッガを使ってデバッグをするのが一般的だが、もっと原始的なやり方として、</a:t>
            </a:r>
            <a:r>
              <a:rPr lang="en-US" altLang="ja-JP" sz="2400" dirty="0" err="1"/>
              <a:t>printf</a:t>
            </a:r>
            <a:r>
              <a:rPr lang="ja-JP" altLang="en-US" sz="2400" dirty="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printf</a:t>
            </a:r>
            <a:r>
              <a:rPr lang="ja-JP" altLang="en-US" sz="2400" dirty="0"/>
              <a:t>でデバッグする際の注意事項を次のページに記載する。</a:t>
            </a:r>
            <a:endParaRPr lang="en-US" altLang="ja-JP" sz="2400" dirty="0"/>
          </a:p>
        </p:txBody>
      </p:sp>
    </p:spTree>
    <p:extLst>
      <p:ext uri="{BB962C8B-B14F-4D97-AF65-F5344CB8AC3E}">
        <p14:creationId xmlns:p14="http://schemas.microsoft.com/office/powerpoint/2010/main" val="2682795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a:t>rintf</a:t>
            </a:r>
            <a:r>
              <a:rPr lang="ja-JP" altLang="en-US" sz="3600" dirty="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a:t>printf</a:t>
            </a:r>
            <a:r>
              <a:rPr lang="ja-JP" altLang="en-US" sz="2800" dirty="0"/>
              <a:t>が実行されても、すぐ画面に文字が出力されるとは限らず、内部に文字列が溜まったままになる場合がある。対処法としては、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p>
          <a:p>
            <a:r>
              <a:rPr lang="ja-JP" altLang="en-US" sz="2800" dirty="0"/>
              <a:t>を入れればよい。これにより、内部に溜まった文字列が（あれば）画面に出てくる。</a:t>
            </a:r>
            <a:endParaRPr lang="en-US" altLang="ja-JP" sz="2800" dirty="0"/>
          </a:p>
          <a:p>
            <a:r>
              <a:rPr lang="ja-JP" altLang="en-US" sz="2800" dirty="0"/>
              <a:t>次のページに具体例を示す。</a:t>
            </a:r>
            <a:endParaRPr lang="en-US" altLang="ja-JP" sz="2800" dirty="0"/>
          </a:p>
        </p:txBody>
      </p:sp>
    </p:spTree>
    <p:extLst>
      <p:ext uri="{BB962C8B-B14F-4D97-AF65-F5344CB8AC3E}">
        <p14:creationId xmlns:p14="http://schemas.microsoft.com/office/powerpoint/2010/main" val="26602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 = 10;</a:t>
            </a:r>
          </a:p>
          <a:p>
            <a:r>
              <a:rPr kumimoji="1" lang="en-US" altLang="ja-JP" sz="2800" dirty="0"/>
              <a:t>  x = x + 1;</a:t>
            </a:r>
          </a:p>
          <a:p>
            <a:r>
              <a:rPr lang="en-US" altLang="ja-JP" sz="2800" dirty="0"/>
              <a:t>  return 0;</a:t>
            </a:r>
          </a:p>
          <a:p>
            <a:r>
              <a:rPr kumimoji="1" lang="en-US" altLang="ja-JP" sz="2800" dirty="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a:t>例えば、変数</a:t>
            </a:r>
            <a:r>
              <a:rPr lang="en-US" altLang="ja-JP" sz="2800" dirty="0"/>
              <a:t>x</a:t>
            </a:r>
            <a:r>
              <a:rPr lang="ja-JP" altLang="en-US" sz="2800" dirty="0"/>
              <a:t>用の領域が</a:t>
            </a:r>
            <a:r>
              <a:rPr lang="en-US" altLang="ja-JP" sz="2800" dirty="0"/>
              <a:t>101</a:t>
            </a:r>
            <a:r>
              <a:rPr lang="ja-JP" altLang="en-US" sz="2800" dirty="0"/>
              <a:t>番地だったとする。</a:t>
            </a:r>
            <a:endParaRPr lang="en-US" altLang="ja-JP" sz="2800" dirty="0"/>
          </a:p>
          <a:p>
            <a:r>
              <a:rPr kumimoji="1" lang="ja-JP" altLang="en-US" sz="2800" dirty="0"/>
              <a:t>そのとき、</a:t>
            </a:r>
            <a:r>
              <a:rPr kumimoji="1" lang="en-US" altLang="ja-JP" sz="2800" dirty="0"/>
              <a:t>101</a:t>
            </a:r>
            <a:r>
              <a:rPr kumimoji="1" lang="ja-JP" altLang="en-US" sz="2800" dirty="0"/>
              <a:t>が、</a:t>
            </a:r>
            <a:r>
              <a:rPr lang="en-US" altLang="ja-JP" sz="2800" dirty="0"/>
              <a:t>x</a:t>
            </a:r>
            <a:r>
              <a:rPr lang="ja-JP" altLang="en-US" sz="2800" dirty="0"/>
              <a:t>のアドレスである。また、初期状態では</a:t>
            </a:r>
            <a:r>
              <a:rPr lang="en-US" altLang="ja-JP" sz="2800" dirty="0"/>
              <a:t>10</a:t>
            </a:r>
            <a:r>
              <a:rPr lang="ja-JP" altLang="en-US" sz="2800" dirty="0"/>
              <a:t>が式</a:t>
            </a:r>
            <a:r>
              <a:rPr lang="en-US" altLang="ja-JP" sz="2800" dirty="0"/>
              <a:t>x</a:t>
            </a:r>
            <a:r>
              <a:rPr lang="ja-JP" altLang="en-US" sz="2800" dirty="0"/>
              <a:t>の値である。変数</a:t>
            </a:r>
            <a:r>
              <a:rPr lang="en-US" altLang="ja-JP" sz="2800" dirty="0"/>
              <a:t>x</a:t>
            </a:r>
            <a:r>
              <a:rPr lang="ja-JP" altLang="en-US" sz="2800" dirty="0"/>
              <a:t>の値は代入式によって</a:t>
            </a:r>
            <a:r>
              <a:rPr lang="en-US" altLang="ja-JP" sz="2800" dirty="0"/>
              <a:t>11</a:t>
            </a:r>
            <a:r>
              <a:rPr lang="ja-JP" altLang="en-US" sz="2800" dirty="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a:t>左のようなプログラムを実行したとき</a:t>
            </a:r>
            <a:r>
              <a:rPr kumimoji="1" lang="ja-JP" altLang="en-US" sz="2400" dirty="0"/>
              <a:t>、</a:t>
            </a:r>
            <a:r>
              <a:rPr kumimoji="1" lang="en-US" altLang="ja-JP" sz="2400" dirty="0" err="1"/>
              <a:t>abc</a:t>
            </a:r>
            <a:r>
              <a:rPr kumimoji="1" lang="ja-JP" altLang="en-US" sz="2400" dirty="0"/>
              <a:t>という文字列が画面に表示されない場合がある。</a:t>
            </a:r>
            <a:r>
              <a:rPr lang="ja-JP" altLang="en-US" sz="2400" dirty="0"/>
              <a:t>そのような場合、</a:t>
            </a:r>
            <a:r>
              <a:rPr lang="en-US" altLang="ja-JP" sz="2400" dirty="0" err="1"/>
              <a:t>fflush</a:t>
            </a:r>
            <a:r>
              <a:rPr lang="en-US" altLang="ja-JP" sz="2400" dirty="0"/>
              <a:t>(</a:t>
            </a:r>
            <a:r>
              <a:rPr lang="en-US" altLang="ja-JP" sz="2400" dirty="0" err="1"/>
              <a:t>stdout</a:t>
            </a:r>
            <a:r>
              <a:rPr lang="en-US" altLang="ja-JP" sz="2400" dirty="0"/>
              <a:t>);</a:t>
            </a:r>
            <a:r>
              <a:rPr lang="ja-JP" altLang="en-US" sz="2400" dirty="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323275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lang="en-US" altLang="ja-JP" dirty="0"/>
              <a:t>1</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kumimoji="1" lang="en-US" altLang="ja-JP" sz="2800" dirty="0"/>
              <a:t>1</a:t>
            </a:r>
            <a:r>
              <a:rPr kumimoji="1" lang="ja-JP" altLang="en-US" sz="2800"/>
              <a:t>のプログラムについて、成績の配列及その長さを引数に取り、</a:t>
            </a:r>
            <a:r>
              <a:rPr kumimoji="1" lang="en-US" altLang="ja-JP" sz="2800" dirty="0"/>
              <a:t>80</a:t>
            </a:r>
            <a:r>
              <a:rPr kumimoji="1" lang="ja-JP" altLang="en-US" sz="2800"/>
              <a:t>点以上の人数を返す関数</a:t>
            </a:r>
            <a:r>
              <a:rPr kumimoji="1" lang="en-US" altLang="ja-JP" sz="2800" dirty="0" err="1"/>
              <a:t>numOfGradeA</a:t>
            </a:r>
            <a:r>
              <a:rPr kumimoji="1" lang="ja-JP" altLang="en-US" sz="2800"/>
              <a:t>を以下の形で定義し、それを呼び出す形で書き直せ。</a:t>
            </a:r>
            <a:endParaRPr lang="en-US" altLang="ja-JP" sz="2800" dirty="0"/>
          </a:p>
          <a:p>
            <a:r>
              <a:rPr lang="en" altLang="ja-JP" sz="2800" dirty="0"/>
              <a:t>  int </a:t>
            </a:r>
            <a:r>
              <a:rPr lang="en" altLang="ja-JP" sz="2800" dirty="0" err="1"/>
              <a:t>numOfGradeA</a:t>
            </a:r>
            <a:r>
              <a:rPr lang="en" altLang="ja-JP" sz="2800" dirty="0"/>
              <a:t> (int * </a:t>
            </a:r>
            <a:r>
              <a:rPr lang="en" altLang="ja-JP" sz="2800" dirty="0" err="1"/>
              <a:t>seiseki</a:t>
            </a:r>
            <a:r>
              <a:rPr lang="en" altLang="ja-JP" sz="2800" dirty="0"/>
              <a:t>, int length) { … }</a:t>
            </a:r>
          </a:p>
        </p:txBody>
      </p:sp>
      <p:sp>
        <p:nvSpPr>
          <p:cNvPr id="5" name="正方形/長方形 4">
            <a:extLst>
              <a:ext uri="{FF2B5EF4-FFF2-40B4-BE49-F238E27FC236}">
                <a16:creationId xmlns:a16="http://schemas.microsoft.com/office/drawing/2014/main" id="{0F72BD00-0AC2-BD41-9EED-F1767A3D5396}"/>
              </a:ext>
            </a:extLst>
          </p:cNvPr>
          <p:cNvSpPr/>
          <p:nvPr/>
        </p:nvSpPr>
        <p:spPr>
          <a:xfrm>
            <a:off x="971600" y="4132237"/>
            <a:ext cx="4572000" cy="1384995"/>
          </a:xfrm>
          <a:prstGeom prst="rect">
            <a:avLst/>
          </a:prstGeom>
          <a:ln>
            <a:solidFill>
              <a:schemeClr val="tx1"/>
            </a:solidFill>
          </a:ln>
        </p:spPr>
        <p:txBody>
          <a:bodyPr>
            <a:spAutoFit/>
          </a:bodyPr>
          <a:lstStyle/>
          <a:p>
            <a:r>
              <a:rPr lang="en-US" altLang="ja-JP" sz="2800" dirty="0"/>
              <a:t>[</a:t>
            </a:r>
            <a:r>
              <a:rPr lang="ja-JP" altLang="ja-JP" sz="2800"/>
              <a:t>実行例</a:t>
            </a:r>
            <a:r>
              <a:rPr lang="en-US" altLang="ja-JP" sz="2800" dirty="0"/>
              <a:t>]</a:t>
            </a:r>
          </a:p>
          <a:p>
            <a:r>
              <a:rPr lang="en" altLang="ja-JP" sz="2800" dirty="0"/>
              <a:t>% ./</a:t>
            </a:r>
            <a:r>
              <a:rPr lang="en" altLang="ja-JP" sz="2800" dirty="0" err="1"/>
              <a:t>a.out</a:t>
            </a:r>
            <a:r>
              <a:rPr lang="en" altLang="ja-JP" sz="2800" dirty="0"/>
              <a:t> &lt; </a:t>
            </a:r>
            <a:r>
              <a:rPr lang="en" altLang="ja-JP" sz="2800" dirty="0" err="1"/>
              <a:t>seiseki.txt</a:t>
            </a:r>
            <a:endParaRPr lang="en" altLang="ja-JP" sz="2800" dirty="0"/>
          </a:p>
          <a:p>
            <a:r>
              <a:rPr lang="en" altLang="ja-JP" sz="2800" dirty="0"/>
              <a:t>80</a:t>
            </a:r>
            <a:r>
              <a:rPr lang="ja-JP" altLang="en-US" sz="2800"/>
              <a:t>点以上の人は</a:t>
            </a:r>
            <a:r>
              <a:rPr lang="en-US" altLang="ja-JP" sz="2800" dirty="0"/>
              <a:t>81</a:t>
            </a:r>
            <a:r>
              <a:rPr lang="ja-JP" altLang="en-US" sz="2800"/>
              <a:t>人です。</a:t>
            </a:r>
          </a:p>
        </p:txBody>
      </p:sp>
    </p:spTree>
    <p:extLst>
      <p:ext uri="{BB962C8B-B14F-4D97-AF65-F5344CB8AC3E}">
        <p14:creationId xmlns:p14="http://schemas.microsoft.com/office/powerpoint/2010/main" val="1808047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kumimoji="1" lang="en-US" altLang="ja-JP" dirty="0"/>
              <a:t>2</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lang="en-US" altLang="ja-JP" sz="2800" dirty="0"/>
              <a:t>2</a:t>
            </a:r>
            <a:r>
              <a:rPr kumimoji="1" lang="ja-JP" altLang="en-US" sz="2800"/>
              <a:t>のプログラムについて、成績の配列及その長さを引数に取り、平均点を</a:t>
            </a:r>
            <a:r>
              <a:rPr kumimoji="1" lang="en-US" altLang="ja-JP" sz="2800" dirty="0"/>
              <a:t>double</a:t>
            </a:r>
            <a:r>
              <a:rPr kumimoji="1" lang="ja-JP" altLang="en-US" sz="2800"/>
              <a:t>型で返す関数</a:t>
            </a:r>
            <a:r>
              <a:rPr kumimoji="1" lang="en-US" altLang="ja-JP" sz="2800" dirty="0"/>
              <a:t>average</a:t>
            </a:r>
            <a:r>
              <a:rPr kumimoji="1" lang="ja-JP" altLang="en-US" sz="2800"/>
              <a:t>を以下の形で定義し、それを呼び出す形で書き直せ。</a:t>
            </a:r>
            <a:endParaRPr lang="en-US" altLang="ja-JP" sz="2800" dirty="0"/>
          </a:p>
          <a:p>
            <a:r>
              <a:rPr lang="en" altLang="ja-JP" sz="2800" dirty="0"/>
              <a:t>  double average (int * </a:t>
            </a:r>
            <a:r>
              <a:rPr lang="en" altLang="ja-JP" sz="2800" dirty="0" err="1"/>
              <a:t>seiseki</a:t>
            </a:r>
            <a:r>
              <a:rPr lang="en" altLang="ja-JP" sz="2800" dirty="0"/>
              <a:t>, int length) { … }</a:t>
            </a:r>
          </a:p>
        </p:txBody>
      </p:sp>
      <p:sp>
        <p:nvSpPr>
          <p:cNvPr id="6" name="正方形/長方形 5">
            <a:extLst>
              <a:ext uri="{FF2B5EF4-FFF2-40B4-BE49-F238E27FC236}">
                <a16:creationId xmlns:a16="http://schemas.microsoft.com/office/drawing/2014/main" id="{FBBE65CB-CBA5-3547-8386-0D50717CA9FB}"/>
              </a:ext>
            </a:extLst>
          </p:cNvPr>
          <p:cNvSpPr/>
          <p:nvPr/>
        </p:nvSpPr>
        <p:spPr>
          <a:xfrm>
            <a:off x="899592" y="4293096"/>
            <a:ext cx="4572000" cy="1384995"/>
          </a:xfrm>
          <a:prstGeom prst="rect">
            <a:avLst/>
          </a:prstGeom>
          <a:ln>
            <a:solidFill>
              <a:schemeClr val="tx1"/>
            </a:solidFill>
          </a:ln>
        </p:spPr>
        <p:txBody>
          <a:bodyPr>
            <a:spAutoFit/>
          </a:bodyPr>
          <a:lstStyle/>
          <a:p>
            <a:r>
              <a:rPr lang="en-US" altLang="ja-JP" sz="2800" dirty="0"/>
              <a:t>[</a:t>
            </a:r>
            <a:r>
              <a:rPr lang="ja-JP" altLang="en-US" sz="2800"/>
              <a:t>実行例</a:t>
            </a:r>
            <a:r>
              <a:rPr lang="en-US" altLang="ja-JP" sz="2800" dirty="0"/>
              <a:t>]</a:t>
            </a:r>
          </a:p>
          <a:p>
            <a:r>
              <a:rPr lang="en-US" altLang="ja-JP" sz="2800" dirty="0"/>
              <a:t>% ./</a:t>
            </a:r>
            <a:r>
              <a:rPr lang="en-US" altLang="ja-JP" sz="2800" dirty="0" err="1"/>
              <a:t>a.out</a:t>
            </a:r>
            <a:r>
              <a:rPr lang="en-US" altLang="ja-JP" sz="2800" dirty="0"/>
              <a:t> &lt; </a:t>
            </a:r>
            <a:r>
              <a:rPr lang="en-US" altLang="ja-JP" sz="2800" dirty="0" err="1"/>
              <a:t>seiseki.txt</a:t>
            </a:r>
            <a:endParaRPr lang="en-US" altLang="ja-JP" sz="2800" dirty="0"/>
          </a:p>
          <a:p>
            <a:r>
              <a:rPr lang="ja-JP" altLang="en-US" sz="2800"/>
              <a:t>平均点は</a:t>
            </a:r>
            <a:r>
              <a:rPr lang="en-US" altLang="ja-JP" sz="2800" dirty="0"/>
              <a:t>82.70</a:t>
            </a:r>
            <a:r>
              <a:rPr lang="ja-JP" altLang="en-US" sz="2800"/>
              <a:t>点です。</a:t>
            </a:r>
          </a:p>
        </p:txBody>
      </p:sp>
    </p:spTree>
    <p:extLst>
      <p:ext uri="{BB962C8B-B14F-4D97-AF65-F5344CB8AC3E}">
        <p14:creationId xmlns:p14="http://schemas.microsoft.com/office/powerpoint/2010/main" val="2553932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25470"/>
          </a:xfrm>
        </p:spPr>
        <p:txBody>
          <a:bodyPr>
            <a:normAutofit fontScale="90000"/>
          </a:bodyPr>
          <a:lstStyle/>
          <a:p>
            <a:r>
              <a:rPr lang="ja-JP" altLang="en-US"/>
              <a:t>発展</a:t>
            </a:r>
            <a:r>
              <a:rPr kumimoji="1" lang="ja-JP" altLang="en-US"/>
              <a:t>課題</a:t>
            </a:r>
            <a:r>
              <a:rPr kumimoji="1" lang="en-US" altLang="ja-JP" dirty="0"/>
              <a:t>1</a:t>
            </a:r>
            <a:endParaRPr kumimoji="1" lang="ja-JP" altLang="en-US" dirty="0"/>
          </a:p>
        </p:txBody>
      </p:sp>
      <p:sp>
        <p:nvSpPr>
          <p:cNvPr id="4" name="テキスト ボックス 3"/>
          <p:cNvSpPr txBox="1"/>
          <p:nvPr/>
        </p:nvSpPr>
        <p:spPr>
          <a:xfrm>
            <a:off x="457200" y="836712"/>
            <a:ext cx="8507288" cy="5940088"/>
          </a:xfrm>
          <a:prstGeom prst="rect">
            <a:avLst/>
          </a:prstGeom>
          <a:noFill/>
        </p:spPr>
        <p:txBody>
          <a:bodyPr wrap="square" rtlCol="0">
            <a:spAutoFit/>
          </a:bodyPr>
          <a:lstStyle/>
          <a:p>
            <a:r>
              <a:rPr lang="en-US" altLang="ja-JP" sz="2000" dirty="0"/>
              <a:t>2</a:t>
            </a:r>
            <a:r>
              <a:rPr lang="ja-JP" altLang="en-US" sz="2000"/>
              <a:t>つの</a:t>
            </a:r>
            <a:r>
              <a:rPr lang="en-US" altLang="ja-JP" sz="2000" dirty="0"/>
              <a:t>n</a:t>
            </a:r>
            <a:r>
              <a:rPr lang="ja-JP" altLang="en-US" sz="2000"/>
              <a:t>次元実数値ベクトル</a:t>
            </a:r>
            <a:r>
              <a:rPr lang="ja-JP" altLang="en-US" sz="2000" dirty="0"/>
              <a:t>の</a:t>
            </a:r>
            <a:r>
              <a:rPr lang="ja-JP" altLang="en-US" sz="2000"/>
              <a:t>内積を求める</a:t>
            </a:r>
            <a:r>
              <a:rPr lang="ja-JP" altLang="en-US" sz="2000" dirty="0"/>
              <a:t>関数</a:t>
            </a:r>
            <a:r>
              <a:rPr lang="en-US" altLang="ja-JP" sz="2000" dirty="0" err="1"/>
              <a:t>innerProd</a:t>
            </a:r>
            <a:r>
              <a:rPr lang="ja-JP" altLang="en-US" sz="2000" dirty="0"/>
              <a:t>を定義せよ。</a:t>
            </a:r>
            <a:r>
              <a:rPr lang="ja-JP" altLang="en-US" sz="2000"/>
              <a:t>ただし、</a:t>
            </a:r>
            <a:r>
              <a:rPr lang="en-US" altLang="ja-JP" sz="2000" dirty="0"/>
              <a:t>n</a:t>
            </a:r>
            <a:r>
              <a:rPr lang="ja-JP" altLang="en-US" sz="2000"/>
              <a:t>次元</a:t>
            </a:r>
            <a:r>
              <a:rPr lang="ja-JP" altLang="en-US" sz="2000" dirty="0"/>
              <a:t>ベクトルは</a:t>
            </a:r>
            <a:r>
              <a:rPr lang="ja-JP" altLang="en-US" sz="2000"/>
              <a:t>、長さ</a:t>
            </a:r>
            <a:r>
              <a:rPr lang="en-US" altLang="ja-JP" sz="2000" dirty="0"/>
              <a:t>n</a:t>
            </a:r>
            <a:r>
              <a:rPr lang="ja-JP" altLang="en-US" sz="2000"/>
              <a:t>の</a:t>
            </a:r>
            <a:r>
              <a:rPr lang="en-US" altLang="ja-JP" sz="2000" dirty="0"/>
              <a:t>double</a:t>
            </a:r>
            <a:r>
              <a:rPr lang="ja-JP" altLang="en-US" sz="2000"/>
              <a:t>型</a:t>
            </a:r>
            <a:r>
              <a:rPr lang="ja-JP" altLang="en-US" sz="2000" dirty="0"/>
              <a:t>の配列で表すものとする。関数</a:t>
            </a:r>
            <a:r>
              <a:rPr lang="en-US" altLang="ja-JP" sz="2000" dirty="0" err="1"/>
              <a:t>innerProd</a:t>
            </a:r>
            <a:r>
              <a:rPr lang="en-US" altLang="ja-JP" sz="2000" dirty="0"/>
              <a:t> </a:t>
            </a:r>
            <a:r>
              <a:rPr lang="ja-JP" altLang="en-US" sz="2000" dirty="0"/>
              <a:t>を、配列の先頭要素へ</a:t>
            </a:r>
            <a:r>
              <a:rPr lang="ja-JP" altLang="en-US" sz="2000"/>
              <a:t>のポインタ</a:t>
            </a:r>
            <a:r>
              <a:rPr lang="en-US" altLang="ja-JP" sz="2000" dirty="0"/>
              <a:t>2</a:t>
            </a:r>
            <a:r>
              <a:rPr lang="ja-JP" altLang="en-US" sz="2000"/>
              <a:t>つと</a:t>
            </a:r>
            <a:r>
              <a:rPr lang="ja-JP" altLang="en-US" sz="2000" dirty="0"/>
              <a:t>、配列の長さ</a:t>
            </a:r>
            <a:r>
              <a:rPr lang="en-US" altLang="ja-JP" sz="2000" dirty="0"/>
              <a:t>(</a:t>
            </a:r>
            <a:r>
              <a:rPr lang="en-US" altLang="ja-JP" sz="2000" dirty="0" err="1"/>
              <a:t>int</a:t>
            </a:r>
            <a:r>
              <a:rPr lang="en-US" altLang="ja-JP" sz="2000" dirty="0"/>
              <a:t> </a:t>
            </a:r>
            <a:r>
              <a:rPr lang="ja-JP" altLang="en-US" sz="2000" dirty="0"/>
              <a:t>型</a:t>
            </a:r>
            <a:r>
              <a:rPr lang="en-US" altLang="ja-JP" sz="2000" dirty="0"/>
              <a:t>)</a:t>
            </a:r>
            <a:r>
              <a:rPr lang="ja-JP" altLang="en-US" sz="2000" dirty="0"/>
              <a:t>を引数にとり、結果を</a:t>
            </a:r>
            <a:r>
              <a:rPr lang="en-US" altLang="ja-JP" sz="2000" dirty="0"/>
              <a:t>double</a:t>
            </a:r>
            <a:r>
              <a:rPr lang="ja-JP" altLang="en-US" sz="2000" dirty="0"/>
              <a:t>型の値で返す関数として定義せよ。</a:t>
            </a:r>
            <a:endParaRPr lang="fr-FR" altLang="ja-JP" sz="2000" dirty="0"/>
          </a:p>
          <a:p>
            <a:r>
              <a:rPr lang="ja-JP" altLang="en-US" sz="2000" dirty="0"/>
              <a:t>    </a:t>
            </a:r>
            <a:r>
              <a:rPr lang="fr-FR" altLang="ja-JP" sz="2000" dirty="0"/>
              <a:t>double innerProd (double *a, double *b, int size) {</a:t>
            </a:r>
            <a:r>
              <a:rPr lang="en-US" altLang="ja-JP" sz="2000" dirty="0"/>
              <a:t>   …  }</a:t>
            </a:r>
            <a:r>
              <a:rPr lang="fr-FR" altLang="ja-JP" sz="2000" dirty="0"/>
              <a:t> </a:t>
            </a:r>
          </a:p>
          <a:p>
            <a:r>
              <a:rPr lang="fr-FR" altLang="ja-JP" sz="2000" dirty="0"/>
              <a:t>main</a:t>
            </a:r>
            <a:r>
              <a:rPr lang="ja-JP" altLang="en-US" sz="2000" dirty="0"/>
              <a:t>関数で</a:t>
            </a:r>
            <a:r>
              <a:rPr lang="en-US" altLang="ja-JP" sz="2000" dirty="0"/>
              <a:t>2</a:t>
            </a:r>
            <a:r>
              <a:rPr lang="ja-JP" altLang="en-US" sz="2000"/>
              <a:t>つの</a:t>
            </a:r>
            <a:r>
              <a:rPr lang="en-US" altLang="ja-JP" sz="2000" dirty="0"/>
              <a:t>3</a:t>
            </a:r>
            <a:r>
              <a:rPr lang="ja-JP" altLang="en-US" sz="2000"/>
              <a:t>次元実数値ベクトルを長さ</a:t>
            </a:r>
            <a:r>
              <a:rPr lang="en-US" altLang="ja-JP" sz="2000" dirty="0"/>
              <a:t>3</a:t>
            </a:r>
            <a:r>
              <a:rPr lang="ja-JP" altLang="en-US" sz="2000"/>
              <a:t>の配列</a:t>
            </a:r>
            <a:r>
              <a:rPr lang="en-US" altLang="ja-JP" sz="2000" dirty="0" err="1"/>
              <a:t>a,b</a:t>
            </a:r>
            <a:r>
              <a:rPr lang="ja-JP" altLang="en-US" sz="2000"/>
              <a:t>で表し、各要素をキーボードから取得し、</a:t>
            </a:r>
            <a:r>
              <a:rPr lang="en-US" altLang="ja-JP" sz="2000" dirty="0" err="1"/>
              <a:t>innerProd</a:t>
            </a:r>
            <a:r>
              <a:rPr lang="ja-JP" altLang="en-US" sz="2000" dirty="0"/>
              <a:t>関数</a:t>
            </a:r>
            <a:r>
              <a:rPr lang="ja-JP" altLang="en-US" sz="2000"/>
              <a:t>を呼び出して結果を以下のように小数点以下</a:t>
            </a:r>
            <a:r>
              <a:rPr lang="en-US" altLang="ja-JP" sz="2000" dirty="0"/>
              <a:t>2</a:t>
            </a:r>
            <a:r>
              <a:rPr lang="ja-JP" altLang="en-US" sz="2000"/>
              <a:t>桁まで表示すること。</a:t>
            </a:r>
            <a:endParaRPr lang="en-US" altLang="ja-JP" sz="2000" dirty="0"/>
          </a:p>
          <a:p>
            <a:r>
              <a:rPr lang="en-US" altLang="ja-JP" sz="2000" dirty="0"/>
              <a:t>[</a:t>
            </a:r>
            <a:r>
              <a:rPr lang="ja-JP" altLang="en-US" sz="2000"/>
              <a:t>実行例</a:t>
            </a:r>
            <a:r>
              <a:rPr lang="en-US" altLang="ja-JP" sz="2000" dirty="0"/>
              <a:t>]</a:t>
            </a:r>
          </a:p>
          <a:p>
            <a:r>
              <a:rPr lang="fr-FR" altLang="ja-JP" sz="2000" dirty="0"/>
              <a:t>a[0] = </a:t>
            </a:r>
            <a:r>
              <a:rPr lang="fr-FR" altLang="ja-JP" sz="2000" dirty="0">
                <a:solidFill>
                  <a:srgbClr val="FF0000"/>
                </a:solidFill>
              </a:rPr>
              <a:t>1.1</a:t>
            </a:r>
          </a:p>
          <a:p>
            <a:r>
              <a:rPr lang="fr-FR" altLang="ja-JP" sz="2000" dirty="0"/>
              <a:t>a[1] = </a:t>
            </a:r>
            <a:r>
              <a:rPr lang="fr-FR" altLang="ja-JP" sz="2000" dirty="0">
                <a:solidFill>
                  <a:srgbClr val="FF0000"/>
                </a:solidFill>
              </a:rPr>
              <a:t>1.2</a:t>
            </a:r>
          </a:p>
          <a:p>
            <a:r>
              <a:rPr lang="fr-FR" altLang="ja-JP" sz="2000" dirty="0"/>
              <a:t>a[2] = </a:t>
            </a:r>
            <a:r>
              <a:rPr lang="fr-FR" altLang="ja-JP" sz="2000" dirty="0">
                <a:solidFill>
                  <a:srgbClr val="FF0000"/>
                </a:solidFill>
              </a:rPr>
              <a:t>1.3</a:t>
            </a:r>
          </a:p>
          <a:p>
            <a:r>
              <a:rPr lang="fr-FR" altLang="ja-JP" sz="2000" dirty="0"/>
              <a:t>b[0] = </a:t>
            </a:r>
            <a:r>
              <a:rPr lang="fr-FR" altLang="ja-JP" sz="2000" dirty="0">
                <a:solidFill>
                  <a:srgbClr val="FF0000"/>
                </a:solidFill>
              </a:rPr>
              <a:t>2.1</a:t>
            </a:r>
          </a:p>
          <a:p>
            <a:r>
              <a:rPr lang="fr-FR" altLang="ja-JP" sz="2000" dirty="0"/>
              <a:t>b[1] = </a:t>
            </a:r>
            <a:r>
              <a:rPr lang="fr-FR" altLang="ja-JP" sz="2000" dirty="0">
                <a:solidFill>
                  <a:srgbClr val="FF0000"/>
                </a:solidFill>
              </a:rPr>
              <a:t>2.2</a:t>
            </a:r>
          </a:p>
          <a:p>
            <a:r>
              <a:rPr lang="fr-FR" altLang="ja-JP" sz="2000" dirty="0"/>
              <a:t>b[2] = </a:t>
            </a:r>
            <a:r>
              <a:rPr lang="fr-FR" altLang="ja-JP" sz="2000" dirty="0">
                <a:solidFill>
                  <a:srgbClr val="FF0000"/>
                </a:solidFill>
              </a:rPr>
              <a:t>2.3</a:t>
            </a:r>
          </a:p>
          <a:p>
            <a:r>
              <a:rPr lang="fr-FR" altLang="ja-JP" sz="2000" dirty="0"/>
              <a:t>a</a:t>
            </a:r>
            <a:r>
              <a:rPr lang="ja-JP" altLang="en-US" sz="2000" dirty="0"/>
              <a:t>と</a:t>
            </a:r>
            <a:r>
              <a:rPr lang="fr-FR" altLang="ja-JP" sz="2000" dirty="0"/>
              <a:t>b</a:t>
            </a:r>
            <a:r>
              <a:rPr lang="ja-JP" altLang="en-US" sz="2000" dirty="0"/>
              <a:t>の内積</a:t>
            </a:r>
            <a:r>
              <a:rPr lang="ja-JP" altLang="en-US" sz="2000"/>
              <a:t>は</a:t>
            </a:r>
            <a:r>
              <a:rPr lang="en-US" altLang="ja-JP" sz="2000" dirty="0"/>
              <a:t>7.94</a:t>
            </a:r>
            <a:r>
              <a:rPr lang="ja-JP" altLang="en-US" sz="2000"/>
              <a:t>です</a:t>
            </a:r>
            <a:r>
              <a:rPr lang="ja-JP" altLang="en-US" sz="2000" dirty="0"/>
              <a:t>。</a:t>
            </a:r>
          </a:p>
          <a:p>
            <a:r>
              <a:rPr lang="ja-JP" altLang="en-US" sz="2000" dirty="0"/>
              <a:t>（補足）関数</a:t>
            </a:r>
            <a:r>
              <a:rPr lang="en-US" altLang="ja-JP" sz="2000" dirty="0" err="1"/>
              <a:t>innerProd</a:t>
            </a:r>
            <a:r>
              <a:rPr lang="ja-JP" altLang="en-US" sz="2000" dirty="0"/>
              <a:t>の仮引数の</a:t>
            </a:r>
            <a:r>
              <a:rPr lang="en-US" altLang="ja-JP" sz="2000" dirty="0"/>
              <a:t>double *a, double *b</a:t>
            </a:r>
            <a:r>
              <a:rPr lang="ja-JP" altLang="en-US" sz="2000" dirty="0"/>
              <a:t>の部分は</a:t>
            </a:r>
            <a:r>
              <a:rPr lang="fr-FR" altLang="ja-JP" sz="2000" dirty="0"/>
              <a:t>double a[ ], double b[ ]</a:t>
            </a:r>
            <a:r>
              <a:rPr lang="ja-JP" altLang="en-US" sz="2000" dirty="0"/>
              <a:t>と書いても同じ意味で</a:t>
            </a:r>
            <a:r>
              <a:rPr lang="ja-JP" altLang="en-US" sz="2000"/>
              <a:t>ある。</a:t>
            </a:r>
            <a:endParaRPr lang="en-US" altLang="ja-JP" sz="2000" dirty="0"/>
          </a:p>
          <a:p>
            <a:r>
              <a:rPr lang="ja-JP" altLang="en-US" sz="2000"/>
              <a:t>（補足）</a:t>
            </a:r>
            <a:r>
              <a:rPr lang="en-US" altLang="ja-JP" sz="2000" dirty="0" err="1"/>
              <a:t>scanf</a:t>
            </a:r>
            <a:r>
              <a:rPr lang="ja-JP" altLang="en-US" sz="2000"/>
              <a:t>での</a:t>
            </a:r>
            <a:r>
              <a:rPr lang="en-US" altLang="ja-JP" sz="2000" dirty="0"/>
              <a:t>double</a:t>
            </a:r>
            <a:r>
              <a:rPr lang="ja-JP" altLang="en-US" sz="2000"/>
              <a:t>型の読み取りの変換指定子は</a:t>
            </a:r>
            <a:r>
              <a:rPr lang="en-US" altLang="ja-JP" sz="2000" dirty="0"/>
              <a:t>%</a:t>
            </a:r>
            <a:r>
              <a:rPr lang="en-US" altLang="ja-JP" sz="2000" dirty="0" err="1"/>
              <a:t>lf</a:t>
            </a:r>
            <a:r>
              <a:rPr lang="ja-JP" altLang="en-US" sz="2000"/>
              <a:t>を使ってください。</a:t>
            </a:r>
            <a:endParaRPr lang="fr-FR" altLang="ja-JP"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2442"/>
            <a:ext cx="8229600" cy="720080"/>
          </a:xfrm>
        </p:spPr>
        <p:txBody>
          <a:bodyPr>
            <a:normAutofit fontScale="90000"/>
          </a:bodyPr>
          <a:lstStyle/>
          <a:p>
            <a:r>
              <a:rPr lang="ja-JP" altLang="en-US"/>
              <a:t>発展</a:t>
            </a:r>
            <a:r>
              <a:rPr kumimoji="1" lang="ja-JP" altLang="en-US"/>
              <a:t>課題</a:t>
            </a:r>
            <a:r>
              <a:rPr kumimoji="1" lang="en-US" altLang="ja-JP" dirty="0"/>
              <a:t>2</a:t>
            </a:r>
            <a:endParaRPr kumimoji="1" lang="ja-JP" altLang="en-US" dirty="0"/>
          </a:p>
        </p:txBody>
      </p:sp>
      <p:sp>
        <p:nvSpPr>
          <p:cNvPr id="5" name="正方形/長方形 4"/>
          <p:cNvSpPr/>
          <p:nvPr/>
        </p:nvSpPr>
        <p:spPr>
          <a:xfrm>
            <a:off x="586772" y="1124744"/>
            <a:ext cx="7970456" cy="5632311"/>
          </a:xfrm>
          <a:prstGeom prst="rect">
            <a:avLst/>
          </a:prstGeom>
        </p:spPr>
        <p:txBody>
          <a:bodyPr wrap="square">
            <a:spAutoFit/>
          </a:bodyPr>
          <a:lstStyle/>
          <a:p>
            <a:r>
              <a:rPr lang="en-US" altLang="ja-JP" sz="2000" dirty="0" err="1"/>
              <a:t>int</a:t>
            </a:r>
            <a:r>
              <a:rPr lang="en-US" altLang="ja-JP" sz="2000" dirty="0"/>
              <a:t> </a:t>
            </a:r>
            <a:r>
              <a:rPr lang="ja-JP" altLang="en-US" sz="2000" dirty="0"/>
              <a:t>型</a:t>
            </a:r>
            <a:r>
              <a:rPr lang="ja-JP" altLang="en-US" sz="2000"/>
              <a:t>の配列中の最小値を求める関数</a:t>
            </a:r>
            <a:r>
              <a:rPr lang="en-US" altLang="ja-JP" sz="2000" dirty="0"/>
              <a:t>min</a:t>
            </a:r>
            <a:r>
              <a:rPr lang="ja-JP" altLang="en-US" sz="2000"/>
              <a:t>を以下</a:t>
            </a:r>
            <a:r>
              <a:rPr lang="ja-JP" altLang="en-US" sz="2000" dirty="0"/>
              <a:t>の形で定義せよ。</a:t>
            </a:r>
          </a:p>
          <a:p>
            <a:r>
              <a:rPr lang="en-US" altLang="ja-JP" sz="2000" dirty="0"/>
              <a:t>    int min (int *p, int size) {   …   }</a:t>
            </a:r>
          </a:p>
          <a:p>
            <a:r>
              <a:rPr lang="ja-JP" altLang="en-US" sz="2000"/>
              <a:t>関数</a:t>
            </a:r>
            <a:r>
              <a:rPr lang="en-US" altLang="ja-JP" sz="2000" dirty="0"/>
              <a:t>min</a:t>
            </a:r>
            <a:r>
              <a:rPr lang="ja-JP" altLang="en-US" sz="2000"/>
              <a:t>は</a:t>
            </a:r>
            <a:r>
              <a:rPr lang="ja-JP" altLang="en-US" sz="2000" dirty="0"/>
              <a:t>、配列の先頭要素へのポインタ</a:t>
            </a:r>
            <a:r>
              <a:rPr lang="en-US" altLang="ja-JP" sz="2000" dirty="0"/>
              <a:t>p, </a:t>
            </a:r>
            <a:r>
              <a:rPr lang="ja-JP" altLang="en-US" sz="2000" dirty="0"/>
              <a:t>配列の</a:t>
            </a:r>
            <a:r>
              <a:rPr lang="ja-JP" altLang="en-US" sz="2000"/>
              <a:t>要素数</a:t>
            </a:r>
            <a:r>
              <a:rPr lang="en-US" altLang="ja-JP" sz="2000" dirty="0"/>
              <a:t>size</a:t>
            </a:r>
            <a:r>
              <a:rPr lang="ja-JP" altLang="en-US" sz="2000"/>
              <a:t>の</a:t>
            </a:r>
            <a:r>
              <a:rPr lang="en-US" altLang="ja-JP" sz="2000" dirty="0"/>
              <a:t>2</a:t>
            </a:r>
            <a:r>
              <a:rPr lang="ja-JP" altLang="en-US" sz="2000"/>
              <a:t>つ</a:t>
            </a:r>
            <a:r>
              <a:rPr lang="ja-JP" altLang="en-US" sz="2000" dirty="0"/>
              <a:t>を引数として</a:t>
            </a:r>
            <a:r>
              <a:rPr lang="ja-JP" altLang="en-US" sz="2000"/>
              <a:t>受け取り、最小値を</a:t>
            </a:r>
            <a:r>
              <a:rPr lang="ja-JP" altLang="en-US" sz="2000" dirty="0"/>
              <a:t>返す関数として定義せよ。</a:t>
            </a:r>
            <a:r>
              <a:rPr lang="en-US" altLang="ja-JP" sz="2000" dirty="0"/>
              <a:t>main</a:t>
            </a:r>
            <a:r>
              <a:rPr lang="ja-JP" altLang="en-US" sz="2000"/>
              <a:t>関数で長さ</a:t>
            </a:r>
            <a:r>
              <a:rPr lang="en-US" altLang="ja-JP" sz="2000" dirty="0"/>
              <a:t>5</a:t>
            </a:r>
            <a:r>
              <a:rPr lang="ja-JP" altLang="en-US" sz="2000"/>
              <a:t>の配列を宣言し、各要素をキーボードから取得し、 </a:t>
            </a:r>
            <a:r>
              <a:rPr lang="en-US" altLang="ja-JP" sz="2000" dirty="0"/>
              <a:t>min</a:t>
            </a:r>
            <a:r>
              <a:rPr lang="ja-JP" altLang="en-US" sz="2000"/>
              <a:t>関数を呼び出して結果を以下のように表示する</a:t>
            </a:r>
            <a:r>
              <a:rPr lang="ja-JP" altLang="en-US" sz="2000" dirty="0"/>
              <a:t>こと。</a:t>
            </a:r>
            <a:endParaRPr lang="en-US" altLang="ja-JP" sz="2000" dirty="0"/>
          </a:p>
          <a:p>
            <a:r>
              <a:rPr lang="en-US" altLang="ja-JP" sz="2000" dirty="0"/>
              <a:t>[</a:t>
            </a:r>
            <a:r>
              <a:rPr lang="ja-JP" altLang="en-US" sz="2000"/>
              <a:t>実行例</a:t>
            </a:r>
            <a:r>
              <a:rPr lang="en-US" altLang="ja-JP" sz="2000" dirty="0"/>
              <a:t>]</a:t>
            </a:r>
          </a:p>
          <a:p>
            <a:r>
              <a:rPr lang="ja-JP" altLang="en-US" sz="2000"/>
              <a:t>長さ</a:t>
            </a:r>
            <a:r>
              <a:rPr lang="en-US" altLang="ja-JP" sz="2000" dirty="0"/>
              <a:t>5</a:t>
            </a:r>
            <a:r>
              <a:rPr lang="ja-JP" altLang="en-US" sz="2000"/>
              <a:t>の配列を入力してください。</a:t>
            </a:r>
          </a:p>
          <a:p>
            <a:r>
              <a:rPr lang="en-US" altLang="ja-JP" sz="2000" dirty="0"/>
              <a:t>a[0] = </a:t>
            </a:r>
            <a:r>
              <a:rPr lang="en-US" altLang="ja-JP" sz="2000" dirty="0">
                <a:solidFill>
                  <a:srgbClr val="FF0000"/>
                </a:solidFill>
              </a:rPr>
              <a:t>3</a:t>
            </a:r>
          </a:p>
          <a:p>
            <a:r>
              <a:rPr lang="en-US" altLang="ja-JP" sz="2000" dirty="0"/>
              <a:t>a[1] = </a:t>
            </a:r>
            <a:r>
              <a:rPr lang="en-US" altLang="ja-JP" sz="2000" dirty="0">
                <a:solidFill>
                  <a:srgbClr val="FF0000"/>
                </a:solidFill>
              </a:rPr>
              <a:t>6</a:t>
            </a:r>
          </a:p>
          <a:p>
            <a:r>
              <a:rPr lang="en-US" altLang="ja-JP" sz="2000" dirty="0"/>
              <a:t>a[2] = </a:t>
            </a:r>
            <a:r>
              <a:rPr lang="en-US" altLang="ja-JP" sz="2000" dirty="0">
                <a:solidFill>
                  <a:srgbClr val="FF0000"/>
                </a:solidFill>
              </a:rPr>
              <a:t>-5</a:t>
            </a:r>
          </a:p>
          <a:p>
            <a:r>
              <a:rPr lang="en-US" altLang="ja-JP" sz="2000" dirty="0"/>
              <a:t>a[3] = </a:t>
            </a:r>
            <a:r>
              <a:rPr lang="en-US" altLang="ja-JP" sz="2000" dirty="0">
                <a:solidFill>
                  <a:srgbClr val="FF0000"/>
                </a:solidFill>
              </a:rPr>
              <a:t>7</a:t>
            </a:r>
          </a:p>
          <a:p>
            <a:r>
              <a:rPr lang="en-US" altLang="ja-JP" sz="2000" dirty="0"/>
              <a:t>a[4] = </a:t>
            </a:r>
            <a:r>
              <a:rPr lang="en-US" altLang="ja-JP" sz="2000" dirty="0">
                <a:solidFill>
                  <a:srgbClr val="FF0000"/>
                </a:solidFill>
              </a:rPr>
              <a:t>2</a:t>
            </a:r>
          </a:p>
          <a:p>
            <a:r>
              <a:rPr lang="ja-JP" altLang="en-US" sz="2000"/>
              <a:t>最小値は</a:t>
            </a:r>
            <a:r>
              <a:rPr lang="en-US" altLang="ja-JP" sz="2000" dirty="0"/>
              <a:t>-5</a:t>
            </a:r>
            <a:r>
              <a:rPr lang="ja-JP" altLang="en-US" sz="2000"/>
              <a:t>です。</a:t>
            </a:r>
          </a:p>
          <a:p>
            <a:r>
              <a:rPr lang="ja-JP" altLang="en-US" sz="2000"/>
              <a:t>（補足） 関数</a:t>
            </a:r>
            <a:r>
              <a:rPr lang="en-US" altLang="ja-JP" sz="2000" dirty="0"/>
              <a:t>min</a:t>
            </a:r>
            <a:r>
              <a:rPr lang="ja-JP" altLang="en-US" sz="2000"/>
              <a:t>の仮引数 </a:t>
            </a:r>
            <a:r>
              <a:rPr lang="en-US" altLang="ja-JP" sz="2000" dirty="0"/>
              <a:t>int * p</a:t>
            </a:r>
            <a:r>
              <a:rPr lang="ja-JP" altLang="en-US" sz="2000"/>
              <a:t>の部分は </a:t>
            </a:r>
            <a:r>
              <a:rPr lang="en-US" altLang="ja-JP" sz="2000" dirty="0"/>
              <a:t>int p [ ] </a:t>
            </a:r>
            <a:r>
              <a:rPr lang="ja-JP" altLang="en-US" sz="2000"/>
              <a:t>と書いても同じ意味である。</a:t>
            </a:r>
            <a:endParaRPr lang="en-US" altLang="ja-JP" sz="2000" dirty="0"/>
          </a:p>
          <a:p>
            <a:r>
              <a:rPr lang="ja-JP" altLang="en-US" sz="2000"/>
              <a:t>（補足）</a:t>
            </a:r>
            <a:r>
              <a:rPr lang="en-US" altLang="ja-JP" sz="2000" dirty="0"/>
              <a:t> int</a:t>
            </a:r>
            <a:r>
              <a:rPr lang="ja-JP" altLang="en-US" sz="2000"/>
              <a:t>型の最大値</a:t>
            </a:r>
            <a:r>
              <a:rPr lang="en" altLang="ja-JP" sz="2000" dirty="0"/>
              <a:t>INT_MAX</a:t>
            </a:r>
            <a:r>
              <a:rPr lang="ja-JP" altLang="en-US" sz="2000"/>
              <a:t>を使ってよい。その場合、</a:t>
            </a:r>
            <a:r>
              <a:rPr lang="en" altLang="ja-JP" sz="2000" dirty="0" err="1"/>
              <a:t>limits.h</a:t>
            </a:r>
            <a:r>
              <a:rPr lang="ja-JP" altLang="en-US" sz="2000"/>
              <a:t>をインクルードする必要がある。</a:t>
            </a:r>
            <a:endParaRPr lang="ja-JP" altLang="en-US" sz="2000" dirty="0"/>
          </a:p>
        </p:txBody>
      </p:sp>
    </p:spTree>
    <p:extLst>
      <p:ext uri="{BB962C8B-B14F-4D97-AF65-F5344CB8AC3E}">
        <p14:creationId xmlns:p14="http://schemas.microsoft.com/office/powerpoint/2010/main" val="3290549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a:t>発展課題</a:t>
            </a:r>
            <a:r>
              <a:rPr lang="en-US" altLang="ja-JP" dirty="0"/>
              <a:t>3</a:t>
            </a:r>
            <a:endParaRPr kumimoji="1" lang="ja-JP" altLang="en-US" dirty="0"/>
          </a:p>
        </p:txBody>
      </p:sp>
      <p:sp>
        <p:nvSpPr>
          <p:cNvPr id="4" name="テキスト ボックス 3"/>
          <p:cNvSpPr txBox="1"/>
          <p:nvPr/>
        </p:nvSpPr>
        <p:spPr>
          <a:xfrm>
            <a:off x="438112" y="1058225"/>
            <a:ext cx="8229600" cy="1631216"/>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型の配列およびその長さを引数として受け取り、配列中の</a:t>
            </a:r>
            <a:r>
              <a:rPr kumimoji="1" lang="ja-JP" altLang="en-US" sz="2000"/>
              <a:t>要素を</a:t>
            </a:r>
            <a:r>
              <a:rPr lang="ja-JP" altLang="en-US" sz="2000"/>
              <a:t>小さい</a:t>
            </a:r>
            <a:r>
              <a:rPr kumimoji="1" lang="ja-JP" altLang="en-US" sz="2000"/>
              <a:t>順</a:t>
            </a:r>
            <a:r>
              <a:rPr kumimoji="1" lang="ja-JP" altLang="en-US" sz="2000" dirty="0"/>
              <a:t>に並び変え</a:t>
            </a:r>
            <a:r>
              <a:rPr lang="ja-JP" altLang="en-US" sz="2000" dirty="0"/>
              <a:t>る関数</a:t>
            </a:r>
            <a:r>
              <a:rPr lang="en-US" altLang="ja-JP" sz="2000" dirty="0"/>
              <a:t>sort</a:t>
            </a:r>
            <a:r>
              <a:rPr lang="ja-JP" altLang="en-US" sz="2000"/>
              <a:t>を以下の形で定義</a:t>
            </a:r>
            <a:r>
              <a:rPr lang="ja-JP" altLang="en-US" sz="2000" dirty="0"/>
              <a:t>せよ。</a:t>
            </a:r>
            <a:endParaRPr lang="en-US" altLang="ja-JP" sz="2000" dirty="0"/>
          </a:p>
          <a:p>
            <a:r>
              <a:rPr kumimoji="1" lang="en-US" altLang="ja-JP" sz="2000" dirty="0"/>
              <a:t>    void sort (</a:t>
            </a:r>
            <a:r>
              <a:rPr kumimoji="1" lang="en-US" altLang="ja-JP" sz="2000" dirty="0" err="1"/>
              <a:t>int</a:t>
            </a:r>
            <a:r>
              <a:rPr kumimoji="1" lang="en-US" altLang="ja-JP" sz="2000" dirty="0"/>
              <a:t> *a, </a:t>
            </a:r>
            <a:r>
              <a:rPr kumimoji="1" lang="en-US" altLang="ja-JP" sz="2000" dirty="0" err="1"/>
              <a:t>int</a:t>
            </a:r>
            <a:r>
              <a:rPr kumimoji="1" lang="en-US" altLang="ja-JP" sz="2000" dirty="0"/>
              <a:t> size) { … }</a:t>
            </a:r>
          </a:p>
          <a:p>
            <a:r>
              <a:rPr lang="fr-FR" altLang="ja-JP" sz="2000" dirty="0"/>
              <a:t>main</a:t>
            </a:r>
            <a:r>
              <a:rPr lang="ja-JP" altLang="en-US" sz="2000"/>
              <a:t>関数で長さ</a:t>
            </a:r>
            <a:r>
              <a:rPr lang="en-US" altLang="ja-JP" sz="2000" dirty="0"/>
              <a:t>5</a:t>
            </a:r>
            <a:r>
              <a:rPr lang="ja-JP" altLang="en-US" sz="2000"/>
              <a:t>の配列を宣言し、各要素をキーボードから取得し</a:t>
            </a:r>
            <a:r>
              <a:rPr lang="ja-JP" altLang="en-US" sz="2000" dirty="0"/>
              <a:t>、</a:t>
            </a:r>
            <a:r>
              <a:rPr lang="en-US" altLang="ja-JP" sz="2000" dirty="0"/>
              <a:t>sort</a:t>
            </a:r>
            <a:r>
              <a:rPr lang="ja-JP" altLang="en-US" sz="2000" dirty="0"/>
              <a:t>関数</a:t>
            </a:r>
            <a:r>
              <a:rPr lang="ja-JP" altLang="en-US" sz="2000"/>
              <a:t>を呼び出して結果を以下のように表示する</a:t>
            </a:r>
            <a:r>
              <a:rPr lang="ja-JP" altLang="en-US" sz="2000" dirty="0"/>
              <a:t>こと。</a:t>
            </a:r>
            <a:endParaRPr kumimoji="1" lang="ja-JP" altLang="en-US" sz="2000" dirty="0"/>
          </a:p>
        </p:txBody>
      </p:sp>
      <p:sp>
        <p:nvSpPr>
          <p:cNvPr id="5" name="正方形/長方形 4"/>
          <p:cNvSpPr/>
          <p:nvPr/>
        </p:nvSpPr>
        <p:spPr>
          <a:xfrm>
            <a:off x="683568" y="2708920"/>
            <a:ext cx="4752528" cy="4093428"/>
          </a:xfrm>
          <a:prstGeom prst="rect">
            <a:avLst/>
          </a:prstGeom>
        </p:spPr>
        <p:txBody>
          <a:bodyPr wrap="square">
            <a:spAutoFit/>
          </a:bodyPr>
          <a:lstStyle/>
          <a:p>
            <a:r>
              <a:rPr lang="en-US" altLang="ja-JP" sz="2000" dirty="0"/>
              <a:t>[</a:t>
            </a:r>
            <a:r>
              <a:rPr lang="ja-JP" altLang="en-US" sz="2000"/>
              <a:t>実行例</a:t>
            </a:r>
            <a:r>
              <a:rPr lang="en-US" altLang="ja-JP" sz="2000" dirty="0"/>
              <a:t>]</a:t>
            </a:r>
          </a:p>
          <a:p>
            <a:r>
              <a:rPr lang="ja-JP" altLang="en-US" sz="2000"/>
              <a:t>長さ</a:t>
            </a:r>
            <a:r>
              <a:rPr lang="en-US" altLang="ja-JP" sz="2000" dirty="0"/>
              <a:t>5</a:t>
            </a:r>
            <a:r>
              <a:rPr lang="ja-JP" altLang="en-US" sz="2000"/>
              <a:t>の配列を入力してください。</a:t>
            </a:r>
          </a:p>
          <a:p>
            <a:r>
              <a:rPr lang="en" altLang="ja-JP" sz="2000" dirty="0"/>
              <a:t>a[0] = </a:t>
            </a:r>
            <a:r>
              <a:rPr lang="en" altLang="ja-JP" sz="2000" dirty="0">
                <a:solidFill>
                  <a:srgbClr val="FF0000"/>
                </a:solidFill>
              </a:rPr>
              <a:t>10</a:t>
            </a:r>
          </a:p>
          <a:p>
            <a:r>
              <a:rPr lang="en" altLang="ja-JP" sz="2000" dirty="0"/>
              <a:t>a[1] = </a:t>
            </a:r>
            <a:r>
              <a:rPr lang="en" altLang="ja-JP" sz="2000" dirty="0">
                <a:solidFill>
                  <a:srgbClr val="FF0000"/>
                </a:solidFill>
              </a:rPr>
              <a:t>50</a:t>
            </a:r>
          </a:p>
          <a:p>
            <a:r>
              <a:rPr lang="en" altLang="ja-JP" sz="2000" dirty="0"/>
              <a:t>a[2] = </a:t>
            </a:r>
            <a:r>
              <a:rPr lang="en" altLang="ja-JP" sz="2000" dirty="0">
                <a:solidFill>
                  <a:srgbClr val="FF0000"/>
                </a:solidFill>
              </a:rPr>
              <a:t>38</a:t>
            </a:r>
          </a:p>
          <a:p>
            <a:r>
              <a:rPr lang="en" altLang="ja-JP" sz="2000" dirty="0"/>
              <a:t>a[3] = </a:t>
            </a:r>
            <a:r>
              <a:rPr lang="en" altLang="ja-JP" sz="2000" dirty="0">
                <a:solidFill>
                  <a:srgbClr val="FF0000"/>
                </a:solidFill>
              </a:rPr>
              <a:t>80</a:t>
            </a:r>
          </a:p>
          <a:p>
            <a:r>
              <a:rPr lang="en" altLang="ja-JP" sz="2000" dirty="0"/>
              <a:t>a[4] = </a:t>
            </a:r>
            <a:r>
              <a:rPr lang="en" altLang="ja-JP" sz="2000" dirty="0">
                <a:solidFill>
                  <a:srgbClr val="FF0000"/>
                </a:solidFill>
              </a:rPr>
              <a:t>60</a:t>
            </a:r>
          </a:p>
          <a:p>
            <a:r>
              <a:rPr lang="ja-JP" altLang="en-US" sz="2000"/>
              <a:t>ソート後</a:t>
            </a:r>
            <a:r>
              <a:rPr lang="en-US" altLang="ja-JP" sz="2000" dirty="0"/>
              <a:t>:</a:t>
            </a:r>
          </a:p>
          <a:p>
            <a:r>
              <a:rPr lang="en" altLang="ja-JP" sz="2000" dirty="0"/>
              <a:t>a[0] = 10</a:t>
            </a:r>
          </a:p>
          <a:p>
            <a:r>
              <a:rPr lang="en" altLang="ja-JP" sz="2000" dirty="0"/>
              <a:t>a[1] = 38</a:t>
            </a:r>
          </a:p>
          <a:p>
            <a:r>
              <a:rPr lang="en" altLang="ja-JP" sz="2000" dirty="0"/>
              <a:t>a[2] = 50</a:t>
            </a:r>
          </a:p>
          <a:p>
            <a:r>
              <a:rPr lang="en" altLang="ja-JP" sz="2000" dirty="0"/>
              <a:t>a[3] = 60</a:t>
            </a:r>
          </a:p>
          <a:p>
            <a:r>
              <a:rPr lang="en" altLang="ja-JP" sz="2000" dirty="0"/>
              <a:t>a[4] = 80</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147248" cy="706090"/>
          </a:xfrm>
        </p:spPr>
        <p:txBody>
          <a:bodyPr>
            <a:normAutofit fontScale="90000"/>
          </a:bodyPr>
          <a:lstStyle/>
          <a:p>
            <a:r>
              <a:rPr lang="ja-JP" altLang="en-US"/>
              <a:t>発展課題</a:t>
            </a:r>
            <a:r>
              <a:rPr lang="en-US" altLang="ja-JP" dirty="0"/>
              <a:t>4</a:t>
            </a:r>
            <a:r>
              <a:rPr lang="ja-JP" altLang="en-US" sz="2700"/>
              <a:t>（この課題は分かる人だけで</a:t>
            </a:r>
            <a:r>
              <a:rPr lang="en-US" altLang="ja-JP" sz="2700" dirty="0"/>
              <a:t>ok</a:t>
            </a:r>
            <a:r>
              <a:rPr lang="ja-JP" altLang="en-US" sz="2700"/>
              <a:t>です）</a:t>
            </a:r>
            <a:endParaRPr kumimoji="1" lang="ja-JP" altLang="en-US" dirty="0"/>
          </a:p>
        </p:txBody>
      </p:sp>
      <p:sp>
        <p:nvSpPr>
          <p:cNvPr id="6" name="テキスト ボックス 5"/>
          <p:cNvSpPr txBox="1"/>
          <p:nvPr/>
        </p:nvSpPr>
        <p:spPr>
          <a:xfrm>
            <a:off x="474942" y="913944"/>
            <a:ext cx="8057498" cy="1938992"/>
          </a:xfrm>
          <a:prstGeom prst="rect">
            <a:avLst/>
          </a:prstGeom>
          <a:noFill/>
        </p:spPr>
        <p:txBody>
          <a:bodyPr wrap="square" rtlCol="0">
            <a:spAutoFit/>
          </a:bodyPr>
          <a:lstStyle/>
          <a:p>
            <a:r>
              <a:rPr lang="en-US" altLang="ja-JP" sz="2000" dirty="0"/>
              <a:t>2</a:t>
            </a:r>
            <a:r>
              <a:rPr lang="ja-JP" altLang="en-US" sz="2000"/>
              <a:t>次元配列</a:t>
            </a:r>
            <a:r>
              <a:rPr lang="en-US" altLang="ja-JP" sz="2000" dirty="0" err="1"/>
              <a:t>a,b,s</a:t>
            </a:r>
            <a:r>
              <a:rPr lang="ja-JP" altLang="en-US" sz="2000"/>
              <a:t>を使って</a:t>
            </a:r>
            <a:r>
              <a:rPr lang="ja-JP" altLang="en-US" sz="2000" dirty="0"/>
              <a:t>、</a:t>
            </a:r>
            <a:r>
              <a:rPr lang="en-US" altLang="ja-JP" sz="2000" dirty="0"/>
              <a:t>2*2</a:t>
            </a:r>
            <a:r>
              <a:rPr lang="ja-JP" altLang="en-US" sz="2000"/>
              <a:t>の行列の和</a:t>
            </a:r>
            <a:r>
              <a:rPr lang="ja-JP" altLang="en-US" sz="2000" dirty="0"/>
              <a:t>を</a:t>
            </a:r>
            <a:r>
              <a:rPr lang="ja-JP" altLang="en-US" sz="2000"/>
              <a:t>計算して表示</a:t>
            </a:r>
            <a:r>
              <a:rPr lang="ja-JP" altLang="en-US" sz="2000" dirty="0"/>
              <a:t>するプログラムを書け。行列の各要素の値は</a:t>
            </a:r>
            <a:r>
              <a:rPr lang="en-US" altLang="ja-JP" sz="2000" dirty="0" err="1"/>
              <a:t>int</a:t>
            </a:r>
            <a:r>
              <a:rPr lang="ja-JP" altLang="en-US" sz="2000" dirty="0"/>
              <a:t>型とし、キーボードから読み込むように</a:t>
            </a:r>
            <a:r>
              <a:rPr lang="ja-JP" altLang="en-US" sz="2000"/>
              <a:t>せよ。ただし、行列の和を計算する関数</a:t>
            </a:r>
            <a:r>
              <a:rPr lang="en-US" altLang="ja-JP" sz="2000" dirty="0"/>
              <a:t>sum</a:t>
            </a:r>
            <a:r>
              <a:rPr lang="ja-JP" altLang="en-US" sz="2000"/>
              <a:t>を</a:t>
            </a:r>
            <a:endParaRPr lang="en-US" altLang="ja-JP" sz="2000" dirty="0"/>
          </a:p>
          <a:p>
            <a:r>
              <a:rPr lang="en-US" altLang="ja-JP" sz="2000" dirty="0"/>
              <a:t>   void sum (int a[][2], int b[][2], int s[][2]) { … }</a:t>
            </a:r>
          </a:p>
          <a:p>
            <a:r>
              <a:rPr lang="ja-JP" altLang="en-US" sz="2000"/>
              <a:t>の形で定義し、</a:t>
            </a:r>
            <a:r>
              <a:rPr lang="en-US" altLang="ja-JP" sz="2000" dirty="0"/>
              <a:t>main</a:t>
            </a:r>
            <a:r>
              <a:rPr lang="ja-JP" altLang="en-US" sz="2000"/>
              <a:t>関数で各要素をキーボードから取得し、関数</a:t>
            </a:r>
            <a:r>
              <a:rPr lang="en-US" altLang="ja-JP" sz="2000" dirty="0"/>
              <a:t>sum</a:t>
            </a:r>
            <a:r>
              <a:rPr lang="ja-JP" altLang="en-US" sz="2000"/>
              <a:t>を呼び出して結果を以下のように表示すること。</a:t>
            </a:r>
            <a:endParaRPr lang="en-US" altLang="ja-JP" sz="2000" dirty="0"/>
          </a:p>
        </p:txBody>
      </p:sp>
      <p:sp>
        <p:nvSpPr>
          <p:cNvPr id="7" name="正方形/長方形 6"/>
          <p:cNvSpPr/>
          <p:nvPr/>
        </p:nvSpPr>
        <p:spPr>
          <a:xfrm>
            <a:off x="1800473" y="2851189"/>
            <a:ext cx="3131567" cy="3170099"/>
          </a:xfrm>
          <a:prstGeom prst="rect">
            <a:avLst/>
          </a:prstGeom>
        </p:spPr>
        <p:txBody>
          <a:bodyPr wrap="square">
            <a:spAutoFit/>
          </a:bodyPr>
          <a:lstStyle/>
          <a:p>
            <a:r>
              <a:rPr lang="ja-JP" altLang="en-US" sz="200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8" name="正方形/長方形 7"/>
          <p:cNvSpPr/>
          <p:nvPr/>
        </p:nvSpPr>
        <p:spPr>
          <a:xfrm>
            <a:off x="4932040" y="2862676"/>
            <a:ext cx="2736304" cy="1938992"/>
          </a:xfrm>
          <a:prstGeom prst="rect">
            <a:avLst/>
          </a:prstGeom>
        </p:spPr>
        <p:txBody>
          <a:bodyPr wrap="square">
            <a:spAutoFit/>
          </a:bodyPr>
          <a:lstStyle/>
          <a:p>
            <a:r>
              <a:rPr lang="ja-JP" altLang="en-US" sz="2000" dirty="0"/>
              <a:t>行列</a:t>
            </a:r>
            <a:r>
              <a:rPr lang="en-US" altLang="ja-JP" sz="2000" dirty="0" err="1"/>
              <a:t>a,b</a:t>
            </a:r>
            <a:r>
              <a:rPr lang="ja-JP" altLang="en-US" sz="2000" dirty="0"/>
              <a:t>の和は</a:t>
            </a:r>
          </a:p>
          <a:p>
            <a:r>
              <a:rPr lang="en-US" altLang="ja-JP" sz="2000" dirty="0"/>
              <a:t>s[0][0] = 2</a:t>
            </a:r>
          </a:p>
          <a:p>
            <a:r>
              <a:rPr lang="en-US" altLang="ja-JP" sz="2000" dirty="0"/>
              <a:t>s[0][1] = 3</a:t>
            </a:r>
          </a:p>
          <a:p>
            <a:r>
              <a:rPr lang="en-US" altLang="ja-JP" sz="2000" dirty="0"/>
              <a:t>s[1][0] = 4</a:t>
            </a:r>
          </a:p>
          <a:p>
            <a:r>
              <a:rPr lang="en-US" altLang="ja-JP" sz="2000" dirty="0"/>
              <a:t>s[1][1] = 5</a:t>
            </a:r>
          </a:p>
          <a:p>
            <a:r>
              <a:rPr lang="ja-JP" altLang="en-US" sz="2000" dirty="0"/>
              <a:t>です。</a:t>
            </a:r>
          </a:p>
        </p:txBody>
      </p:sp>
      <p:sp>
        <p:nvSpPr>
          <p:cNvPr id="3" name="正方形/長方形 2">
            <a:extLst>
              <a:ext uri="{FF2B5EF4-FFF2-40B4-BE49-F238E27FC236}">
                <a16:creationId xmlns:a16="http://schemas.microsoft.com/office/drawing/2014/main" id="{F429891D-89C0-E448-90EF-56EE65ACD0FB}"/>
              </a:ext>
            </a:extLst>
          </p:cNvPr>
          <p:cNvSpPr/>
          <p:nvPr/>
        </p:nvSpPr>
        <p:spPr>
          <a:xfrm>
            <a:off x="682111" y="2862676"/>
            <a:ext cx="1111202" cy="400110"/>
          </a:xfrm>
          <a:prstGeom prst="rect">
            <a:avLst/>
          </a:prstGeom>
        </p:spPr>
        <p:txBody>
          <a:bodyPr wrap="none">
            <a:spAutoFit/>
          </a:bodyPr>
          <a:lstStyle/>
          <a:p>
            <a:r>
              <a:rPr lang="en-US" altLang="ja-JP" sz="2000" dirty="0"/>
              <a:t>[</a:t>
            </a:r>
            <a:r>
              <a:rPr lang="ja-JP" altLang="en-US" sz="2000"/>
              <a:t>実行例</a:t>
            </a:r>
            <a:r>
              <a:rPr lang="en-US" altLang="ja-JP" sz="2000" dirty="0"/>
              <a:t>]</a:t>
            </a:r>
          </a:p>
        </p:txBody>
      </p:sp>
      <p:sp>
        <p:nvSpPr>
          <p:cNvPr id="4" name="テキスト ボックス 3">
            <a:extLst>
              <a:ext uri="{FF2B5EF4-FFF2-40B4-BE49-F238E27FC236}">
                <a16:creationId xmlns:a16="http://schemas.microsoft.com/office/drawing/2014/main" id="{CC79A166-37AA-4448-98A2-3716992DC711}"/>
              </a:ext>
            </a:extLst>
          </p:cNvPr>
          <p:cNvSpPr txBox="1"/>
          <p:nvPr/>
        </p:nvSpPr>
        <p:spPr>
          <a:xfrm>
            <a:off x="444224" y="5955863"/>
            <a:ext cx="8147249" cy="707886"/>
          </a:xfrm>
          <a:prstGeom prst="rect">
            <a:avLst/>
          </a:prstGeom>
          <a:noFill/>
        </p:spPr>
        <p:txBody>
          <a:bodyPr wrap="square" rtlCol="0">
            <a:spAutoFit/>
          </a:bodyPr>
          <a:lstStyle/>
          <a:p>
            <a:r>
              <a:rPr kumimoji="1" lang="ja-JP" altLang="en-US" sz="2000"/>
              <a:t>（補足）関数</a:t>
            </a:r>
            <a:r>
              <a:rPr kumimoji="1" lang="en-US" altLang="ja-JP" sz="2000" dirty="0"/>
              <a:t>sum</a:t>
            </a:r>
            <a:r>
              <a:rPr kumimoji="1" lang="ja-JP" altLang="en-US" sz="2000"/>
              <a:t>の仮引数</a:t>
            </a:r>
            <a:r>
              <a:rPr kumimoji="1" lang="en-US" altLang="ja-JP" sz="2000" dirty="0"/>
              <a:t> int a[][2]</a:t>
            </a:r>
            <a:r>
              <a:rPr kumimoji="1" lang="ja-JP" altLang="en-US" sz="2000"/>
              <a:t>の部分は</a:t>
            </a:r>
            <a:r>
              <a:rPr lang="ja-JP" altLang="en-US" sz="2000"/>
              <a:t>、</a:t>
            </a:r>
            <a:r>
              <a:rPr lang="en-US" altLang="ja-JP" sz="2000" dirty="0"/>
              <a:t>int(*a)[2]</a:t>
            </a:r>
            <a:r>
              <a:rPr lang="ja-JP" altLang="en-US" sz="2000"/>
              <a:t>と書いても同じ意味である。</a:t>
            </a:r>
            <a:r>
              <a:rPr lang="en-US" altLang="ja-JP" sz="2000" dirty="0"/>
              <a:t>b, s</a:t>
            </a:r>
            <a:r>
              <a:rPr lang="ja-JP" altLang="en-US" sz="2000"/>
              <a:t>も同様。</a:t>
            </a:r>
            <a:endParaRPr kumimoji="1" lang="ja-JP" altLang="en-US" sz="2000"/>
          </a:p>
        </p:txBody>
      </p:sp>
    </p:spTree>
    <p:extLst>
      <p:ext uri="{BB962C8B-B14F-4D97-AF65-F5344CB8AC3E}">
        <p14:creationId xmlns:p14="http://schemas.microsoft.com/office/powerpoint/2010/main" val="8258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x[3] = {0};</a:t>
            </a:r>
          </a:p>
          <a:p>
            <a:r>
              <a:rPr kumimoji="1" lang="en-US" altLang="ja-JP" sz="2800" dirty="0"/>
              <a:t>  x [2] = 1;</a:t>
            </a:r>
          </a:p>
          <a:p>
            <a:r>
              <a:rPr lang="en-US" altLang="ja-JP" sz="2800" dirty="0"/>
              <a:t>  return 0;</a:t>
            </a:r>
          </a:p>
          <a:p>
            <a:r>
              <a:rPr kumimoji="1" lang="en-US" altLang="ja-JP" sz="2800" dirty="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a:t>配列</a:t>
            </a:r>
            <a:r>
              <a:rPr lang="en-US" altLang="ja-JP" sz="2400" dirty="0"/>
              <a:t>x</a:t>
            </a:r>
            <a:r>
              <a:rPr lang="ja-JP" altLang="en-US" sz="2400" dirty="0"/>
              <a:t>用の領域が</a:t>
            </a:r>
            <a:r>
              <a:rPr lang="en-US" altLang="ja-JP" sz="2400" dirty="0"/>
              <a:t>101</a:t>
            </a:r>
            <a:r>
              <a:rPr lang="ja-JP" altLang="en-US" sz="2400" dirty="0"/>
              <a:t>から</a:t>
            </a:r>
            <a:r>
              <a:rPr lang="en-US" altLang="ja-JP" sz="2400" dirty="0"/>
              <a:t>103</a:t>
            </a:r>
            <a:r>
              <a:rPr lang="ja-JP" altLang="en-US" sz="2400" dirty="0"/>
              <a:t>番地だったとする。</a:t>
            </a:r>
            <a:r>
              <a:rPr kumimoji="1" lang="ja-JP" altLang="en-US" sz="2400" dirty="0"/>
              <a:t>そのとき、</a:t>
            </a:r>
            <a:r>
              <a:rPr lang="ja-JP" altLang="en-US" sz="2400" dirty="0"/>
              <a:t>式</a:t>
            </a:r>
            <a:r>
              <a:rPr lang="en-US" altLang="ja-JP" sz="2400" dirty="0"/>
              <a:t>x[0]</a:t>
            </a:r>
            <a:r>
              <a:rPr lang="ja-JP" altLang="en-US" sz="2400" dirty="0"/>
              <a:t>のアドレスは</a:t>
            </a:r>
            <a:r>
              <a:rPr lang="en-US" altLang="ja-JP" sz="2400" dirty="0"/>
              <a:t>101, </a:t>
            </a:r>
            <a:r>
              <a:rPr lang="ja-JP" altLang="en-US" sz="2400" dirty="0"/>
              <a:t>式</a:t>
            </a:r>
            <a:r>
              <a:rPr lang="en-US" altLang="ja-JP" sz="2400" dirty="0"/>
              <a:t>x[1]</a:t>
            </a:r>
            <a:r>
              <a:rPr lang="ja-JP" altLang="en-US" sz="2400" dirty="0"/>
              <a:t>のアドレスは</a:t>
            </a:r>
            <a:r>
              <a:rPr lang="en-US" altLang="ja-JP" sz="2400" dirty="0"/>
              <a:t>102, </a:t>
            </a:r>
            <a:r>
              <a:rPr lang="ja-JP" altLang="en-US" sz="2400" dirty="0"/>
              <a:t>式</a:t>
            </a:r>
            <a:r>
              <a:rPr lang="en-US" altLang="ja-JP" sz="2400" dirty="0"/>
              <a:t>x[2]</a:t>
            </a:r>
            <a:r>
              <a:rPr lang="ja-JP" altLang="en-US" sz="2400" dirty="0"/>
              <a:t>のアドレスは</a:t>
            </a:r>
            <a:r>
              <a:rPr lang="en-US" altLang="ja-JP" sz="2400" dirty="0"/>
              <a:t>103</a:t>
            </a:r>
            <a:r>
              <a:rPr lang="ja-JP" altLang="en-US" sz="2400" dirty="0"/>
              <a:t>である。また、初期状態では式</a:t>
            </a:r>
            <a:r>
              <a:rPr lang="en-US" altLang="ja-JP" sz="2400" dirty="0"/>
              <a:t>x[0], x[1], x[2]</a:t>
            </a:r>
            <a:r>
              <a:rPr lang="ja-JP" altLang="en-US" sz="2400" dirty="0"/>
              <a:t>の値は</a:t>
            </a:r>
            <a:r>
              <a:rPr lang="en-US" altLang="ja-JP" sz="2400" dirty="0"/>
              <a:t>0</a:t>
            </a:r>
            <a:r>
              <a:rPr lang="ja-JP" altLang="en-US" sz="2400" dirty="0" err="1"/>
              <a:t>、</a:t>
            </a:r>
            <a:r>
              <a:rPr lang="ja-JP" altLang="en-US" sz="2400" dirty="0"/>
              <a:t>代入後は</a:t>
            </a:r>
            <a:r>
              <a:rPr lang="en-US" altLang="ja-JP" sz="2400" dirty="0"/>
              <a:t>x[2]</a:t>
            </a:r>
            <a:r>
              <a:rPr lang="ja-JP" altLang="en-US" sz="2400" dirty="0"/>
              <a:t>の値は</a:t>
            </a:r>
            <a:r>
              <a:rPr lang="en-US" altLang="ja-JP" sz="2400" dirty="0"/>
              <a:t>1</a:t>
            </a:r>
            <a:r>
              <a:rPr lang="ja-JP" altLang="en-US" sz="2400" dirty="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＆演算子</a:t>
            </a:r>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a:t>変数や配列の要素のアドレスを取得する演算子が＆演算子である。例えば、</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a:t>という宣言の下で、</a:t>
            </a:r>
            <a:r>
              <a:rPr lang="en-US" altLang="ja-JP" sz="2800" dirty="0"/>
              <a:t>&amp;</a:t>
            </a:r>
            <a:r>
              <a:rPr lang="ja-JP" altLang="en-US" sz="2800" dirty="0"/>
              <a:t>を</a:t>
            </a:r>
            <a:r>
              <a:rPr lang="en-US" altLang="ja-JP" sz="2800" dirty="0"/>
              <a:t>x</a:t>
            </a:r>
            <a:r>
              <a:rPr lang="ja-JP" altLang="en-US" sz="2800" dirty="0"/>
              <a:t>に適用することによって、変数</a:t>
            </a:r>
            <a:r>
              <a:rPr lang="en-US" altLang="ja-JP" sz="2800" dirty="0"/>
              <a:t>x</a:t>
            </a:r>
            <a:r>
              <a:rPr lang="ja-JP" altLang="en-US" sz="2800" dirty="0"/>
              <a:t>の領域のアドレスを取得できる。</a:t>
            </a:r>
            <a:endParaRPr lang="en-US" altLang="ja-JP" sz="2800" dirty="0"/>
          </a:p>
          <a:p>
            <a:endParaRPr lang="en-US" altLang="ja-JP" sz="2800" dirty="0"/>
          </a:p>
          <a:p>
            <a:r>
              <a:rPr lang="en-US" altLang="ja-JP" sz="2800" dirty="0"/>
              <a:t>&amp;</a:t>
            </a:r>
            <a:r>
              <a:rPr lang="ja-JP" altLang="en-US" sz="2800" dirty="0"/>
              <a:t>演算子をアドレス演算子とも言う。</a:t>
            </a:r>
            <a:endParaRPr lang="en-US" altLang="ja-JP" sz="2800" dirty="0"/>
          </a:p>
          <a:p>
            <a:endParaRPr lang="en-US" altLang="ja-JP" sz="2800" dirty="0"/>
          </a:p>
          <a:p>
            <a:r>
              <a:rPr lang="ja-JP" altLang="en-US" sz="2800" dirty="0"/>
              <a:t>（他の例）</a:t>
            </a:r>
            <a:endParaRPr lang="en-US" altLang="ja-JP" sz="2800" dirty="0"/>
          </a:p>
          <a:p>
            <a:r>
              <a:rPr lang="en-US" altLang="ja-JP" sz="2800" dirty="0"/>
              <a:t>   </a:t>
            </a:r>
            <a:r>
              <a:rPr lang="en-US" altLang="ja-JP" sz="2800" dirty="0" err="1"/>
              <a:t>int</a:t>
            </a:r>
            <a:r>
              <a:rPr lang="en-US" altLang="ja-JP" sz="2800" dirty="0"/>
              <a:t> a [5];</a:t>
            </a:r>
          </a:p>
          <a:p>
            <a:r>
              <a:rPr lang="ja-JP" altLang="en-US" sz="2800" dirty="0"/>
              <a:t>という宣言下で、</a:t>
            </a:r>
            <a:r>
              <a:rPr lang="en-US" altLang="ja-JP" sz="2800" dirty="0"/>
              <a:t>&amp; </a:t>
            </a:r>
            <a:r>
              <a:rPr lang="ja-JP" altLang="en-US" sz="2800" dirty="0"/>
              <a:t>を </a:t>
            </a:r>
            <a:r>
              <a:rPr lang="en-US" altLang="ja-JP" sz="2800" dirty="0"/>
              <a:t>a[2]</a:t>
            </a:r>
            <a:r>
              <a:rPr lang="ja-JP" altLang="en-US" sz="2800" dirty="0"/>
              <a:t>に適用すると、配列</a:t>
            </a:r>
            <a:r>
              <a:rPr lang="en-US" altLang="ja-JP" sz="2800" dirty="0"/>
              <a:t>a</a:t>
            </a:r>
            <a:r>
              <a:rPr lang="ja-JP" altLang="en-US" sz="2800" dirty="0"/>
              <a:t>の</a:t>
            </a:r>
            <a:r>
              <a:rPr lang="en-US" altLang="ja-JP" sz="2800" dirty="0"/>
              <a:t>2</a:t>
            </a:r>
            <a:r>
              <a:rPr lang="ja-JP" altLang="en-US" sz="2800" dirty="0"/>
              <a:t>番目（</a:t>
            </a:r>
            <a:r>
              <a:rPr lang="en-US" altLang="ja-JP" sz="2800" dirty="0"/>
              <a:t>0</a:t>
            </a:r>
            <a:r>
              <a:rPr lang="ja-JP" altLang="en-US" sz="2800" dirty="0"/>
              <a:t>から数えて）の領域のアドレスが得られる。</a:t>
            </a:r>
            <a:endParaRPr lang="en-US" altLang="ja-JP"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a:t>（補足）アドレスは、実際の物理メモリ上のアドレスを表しているとは限らない。</a:t>
            </a:r>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a:t>（注意）関数呼び出しの系列によって、あるいはプログラムの実行毎に、変数用の領域の場所は変わる。</a:t>
            </a:r>
            <a:endParaRPr lang="en-US" altLang="ja-JP" sz="2400" dirty="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a:t>printf</a:t>
            </a:r>
            <a:r>
              <a:rPr lang="ja-JP" altLang="en-US" sz="2400" dirty="0"/>
              <a:t>の変換指定には</a:t>
            </a:r>
            <a:r>
              <a:rPr lang="en-US" altLang="ja-JP" sz="2400" dirty="0"/>
              <a:t>%p</a:t>
            </a:r>
            <a:r>
              <a:rPr lang="ja-JP" altLang="en-US" sz="2400" dirty="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a:t>
            </a:r>
            <a:r>
              <a:rPr lang="en-US" altLang="ja-JP" sz="2400" dirty="0" err="1"/>
              <a:t>printf</a:t>
            </a:r>
            <a:r>
              <a:rPr lang="en-US" altLang="ja-JP" sz="2400" dirty="0"/>
              <a:t> ("The address of x is </a:t>
            </a:r>
            <a:r>
              <a:rPr lang="en-US" altLang="ja-JP" sz="2400" dirty="0">
                <a:solidFill>
                  <a:srgbClr val="FF0000"/>
                </a:solidFill>
              </a:rPr>
              <a:t>%p</a:t>
            </a:r>
            <a:r>
              <a:rPr lang="en-US" altLang="ja-JP" sz="2400" dirty="0"/>
              <a:t>.\n", &amp;x);</a:t>
            </a:r>
          </a:p>
          <a:p>
            <a:r>
              <a:rPr lang="en-US" altLang="ja-JP" sz="2400" dirty="0"/>
              <a:t>  </a:t>
            </a:r>
            <a:r>
              <a:rPr lang="en-US" altLang="ja-JP" sz="2400" dirty="0" err="1"/>
              <a:t>printf</a:t>
            </a:r>
            <a:r>
              <a:rPr lang="en-US" altLang="ja-JP" sz="2400" dirty="0"/>
              <a:t> ("The address of y is </a:t>
            </a:r>
            <a:r>
              <a:rPr lang="en-US" altLang="ja-JP" sz="2400" dirty="0">
                <a:solidFill>
                  <a:srgbClr val="FF0000"/>
                </a:solidFill>
              </a:rPr>
              <a:t>%p</a:t>
            </a:r>
            <a:r>
              <a:rPr lang="en-US" altLang="ja-JP" sz="2400" dirty="0"/>
              <a:t>.\n", &amp;y);</a:t>
            </a:r>
          </a:p>
          <a:p>
            <a:r>
              <a:rPr lang="en-US" altLang="ja-JP" sz="2400" dirty="0"/>
              <a:t>  return 0;</a:t>
            </a:r>
          </a:p>
          <a:p>
            <a:r>
              <a:rPr lang="en-US" altLang="ja-JP" sz="24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a:t>
            </a:r>
          </a:p>
          <a:p>
            <a:r>
              <a:rPr lang="en-US" altLang="ja-JP" sz="2800" dirty="0"/>
              <a:t>  </a:t>
            </a:r>
            <a:r>
              <a:rPr lang="en-US" altLang="ja-JP" sz="2800" dirty="0" err="1"/>
              <a:t>printf</a:t>
            </a:r>
            <a:r>
              <a:rPr lang="en-US" altLang="ja-JP" sz="2800" dirty="0"/>
              <a:t> ("The address of a[0] is %p.\n", &amp;a[0]);</a:t>
            </a:r>
          </a:p>
          <a:p>
            <a:r>
              <a:rPr lang="en-US" altLang="ja-JP" sz="2800" dirty="0"/>
              <a:t>  </a:t>
            </a:r>
            <a:r>
              <a:rPr lang="en-US" altLang="ja-JP" sz="2800" dirty="0" err="1"/>
              <a:t>printf</a:t>
            </a:r>
            <a:r>
              <a:rPr lang="en-US" altLang="ja-JP" sz="2800" dirty="0"/>
              <a:t> ("The address of a[1] is %p.\n", &amp;a[1]);</a:t>
            </a:r>
          </a:p>
          <a:p>
            <a:r>
              <a:rPr lang="en-US" altLang="ja-JP" sz="2800" dirty="0"/>
              <a:t>  </a:t>
            </a:r>
            <a:r>
              <a:rPr lang="en-US" altLang="ja-JP" sz="2800" dirty="0" err="1"/>
              <a:t>printf</a:t>
            </a:r>
            <a:r>
              <a:rPr lang="en-US" altLang="ja-JP" sz="2800" dirty="0"/>
              <a:t> ("The address of a[2] is %p.\n", &amp;a[2]);</a:t>
            </a:r>
          </a:p>
          <a:p>
            <a:r>
              <a:rPr lang="en-US" altLang="ja-JP" sz="2800" dirty="0"/>
              <a:t>  </a:t>
            </a:r>
            <a:r>
              <a:rPr lang="en-US" altLang="ja-JP" sz="2800" dirty="0" err="1"/>
              <a:t>printf</a:t>
            </a:r>
            <a:r>
              <a:rPr lang="en-US" altLang="ja-JP" sz="2800" dirty="0"/>
              <a:t> ("The address of a[3] is %p.\n", &amp;a[3]);</a:t>
            </a:r>
          </a:p>
          <a:p>
            <a:r>
              <a:rPr lang="en-US" altLang="ja-JP" sz="2800" dirty="0"/>
              <a:t>  </a:t>
            </a:r>
            <a:r>
              <a:rPr lang="en-US" altLang="ja-JP" sz="2800" dirty="0" err="1"/>
              <a:t>printf</a:t>
            </a:r>
            <a:r>
              <a:rPr lang="en-US" altLang="ja-JP" sz="2800" dirty="0"/>
              <a:t> ("The address of a[4] is %p.\n", &amp;a[4]);</a:t>
            </a:r>
          </a:p>
          <a:p>
            <a:r>
              <a:rPr lang="en-US" altLang="ja-JP" sz="2800" dirty="0"/>
              <a:t>  return 0;</a:t>
            </a:r>
          </a:p>
          <a:p>
            <a:r>
              <a:rPr lang="en-US" altLang="ja-JP" sz="2800" dirty="0"/>
              <a:t>}</a:t>
            </a:r>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a:t>配列の要素のアドレスを表示</a:t>
            </a:r>
            <a:endParaRPr kumimoji="1" lang="ja-JP" alt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ポインタ</a:t>
            </a:r>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a:t>&amp;</a:t>
            </a:r>
            <a:r>
              <a:rPr lang="ja-JP" altLang="en-US" sz="2800" dirty="0"/>
              <a:t>演算子の適用対象の式の型が</a:t>
            </a:r>
            <a:r>
              <a:rPr lang="en-US" altLang="ja-JP" sz="2800" i="1" dirty="0"/>
              <a:t>t</a:t>
            </a:r>
            <a:r>
              <a:rPr lang="ja-JP" altLang="en-US" sz="2800" dirty="0"/>
              <a:t>型のとき、式</a:t>
            </a:r>
            <a:r>
              <a:rPr lang="en-US" altLang="ja-JP" sz="2800" dirty="0"/>
              <a:t>&amp;</a:t>
            </a:r>
            <a:r>
              <a:rPr lang="en-US" altLang="ja-JP" sz="2800" i="1" dirty="0"/>
              <a:t>e</a:t>
            </a:r>
            <a:r>
              <a:rPr lang="ja-JP" altLang="en-US" sz="2800" dirty="0"/>
              <a:t>の型は</a:t>
            </a:r>
            <a:r>
              <a:rPr lang="en-US" altLang="ja-JP" sz="2800" i="1" dirty="0"/>
              <a:t>t</a:t>
            </a:r>
            <a:r>
              <a:rPr lang="en-US" altLang="ja-JP" sz="2800" dirty="0"/>
              <a:t> * </a:t>
            </a:r>
            <a:r>
              <a:rPr lang="ja-JP" altLang="en-US" sz="2800" dirty="0"/>
              <a:t>型（型</a:t>
            </a:r>
            <a:r>
              <a:rPr lang="en-US" altLang="ja-JP" sz="2800" i="1" dirty="0"/>
              <a:t>t</a:t>
            </a:r>
            <a:r>
              <a:rPr lang="ja-JP" altLang="en-US" sz="2800" dirty="0" err="1"/>
              <a:t>への</a:t>
            </a:r>
            <a:r>
              <a:rPr lang="ja-JP" altLang="en-US" sz="2800" dirty="0"/>
              <a:t>ポインタ型と読む）である。</a:t>
            </a:r>
            <a:endParaRPr lang="en-US" altLang="ja-JP" sz="2800" dirty="0"/>
          </a:p>
          <a:p>
            <a:r>
              <a:rPr lang="ja-JP" altLang="en-US" sz="2800" dirty="0"/>
              <a:t>また、式</a:t>
            </a:r>
            <a:r>
              <a:rPr lang="en-US" altLang="ja-JP" sz="2800" dirty="0"/>
              <a:t>&amp;</a:t>
            </a:r>
            <a:r>
              <a:rPr lang="en-US" altLang="ja-JP" sz="2800" i="1" dirty="0"/>
              <a:t>e</a:t>
            </a:r>
            <a:r>
              <a:rPr lang="ja-JP" altLang="en-US" sz="2800" dirty="0"/>
              <a:t>の値（アドレス）を、通常、「</a:t>
            </a:r>
            <a:r>
              <a:rPr lang="en-US" altLang="ja-JP" sz="2800" i="1" dirty="0"/>
              <a:t>e</a:t>
            </a:r>
            <a:r>
              <a:rPr lang="ja-JP" altLang="en-US" sz="2800" dirty="0" err="1"/>
              <a:t>への</a:t>
            </a:r>
            <a:r>
              <a:rPr lang="ja-JP" altLang="en-US" sz="2800" dirty="0"/>
              <a:t>ポインタ」と表現する。</a:t>
            </a:r>
            <a:endParaRPr lang="en-US" altLang="ja-JP" sz="2800" dirty="0"/>
          </a:p>
          <a:p>
            <a:r>
              <a:rPr lang="ja-JP" altLang="en-US" sz="2800" dirty="0"/>
              <a:t>例えば、</a:t>
            </a:r>
            <a:endParaRPr lang="en-US" altLang="ja-JP" sz="2800" dirty="0"/>
          </a:p>
          <a:p>
            <a:r>
              <a:rPr lang="en-US" altLang="ja-JP" sz="2800" dirty="0"/>
              <a:t>    </a:t>
            </a:r>
            <a:r>
              <a:rPr lang="en-US" altLang="ja-JP" sz="2800" dirty="0" err="1"/>
              <a:t>int</a:t>
            </a:r>
            <a:r>
              <a:rPr lang="en-US" altLang="ja-JP" sz="2800" dirty="0"/>
              <a:t> y;</a:t>
            </a:r>
          </a:p>
          <a:p>
            <a:r>
              <a:rPr lang="ja-JP" altLang="en-US" sz="2800" dirty="0"/>
              <a:t>という宣言下で、</a:t>
            </a:r>
            <a:r>
              <a:rPr lang="en-US" altLang="ja-JP" sz="2800" dirty="0"/>
              <a:t>&amp;y</a:t>
            </a:r>
            <a:r>
              <a:rPr lang="ja-JP" altLang="en-US" sz="2800" dirty="0"/>
              <a:t>という式の型は </a:t>
            </a:r>
            <a:r>
              <a:rPr lang="en-US" altLang="ja-JP" sz="2800" dirty="0" err="1"/>
              <a:t>int</a:t>
            </a:r>
            <a:r>
              <a:rPr lang="en-US" altLang="ja-JP" sz="2800" dirty="0"/>
              <a:t> * </a:t>
            </a:r>
            <a:r>
              <a:rPr lang="ja-JP" altLang="en-US" sz="2800" dirty="0"/>
              <a:t>型である。</a:t>
            </a:r>
            <a:endParaRPr lang="en-US" altLang="ja-JP" sz="2800" dirty="0"/>
          </a:p>
          <a:p>
            <a:r>
              <a:rPr lang="ja-JP" altLang="en-US" sz="2800" dirty="0"/>
              <a:t>また、式</a:t>
            </a:r>
            <a:r>
              <a:rPr lang="en-US" altLang="ja-JP" sz="2800" dirty="0"/>
              <a:t>&amp;y</a:t>
            </a:r>
            <a:r>
              <a:rPr lang="ja-JP" altLang="en-US" sz="2800" dirty="0"/>
              <a:t>の値は、変数</a:t>
            </a:r>
            <a:r>
              <a:rPr lang="en-US" altLang="ja-JP" sz="2800" dirty="0"/>
              <a:t>y</a:t>
            </a:r>
            <a:r>
              <a:rPr lang="ja-JP" altLang="en-US" sz="2800" dirty="0" err="1"/>
              <a:t>への</a:t>
            </a:r>
            <a:r>
              <a:rPr lang="ja-JP" altLang="en-US" sz="2800" dirty="0"/>
              <a:t>ポインタである。</a:t>
            </a:r>
            <a:endParaRPr lang="en-US" altLang="ja-JP" sz="2800" dirty="0"/>
          </a:p>
          <a:p>
            <a:endParaRPr lang="en-US" altLang="ja-JP" sz="2800" dirty="0"/>
          </a:p>
          <a:p>
            <a:r>
              <a:rPr lang="ja-JP" altLang="en-US" sz="2800" dirty="0"/>
              <a:t>ポインタの型によって、ポインタが指している先の型情報が分かる（のでコンパイル時に型に関する整合性の検査ができる）。また、ポインタに対する足し算、引き算（後述）の意味が型によって異なる。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5213</Words>
  <Application>Microsoft Macintosh PowerPoint</Application>
  <PresentationFormat>画面に合わせる (4:3)</PresentationFormat>
  <Paragraphs>476</Paragraphs>
  <Slides>46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46</vt:i4>
      </vt:variant>
    </vt:vector>
  </HeadingPairs>
  <TitlesOfParts>
    <vt:vector size="49" baseType="lpstr">
      <vt:lpstr>Arial</vt:lpstr>
      <vt:lpstr>Calibri</vt:lpstr>
      <vt:lpstr>Office テーマ</vt:lpstr>
      <vt:lpstr>プログラミング入門2 第6回 ポインタ</vt:lpstr>
      <vt:lpstr>今日の内容</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printfによるデバッグ</vt:lpstr>
      <vt:lpstr>printfによるデバッグの注意事項</vt:lpstr>
      <vt:lpstr>例</vt:lpstr>
      <vt:lpstr>基本課題1</vt:lpstr>
      <vt:lpstr>基本課題2</vt:lpstr>
      <vt:lpstr>発展課題1</vt:lpstr>
      <vt:lpstr>発展課題2</vt:lpstr>
      <vt:lpstr>発展課題3</vt:lpstr>
      <vt:lpstr>発展課題4（この課題は分かる人だけでokです）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篠埜　功</cp:lastModifiedBy>
  <cp:revision>792</cp:revision>
  <dcterms:created xsi:type="dcterms:W3CDTF">2009-11-18T15:33:34Z</dcterms:created>
  <dcterms:modified xsi:type="dcterms:W3CDTF">2024-11-11T01:40:09Z</dcterms:modified>
</cp:coreProperties>
</file>