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59" r:id="rId5"/>
    <p:sldId id="260" r:id="rId6"/>
    <p:sldId id="261" r:id="rId7"/>
    <p:sldId id="291" r:id="rId8"/>
    <p:sldId id="262" r:id="rId9"/>
    <p:sldId id="263" r:id="rId10"/>
    <p:sldId id="264" r:id="rId11"/>
    <p:sldId id="265" r:id="rId12"/>
    <p:sldId id="285" r:id="rId13"/>
    <p:sldId id="286" r:id="rId14"/>
    <p:sldId id="287" r:id="rId15"/>
    <p:sldId id="266" r:id="rId16"/>
    <p:sldId id="267" r:id="rId17"/>
    <p:sldId id="268" r:id="rId18"/>
    <p:sldId id="269" r:id="rId19"/>
    <p:sldId id="270" r:id="rId20"/>
    <p:sldId id="283" r:id="rId21"/>
    <p:sldId id="288" r:id="rId22"/>
    <p:sldId id="275" r:id="rId23"/>
    <p:sldId id="272" r:id="rId24"/>
    <p:sldId id="274" r:id="rId25"/>
    <p:sldId id="284" r:id="rId26"/>
    <p:sldId id="289" r:id="rId27"/>
    <p:sldId id="290" r:id="rId28"/>
    <p:sldId id="271" r:id="rId29"/>
    <p:sldId id="276" r:id="rId30"/>
    <p:sldId id="277" r:id="rId31"/>
    <p:sldId id="278" r:id="rId32"/>
    <p:sldId id="279" r:id="rId33"/>
    <p:sldId id="280" r:id="rId34"/>
    <p:sldId id="281" r:id="rId35"/>
    <p:sldId id="282" r:id="rId3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50565A-D855-4A15-8AFC-ED7B6471BF07}" type="datetimeFigureOut">
              <a:rPr kumimoji="1" lang="ja-JP" altLang="en-US" smtClean="0"/>
              <a:pPr/>
              <a:t>2024/10/7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27653E-8846-4681-9B82-C8FF26B9F027}" type="slidenum">
              <a:rPr kumimoji="1" lang="ja-JP" altLang="en-US" smtClean="0"/>
              <a:pPr/>
              <a:t>‹#›</a:t>
            </a:fld>
            <a:endParaRPr kumimoji="1" lang="ja-JP" altLang="en-US"/>
          </a:p>
        </p:txBody>
      </p:sp>
    </p:spTree>
    <p:extLst>
      <p:ext uri="{BB962C8B-B14F-4D97-AF65-F5344CB8AC3E}">
        <p14:creationId xmlns:p14="http://schemas.microsoft.com/office/powerpoint/2010/main" val="39295681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0BD7718C-E537-482B-8B6D-376D8A3B6CB6}" type="slidenum">
              <a:rPr lang="en-US" altLang="ja-JP" smtClean="0">
                <a:latin typeface="Times" pitchFamily="-112" charset="0"/>
              </a:rPr>
              <a:pPr/>
              <a:t>1</a:t>
            </a:fld>
            <a:endParaRPr lang="en-US" altLang="ja-JP">
              <a:latin typeface="Times" pitchFamily="-112"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kumimoji="0"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79" name="ノート プレースホルダ 2"/>
          <p:cNvSpPr>
            <a:spLocks noGrp="1"/>
          </p:cNvSpPr>
          <p:nvPr>
            <p:ph type="body" idx="1"/>
          </p:nvPr>
        </p:nvSpPr>
        <p:spPr>
          <a:noFill/>
          <a:ln/>
        </p:spPr>
        <p:txBody>
          <a:bodyPr/>
          <a:lstStyle/>
          <a:p>
            <a:endParaRPr lang="ja-JP" altLang="en-US"/>
          </a:p>
        </p:txBody>
      </p:sp>
      <p:sp>
        <p:nvSpPr>
          <p:cNvPr id="24580" name="スライド番号プレースホルダ 3"/>
          <p:cNvSpPr>
            <a:spLocks noGrp="1"/>
          </p:cNvSpPr>
          <p:nvPr>
            <p:ph type="sldNum" sz="quarter" idx="5"/>
          </p:nvPr>
        </p:nvSpPr>
        <p:spPr>
          <a:noFill/>
        </p:spPr>
        <p:txBody>
          <a:bodyPr/>
          <a:lstStyle/>
          <a:p>
            <a:fld id="{DD744490-B6F0-4B6E-B6A5-8DAEFD76FED7}" type="slidenum">
              <a:rPr lang="en-US" altLang="ja-JP" smtClean="0">
                <a:latin typeface="Times" pitchFamily="-112" charset="0"/>
              </a:rPr>
              <a:pPr/>
              <a:t>19</a:t>
            </a:fld>
            <a:endParaRPr lang="en-US" altLang="ja-JP">
              <a:latin typeface="Times" pitchFamily="-112"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r>
              <a:rPr kumimoji="1" lang="ja-JP" altLang="en-US"/>
              <a:t>第３回</a:t>
            </a:r>
          </a:p>
        </p:txBody>
      </p:sp>
      <p:sp>
        <p:nvSpPr>
          <p:cNvPr id="5" name="フッター プレースホルダ 4"/>
          <p:cNvSpPr>
            <a:spLocks noGrp="1"/>
          </p:cNvSpPr>
          <p:nvPr>
            <p:ph type="ftr" sz="quarter" idx="11"/>
          </p:nvPr>
        </p:nvSpPr>
        <p:spPr/>
        <p:txBody>
          <a:bodyPr/>
          <a:lstStyle/>
          <a:p>
            <a:r>
              <a:rPr kumimoji="1" lang="ja-JP" altLang="en-US"/>
              <a:t>プログラミング入門２</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ja-JP" altLang="en-US"/>
              <a:t>第３回</a:t>
            </a:r>
          </a:p>
        </p:txBody>
      </p:sp>
      <p:sp>
        <p:nvSpPr>
          <p:cNvPr id="5" name="フッター プレースホルダ 4"/>
          <p:cNvSpPr>
            <a:spLocks noGrp="1"/>
          </p:cNvSpPr>
          <p:nvPr>
            <p:ph type="ftr" sz="quarter" idx="11"/>
          </p:nvPr>
        </p:nvSpPr>
        <p:spPr/>
        <p:txBody>
          <a:bodyPr/>
          <a:lstStyle/>
          <a:p>
            <a:r>
              <a:rPr kumimoji="1" lang="ja-JP" altLang="en-US"/>
              <a:t>プログラミング入門２</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ja-JP" altLang="en-US"/>
              <a:t>第３回</a:t>
            </a:r>
          </a:p>
        </p:txBody>
      </p:sp>
      <p:sp>
        <p:nvSpPr>
          <p:cNvPr id="5" name="フッター プレースホルダ 4"/>
          <p:cNvSpPr>
            <a:spLocks noGrp="1"/>
          </p:cNvSpPr>
          <p:nvPr>
            <p:ph type="ftr" sz="quarter" idx="11"/>
          </p:nvPr>
        </p:nvSpPr>
        <p:spPr/>
        <p:txBody>
          <a:bodyPr/>
          <a:lstStyle/>
          <a:p>
            <a:r>
              <a:rPr kumimoji="1" lang="ja-JP" altLang="en-US"/>
              <a:t>プログラミング入門２</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ja-JP" altLang="en-US"/>
              <a:t>第３回</a:t>
            </a:r>
          </a:p>
        </p:txBody>
      </p:sp>
      <p:sp>
        <p:nvSpPr>
          <p:cNvPr id="5" name="フッター プレースホルダ 4"/>
          <p:cNvSpPr>
            <a:spLocks noGrp="1"/>
          </p:cNvSpPr>
          <p:nvPr>
            <p:ph type="ftr" sz="quarter" idx="11"/>
          </p:nvPr>
        </p:nvSpPr>
        <p:spPr/>
        <p:txBody>
          <a:bodyPr/>
          <a:lstStyle/>
          <a:p>
            <a:r>
              <a:rPr kumimoji="1" lang="ja-JP" altLang="en-US"/>
              <a:t>プログラミング入門２</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r>
              <a:rPr kumimoji="1" lang="ja-JP" altLang="en-US"/>
              <a:t>第３回</a:t>
            </a:r>
          </a:p>
        </p:txBody>
      </p:sp>
      <p:sp>
        <p:nvSpPr>
          <p:cNvPr id="5" name="フッター プレースホルダ 4"/>
          <p:cNvSpPr>
            <a:spLocks noGrp="1"/>
          </p:cNvSpPr>
          <p:nvPr>
            <p:ph type="ftr" sz="quarter" idx="11"/>
          </p:nvPr>
        </p:nvSpPr>
        <p:spPr/>
        <p:txBody>
          <a:bodyPr/>
          <a:lstStyle/>
          <a:p>
            <a:r>
              <a:rPr kumimoji="1" lang="ja-JP" altLang="en-US"/>
              <a:t>プログラミング入門２</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r>
              <a:rPr kumimoji="1" lang="ja-JP" altLang="en-US"/>
              <a:t>第３回</a:t>
            </a:r>
          </a:p>
        </p:txBody>
      </p:sp>
      <p:sp>
        <p:nvSpPr>
          <p:cNvPr id="6" name="フッター プレースホルダ 5"/>
          <p:cNvSpPr>
            <a:spLocks noGrp="1"/>
          </p:cNvSpPr>
          <p:nvPr>
            <p:ph type="ftr" sz="quarter" idx="11"/>
          </p:nvPr>
        </p:nvSpPr>
        <p:spPr/>
        <p:txBody>
          <a:bodyPr/>
          <a:lstStyle/>
          <a:p>
            <a:r>
              <a:rPr kumimoji="1" lang="ja-JP" altLang="en-US"/>
              <a:t>プログラミング入門２</a:t>
            </a:r>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r>
              <a:rPr kumimoji="1" lang="ja-JP" altLang="en-US"/>
              <a:t>第３回</a:t>
            </a:r>
          </a:p>
        </p:txBody>
      </p:sp>
      <p:sp>
        <p:nvSpPr>
          <p:cNvPr id="8" name="フッター プレースホルダ 7"/>
          <p:cNvSpPr>
            <a:spLocks noGrp="1"/>
          </p:cNvSpPr>
          <p:nvPr>
            <p:ph type="ftr" sz="quarter" idx="11"/>
          </p:nvPr>
        </p:nvSpPr>
        <p:spPr/>
        <p:txBody>
          <a:bodyPr/>
          <a:lstStyle/>
          <a:p>
            <a:r>
              <a:rPr kumimoji="1" lang="ja-JP" altLang="en-US"/>
              <a:t>プログラミング入門２</a:t>
            </a:r>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r>
              <a:rPr kumimoji="1" lang="ja-JP" altLang="en-US"/>
              <a:t>第３回</a:t>
            </a:r>
          </a:p>
        </p:txBody>
      </p:sp>
      <p:sp>
        <p:nvSpPr>
          <p:cNvPr id="4" name="フッター プレースホルダ 3"/>
          <p:cNvSpPr>
            <a:spLocks noGrp="1"/>
          </p:cNvSpPr>
          <p:nvPr>
            <p:ph type="ftr" sz="quarter" idx="11"/>
          </p:nvPr>
        </p:nvSpPr>
        <p:spPr/>
        <p:txBody>
          <a:bodyPr/>
          <a:lstStyle/>
          <a:p>
            <a:r>
              <a:rPr kumimoji="1" lang="ja-JP" altLang="en-US"/>
              <a:t>プログラミング入門２</a:t>
            </a:r>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ja-JP" altLang="en-US"/>
              <a:t>第３回</a:t>
            </a:r>
          </a:p>
        </p:txBody>
      </p:sp>
      <p:sp>
        <p:nvSpPr>
          <p:cNvPr id="3" name="フッター プレースホルダ 2"/>
          <p:cNvSpPr>
            <a:spLocks noGrp="1"/>
          </p:cNvSpPr>
          <p:nvPr>
            <p:ph type="ftr" sz="quarter" idx="11"/>
          </p:nvPr>
        </p:nvSpPr>
        <p:spPr/>
        <p:txBody>
          <a:bodyPr/>
          <a:lstStyle/>
          <a:p>
            <a:r>
              <a:rPr kumimoji="1" lang="ja-JP" altLang="en-US"/>
              <a:t>プログラミング入門２</a:t>
            </a: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r>
              <a:rPr kumimoji="1" lang="ja-JP" altLang="en-US"/>
              <a:t>第３回</a:t>
            </a:r>
          </a:p>
        </p:txBody>
      </p:sp>
      <p:sp>
        <p:nvSpPr>
          <p:cNvPr id="6" name="フッター プレースホルダ 5"/>
          <p:cNvSpPr>
            <a:spLocks noGrp="1"/>
          </p:cNvSpPr>
          <p:nvPr>
            <p:ph type="ftr" sz="quarter" idx="11"/>
          </p:nvPr>
        </p:nvSpPr>
        <p:spPr/>
        <p:txBody>
          <a:bodyPr/>
          <a:lstStyle/>
          <a:p>
            <a:r>
              <a:rPr kumimoji="1" lang="ja-JP" altLang="en-US"/>
              <a:t>プログラミング入門２</a:t>
            </a:r>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r>
              <a:rPr kumimoji="1" lang="ja-JP" altLang="en-US"/>
              <a:t>第３回</a:t>
            </a:r>
          </a:p>
        </p:txBody>
      </p:sp>
      <p:sp>
        <p:nvSpPr>
          <p:cNvPr id="6" name="フッター プレースホルダ 5"/>
          <p:cNvSpPr>
            <a:spLocks noGrp="1"/>
          </p:cNvSpPr>
          <p:nvPr>
            <p:ph type="ftr" sz="quarter" idx="11"/>
          </p:nvPr>
        </p:nvSpPr>
        <p:spPr/>
        <p:txBody>
          <a:bodyPr/>
          <a:lstStyle/>
          <a:p>
            <a:r>
              <a:rPr kumimoji="1" lang="ja-JP" altLang="en-US"/>
              <a:t>プログラミング入門２</a:t>
            </a:r>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ja-JP" altLang="en-US"/>
              <a:t>第３回</a:t>
            </a: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プログラミング入門２</a:t>
            </a: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7"/>
          <p:cNvSpPr txBox="1">
            <a:spLocks noChangeArrowheads="1"/>
          </p:cNvSpPr>
          <p:nvPr/>
        </p:nvSpPr>
        <p:spPr bwMode="auto">
          <a:xfrm>
            <a:off x="2411760" y="5084763"/>
            <a:ext cx="3960812" cy="523875"/>
          </a:xfrm>
          <a:prstGeom prst="rect">
            <a:avLst/>
          </a:prstGeom>
          <a:noFill/>
          <a:ln w="9525">
            <a:noFill/>
            <a:miter lim="800000"/>
            <a:headEnd/>
            <a:tailEnd/>
          </a:ln>
        </p:spPr>
        <p:txBody>
          <a:bodyPr>
            <a:spAutoFit/>
          </a:bodyPr>
          <a:lstStyle/>
          <a:p>
            <a:pPr algn="ctr"/>
            <a:r>
              <a:rPr lang="ja-JP" altLang="en-US" sz="2800" dirty="0">
                <a:ea typeface="ＭＳ Ｐゴシック" charset="-128"/>
              </a:rPr>
              <a:t>情報工学科   篠埜  功</a:t>
            </a:r>
          </a:p>
        </p:txBody>
      </p:sp>
      <p:sp>
        <p:nvSpPr>
          <p:cNvPr id="4114" name="Text Box 18"/>
          <p:cNvSpPr txBox="1">
            <a:spLocks noChangeArrowheads="1"/>
          </p:cNvSpPr>
          <p:nvPr/>
        </p:nvSpPr>
        <p:spPr bwMode="auto">
          <a:xfrm>
            <a:off x="2483768" y="2781300"/>
            <a:ext cx="3867150" cy="1323975"/>
          </a:xfrm>
          <a:prstGeom prst="rect">
            <a:avLst/>
          </a:prstGeom>
          <a:noFill/>
          <a:ln w="9525">
            <a:noFill/>
            <a:miter lim="800000"/>
            <a:headEnd/>
            <a:tailEnd/>
          </a:ln>
          <a:effectLst/>
        </p:spPr>
        <p:txBody>
          <a:bodyPr wrap="none">
            <a:spAutoFit/>
          </a:bodyPr>
          <a:lstStyle/>
          <a:p>
            <a:pPr algn="ctr">
              <a:defRPr/>
            </a:pPr>
            <a:r>
              <a:rPr lang="ja-JP" altLang="en-US" sz="4000" dirty="0">
                <a:ea typeface="ＭＳ Ｐゴシック" charset="-128"/>
              </a:rPr>
              <a:t>第</a:t>
            </a:r>
            <a:r>
              <a:rPr lang="en-US" altLang="ja-JP" sz="4000" dirty="0">
                <a:ea typeface="ＭＳ Ｐゴシック" charset="-128"/>
              </a:rPr>
              <a:t>2</a:t>
            </a:r>
            <a:r>
              <a:rPr lang="ja-JP" altLang="en-US" sz="4000" dirty="0">
                <a:ea typeface="ＭＳ Ｐゴシック" charset="-128"/>
              </a:rPr>
              <a:t>回</a:t>
            </a:r>
            <a:r>
              <a:rPr lang="ja-JP" altLang="en-US" sz="4000" dirty="0">
                <a:effectLst>
                  <a:outerShdw blurRad="38100" dist="38100" dir="2700000" algn="tl">
                    <a:srgbClr val="000000"/>
                  </a:outerShdw>
                </a:effectLst>
                <a:ea typeface="ＭＳ Ｐゴシック" charset="-128"/>
              </a:rPr>
              <a:t>   </a:t>
            </a:r>
            <a:endParaRPr lang="en-US" altLang="ja-JP" sz="4000" dirty="0">
              <a:effectLst>
                <a:outerShdw blurRad="38100" dist="38100" dir="2700000" algn="tl">
                  <a:srgbClr val="000000"/>
                </a:outerShdw>
              </a:effectLst>
              <a:ea typeface="ＭＳ Ｐゴシック" charset="-128"/>
            </a:endParaRPr>
          </a:p>
          <a:p>
            <a:pPr algn="ctr">
              <a:defRPr/>
            </a:pPr>
            <a:r>
              <a:rPr lang="ja-JP" altLang="en-US" sz="4000" dirty="0">
                <a:ea typeface="ＭＳ Ｐゴシック" charset="-128"/>
              </a:rPr>
              <a:t>複合文、繰り返し</a:t>
            </a:r>
            <a:endParaRPr lang="en-US" altLang="ja-JP" sz="2400" dirty="0">
              <a:ea typeface="ＭＳ Ｐゴシック" charset="-128"/>
            </a:endParaRPr>
          </a:p>
        </p:txBody>
      </p:sp>
      <p:sp>
        <p:nvSpPr>
          <p:cNvPr id="3076" name="テキスト ボックス 4"/>
          <p:cNvSpPr txBox="1">
            <a:spLocks noChangeArrowheads="1"/>
          </p:cNvSpPr>
          <p:nvPr/>
        </p:nvSpPr>
        <p:spPr bwMode="auto">
          <a:xfrm>
            <a:off x="1835696" y="1484313"/>
            <a:ext cx="5067413" cy="769441"/>
          </a:xfrm>
          <a:prstGeom prst="rect">
            <a:avLst/>
          </a:prstGeom>
          <a:noFill/>
          <a:ln w="9525">
            <a:noFill/>
            <a:miter lim="800000"/>
            <a:headEnd/>
            <a:tailEnd/>
          </a:ln>
        </p:spPr>
        <p:txBody>
          <a:bodyPr wrap="none">
            <a:spAutoFit/>
          </a:bodyPr>
          <a:lstStyle/>
          <a:p>
            <a:pPr algn="ctr"/>
            <a:r>
              <a:rPr kumimoji="1" lang="ja-JP" altLang="en-US" sz="4400" dirty="0"/>
              <a:t>プログラミング入門２</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a:t>複合文を使ったプログラム例（５）</a:t>
            </a:r>
          </a:p>
        </p:txBody>
      </p:sp>
      <p:sp>
        <p:nvSpPr>
          <p:cNvPr id="11267" name="コンテンツ プレースホルダ 2"/>
          <p:cNvSpPr>
            <a:spLocks noGrp="1"/>
          </p:cNvSpPr>
          <p:nvPr>
            <p:ph idx="1"/>
          </p:nvPr>
        </p:nvSpPr>
        <p:spPr>
          <a:xfrm>
            <a:off x="357188" y="1143000"/>
            <a:ext cx="8358187" cy="5072063"/>
          </a:xfrm>
          <a:ln>
            <a:solidFill>
              <a:schemeClr val="tx1"/>
            </a:solidFill>
          </a:ln>
        </p:spPr>
        <p:txBody>
          <a:bodyPr rtlCol="0">
            <a:normAutofit lnSpcReduction="10000"/>
          </a:bodyPr>
          <a:lstStyle/>
          <a:p>
            <a:pPr eaLnBrk="1" fontAlgn="auto" hangingPunct="1">
              <a:spcAft>
                <a:spcPts val="0"/>
              </a:spcAft>
              <a:buFont typeface="Wingdings" pitchFamily="-112" charset="2"/>
              <a:buNone/>
              <a:defRPr/>
            </a:pPr>
            <a:r>
              <a:rPr lang="en-US" altLang="ja-JP" sz="2000" dirty="0"/>
              <a:t>/* </a:t>
            </a:r>
            <a:r>
              <a:rPr lang="ja-JP" altLang="en-US" sz="2000" dirty="0"/>
              <a:t>整数値を入力し、正かどうか判定  </a:t>
            </a:r>
            <a:r>
              <a:rPr lang="en-US" altLang="ja-JP" sz="2000" dirty="0"/>
              <a:t>*/</a:t>
            </a:r>
          </a:p>
          <a:p>
            <a:pPr eaLnBrk="1" fontAlgn="auto" hangingPunct="1">
              <a:spcAft>
                <a:spcPts val="0"/>
              </a:spcAft>
              <a:buFont typeface="Wingdings" pitchFamily="-112" charset="2"/>
              <a:buNone/>
              <a:defRPr/>
            </a:pPr>
            <a:r>
              <a:rPr lang="en-US" altLang="ja-JP" sz="2000" dirty="0"/>
              <a:t>#include &lt;</a:t>
            </a:r>
            <a:r>
              <a:rPr lang="en-US" altLang="ja-JP" sz="2000" dirty="0" err="1"/>
              <a:t>stdio.h</a:t>
            </a:r>
            <a:r>
              <a:rPr lang="en-US" altLang="ja-JP" sz="2000" dirty="0"/>
              <a:t>&gt;</a:t>
            </a:r>
          </a:p>
          <a:p>
            <a:pPr eaLnBrk="1" fontAlgn="auto" hangingPunct="1">
              <a:spcAft>
                <a:spcPts val="0"/>
              </a:spcAft>
              <a:buFont typeface="Wingdings" pitchFamily="-112" charset="2"/>
              <a:buNone/>
              <a:defRPr/>
            </a:pPr>
            <a:r>
              <a:rPr lang="en-US" altLang="ja-JP" sz="2000" dirty="0" err="1"/>
              <a:t>int</a:t>
            </a:r>
            <a:r>
              <a:rPr lang="en-US" altLang="ja-JP" sz="2000" dirty="0"/>
              <a:t> main (void)</a:t>
            </a:r>
          </a:p>
          <a:p>
            <a:pPr eaLnBrk="1" fontAlgn="auto" hangingPunct="1">
              <a:spcAft>
                <a:spcPts val="0"/>
              </a:spcAft>
              <a:buFont typeface="Wingdings" pitchFamily="-112" charset="2"/>
              <a:buNone/>
              <a:defRPr/>
            </a:pPr>
            <a:r>
              <a:rPr lang="en-US" altLang="ja-JP" sz="2000" dirty="0"/>
              <a:t>{</a:t>
            </a:r>
          </a:p>
          <a:p>
            <a:pPr eaLnBrk="1" fontAlgn="auto" hangingPunct="1">
              <a:spcAft>
                <a:spcPts val="0"/>
              </a:spcAft>
              <a:buFont typeface="Wingdings" pitchFamily="-112" charset="2"/>
              <a:buNone/>
              <a:defRPr/>
            </a:pPr>
            <a:r>
              <a:rPr lang="en-US" altLang="ja-JP" sz="2000" dirty="0"/>
              <a:t>    </a:t>
            </a:r>
            <a:r>
              <a:rPr lang="en-US" altLang="ja-JP" sz="2000" dirty="0" err="1"/>
              <a:t>int</a:t>
            </a:r>
            <a:r>
              <a:rPr lang="en-US" altLang="ja-JP" sz="2000" dirty="0"/>
              <a:t> x;</a:t>
            </a:r>
          </a:p>
          <a:p>
            <a:pPr eaLnBrk="1" fontAlgn="auto" hangingPunct="1">
              <a:spcAft>
                <a:spcPts val="0"/>
              </a:spcAft>
              <a:buFont typeface="Wingdings" pitchFamily="-112" charset="2"/>
              <a:buNone/>
              <a:defRPr/>
            </a:pPr>
            <a:r>
              <a:rPr lang="en-US" altLang="ja-JP" sz="2000" dirty="0"/>
              <a:t>    </a:t>
            </a:r>
            <a:r>
              <a:rPr lang="en-US" altLang="ja-JP" sz="2000" dirty="0" err="1"/>
              <a:t>printf</a:t>
            </a:r>
            <a:r>
              <a:rPr lang="en-US" altLang="ja-JP" sz="2000" dirty="0"/>
              <a:t> ("Input an integer: ");</a:t>
            </a:r>
          </a:p>
          <a:p>
            <a:pPr eaLnBrk="1" fontAlgn="auto" hangingPunct="1">
              <a:spcAft>
                <a:spcPts val="0"/>
              </a:spcAft>
              <a:buFont typeface="Wingdings" pitchFamily="-112" charset="2"/>
              <a:buNone/>
              <a:defRPr/>
            </a:pPr>
            <a:r>
              <a:rPr lang="en-US" altLang="ja-JP" sz="2000" dirty="0"/>
              <a:t>    </a:t>
            </a:r>
            <a:r>
              <a:rPr lang="en-US" altLang="ja-JP" sz="2000" dirty="0" err="1"/>
              <a:t>scanf</a:t>
            </a:r>
            <a:r>
              <a:rPr lang="en-US" altLang="ja-JP" sz="2000" dirty="0"/>
              <a:t> ("%d", &amp;x);</a:t>
            </a:r>
          </a:p>
          <a:p>
            <a:pPr eaLnBrk="1" fontAlgn="auto" hangingPunct="1">
              <a:spcAft>
                <a:spcPts val="0"/>
              </a:spcAft>
              <a:buFont typeface="Wingdings" pitchFamily="-112" charset="2"/>
              <a:buNone/>
              <a:defRPr/>
            </a:pPr>
            <a:r>
              <a:rPr lang="en-US" altLang="ja-JP" sz="2000" dirty="0"/>
              <a:t>    if (x&gt;0)</a:t>
            </a:r>
          </a:p>
          <a:p>
            <a:pPr eaLnBrk="1" fontAlgn="auto" hangingPunct="1">
              <a:spcAft>
                <a:spcPts val="0"/>
              </a:spcAft>
              <a:buFont typeface="Wingdings" pitchFamily="-112" charset="2"/>
              <a:buNone/>
              <a:defRPr/>
            </a:pPr>
            <a:r>
              <a:rPr lang="en-US" altLang="ja-JP" sz="2000" dirty="0"/>
              <a:t>        </a:t>
            </a:r>
            <a:r>
              <a:rPr lang="en-US" altLang="ja-JP" sz="2000" dirty="0" err="1"/>
              <a:t>printf</a:t>
            </a:r>
            <a:r>
              <a:rPr lang="en-US" altLang="ja-JP" sz="2000" dirty="0"/>
              <a:t> ("%d is greater than 0.\n", x);</a:t>
            </a:r>
          </a:p>
          <a:p>
            <a:pPr eaLnBrk="1" fontAlgn="auto" hangingPunct="1">
              <a:spcAft>
                <a:spcPts val="0"/>
              </a:spcAft>
              <a:buFont typeface="Wingdings" pitchFamily="-112" charset="2"/>
              <a:buNone/>
              <a:defRPr/>
            </a:pPr>
            <a:r>
              <a:rPr lang="en-US" altLang="ja-JP" sz="2000" dirty="0"/>
              <a:t>    else </a:t>
            </a:r>
            <a:r>
              <a:rPr lang="en-US" altLang="ja-JP" sz="2000" dirty="0">
                <a:solidFill>
                  <a:srgbClr val="FF0000"/>
                </a:solidFill>
              </a:rPr>
              <a:t>{</a:t>
            </a:r>
          </a:p>
          <a:p>
            <a:pPr>
              <a:buNone/>
              <a:defRPr/>
            </a:pPr>
            <a:r>
              <a:rPr lang="en-US" altLang="ja-JP" sz="2000" dirty="0">
                <a:solidFill>
                  <a:srgbClr val="FF0000"/>
                </a:solidFill>
              </a:rPr>
              <a:t>        </a:t>
            </a:r>
            <a:r>
              <a:rPr lang="en-US" altLang="ja-JP" sz="2000" dirty="0" err="1">
                <a:solidFill>
                  <a:srgbClr val="FF0000"/>
                </a:solidFill>
              </a:rPr>
              <a:t>printf</a:t>
            </a:r>
            <a:r>
              <a:rPr lang="en-US" altLang="ja-JP" sz="2000" dirty="0">
                <a:solidFill>
                  <a:srgbClr val="FF0000"/>
                </a:solidFill>
              </a:rPr>
              <a:t> ("%d is less than or equal to 0.\n", x);</a:t>
            </a:r>
          </a:p>
          <a:p>
            <a:pPr eaLnBrk="1" fontAlgn="auto" hangingPunct="1">
              <a:spcAft>
                <a:spcPts val="0"/>
              </a:spcAft>
              <a:buFont typeface="Wingdings" pitchFamily="-112" charset="2"/>
              <a:buNone/>
              <a:defRPr/>
            </a:pPr>
            <a:r>
              <a:rPr lang="en-US" altLang="ja-JP" sz="2000" dirty="0">
                <a:solidFill>
                  <a:srgbClr val="FF0000"/>
                </a:solidFill>
              </a:rPr>
              <a:t>    }</a:t>
            </a:r>
          </a:p>
          <a:p>
            <a:pPr eaLnBrk="1" fontAlgn="auto" hangingPunct="1">
              <a:spcAft>
                <a:spcPts val="0"/>
              </a:spcAft>
              <a:buFont typeface="Wingdings" pitchFamily="-112" charset="2"/>
              <a:buNone/>
              <a:defRPr/>
            </a:pPr>
            <a:r>
              <a:rPr lang="en-US" altLang="ja-JP" sz="2000" dirty="0"/>
              <a:t>    return 0;</a:t>
            </a:r>
          </a:p>
          <a:p>
            <a:pPr eaLnBrk="1" fontAlgn="auto" hangingPunct="1">
              <a:spcAft>
                <a:spcPts val="0"/>
              </a:spcAft>
              <a:buFont typeface="Wingdings" pitchFamily="-112" charset="2"/>
              <a:buNone/>
              <a:defRPr/>
            </a:pPr>
            <a:r>
              <a:rPr lang="en-US" altLang="ja-JP" sz="2000" dirty="0"/>
              <a:t>}</a:t>
            </a:r>
            <a:endParaRPr lang="ja-JP" altLang="en-US" sz="2000" dirty="0"/>
          </a:p>
        </p:txBody>
      </p:sp>
      <p:sp>
        <p:nvSpPr>
          <p:cNvPr id="11271" name="テキスト ボックス 7"/>
          <p:cNvSpPr txBox="1">
            <a:spLocks noChangeArrowheads="1"/>
          </p:cNvSpPr>
          <p:nvPr/>
        </p:nvSpPr>
        <p:spPr bwMode="auto">
          <a:xfrm>
            <a:off x="2411760" y="5517232"/>
            <a:ext cx="3143250" cy="1016000"/>
          </a:xfrm>
          <a:prstGeom prst="rect">
            <a:avLst/>
          </a:prstGeom>
          <a:solidFill>
            <a:schemeClr val="bg1"/>
          </a:solidFill>
          <a:ln w="9525">
            <a:solidFill>
              <a:schemeClr val="tx1"/>
            </a:solidFill>
            <a:miter lim="800000"/>
            <a:headEnd/>
            <a:tailEnd/>
          </a:ln>
        </p:spPr>
        <p:txBody>
          <a:bodyPr>
            <a:spAutoFit/>
          </a:bodyPr>
          <a:lstStyle/>
          <a:p>
            <a:r>
              <a:rPr kumimoji="1" lang="ja-JP" altLang="en-US" sz="2000"/>
              <a:t>赤字の部分は宣言</a:t>
            </a:r>
            <a:r>
              <a:rPr kumimoji="1" lang="en-US" altLang="ja-JP" sz="2000"/>
              <a:t>0</a:t>
            </a:r>
            <a:r>
              <a:rPr kumimoji="1" lang="ja-JP" altLang="en-US" sz="2000"/>
              <a:t>個、文</a:t>
            </a:r>
            <a:r>
              <a:rPr kumimoji="1" lang="en-US" altLang="ja-JP" sz="2000"/>
              <a:t>1</a:t>
            </a:r>
            <a:r>
              <a:rPr kumimoji="1" lang="ja-JP" altLang="en-US" sz="2000"/>
              <a:t>個の複合文であり、</a:t>
            </a:r>
            <a:r>
              <a:rPr kumimoji="1" lang="en-US" altLang="ja-JP" sz="2000"/>
              <a:t>if</a:t>
            </a:r>
            <a:r>
              <a:rPr kumimoji="1" lang="ja-JP" altLang="en-US" sz="2000"/>
              <a:t>文の</a:t>
            </a:r>
            <a:r>
              <a:rPr kumimoji="1" lang="en-US" altLang="ja-JP" sz="2000"/>
              <a:t>else</a:t>
            </a:r>
            <a:r>
              <a:rPr kumimoji="1" lang="ja-JP" altLang="en-US" sz="2000"/>
              <a:t>パートを成す。</a:t>
            </a:r>
            <a:endParaRPr kumimoji="1" lang="en-US" altLang="ja-JP" sz="2000"/>
          </a:p>
        </p:txBody>
      </p:sp>
      <p:sp>
        <p:nvSpPr>
          <p:cNvPr id="11272" name="テキスト ボックス 8"/>
          <p:cNvSpPr txBox="1">
            <a:spLocks noChangeArrowheads="1"/>
          </p:cNvSpPr>
          <p:nvPr/>
        </p:nvSpPr>
        <p:spPr bwMode="auto">
          <a:xfrm>
            <a:off x="5724128" y="5517232"/>
            <a:ext cx="2857500" cy="1016000"/>
          </a:xfrm>
          <a:prstGeom prst="rect">
            <a:avLst/>
          </a:prstGeom>
          <a:solidFill>
            <a:schemeClr val="bg1"/>
          </a:solidFill>
          <a:ln w="9525">
            <a:solidFill>
              <a:schemeClr val="tx1"/>
            </a:solidFill>
            <a:miter lim="800000"/>
            <a:headEnd/>
            <a:tailEnd/>
          </a:ln>
        </p:spPr>
        <p:txBody>
          <a:bodyPr>
            <a:spAutoFit/>
          </a:bodyPr>
          <a:lstStyle/>
          <a:p>
            <a:r>
              <a:rPr kumimoji="1" lang="ja-JP" altLang="en-US" sz="2000"/>
              <a:t>文１つからなる複合文は中括弧</a:t>
            </a:r>
            <a:r>
              <a:rPr kumimoji="1" lang="en-US" altLang="ja-JP" sz="2000"/>
              <a:t>{ }</a:t>
            </a:r>
            <a:r>
              <a:rPr kumimoji="1" lang="ja-JP" altLang="en-US" sz="2000"/>
              <a:t>をはずしても意味は変わらない。</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a:t>複合文を使ったプログラム例（６）</a:t>
            </a:r>
            <a:br>
              <a:rPr lang="en-US" altLang="ja-JP" dirty="0"/>
            </a:br>
            <a:r>
              <a:rPr lang="ja-JP" altLang="en-US" dirty="0"/>
              <a:t>（打ち込んで確認）</a:t>
            </a:r>
          </a:p>
        </p:txBody>
      </p:sp>
      <p:sp>
        <p:nvSpPr>
          <p:cNvPr id="12291" name="コンテンツ プレースホルダ 2"/>
          <p:cNvSpPr>
            <a:spLocks noGrp="1"/>
          </p:cNvSpPr>
          <p:nvPr>
            <p:ph idx="1"/>
          </p:nvPr>
        </p:nvSpPr>
        <p:spPr>
          <a:xfrm>
            <a:off x="323528" y="1215579"/>
            <a:ext cx="8286750" cy="5453781"/>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000" dirty="0"/>
              <a:t>/* </a:t>
            </a:r>
            <a:r>
              <a:rPr lang="ja-JP" altLang="en-US" sz="2000" dirty="0"/>
              <a:t>整数値を入力し、それが正の場合、もう一つの整数値を入力し、それらの積を表示 </a:t>
            </a:r>
            <a:r>
              <a:rPr lang="en-US" altLang="ja-JP" sz="2000" dirty="0"/>
              <a:t>*/</a:t>
            </a:r>
          </a:p>
          <a:p>
            <a:pPr eaLnBrk="1" fontAlgn="auto" hangingPunct="1">
              <a:spcAft>
                <a:spcPts val="0"/>
              </a:spcAft>
              <a:buFont typeface="Wingdings" pitchFamily="-112" charset="2"/>
              <a:buNone/>
              <a:defRPr/>
            </a:pPr>
            <a:r>
              <a:rPr lang="en-US" altLang="ja-JP" sz="2000" dirty="0"/>
              <a:t>#include &lt;</a:t>
            </a:r>
            <a:r>
              <a:rPr lang="en-US" altLang="ja-JP" sz="2000" dirty="0" err="1"/>
              <a:t>stdio.h</a:t>
            </a:r>
            <a:r>
              <a:rPr lang="en-US" altLang="ja-JP" sz="2000" dirty="0"/>
              <a:t>&gt;</a:t>
            </a:r>
          </a:p>
          <a:p>
            <a:pPr eaLnBrk="1" fontAlgn="auto" hangingPunct="1">
              <a:spcAft>
                <a:spcPts val="0"/>
              </a:spcAft>
              <a:buFont typeface="Wingdings" pitchFamily="-112" charset="2"/>
              <a:buNone/>
              <a:defRPr/>
            </a:pPr>
            <a:r>
              <a:rPr lang="en-US" altLang="ja-JP" sz="2000" dirty="0" err="1"/>
              <a:t>int</a:t>
            </a:r>
            <a:r>
              <a:rPr lang="en-US" altLang="ja-JP" sz="2000" dirty="0"/>
              <a:t> main (void) {</a:t>
            </a:r>
          </a:p>
          <a:p>
            <a:pPr eaLnBrk="1" fontAlgn="auto" hangingPunct="1">
              <a:spcAft>
                <a:spcPts val="0"/>
              </a:spcAft>
              <a:buFont typeface="Wingdings" pitchFamily="-112" charset="2"/>
              <a:buNone/>
              <a:defRPr/>
            </a:pPr>
            <a:r>
              <a:rPr lang="en-US" altLang="ja-JP" sz="2000" dirty="0"/>
              <a:t>    </a:t>
            </a:r>
            <a:r>
              <a:rPr lang="en-US" altLang="ja-JP" sz="2000" dirty="0" err="1"/>
              <a:t>int</a:t>
            </a:r>
            <a:r>
              <a:rPr lang="en-US" altLang="ja-JP" sz="2000" dirty="0"/>
              <a:t> x;</a:t>
            </a:r>
          </a:p>
          <a:p>
            <a:pPr eaLnBrk="1" fontAlgn="auto" hangingPunct="1">
              <a:spcAft>
                <a:spcPts val="0"/>
              </a:spcAft>
              <a:buFont typeface="Wingdings" pitchFamily="-112" charset="2"/>
              <a:buNone/>
              <a:defRPr/>
            </a:pPr>
            <a:r>
              <a:rPr lang="en-US" altLang="ja-JP" sz="2000" dirty="0"/>
              <a:t>    </a:t>
            </a:r>
            <a:r>
              <a:rPr lang="en-US" altLang="ja-JP" sz="2000" dirty="0" err="1"/>
              <a:t>printf</a:t>
            </a:r>
            <a:r>
              <a:rPr lang="en-US" altLang="ja-JP" sz="2000" dirty="0"/>
              <a:t> ("Input an integer: ");</a:t>
            </a:r>
          </a:p>
          <a:p>
            <a:pPr eaLnBrk="1" fontAlgn="auto" hangingPunct="1">
              <a:spcAft>
                <a:spcPts val="0"/>
              </a:spcAft>
              <a:buFont typeface="Wingdings" pitchFamily="-112" charset="2"/>
              <a:buNone/>
              <a:defRPr/>
            </a:pPr>
            <a:r>
              <a:rPr lang="en-US" altLang="ja-JP" sz="2000" dirty="0"/>
              <a:t>    </a:t>
            </a:r>
            <a:r>
              <a:rPr lang="en-US" altLang="ja-JP" sz="2000" dirty="0" err="1"/>
              <a:t>scanf</a:t>
            </a:r>
            <a:r>
              <a:rPr lang="en-US" altLang="ja-JP" sz="2000" dirty="0"/>
              <a:t> ("%d", &amp;x);</a:t>
            </a:r>
          </a:p>
          <a:p>
            <a:pPr eaLnBrk="1" fontAlgn="auto" hangingPunct="1">
              <a:spcAft>
                <a:spcPts val="0"/>
              </a:spcAft>
              <a:buFont typeface="Wingdings" pitchFamily="-112" charset="2"/>
              <a:buNone/>
              <a:defRPr/>
            </a:pPr>
            <a:r>
              <a:rPr lang="en-US" altLang="ja-JP" sz="2000" dirty="0"/>
              <a:t>    if (x&gt;0)</a:t>
            </a:r>
            <a:r>
              <a:rPr lang="ja-JP" altLang="en-US" sz="2000" dirty="0"/>
              <a:t> </a:t>
            </a:r>
            <a:r>
              <a:rPr lang="en-US" altLang="ja-JP" sz="2000" dirty="0">
                <a:solidFill>
                  <a:srgbClr val="FF0000"/>
                </a:solidFill>
              </a:rPr>
              <a:t>{</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int</a:t>
            </a:r>
            <a:r>
              <a:rPr lang="en-US" altLang="ja-JP" sz="2000" dirty="0">
                <a:solidFill>
                  <a:srgbClr val="FF0000"/>
                </a:solidFill>
              </a:rPr>
              <a:t> y;</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printf</a:t>
            </a:r>
            <a:r>
              <a:rPr lang="en-US" altLang="ja-JP" sz="2000" dirty="0">
                <a:solidFill>
                  <a:srgbClr val="FF0000"/>
                </a:solidFill>
              </a:rPr>
              <a:t> ("Input an integer: ");</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scanf</a:t>
            </a:r>
            <a:r>
              <a:rPr lang="en-US" altLang="ja-JP" sz="2000" dirty="0">
                <a:solidFill>
                  <a:srgbClr val="FF0000"/>
                </a:solidFill>
              </a:rPr>
              <a:t> ("%d", &amp;y);</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printf</a:t>
            </a:r>
            <a:r>
              <a:rPr lang="en-US" altLang="ja-JP" sz="2000" dirty="0">
                <a:solidFill>
                  <a:srgbClr val="FF0000"/>
                </a:solidFill>
              </a:rPr>
              <a:t> ("%d * %d = %d.\n", x, y, x*y);</a:t>
            </a:r>
          </a:p>
          <a:p>
            <a:pPr eaLnBrk="1" fontAlgn="auto" hangingPunct="1">
              <a:spcAft>
                <a:spcPts val="0"/>
              </a:spcAft>
              <a:buFont typeface="Wingdings" pitchFamily="-112" charset="2"/>
              <a:buNone/>
              <a:defRPr/>
            </a:pPr>
            <a:r>
              <a:rPr lang="en-US" altLang="ja-JP" sz="2000" dirty="0">
                <a:solidFill>
                  <a:srgbClr val="FF0000"/>
                </a:solidFill>
              </a:rPr>
              <a:t>    }</a:t>
            </a:r>
          </a:p>
          <a:p>
            <a:pPr eaLnBrk="1" fontAlgn="auto" hangingPunct="1">
              <a:spcAft>
                <a:spcPts val="0"/>
              </a:spcAft>
              <a:buFont typeface="Wingdings" pitchFamily="-112" charset="2"/>
              <a:buNone/>
              <a:defRPr/>
            </a:pPr>
            <a:r>
              <a:rPr lang="en-US" altLang="ja-JP" sz="2000" dirty="0"/>
              <a:t>    return 0; </a:t>
            </a:r>
          </a:p>
          <a:p>
            <a:pPr eaLnBrk="1" fontAlgn="auto" hangingPunct="1">
              <a:spcAft>
                <a:spcPts val="0"/>
              </a:spcAft>
              <a:buFont typeface="Wingdings" pitchFamily="-112" charset="2"/>
              <a:buNone/>
              <a:defRPr/>
            </a:pPr>
            <a:r>
              <a:rPr lang="en-US" altLang="ja-JP" sz="2000" dirty="0"/>
              <a:t>}</a:t>
            </a:r>
            <a:endParaRPr lang="ja-JP" altLang="en-US" sz="2000" dirty="0"/>
          </a:p>
        </p:txBody>
      </p:sp>
      <p:sp>
        <p:nvSpPr>
          <p:cNvPr id="12295" name="テキスト ボックス 6"/>
          <p:cNvSpPr txBox="1">
            <a:spLocks noChangeArrowheads="1"/>
          </p:cNvSpPr>
          <p:nvPr/>
        </p:nvSpPr>
        <p:spPr bwMode="auto">
          <a:xfrm>
            <a:off x="4572000" y="2230685"/>
            <a:ext cx="3786187" cy="1630363"/>
          </a:xfrm>
          <a:prstGeom prst="rect">
            <a:avLst/>
          </a:prstGeom>
          <a:solidFill>
            <a:schemeClr val="bg1"/>
          </a:solidFill>
          <a:ln w="9525">
            <a:solidFill>
              <a:schemeClr val="tx1"/>
            </a:solidFill>
            <a:miter lim="800000"/>
            <a:headEnd/>
            <a:tailEnd/>
          </a:ln>
        </p:spPr>
        <p:txBody>
          <a:bodyPr>
            <a:spAutoFit/>
          </a:bodyPr>
          <a:lstStyle/>
          <a:p>
            <a:r>
              <a:rPr kumimoji="1" lang="ja-JP" altLang="en-US" sz="2000"/>
              <a:t>赤字の部分は宣言１つ、文３つの複合文であり、</a:t>
            </a:r>
            <a:r>
              <a:rPr kumimoji="1" lang="en-US" altLang="ja-JP" sz="2000"/>
              <a:t>if</a:t>
            </a:r>
            <a:r>
              <a:rPr kumimoji="1" lang="ja-JP" altLang="en-US" sz="2000"/>
              <a:t>文</a:t>
            </a:r>
            <a:r>
              <a:rPr kumimoji="1" lang="en-US" altLang="ja-JP" sz="2000"/>
              <a:t>(else</a:t>
            </a:r>
            <a:r>
              <a:rPr kumimoji="1" lang="ja-JP" altLang="en-US" sz="2000"/>
              <a:t>パート無しの</a:t>
            </a:r>
            <a:r>
              <a:rPr kumimoji="1" lang="en-US" altLang="ja-JP" sz="2000"/>
              <a:t>if</a:t>
            </a:r>
            <a:r>
              <a:rPr kumimoji="1" lang="ja-JP" altLang="en-US" sz="2000"/>
              <a:t>文</a:t>
            </a:r>
            <a:r>
              <a:rPr kumimoji="1" lang="en-US" altLang="ja-JP" sz="2000"/>
              <a:t>)</a:t>
            </a:r>
            <a:r>
              <a:rPr kumimoji="1" lang="ja-JP" altLang="en-US" sz="2000"/>
              <a:t>の本体を成す。</a:t>
            </a:r>
            <a:endParaRPr kumimoji="1" lang="en-US" altLang="ja-JP" sz="2000"/>
          </a:p>
          <a:p>
            <a:r>
              <a:rPr kumimoji="1" lang="ja-JP" altLang="en-US" sz="2000"/>
              <a:t>変数</a:t>
            </a:r>
            <a:r>
              <a:rPr kumimoji="1" lang="en-US" altLang="ja-JP" sz="2000"/>
              <a:t>y</a:t>
            </a:r>
            <a:r>
              <a:rPr kumimoji="1" lang="ja-JP" altLang="en-US" sz="2000"/>
              <a:t>の有効範囲が赤字の部分だけであることに注意。</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323850" y="366936"/>
            <a:ext cx="8105775" cy="685800"/>
          </a:xfrm>
        </p:spPr>
        <p:txBody>
          <a:bodyPr>
            <a:normAutofit fontScale="90000"/>
          </a:bodyPr>
          <a:lstStyle/>
          <a:p>
            <a:pPr eaLnBrk="1" hangingPunct="1">
              <a:defRPr/>
            </a:pPr>
            <a:r>
              <a:rPr kumimoji="0" lang="ja-JP" altLang="en-US" dirty="0">
                <a:ea typeface="ＭＳ Ｐゴシック" charset="-128"/>
              </a:rPr>
              <a:t>補足</a:t>
            </a:r>
          </a:p>
        </p:txBody>
      </p:sp>
      <p:sp>
        <p:nvSpPr>
          <p:cNvPr id="12" name="テキスト ボックス 11"/>
          <p:cNvSpPr txBox="1"/>
          <p:nvPr/>
        </p:nvSpPr>
        <p:spPr>
          <a:xfrm>
            <a:off x="1071538" y="1283712"/>
            <a:ext cx="7000924" cy="1200329"/>
          </a:xfrm>
          <a:prstGeom prst="rect">
            <a:avLst/>
          </a:prstGeom>
          <a:noFill/>
        </p:spPr>
        <p:txBody>
          <a:bodyPr wrap="square" rtlCol="0">
            <a:spAutoFit/>
          </a:bodyPr>
          <a:lstStyle/>
          <a:p>
            <a:r>
              <a:rPr kumimoji="1" lang="en-US" altLang="ja-JP" sz="2400" dirty="0"/>
              <a:t>1990</a:t>
            </a:r>
            <a:r>
              <a:rPr kumimoji="1" lang="ja-JP" altLang="en-US" sz="2400"/>
              <a:t>年の</a:t>
            </a:r>
            <a:r>
              <a:rPr kumimoji="1" lang="en-US" altLang="ja-JP" sz="2400" dirty="0"/>
              <a:t>ISO</a:t>
            </a:r>
            <a:r>
              <a:rPr kumimoji="1" lang="ja-JP" altLang="en-US" sz="2400"/>
              <a:t>規格では、複合文の先頭部分に変数宣言を</a:t>
            </a:r>
            <a:r>
              <a:rPr kumimoji="1" lang="en-US" altLang="ja-JP" sz="2400" dirty="0"/>
              <a:t>0</a:t>
            </a:r>
            <a:r>
              <a:rPr kumimoji="1" lang="ja-JP" altLang="en-US" sz="2400"/>
              <a:t>個以上書き、そのあとで文を</a:t>
            </a:r>
            <a:r>
              <a:rPr kumimoji="1" lang="en-US" altLang="ja-JP" sz="2400" dirty="0"/>
              <a:t>0</a:t>
            </a:r>
            <a:r>
              <a:rPr kumimoji="1" lang="ja-JP" altLang="en-US" sz="2400"/>
              <a:t>個以上書くようになっていた。</a:t>
            </a:r>
            <a:endParaRPr kumimoji="1" lang="ja-JP" altLang="en-US" sz="2400" dirty="0"/>
          </a:p>
        </p:txBody>
      </p:sp>
      <p:sp>
        <p:nvSpPr>
          <p:cNvPr id="2" name="テキスト ボックス 5">
            <a:extLst>
              <a:ext uri="{FF2B5EF4-FFF2-40B4-BE49-F238E27FC236}">
                <a16:creationId xmlns:a16="http://schemas.microsoft.com/office/drawing/2014/main" id="{133B42D3-F6A7-446A-9791-1F6BF9DE0411}"/>
              </a:ext>
            </a:extLst>
          </p:cNvPr>
          <p:cNvSpPr txBox="1">
            <a:spLocks noChangeArrowheads="1"/>
          </p:cNvSpPr>
          <p:nvPr/>
        </p:nvSpPr>
        <p:spPr bwMode="auto">
          <a:xfrm>
            <a:off x="1475656" y="2609436"/>
            <a:ext cx="2338388" cy="523875"/>
          </a:xfrm>
          <a:prstGeom prst="rect">
            <a:avLst/>
          </a:prstGeom>
          <a:noFill/>
          <a:ln w="9525">
            <a:noFill/>
            <a:miter lim="800000"/>
            <a:headEnd/>
            <a:tailEnd/>
          </a:ln>
        </p:spPr>
        <p:txBody>
          <a:bodyPr wrap="none">
            <a:spAutoFit/>
          </a:bodyPr>
          <a:lstStyle/>
          <a:p>
            <a:r>
              <a:rPr kumimoji="1" lang="ja-JP" altLang="en-US" sz="2800"/>
              <a:t>複合文の構文</a:t>
            </a:r>
          </a:p>
        </p:txBody>
      </p:sp>
      <p:sp>
        <p:nvSpPr>
          <p:cNvPr id="3" name="Text Box 9">
            <a:extLst>
              <a:ext uri="{FF2B5EF4-FFF2-40B4-BE49-F238E27FC236}">
                <a16:creationId xmlns:a16="http://schemas.microsoft.com/office/drawing/2014/main" id="{8C9D3C4F-378D-7F9E-4565-087E4E131CE0}"/>
              </a:ext>
            </a:extLst>
          </p:cNvPr>
          <p:cNvSpPr txBox="1">
            <a:spLocks noChangeArrowheads="1"/>
          </p:cNvSpPr>
          <p:nvPr/>
        </p:nvSpPr>
        <p:spPr bwMode="auto">
          <a:xfrm>
            <a:off x="2118594" y="3180936"/>
            <a:ext cx="4643437" cy="461962"/>
          </a:xfrm>
          <a:prstGeom prst="rect">
            <a:avLst/>
          </a:prstGeom>
          <a:solidFill>
            <a:srgbClr val="FFFF00"/>
          </a:solidFill>
          <a:ln w="9525">
            <a:solidFill>
              <a:schemeClr val="tx1"/>
            </a:solidFill>
            <a:miter lim="800000"/>
            <a:headEnd/>
            <a:tailEnd/>
          </a:ln>
        </p:spPr>
        <p:txBody>
          <a:bodyPr>
            <a:spAutoFit/>
          </a:bodyPr>
          <a:lstStyle/>
          <a:p>
            <a:r>
              <a:rPr kumimoji="1" lang="en-US" altLang="ja-JP" sz="2400"/>
              <a:t>{ 0</a:t>
            </a:r>
            <a:r>
              <a:rPr kumimoji="1" lang="ja-JP" altLang="en-US" sz="2400"/>
              <a:t>個以上の宣言   </a:t>
            </a:r>
            <a:r>
              <a:rPr kumimoji="1" lang="en-US" altLang="ja-JP" sz="2400"/>
              <a:t>0</a:t>
            </a:r>
            <a:r>
              <a:rPr kumimoji="1" lang="ja-JP" altLang="en-US" sz="2400"/>
              <a:t>個以上の文 </a:t>
            </a:r>
            <a:r>
              <a:rPr kumimoji="1" lang="en-US" altLang="ja-JP" sz="2400"/>
              <a:t>}</a:t>
            </a:r>
            <a:endParaRPr kumimoji="1" lang="ja-JP" altLang="en-US" sz="2400"/>
          </a:p>
        </p:txBody>
      </p:sp>
      <p:sp>
        <p:nvSpPr>
          <p:cNvPr id="4" name="テキスト ボックス 9">
            <a:extLst>
              <a:ext uri="{FF2B5EF4-FFF2-40B4-BE49-F238E27FC236}">
                <a16:creationId xmlns:a16="http://schemas.microsoft.com/office/drawing/2014/main" id="{CA6F8DE7-9778-EBC5-8E3B-1BD7A1E0B160}"/>
              </a:ext>
            </a:extLst>
          </p:cNvPr>
          <p:cNvSpPr txBox="1">
            <a:spLocks noChangeArrowheads="1"/>
          </p:cNvSpPr>
          <p:nvPr/>
        </p:nvSpPr>
        <p:spPr bwMode="auto">
          <a:xfrm>
            <a:off x="1475657" y="3907705"/>
            <a:ext cx="2420856" cy="523220"/>
          </a:xfrm>
          <a:prstGeom prst="rect">
            <a:avLst/>
          </a:prstGeom>
          <a:noFill/>
          <a:ln w="9525">
            <a:noFill/>
            <a:miter lim="800000"/>
            <a:headEnd/>
            <a:tailEnd/>
          </a:ln>
        </p:spPr>
        <p:txBody>
          <a:bodyPr wrap="none">
            <a:spAutoFit/>
          </a:bodyPr>
          <a:lstStyle/>
          <a:p>
            <a:r>
              <a:rPr kumimoji="1" lang="ja-JP" altLang="en-US" sz="2800"/>
              <a:t>複合文の意味</a:t>
            </a:r>
          </a:p>
        </p:txBody>
      </p:sp>
      <p:sp>
        <p:nvSpPr>
          <p:cNvPr id="7" name="テキスト ボックス 6">
            <a:extLst>
              <a:ext uri="{FF2B5EF4-FFF2-40B4-BE49-F238E27FC236}">
                <a16:creationId xmlns:a16="http://schemas.microsoft.com/office/drawing/2014/main" id="{3290D3C4-64F2-5ACD-46C6-9E0EAACB8624}"/>
              </a:ext>
            </a:extLst>
          </p:cNvPr>
          <p:cNvSpPr txBox="1"/>
          <p:nvPr/>
        </p:nvSpPr>
        <p:spPr>
          <a:xfrm>
            <a:off x="1071538" y="5442393"/>
            <a:ext cx="7244878" cy="830997"/>
          </a:xfrm>
          <a:prstGeom prst="rect">
            <a:avLst/>
          </a:prstGeom>
          <a:noFill/>
        </p:spPr>
        <p:txBody>
          <a:bodyPr wrap="square">
            <a:spAutoFit/>
          </a:bodyPr>
          <a:lstStyle/>
          <a:p>
            <a:r>
              <a:rPr lang="en-US" altLang="ja-JP" sz="2400" dirty="0"/>
              <a:t>1999</a:t>
            </a:r>
            <a:r>
              <a:rPr lang="ja-JP" altLang="en-US" sz="2400"/>
              <a:t>年の</a:t>
            </a:r>
            <a:r>
              <a:rPr lang="en-US" altLang="ja-JP" sz="2400" dirty="0"/>
              <a:t>ISO</a:t>
            </a:r>
            <a:r>
              <a:rPr lang="ja-JP" altLang="en-US" sz="2400"/>
              <a:t>規格（</a:t>
            </a:r>
            <a:r>
              <a:rPr lang="en-US" altLang="ja-JP" sz="2400" dirty="0"/>
              <a:t>C99</a:t>
            </a:r>
            <a:r>
              <a:rPr lang="ja-JP" altLang="en-US" sz="2400"/>
              <a:t>と呼ばれる）以降では、複合文の中で、変数宣言は先頭部分以外に書いてもよい。</a:t>
            </a:r>
            <a:endParaRPr lang="en-US" altLang="ja-JP" sz="2400" dirty="0"/>
          </a:p>
        </p:txBody>
      </p:sp>
      <p:sp>
        <p:nvSpPr>
          <p:cNvPr id="6" name="Text Box 9">
            <a:extLst>
              <a:ext uri="{FF2B5EF4-FFF2-40B4-BE49-F238E27FC236}">
                <a16:creationId xmlns:a16="http://schemas.microsoft.com/office/drawing/2014/main" id="{761BDAFC-916B-C842-2E12-8BA342FC5F6F}"/>
              </a:ext>
            </a:extLst>
          </p:cNvPr>
          <p:cNvSpPr txBox="1">
            <a:spLocks noChangeArrowheads="1"/>
          </p:cNvSpPr>
          <p:nvPr/>
        </p:nvSpPr>
        <p:spPr bwMode="auto">
          <a:xfrm>
            <a:off x="2107841" y="4556975"/>
            <a:ext cx="4149650" cy="461963"/>
          </a:xfrm>
          <a:prstGeom prst="rect">
            <a:avLst/>
          </a:prstGeom>
          <a:solidFill>
            <a:srgbClr val="CCFFCC"/>
          </a:solidFill>
          <a:ln w="9525">
            <a:solidFill>
              <a:schemeClr val="tx1"/>
            </a:solidFill>
            <a:miter lim="800000"/>
            <a:headEnd/>
            <a:tailEnd/>
          </a:ln>
        </p:spPr>
        <p:txBody>
          <a:bodyPr wrap="square">
            <a:spAutoFit/>
          </a:bodyPr>
          <a:lstStyle/>
          <a:p>
            <a:r>
              <a:rPr kumimoji="1" lang="ja-JP" altLang="en-US" sz="2400"/>
              <a:t>複合文の中の文を順番に実行</a:t>
            </a:r>
            <a:endParaRPr lang="ja-JP" altLang="en-US" sz="2400">
              <a:ea typeface="ＭＳ Ｐゴシック" charset="-128"/>
            </a:endParaRPr>
          </a:p>
        </p:txBody>
      </p:sp>
    </p:spTree>
    <p:extLst>
      <p:ext uri="{BB962C8B-B14F-4D97-AF65-F5344CB8AC3E}">
        <p14:creationId xmlns:p14="http://schemas.microsoft.com/office/powerpoint/2010/main" val="2747543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複合文を使ったプログラム例（７）</a:t>
            </a:r>
            <a:endParaRPr kumimoji="1" lang="ja-JP" altLang="en-US" dirty="0"/>
          </a:p>
        </p:txBody>
      </p:sp>
      <p:sp>
        <p:nvSpPr>
          <p:cNvPr id="4" name="正方形/長方形 3"/>
          <p:cNvSpPr/>
          <p:nvPr/>
        </p:nvSpPr>
        <p:spPr>
          <a:xfrm>
            <a:off x="1071538" y="1714488"/>
            <a:ext cx="5072098" cy="3970318"/>
          </a:xfrm>
          <a:prstGeom prst="rect">
            <a:avLst/>
          </a:prstGeom>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x;</a:t>
            </a:r>
          </a:p>
          <a:p>
            <a:r>
              <a:rPr lang="en-US" altLang="ja-JP" sz="2800" dirty="0"/>
              <a:t>    x=3;</a:t>
            </a:r>
          </a:p>
          <a:p>
            <a:r>
              <a:rPr lang="en-US" altLang="ja-JP" sz="2800" dirty="0"/>
              <a:t>    </a:t>
            </a:r>
            <a:r>
              <a:rPr lang="en-US" altLang="ja-JP" sz="2800" dirty="0" err="1">
                <a:solidFill>
                  <a:srgbClr val="FF0000"/>
                </a:solidFill>
              </a:rPr>
              <a:t>int</a:t>
            </a:r>
            <a:r>
              <a:rPr lang="en-US" altLang="ja-JP" sz="2800" dirty="0">
                <a:solidFill>
                  <a:srgbClr val="FF0000"/>
                </a:solidFill>
              </a:rPr>
              <a:t> y;</a:t>
            </a:r>
          </a:p>
          <a:p>
            <a:r>
              <a:rPr lang="en-US" altLang="ja-JP" sz="2800" dirty="0"/>
              <a:t>    y=4;</a:t>
            </a:r>
          </a:p>
          <a:p>
            <a:r>
              <a:rPr lang="en-US" altLang="ja-JP" sz="2800" dirty="0"/>
              <a:t>    </a:t>
            </a:r>
            <a:r>
              <a:rPr lang="en-US" altLang="ja-JP" sz="2800" dirty="0" err="1"/>
              <a:t>printf</a:t>
            </a:r>
            <a:r>
              <a:rPr lang="en-US" altLang="ja-JP" sz="2800" dirty="0"/>
              <a:t> ("x=%d, y=%d\n", x, y);</a:t>
            </a:r>
          </a:p>
          <a:p>
            <a:r>
              <a:rPr lang="en-US" altLang="ja-JP" sz="2800" dirty="0"/>
              <a:t>    return 0;</a:t>
            </a:r>
          </a:p>
          <a:p>
            <a:r>
              <a:rPr lang="en-US" altLang="ja-JP" sz="2800" dirty="0"/>
              <a:t>}</a:t>
            </a:r>
          </a:p>
        </p:txBody>
      </p:sp>
      <p:sp>
        <p:nvSpPr>
          <p:cNvPr id="5" name="テキスト ボックス 4"/>
          <p:cNvSpPr txBox="1"/>
          <p:nvPr/>
        </p:nvSpPr>
        <p:spPr>
          <a:xfrm>
            <a:off x="4714876" y="2357430"/>
            <a:ext cx="3357009" cy="830997"/>
          </a:xfrm>
          <a:prstGeom prst="rect">
            <a:avLst/>
          </a:prstGeom>
          <a:noFill/>
          <a:ln>
            <a:solidFill>
              <a:schemeClr val="tx1"/>
            </a:solidFill>
          </a:ln>
        </p:spPr>
        <p:txBody>
          <a:bodyPr wrap="none" rtlCol="0">
            <a:spAutoFit/>
          </a:bodyPr>
          <a:lstStyle/>
          <a:p>
            <a:r>
              <a:rPr lang="ja-JP" altLang="en-US" sz="2400" dirty="0"/>
              <a:t>変数</a:t>
            </a:r>
            <a:r>
              <a:rPr lang="en-US" altLang="ja-JP" sz="2400" dirty="0"/>
              <a:t>y</a:t>
            </a:r>
            <a:r>
              <a:rPr lang="ja-JP" altLang="en-US" sz="2400" dirty="0"/>
              <a:t>の宣言を複合文の</a:t>
            </a:r>
            <a:endParaRPr lang="en-US" altLang="ja-JP" sz="2400" dirty="0"/>
          </a:p>
          <a:p>
            <a:r>
              <a:rPr kumimoji="1" lang="ja-JP" altLang="en-US" sz="2400" dirty="0"/>
              <a:t>先頭以外で</a:t>
            </a:r>
            <a:r>
              <a:rPr lang="ja-JP" altLang="en-US" sz="2400" dirty="0"/>
              <a:t>行っている。</a:t>
            </a:r>
            <a:endParaRPr kumimoji="1" lang="ja-JP" altLang="en-US" sz="2400" dirty="0"/>
          </a:p>
        </p:txBody>
      </p:sp>
    </p:spTree>
    <p:extLst>
      <p:ext uri="{BB962C8B-B14F-4D97-AF65-F5344CB8AC3E}">
        <p14:creationId xmlns:p14="http://schemas.microsoft.com/office/powerpoint/2010/main" val="1739802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normAutofit/>
          </a:bodyPr>
          <a:lstStyle/>
          <a:p>
            <a:r>
              <a:rPr lang="ja-JP" altLang="en-US" sz="4000" dirty="0"/>
              <a:t>複合文を使ったプログラム例（８）</a:t>
            </a:r>
            <a:endParaRPr kumimoji="1" lang="ja-JP" altLang="en-US" sz="4000" dirty="0"/>
          </a:p>
        </p:txBody>
      </p:sp>
      <p:sp>
        <p:nvSpPr>
          <p:cNvPr id="4" name="正方形/長方形 3"/>
          <p:cNvSpPr/>
          <p:nvPr/>
        </p:nvSpPr>
        <p:spPr>
          <a:xfrm>
            <a:off x="571472" y="1071546"/>
            <a:ext cx="7572428" cy="5262979"/>
          </a:xfrm>
          <a:prstGeom prst="rect">
            <a:avLst/>
          </a:prstGeom>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x=3;</a:t>
            </a:r>
          </a:p>
          <a:p>
            <a:r>
              <a:rPr lang="en-US" altLang="ja-JP" sz="2400" dirty="0"/>
              <a:t>    {</a:t>
            </a:r>
          </a:p>
          <a:p>
            <a:r>
              <a:rPr lang="en-US" altLang="ja-JP" sz="2400" dirty="0"/>
              <a:t>        </a:t>
            </a:r>
            <a:r>
              <a:rPr lang="en-US" altLang="ja-JP" sz="2400" dirty="0" err="1"/>
              <a:t>printf</a:t>
            </a:r>
            <a:r>
              <a:rPr lang="en-US" altLang="ja-JP" sz="2400" dirty="0"/>
              <a:t> ("x=%d\n", x);    /* x</a:t>
            </a:r>
            <a:r>
              <a:rPr lang="ja-JP" altLang="en-US" sz="2400" dirty="0"/>
              <a:t>の値は</a:t>
            </a:r>
            <a:r>
              <a:rPr lang="en-US" altLang="ja-JP" sz="2400" dirty="0"/>
              <a:t>3 */</a:t>
            </a:r>
          </a:p>
          <a:p>
            <a:r>
              <a:rPr lang="en-US" altLang="ja-JP" sz="2400" dirty="0"/>
              <a:t>        x=100;</a:t>
            </a:r>
          </a:p>
          <a:p>
            <a:r>
              <a:rPr lang="en-US" altLang="ja-JP" sz="2400" dirty="0"/>
              <a:t>        </a:t>
            </a:r>
            <a:r>
              <a:rPr lang="en-US" altLang="ja-JP" sz="2400" dirty="0" err="1">
                <a:solidFill>
                  <a:srgbClr val="FF0000"/>
                </a:solidFill>
              </a:rPr>
              <a:t>int</a:t>
            </a:r>
            <a:r>
              <a:rPr lang="en-US" altLang="ja-JP" sz="2400" dirty="0">
                <a:solidFill>
                  <a:srgbClr val="FF0000"/>
                </a:solidFill>
              </a:rPr>
              <a:t> x;</a:t>
            </a:r>
          </a:p>
          <a:p>
            <a:r>
              <a:rPr lang="en-US" altLang="ja-JP" sz="2400" dirty="0"/>
              <a:t>        x=5;</a:t>
            </a:r>
          </a:p>
          <a:p>
            <a:r>
              <a:rPr lang="en-US" altLang="ja-JP" sz="2400" dirty="0"/>
              <a:t>        </a:t>
            </a:r>
            <a:r>
              <a:rPr lang="en-US" altLang="ja-JP" sz="2400" dirty="0" err="1"/>
              <a:t>printf</a:t>
            </a:r>
            <a:r>
              <a:rPr lang="en-US" altLang="ja-JP" sz="2400" dirty="0"/>
              <a:t> ("x=%d\n", x);    /* x</a:t>
            </a:r>
            <a:r>
              <a:rPr lang="ja-JP" altLang="en-US" sz="2400" dirty="0"/>
              <a:t>の値は</a:t>
            </a:r>
            <a:r>
              <a:rPr lang="en-US" altLang="ja-JP" sz="2400" dirty="0"/>
              <a:t>5 */</a:t>
            </a:r>
          </a:p>
          <a:p>
            <a:r>
              <a:rPr lang="en-US" altLang="ja-JP" sz="2400" dirty="0"/>
              <a:t>    }</a:t>
            </a:r>
          </a:p>
          <a:p>
            <a:r>
              <a:rPr lang="en-US" altLang="ja-JP" sz="2400" dirty="0"/>
              <a:t>    </a:t>
            </a:r>
            <a:r>
              <a:rPr lang="en-US" altLang="ja-JP" sz="2400" dirty="0" err="1"/>
              <a:t>printf</a:t>
            </a:r>
            <a:r>
              <a:rPr lang="en-US" altLang="ja-JP" sz="2400" dirty="0"/>
              <a:t> ("x=%d\n", x);        /* x</a:t>
            </a:r>
            <a:r>
              <a:rPr lang="ja-JP" altLang="en-US" sz="2400" dirty="0"/>
              <a:t>の値は</a:t>
            </a:r>
            <a:r>
              <a:rPr lang="en-US" altLang="ja-JP" sz="2400" dirty="0"/>
              <a:t>100 */</a:t>
            </a:r>
          </a:p>
          <a:p>
            <a:r>
              <a:rPr lang="en-US" altLang="ja-JP" sz="2400" dirty="0"/>
              <a:t>    return 0;</a:t>
            </a:r>
          </a:p>
          <a:p>
            <a:r>
              <a:rPr lang="en-US" altLang="ja-JP" sz="2400" dirty="0"/>
              <a:t>}  </a:t>
            </a:r>
          </a:p>
        </p:txBody>
      </p:sp>
      <p:sp>
        <p:nvSpPr>
          <p:cNvPr id="5" name="テキスト ボックス 4"/>
          <p:cNvSpPr txBox="1"/>
          <p:nvPr/>
        </p:nvSpPr>
        <p:spPr>
          <a:xfrm>
            <a:off x="3851920" y="3442138"/>
            <a:ext cx="4932040" cy="830997"/>
          </a:xfrm>
          <a:prstGeom prst="rect">
            <a:avLst/>
          </a:prstGeom>
          <a:noFill/>
          <a:ln>
            <a:solidFill>
              <a:schemeClr val="tx1"/>
            </a:solidFill>
          </a:ln>
        </p:spPr>
        <p:txBody>
          <a:bodyPr wrap="square" rtlCol="0">
            <a:spAutoFit/>
          </a:bodyPr>
          <a:lstStyle/>
          <a:p>
            <a:r>
              <a:rPr lang="ja-JP" altLang="en-US" sz="2400" dirty="0"/>
              <a:t>変数</a:t>
            </a:r>
            <a:r>
              <a:rPr lang="en-US" altLang="ja-JP" sz="2400" dirty="0"/>
              <a:t>x</a:t>
            </a:r>
            <a:r>
              <a:rPr lang="ja-JP" altLang="en-US" sz="2400" dirty="0"/>
              <a:t>が内側の複合文の途中で宣言されている。</a:t>
            </a:r>
            <a:endParaRPr kumimoji="1" lang="ja-JP" altLang="en-US" sz="2400" dirty="0"/>
          </a:p>
        </p:txBody>
      </p:sp>
    </p:spTree>
    <p:extLst>
      <p:ext uri="{BB962C8B-B14F-4D97-AF65-F5344CB8AC3E}">
        <p14:creationId xmlns:p14="http://schemas.microsoft.com/office/powerpoint/2010/main" val="2791050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96416" y="294928"/>
            <a:ext cx="7620000" cy="685800"/>
          </a:xfrm>
        </p:spPr>
        <p:txBody>
          <a:bodyPr>
            <a:noAutofit/>
          </a:bodyPr>
          <a:lstStyle/>
          <a:p>
            <a:pPr eaLnBrk="1" hangingPunct="1"/>
            <a:r>
              <a:rPr kumimoji="0" lang="ja-JP" altLang="en-US" sz="4000" dirty="0"/>
              <a:t>繰り返し</a:t>
            </a:r>
          </a:p>
        </p:txBody>
      </p:sp>
      <p:sp>
        <p:nvSpPr>
          <p:cNvPr id="12294" name="Rectangle 3"/>
          <p:cNvSpPr>
            <a:spLocks noGrp="1" noChangeArrowheads="1"/>
          </p:cNvSpPr>
          <p:nvPr>
            <p:ph idx="1"/>
          </p:nvPr>
        </p:nvSpPr>
        <p:spPr>
          <a:xfrm>
            <a:off x="355922" y="1504975"/>
            <a:ext cx="8464550" cy="4732337"/>
          </a:xfrm>
        </p:spPr>
        <p:txBody>
          <a:bodyPr rtlCol="0">
            <a:normAutofit/>
          </a:bodyPr>
          <a:lstStyle/>
          <a:p>
            <a:pPr eaLnBrk="1" fontAlgn="auto" hangingPunct="1">
              <a:spcAft>
                <a:spcPts val="0"/>
              </a:spcAft>
              <a:buFont typeface="Wingdings" charset="2"/>
              <a:buChar char="n"/>
              <a:defRPr/>
            </a:pPr>
            <a:r>
              <a:rPr kumimoji="0" lang="ja-JP" altLang="en-US" sz="2800" dirty="0"/>
              <a:t>同じ処理を繰り返すには・・・</a:t>
            </a:r>
          </a:p>
          <a:p>
            <a:pPr lvl="1" eaLnBrk="1" fontAlgn="auto" hangingPunct="1">
              <a:spcAft>
                <a:spcPts val="0"/>
              </a:spcAft>
              <a:buFont typeface="Wingdings" charset="2"/>
              <a:buChar char="l"/>
              <a:defRPr/>
            </a:pPr>
            <a:r>
              <a:rPr kumimoji="0" lang="ja-JP" altLang="en-US" sz="2400" dirty="0"/>
              <a:t>プログラム中に同じ命令を何度も繰り返して書く？</a:t>
            </a:r>
            <a:endParaRPr kumimoji="0" lang="en-US" altLang="ja-JP" sz="2400" dirty="0"/>
          </a:p>
          <a:p>
            <a:pPr lvl="2" eaLnBrk="1" fontAlgn="auto" hangingPunct="1">
              <a:spcAft>
                <a:spcPts val="0"/>
              </a:spcAft>
              <a:buFont typeface="Wingdings" charset="2"/>
              <a:buNone/>
              <a:defRPr/>
            </a:pPr>
            <a:r>
              <a:rPr kumimoji="0" lang="en-US" altLang="ja-JP" sz="2200" dirty="0"/>
              <a:t>--- </a:t>
            </a:r>
            <a:r>
              <a:rPr kumimoji="0" lang="ja-JP" altLang="en-US" sz="2200" dirty="0"/>
              <a:t>繰り返す回数が入力によって変わる場合など、対応できない。</a:t>
            </a:r>
          </a:p>
          <a:p>
            <a:pPr eaLnBrk="1" fontAlgn="auto" hangingPunct="1">
              <a:spcAft>
                <a:spcPts val="0"/>
              </a:spcAft>
              <a:buFont typeface="Wingdings" charset="2"/>
              <a:buChar char="n"/>
              <a:defRPr/>
            </a:pPr>
            <a:r>
              <a:rPr kumimoji="0" lang="ja-JP" altLang="en-US" sz="2800" dirty="0"/>
              <a:t>条件により，繰り返すかをどうかを決定</a:t>
            </a:r>
            <a:endParaRPr kumimoji="0" lang="ja-JP" altLang="en-US" sz="2400" dirty="0"/>
          </a:p>
          <a:p>
            <a:pPr eaLnBrk="1" fontAlgn="auto" hangingPunct="1">
              <a:spcAft>
                <a:spcPts val="0"/>
              </a:spcAft>
              <a:buFont typeface="Wingdings" charset="2"/>
              <a:buChar char="n"/>
              <a:defRPr/>
            </a:pPr>
            <a:r>
              <a:rPr kumimoji="0" lang="ja-JP" altLang="en-US" sz="2600" dirty="0"/>
              <a:t>繰り返しの構文</a:t>
            </a:r>
            <a:endParaRPr kumimoji="0" lang="en-US" altLang="ja-JP" sz="2600" dirty="0"/>
          </a:p>
          <a:p>
            <a:pPr lvl="1" eaLnBrk="1" fontAlgn="auto" hangingPunct="1">
              <a:spcAft>
                <a:spcPts val="0"/>
              </a:spcAft>
              <a:buFont typeface="Wingdings" charset="2"/>
              <a:buChar char="l"/>
              <a:defRPr/>
            </a:pPr>
            <a:r>
              <a:rPr kumimoji="0" lang="en-US" altLang="ja-JP" sz="2400" dirty="0"/>
              <a:t>while</a:t>
            </a:r>
            <a:r>
              <a:rPr kumimoji="0" lang="ja-JP" altLang="en-US" sz="2400" dirty="0"/>
              <a:t>文</a:t>
            </a:r>
          </a:p>
          <a:p>
            <a:pPr lvl="1" eaLnBrk="1" fontAlgn="auto" hangingPunct="1">
              <a:spcAft>
                <a:spcPts val="0"/>
              </a:spcAft>
              <a:buFont typeface="Wingdings" charset="2"/>
              <a:buChar char="l"/>
              <a:defRPr/>
            </a:pPr>
            <a:r>
              <a:rPr kumimoji="0" lang="en-US" altLang="ja-JP" sz="2400" dirty="0"/>
              <a:t>for</a:t>
            </a:r>
            <a:r>
              <a:rPr kumimoji="0" lang="ja-JP" altLang="en-US" sz="2400" dirty="0"/>
              <a:t>文</a:t>
            </a:r>
            <a:endParaRPr kumimoji="0" lang="en-US" altLang="ja-JP" sz="2400" dirty="0"/>
          </a:p>
          <a:p>
            <a:pPr lvl="1">
              <a:buFont typeface="Wingdings" charset="2"/>
              <a:buChar char="l"/>
              <a:defRPr/>
            </a:pPr>
            <a:r>
              <a:rPr kumimoji="0" lang="en-US" altLang="ja-JP" sz="2400" dirty="0"/>
              <a:t>do-while</a:t>
            </a:r>
            <a:r>
              <a:rPr kumimoji="0" lang="ja-JP" altLang="en-US" sz="2400" dirty="0"/>
              <a:t>文</a:t>
            </a:r>
            <a:endParaRPr kumimoji="0" lang="en-US" altLang="ja-JP" sz="2400" dirty="0"/>
          </a:p>
          <a:p>
            <a:pPr marL="360000" lvl="1" indent="0" eaLnBrk="1" fontAlgn="auto" hangingPunct="1">
              <a:spcAft>
                <a:spcPts val="0"/>
              </a:spcAft>
              <a:buFont typeface="Wingdings" charset="2"/>
              <a:buNone/>
              <a:defRPr/>
            </a:pPr>
            <a:r>
              <a:rPr kumimoji="0" lang="ja-JP" altLang="en-US" sz="2400" dirty="0"/>
              <a:t>今日は</a:t>
            </a:r>
            <a:r>
              <a:rPr kumimoji="0" lang="en-US" altLang="ja-JP" sz="2400" dirty="0"/>
              <a:t>while</a:t>
            </a:r>
            <a:r>
              <a:rPr kumimoji="0" lang="ja-JP" altLang="en-US" sz="2400" dirty="0"/>
              <a:t>文を紹介する。後日</a:t>
            </a:r>
            <a:r>
              <a:rPr kumimoji="0" lang="en-US" altLang="ja-JP" sz="2400" dirty="0"/>
              <a:t>for</a:t>
            </a:r>
            <a:r>
              <a:rPr kumimoji="0" lang="ja-JP" altLang="en-US" sz="2400" dirty="0"/>
              <a:t>文を紹介する。</a:t>
            </a:r>
            <a:r>
              <a:rPr kumimoji="0" lang="en-US" altLang="ja-JP" sz="2400" dirty="0"/>
              <a:t>do-while</a:t>
            </a:r>
            <a:r>
              <a:rPr kumimoji="0" lang="ja-JP" altLang="en-US" sz="2400" dirty="0"/>
              <a:t>文については教科書を参照。</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55576" y="332656"/>
            <a:ext cx="7620000" cy="685800"/>
          </a:xfrm>
        </p:spPr>
        <p:txBody>
          <a:bodyPr>
            <a:noAutofit/>
          </a:bodyPr>
          <a:lstStyle/>
          <a:p>
            <a:pPr eaLnBrk="1" hangingPunct="1"/>
            <a:r>
              <a:rPr kumimoji="0" lang="en-US" altLang="ja-JP" sz="4000" dirty="0"/>
              <a:t>while</a:t>
            </a:r>
            <a:r>
              <a:rPr kumimoji="0" lang="ja-JP" altLang="en-US" sz="4000" dirty="0"/>
              <a:t>文（教科書 </a:t>
            </a:r>
            <a:r>
              <a:rPr kumimoji="0" lang="en-US" altLang="ja-JP" sz="4000" dirty="0"/>
              <a:t>p. 82</a:t>
            </a:r>
            <a:r>
              <a:rPr kumimoji="0" lang="ja-JP" altLang="en-US" sz="4000"/>
              <a:t>）</a:t>
            </a:r>
            <a:endParaRPr kumimoji="0" lang="ja-JP" altLang="en-US" sz="4000" dirty="0"/>
          </a:p>
        </p:txBody>
      </p:sp>
      <p:sp>
        <p:nvSpPr>
          <p:cNvPr id="14342" name="Text Box 5"/>
          <p:cNvSpPr txBox="1">
            <a:spLocks noChangeArrowheads="1"/>
          </p:cNvSpPr>
          <p:nvPr/>
        </p:nvSpPr>
        <p:spPr bwMode="auto">
          <a:xfrm>
            <a:off x="1461839" y="2197770"/>
            <a:ext cx="2692400" cy="584200"/>
          </a:xfrm>
          <a:prstGeom prst="rect">
            <a:avLst/>
          </a:prstGeom>
          <a:solidFill>
            <a:srgbClr val="FFFF00"/>
          </a:solidFill>
          <a:ln w="9525">
            <a:solidFill>
              <a:schemeClr val="tx1"/>
            </a:solidFill>
            <a:miter lim="800000"/>
            <a:headEnd/>
            <a:tailEnd/>
          </a:ln>
        </p:spPr>
        <p:txBody>
          <a:bodyPr wrap="none">
            <a:spAutoFit/>
          </a:bodyPr>
          <a:lstStyle/>
          <a:p>
            <a:r>
              <a:rPr lang="en-US" altLang="ja-JP" sz="3200">
                <a:ea typeface="ＭＳ Ｐゴシック" charset="-128"/>
              </a:rPr>
              <a:t> while</a:t>
            </a:r>
            <a:r>
              <a:rPr lang="ja-JP" altLang="en-US" sz="3200">
                <a:ea typeface="ＭＳ Ｐゴシック" charset="-128"/>
              </a:rPr>
              <a:t> （式） 文</a:t>
            </a:r>
          </a:p>
        </p:txBody>
      </p:sp>
      <p:sp>
        <p:nvSpPr>
          <p:cNvPr id="14343" name="テキスト ボックス 9"/>
          <p:cNvSpPr txBox="1">
            <a:spLocks noChangeArrowheads="1"/>
          </p:cNvSpPr>
          <p:nvPr/>
        </p:nvSpPr>
        <p:spPr bwMode="auto">
          <a:xfrm>
            <a:off x="461714" y="1554832"/>
            <a:ext cx="2541588" cy="523875"/>
          </a:xfrm>
          <a:prstGeom prst="rect">
            <a:avLst/>
          </a:prstGeom>
          <a:noFill/>
          <a:ln w="9525">
            <a:noFill/>
            <a:miter lim="800000"/>
            <a:headEnd/>
            <a:tailEnd/>
          </a:ln>
        </p:spPr>
        <p:txBody>
          <a:bodyPr wrap="none">
            <a:spAutoFit/>
          </a:bodyPr>
          <a:lstStyle/>
          <a:p>
            <a:r>
              <a:rPr kumimoji="1" lang="en-US" altLang="ja-JP" sz="2800"/>
              <a:t> while</a:t>
            </a:r>
            <a:r>
              <a:rPr kumimoji="1" lang="ja-JP" altLang="en-US" sz="2800"/>
              <a:t>文の構文</a:t>
            </a:r>
          </a:p>
        </p:txBody>
      </p:sp>
      <p:sp>
        <p:nvSpPr>
          <p:cNvPr id="14344" name="テキスト ボックス 11"/>
          <p:cNvSpPr txBox="1">
            <a:spLocks noChangeArrowheads="1"/>
          </p:cNvSpPr>
          <p:nvPr/>
        </p:nvSpPr>
        <p:spPr bwMode="auto">
          <a:xfrm>
            <a:off x="461714" y="3055020"/>
            <a:ext cx="4297971" cy="523220"/>
          </a:xfrm>
          <a:prstGeom prst="rect">
            <a:avLst/>
          </a:prstGeom>
          <a:noFill/>
          <a:ln w="9525">
            <a:noFill/>
            <a:miter lim="800000"/>
            <a:headEnd/>
            <a:tailEnd/>
          </a:ln>
        </p:spPr>
        <p:txBody>
          <a:bodyPr wrap="none">
            <a:spAutoFit/>
          </a:bodyPr>
          <a:lstStyle/>
          <a:p>
            <a:r>
              <a:rPr kumimoji="1" lang="en-US" altLang="ja-JP" sz="2800" dirty="0"/>
              <a:t> while</a:t>
            </a:r>
            <a:r>
              <a:rPr kumimoji="1" lang="ja-JP" altLang="en-US" sz="2800"/>
              <a:t>文  </a:t>
            </a:r>
            <a:r>
              <a:rPr kumimoji="1" lang="en-US" altLang="ja-JP" sz="2800" dirty="0">
                <a:solidFill>
                  <a:srgbClr val="FF0000"/>
                </a:solidFill>
              </a:rPr>
              <a:t>while (</a:t>
            </a:r>
            <a:r>
              <a:rPr kumimoji="1" lang="en-US" altLang="ja-JP" sz="2800" i="1" dirty="0">
                <a:solidFill>
                  <a:srgbClr val="FF0000"/>
                </a:solidFill>
              </a:rPr>
              <a:t>e</a:t>
            </a:r>
            <a:r>
              <a:rPr kumimoji="1" lang="en-US" altLang="ja-JP" sz="2800" dirty="0">
                <a:solidFill>
                  <a:srgbClr val="FF0000"/>
                </a:solidFill>
              </a:rPr>
              <a:t>) </a:t>
            </a:r>
            <a:r>
              <a:rPr kumimoji="1" lang="en-US" altLang="ja-JP" sz="2800" i="1" dirty="0">
                <a:solidFill>
                  <a:srgbClr val="FF0000"/>
                </a:solidFill>
              </a:rPr>
              <a:t>s</a:t>
            </a:r>
            <a:r>
              <a:rPr kumimoji="1" lang="en-US" altLang="ja-JP" sz="2800" dirty="0">
                <a:solidFill>
                  <a:srgbClr val="FF0000"/>
                </a:solidFill>
              </a:rPr>
              <a:t>  </a:t>
            </a:r>
            <a:r>
              <a:rPr kumimoji="1" lang="ja-JP" altLang="en-US" sz="2800"/>
              <a:t>の意味</a:t>
            </a:r>
            <a:endParaRPr kumimoji="1" lang="en-US" altLang="ja-JP" sz="2800" dirty="0"/>
          </a:p>
        </p:txBody>
      </p:sp>
      <p:sp>
        <p:nvSpPr>
          <p:cNvPr id="14345" name="Text Box 9"/>
          <p:cNvSpPr txBox="1">
            <a:spLocks noChangeArrowheads="1"/>
          </p:cNvSpPr>
          <p:nvPr/>
        </p:nvSpPr>
        <p:spPr bwMode="auto">
          <a:xfrm>
            <a:off x="1461839" y="3769395"/>
            <a:ext cx="6357938" cy="1200150"/>
          </a:xfrm>
          <a:prstGeom prst="rect">
            <a:avLst/>
          </a:prstGeom>
          <a:solidFill>
            <a:srgbClr val="CCFFCC"/>
          </a:solidFill>
          <a:ln w="9525">
            <a:solidFill>
              <a:schemeClr val="tx1"/>
            </a:solidFill>
            <a:miter lim="800000"/>
            <a:headEnd/>
            <a:tailEnd/>
          </a:ln>
        </p:spPr>
        <p:txBody>
          <a:bodyPr>
            <a:spAutoFit/>
          </a:bodyPr>
          <a:lstStyle/>
          <a:p>
            <a:r>
              <a:rPr kumimoji="1" lang="ja-JP" altLang="en-US" sz="2400" dirty="0"/>
              <a:t>式</a:t>
            </a:r>
            <a:r>
              <a:rPr kumimoji="1" lang="en-US" altLang="ja-JP" sz="2400" i="1" dirty="0"/>
              <a:t>e</a:t>
            </a:r>
            <a:r>
              <a:rPr kumimoji="1" lang="ja-JP" altLang="en-US" sz="2400" dirty="0"/>
              <a:t>を評価し、それが</a:t>
            </a:r>
            <a:r>
              <a:rPr kumimoji="1" lang="en-US" altLang="ja-JP" sz="2400" dirty="0"/>
              <a:t>0</a:t>
            </a:r>
            <a:r>
              <a:rPr kumimoji="1" lang="ja-JP" altLang="en-US" sz="2400" dirty="0"/>
              <a:t>の場合何もせず、</a:t>
            </a:r>
            <a:r>
              <a:rPr kumimoji="1" lang="en-US" altLang="ja-JP" sz="2400" dirty="0"/>
              <a:t>0</a:t>
            </a:r>
            <a:r>
              <a:rPr kumimoji="1" lang="ja-JP" altLang="en-US" sz="2400" dirty="0"/>
              <a:t>以外の場合は文</a:t>
            </a:r>
            <a:r>
              <a:rPr kumimoji="1" lang="en-US" altLang="ja-JP" sz="2400" i="1" dirty="0"/>
              <a:t>s</a:t>
            </a:r>
            <a:r>
              <a:rPr kumimoji="1" lang="ja-JP" altLang="en-US" sz="2400" dirty="0"/>
              <a:t>を実行した後、</a:t>
            </a:r>
            <a:r>
              <a:rPr kumimoji="1" lang="en-US" altLang="ja-JP" sz="2400" dirty="0"/>
              <a:t>while (</a:t>
            </a:r>
            <a:r>
              <a:rPr kumimoji="1" lang="en-US" altLang="ja-JP" sz="2400" i="1" dirty="0"/>
              <a:t>e</a:t>
            </a:r>
            <a:r>
              <a:rPr kumimoji="1" lang="en-US" altLang="ja-JP" sz="2400" dirty="0"/>
              <a:t>) </a:t>
            </a:r>
            <a:r>
              <a:rPr kumimoji="1" lang="en-US" altLang="ja-JP" sz="2400" i="1" dirty="0"/>
              <a:t>s</a:t>
            </a:r>
            <a:r>
              <a:rPr kumimoji="1" lang="ja-JP" altLang="en-US" sz="2400" dirty="0"/>
              <a:t>をもう一度実行する。</a:t>
            </a:r>
          </a:p>
        </p:txBody>
      </p:sp>
      <p:sp>
        <p:nvSpPr>
          <p:cNvPr id="14346" name="テキスト ボックス 14"/>
          <p:cNvSpPr txBox="1">
            <a:spLocks noChangeArrowheads="1"/>
          </p:cNvSpPr>
          <p:nvPr/>
        </p:nvSpPr>
        <p:spPr bwMode="auto">
          <a:xfrm>
            <a:off x="1318964" y="5055270"/>
            <a:ext cx="6853436" cy="830997"/>
          </a:xfrm>
          <a:prstGeom prst="rect">
            <a:avLst/>
          </a:prstGeom>
          <a:noFill/>
          <a:ln w="9525">
            <a:noFill/>
            <a:miter lim="800000"/>
            <a:headEnd/>
            <a:tailEnd/>
          </a:ln>
        </p:spPr>
        <p:txBody>
          <a:bodyPr wrap="square">
            <a:spAutoFit/>
          </a:bodyPr>
          <a:lstStyle/>
          <a:p>
            <a:r>
              <a:rPr kumimoji="1" lang="ja-JP" altLang="en-US" sz="2400" dirty="0"/>
              <a:t>（つまり、式</a:t>
            </a:r>
            <a:r>
              <a:rPr kumimoji="1" lang="en-US" altLang="ja-JP" sz="2400" i="1" dirty="0"/>
              <a:t>e</a:t>
            </a:r>
            <a:r>
              <a:rPr kumimoji="1" lang="ja-JP" altLang="en-US" sz="2400" dirty="0"/>
              <a:t>の値が</a:t>
            </a:r>
            <a:r>
              <a:rPr kumimoji="1" lang="en-US" altLang="ja-JP" sz="2400" dirty="0"/>
              <a:t>0</a:t>
            </a:r>
            <a:r>
              <a:rPr kumimoji="1" lang="ja-JP" altLang="en-US" sz="2400" dirty="0"/>
              <a:t>になるまで文</a:t>
            </a:r>
            <a:r>
              <a:rPr kumimoji="1" lang="en-US" altLang="ja-JP" sz="2400" i="1" dirty="0"/>
              <a:t>s</a:t>
            </a:r>
            <a:r>
              <a:rPr kumimoji="1" lang="ja-JP" altLang="en-US" sz="2400" dirty="0"/>
              <a:t>を繰り返し実行する。）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762000" y="304800"/>
            <a:ext cx="7739063" cy="685800"/>
          </a:xfrm>
        </p:spPr>
        <p:txBody>
          <a:bodyPr>
            <a:normAutofit fontScale="90000"/>
          </a:bodyPr>
          <a:lstStyle/>
          <a:p>
            <a:pPr eaLnBrk="1" hangingPunct="1"/>
            <a:r>
              <a:rPr lang="en-US" altLang="ja-JP" dirty="0"/>
              <a:t>while</a:t>
            </a:r>
            <a:r>
              <a:rPr lang="ja-JP" altLang="en-US" dirty="0"/>
              <a:t>文を使ったプログラム例</a:t>
            </a:r>
            <a:br>
              <a:rPr lang="en-US" altLang="ja-JP" dirty="0"/>
            </a:br>
            <a:r>
              <a:rPr lang="ja-JP" altLang="en-US" dirty="0"/>
              <a:t>（打ち込んで実行）</a:t>
            </a:r>
          </a:p>
        </p:txBody>
      </p:sp>
      <p:sp>
        <p:nvSpPr>
          <p:cNvPr id="15366" name="正方形/長方形 7"/>
          <p:cNvSpPr>
            <a:spLocks noChangeArrowheads="1"/>
          </p:cNvSpPr>
          <p:nvPr/>
        </p:nvSpPr>
        <p:spPr bwMode="auto">
          <a:xfrm>
            <a:off x="642938" y="1631082"/>
            <a:ext cx="6215062" cy="4894262"/>
          </a:xfrm>
          <a:prstGeom prst="rect">
            <a:avLst/>
          </a:prstGeom>
          <a:noFill/>
          <a:ln w="9525">
            <a:solidFill>
              <a:schemeClr val="tx1"/>
            </a:solidFill>
            <a:miter lim="800000"/>
            <a:headEnd/>
            <a:tailEnd/>
          </a:ln>
        </p:spPr>
        <p:txBody>
          <a:bodyPr>
            <a:spAutoFit/>
          </a:bodyPr>
          <a:lstStyle/>
          <a:p>
            <a:r>
              <a:rPr lang="en-US" altLang="ja-JP" sz="2400" dirty="0"/>
              <a:t>/* </a:t>
            </a:r>
            <a:r>
              <a:rPr lang="ja-JP" altLang="en-US" sz="2400" dirty="0"/>
              <a:t>羊を</a:t>
            </a:r>
            <a:r>
              <a:rPr lang="en-US" altLang="ja-JP" sz="2400" dirty="0"/>
              <a:t>10</a:t>
            </a:r>
            <a:r>
              <a:rPr lang="ja-JP" altLang="en-US" sz="2400" dirty="0"/>
              <a:t>匹まで数えたら寝る </a:t>
            </a:r>
            <a:r>
              <a:rPr lang="en-US" altLang="ja-JP" sz="2400" dirty="0"/>
              <a:t>*/</a:t>
            </a:r>
          </a:p>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10) </a:t>
            </a:r>
            <a:r>
              <a:rPr lang="en-US" altLang="ja-JP" sz="2400" dirty="0">
                <a:solidFill>
                  <a:srgbClr val="FF0000"/>
                </a:solidFill>
              </a:rPr>
              <a:t>{</a:t>
            </a:r>
          </a:p>
          <a:p>
            <a:r>
              <a:rPr lang="en-US" altLang="ja-JP" sz="2400" dirty="0">
                <a:solidFill>
                  <a:srgbClr val="FF0000"/>
                </a:solidFill>
              </a:rPr>
              <a:t>        </a:t>
            </a:r>
            <a:r>
              <a:rPr lang="en-US" altLang="ja-JP" sz="2400" dirty="0" err="1">
                <a:solidFill>
                  <a:srgbClr val="FF0000"/>
                </a:solidFill>
              </a:rPr>
              <a:t>printf</a:t>
            </a:r>
            <a:r>
              <a:rPr lang="en-US" altLang="ja-JP" sz="2400" dirty="0">
                <a:solidFill>
                  <a:srgbClr val="FF0000"/>
                </a:solidFill>
              </a:rPr>
              <a:t> ("</a:t>
            </a:r>
            <a:r>
              <a:rPr lang="ja-JP" altLang="en-US" sz="2400">
                <a:solidFill>
                  <a:srgbClr val="FF0000"/>
                </a:solidFill>
              </a:rPr>
              <a:t>羊</a:t>
            </a:r>
            <a:r>
              <a:rPr lang="ja-JP" altLang="en-US" sz="2400" dirty="0">
                <a:solidFill>
                  <a:srgbClr val="FF0000"/>
                </a:solidFill>
              </a:rPr>
              <a:t>が</a:t>
            </a:r>
            <a:r>
              <a:rPr lang="en-US" altLang="ja-JP" sz="2400" dirty="0">
                <a:solidFill>
                  <a:srgbClr val="FF0000"/>
                </a:solidFill>
              </a:rPr>
              <a:t>%d</a:t>
            </a:r>
            <a:r>
              <a:rPr lang="ja-JP" altLang="en-US" sz="2400" dirty="0">
                <a:solidFill>
                  <a:srgbClr val="FF0000"/>
                </a:solidFill>
              </a:rPr>
              <a:t>匹</a:t>
            </a:r>
            <a:r>
              <a:rPr lang="en-US" altLang="ja-JP" sz="2400" dirty="0">
                <a:solidFill>
                  <a:srgbClr val="FF0000"/>
                </a:solidFill>
              </a:rPr>
              <a:t>\n", x);</a:t>
            </a:r>
          </a:p>
          <a:p>
            <a:r>
              <a:rPr lang="en-US" altLang="ja-JP" sz="2400" dirty="0">
                <a:solidFill>
                  <a:srgbClr val="FF0000"/>
                </a:solidFill>
              </a:rPr>
              <a:t>        x=x+1;</a:t>
            </a:r>
          </a:p>
          <a:p>
            <a:r>
              <a:rPr lang="en-US" altLang="ja-JP" sz="2400" dirty="0">
                <a:solidFill>
                  <a:srgbClr val="FF0000"/>
                </a:solidFill>
              </a:rPr>
              <a:t>    }</a:t>
            </a:r>
          </a:p>
          <a:p>
            <a:r>
              <a:rPr lang="en-US" altLang="ja-JP" sz="2400" dirty="0">
                <a:solidFill>
                  <a:srgbClr val="FF0000"/>
                </a:solidFill>
              </a:rPr>
              <a:t>    </a:t>
            </a:r>
            <a:r>
              <a:rPr lang="en-US" altLang="ja-JP" sz="2400" dirty="0" err="1"/>
              <a:t>printf</a:t>
            </a:r>
            <a:r>
              <a:rPr lang="en-US" altLang="ja-JP" sz="2400" dirty="0"/>
              <a:t> ("</a:t>
            </a:r>
            <a:r>
              <a:rPr lang="ja-JP" altLang="en-US" sz="2400"/>
              <a:t>グーグー</a:t>
            </a:r>
            <a:r>
              <a:rPr lang="en-US" altLang="ja-JP" sz="2400" dirty="0"/>
              <a:t>\n");</a:t>
            </a:r>
          </a:p>
          <a:p>
            <a:r>
              <a:rPr lang="en-US" altLang="ja-JP" sz="2400" dirty="0"/>
              <a:t>    return 0;</a:t>
            </a:r>
          </a:p>
          <a:p>
            <a:r>
              <a:rPr lang="en-US" altLang="ja-JP" sz="2400" dirty="0"/>
              <a:t>}</a:t>
            </a:r>
          </a:p>
        </p:txBody>
      </p:sp>
      <p:sp>
        <p:nvSpPr>
          <p:cNvPr id="15367" name="テキスト ボックス 8"/>
          <p:cNvSpPr txBox="1">
            <a:spLocks noChangeArrowheads="1"/>
          </p:cNvSpPr>
          <p:nvPr/>
        </p:nvSpPr>
        <p:spPr bwMode="auto">
          <a:xfrm>
            <a:off x="4644008" y="2876922"/>
            <a:ext cx="4143375" cy="1200150"/>
          </a:xfrm>
          <a:prstGeom prst="rect">
            <a:avLst/>
          </a:prstGeom>
          <a:solidFill>
            <a:schemeClr val="bg1"/>
          </a:solidFill>
          <a:ln w="9525">
            <a:solidFill>
              <a:schemeClr val="tx1"/>
            </a:solidFill>
            <a:miter lim="800000"/>
            <a:headEnd/>
            <a:tailEnd/>
          </a:ln>
        </p:spPr>
        <p:txBody>
          <a:bodyPr>
            <a:spAutoFit/>
          </a:bodyPr>
          <a:lstStyle/>
          <a:p>
            <a:r>
              <a:rPr kumimoji="1" lang="ja-JP" altLang="en-US" sz="2400" dirty="0"/>
              <a:t>赤字の部分は宣言</a:t>
            </a:r>
            <a:r>
              <a:rPr kumimoji="1" lang="en-US" altLang="ja-JP" sz="2400" dirty="0"/>
              <a:t>0</a:t>
            </a:r>
            <a:r>
              <a:rPr kumimoji="1" lang="ja-JP" altLang="en-US" sz="2400" dirty="0"/>
              <a:t>個、文２個の複合文であり、</a:t>
            </a:r>
            <a:r>
              <a:rPr kumimoji="1" lang="en-US" altLang="ja-JP" sz="2400" dirty="0"/>
              <a:t>while</a:t>
            </a:r>
            <a:r>
              <a:rPr kumimoji="1" lang="ja-JP" altLang="en-US" sz="2400" dirty="0"/>
              <a:t>文の本体を成している。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96416" y="366936"/>
            <a:ext cx="7620000" cy="685800"/>
          </a:xfrm>
        </p:spPr>
        <p:txBody>
          <a:bodyPr>
            <a:noAutofit/>
          </a:bodyPr>
          <a:lstStyle/>
          <a:p>
            <a:pPr eaLnBrk="1" hangingPunct="1"/>
            <a:r>
              <a:rPr kumimoji="0" lang="ja-JP" altLang="en-US" sz="4000" dirty="0"/>
              <a:t>無限ループ（打ち込んで実行）</a:t>
            </a:r>
          </a:p>
        </p:txBody>
      </p:sp>
      <p:sp>
        <p:nvSpPr>
          <p:cNvPr id="326660" name="Rectangle 4"/>
          <p:cNvSpPr>
            <a:spLocks noChangeArrowheads="1"/>
          </p:cNvSpPr>
          <p:nvPr/>
        </p:nvSpPr>
        <p:spPr bwMode="auto">
          <a:xfrm>
            <a:off x="500063" y="1496913"/>
            <a:ext cx="4214812" cy="4524315"/>
          </a:xfrm>
          <a:prstGeom prst="rect">
            <a:avLst/>
          </a:prstGeom>
          <a:solidFill>
            <a:schemeClr val="bg1"/>
          </a:solidFill>
          <a:ln w="9525">
            <a:solidFill>
              <a:schemeClr val="tx1"/>
            </a:solidFill>
            <a:miter lim="800000"/>
            <a:headEnd/>
            <a:tailEnd/>
          </a:ln>
          <a:effectLst/>
        </p:spPr>
        <p:txBody>
          <a:bodyPr>
            <a:spAutoFit/>
          </a:bodyPr>
          <a:lstStyle/>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a:t>
            </a:r>
          </a:p>
          <a:p>
            <a:r>
              <a:rPr lang="en-US" altLang="ja-JP" sz="2400" dirty="0"/>
              <a:t>{</a:t>
            </a:r>
          </a:p>
          <a:p>
            <a:r>
              <a:rPr lang="fr-FR" altLang="ja-JP" sz="2400" dirty="0"/>
              <a:t>    </a:t>
            </a:r>
            <a:r>
              <a:rPr lang="fr-FR" altLang="ja-JP" sz="2400" dirty="0" err="1"/>
              <a:t>int</a:t>
            </a:r>
            <a:r>
              <a:rPr lang="fr-FR" altLang="ja-JP" sz="2400" dirty="0"/>
              <a:t> x;</a:t>
            </a:r>
          </a:p>
          <a:p>
            <a:r>
              <a:rPr lang="fr-FR" altLang="ja-JP" sz="2400" dirty="0"/>
              <a:t>    x=1;</a:t>
            </a:r>
          </a:p>
          <a:p>
            <a:r>
              <a:rPr lang="en-US" altLang="ja-JP" sz="2400" dirty="0"/>
              <a:t>    while (1) {</a:t>
            </a:r>
          </a:p>
          <a:p>
            <a:r>
              <a:rPr lang="ja-JP" altLang="en-US"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 );</a:t>
            </a:r>
          </a:p>
          <a:p>
            <a:r>
              <a:rPr lang="fr-FR" altLang="ja-JP" sz="2400" dirty="0"/>
              <a:t>        x = x + 1;</a:t>
            </a:r>
          </a:p>
          <a:p>
            <a:r>
              <a:rPr lang="fr-FR" altLang="ja-JP" sz="2400" dirty="0"/>
              <a:t>    }</a:t>
            </a:r>
          </a:p>
          <a:p>
            <a:r>
              <a:rPr lang="is-IS" altLang="ja-JP" sz="2400" dirty="0"/>
              <a:t>    return 0;</a:t>
            </a:r>
          </a:p>
          <a:p>
            <a:r>
              <a:rPr lang="is-IS" altLang="ja-JP" sz="2400" dirty="0"/>
              <a:t>}</a:t>
            </a:r>
            <a:endParaRPr lang="ja-JP" altLang="en-US" sz="2400" dirty="0">
              <a:ea typeface="ＭＳ Ｐゴシック" charset="-128"/>
            </a:endParaRPr>
          </a:p>
        </p:txBody>
      </p:sp>
      <p:sp>
        <p:nvSpPr>
          <p:cNvPr id="16391" name="正方形/長方形 16"/>
          <p:cNvSpPr>
            <a:spLocks noChangeArrowheads="1"/>
          </p:cNvSpPr>
          <p:nvPr/>
        </p:nvSpPr>
        <p:spPr bwMode="auto">
          <a:xfrm>
            <a:off x="5072063" y="3786188"/>
            <a:ext cx="3714750" cy="830262"/>
          </a:xfrm>
          <a:prstGeom prst="rect">
            <a:avLst/>
          </a:prstGeom>
          <a:noFill/>
          <a:ln w="9525">
            <a:solidFill>
              <a:schemeClr val="tx1"/>
            </a:solidFill>
            <a:miter lim="800000"/>
            <a:headEnd/>
            <a:tailEnd/>
          </a:ln>
        </p:spPr>
        <p:txBody>
          <a:bodyPr>
            <a:spAutoFit/>
          </a:bodyPr>
          <a:lstStyle/>
          <a:p>
            <a:r>
              <a:rPr lang="en-US" altLang="ja-JP" sz="2400" dirty="0"/>
              <a:t>Ctrl-c</a:t>
            </a:r>
            <a:r>
              <a:rPr lang="ja-JP" altLang="en-US" sz="2400"/>
              <a:t>（</a:t>
            </a:r>
            <a:r>
              <a:rPr lang="en-US" altLang="ja-JP" sz="2400" dirty="0"/>
              <a:t>Ctrl</a:t>
            </a:r>
            <a:r>
              <a:rPr lang="ja-JP" altLang="en-US" sz="2400"/>
              <a:t>キーを押しながら</a:t>
            </a:r>
            <a:r>
              <a:rPr lang="en-US" altLang="ja-JP" sz="2400" dirty="0"/>
              <a:t>c</a:t>
            </a:r>
            <a:r>
              <a:rPr lang="ja-JP" altLang="en-US" sz="2400"/>
              <a:t>を押す）で終了</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en-US" altLang="ja-JP" dirty="0"/>
              <a:t> </a:t>
            </a:r>
            <a:r>
              <a:rPr lang="ja-JP" altLang="en-US" dirty="0"/>
              <a:t>ラベル、</a:t>
            </a:r>
            <a:r>
              <a:rPr lang="en-US" altLang="ja-JP" dirty="0" err="1"/>
              <a:t>goto</a:t>
            </a:r>
            <a:r>
              <a:rPr lang="ja-JP" altLang="en-US" dirty="0"/>
              <a:t>文（打ち込んで実行）</a:t>
            </a:r>
          </a:p>
        </p:txBody>
      </p:sp>
      <p:sp>
        <p:nvSpPr>
          <p:cNvPr id="17415" name="正方形/長方形 6"/>
          <p:cNvSpPr>
            <a:spLocks noChangeArrowheads="1"/>
          </p:cNvSpPr>
          <p:nvPr/>
        </p:nvSpPr>
        <p:spPr bwMode="auto">
          <a:xfrm>
            <a:off x="773468" y="2531582"/>
            <a:ext cx="3929063" cy="4154487"/>
          </a:xfrm>
          <a:prstGeom prst="rect">
            <a:avLst/>
          </a:prstGeom>
          <a:noFill/>
          <a:ln w="9525">
            <a:solidFill>
              <a:schemeClr val="tx1"/>
            </a:solidFill>
            <a:miter lim="800000"/>
            <a:headEnd/>
            <a:tailEnd/>
          </a:ln>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x=1;</a:t>
            </a:r>
          </a:p>
          <a:p>
            <a:r>
              <a:rPr lang="en-US" altLang="ja-JP" sz="2400" dirty="0">
                <a:solidFill>
                  <a:srgbClr val="3333FF"/>
                </a:solidFill>
              </a:rPr>
              <a:t> </a:t>
            </a:r>
            <a:r>
              <a:rPr lang="en-US" altLang="ja-JP" sz="2400" dirty="0" err="1">
                <a:solidFill>
                  <a:srgbClr val="3333FF"/>
                </a:solidFill>
              </a:rPr>
              <a:t>aaa</a:t>
            </a:r>
            <a:r>
              <a:rPr lang="en-US" altLang="ja-JP" sz="2400" dirty="0">
                <a:solidFill>
                  <a:srgbClr val="3333FF"/>
                </a:solidFill>
              </a:rPr>
              <a:t>:</a:t>
            </a: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if (x&lt;=10)  </a:t>
            </a:r>
            <a:r>
              <a:rPr lang="en-US" altLang="ja-JP" sz="2400" dirty="0" err="1">
                <a:solidFill>
                  <a:srgbClr val="FF0000"/>
                </a:solidFill>
              </a:rPr>
              <a:t>goto</a:t>
            </a:r>
            <a:r>
              <a:rPr lang="en-US" altLang="ja-JP" sz="2400" dirty="0">
                <a:solidFill>
                  <a:srgbClr val="FF0000"/>
                </a:solidFill>
              </a:rPr>
              <a:t>  </a:t>
            </a:r>
            <a:r>
              <a:rPr lang="en-US" altLang="ja-JP" sz="2400" dirty="0" err="1">
                <a:solidFill>
                  <a:srgbClr val="FF0000"/>
                </a:solidFill>
              </a:rPr>
              <a:t>aaa</a:t>
            </a:r>
            <a:r>
              <a:rPr lang="en-US" altLang="ja-JP" sz="2400" dirty="0">
                <a:solidFill>
                  <a:srgbClr val="FF0000"/>
                </a:solidFill>
              </a:rPr>
              <a:t>;</a:t>
            </a:r>
          </a:p>
          <a:p>
            <a:r>
              <a:rPr lang="en-US" altLang="ja-JP" sz="2400" dirty="0"/>
              <a:t>  </a:t>
            </a:r>
            <a:r>
              <a:rPr lang="en-US" altLang="ja-JP" sz="2400" dirty="0" err="1"/>
              <a:t>printf</a:t>
            </a:r>
            <a:r>
              <a:rPr lang="en-US" altLang="ja-JP" sz="2400" dirty="0"/>
              <a:t> ("</a:t>
            </a:r>
            <a:r>
              <a:rPr lang="ja-JP" altLang="en-US" sz="2400" dirty="0"/>
              <a:t>ぐー</a:t>
            </a:r>
            <a:r>
              <a:rPr lang="ja-JP" altLang="en-US" sz="2400" dirty="0" err="1"/>
              <a:t>ぐー</a:t>
            </a:r>
            <a:r>
              <a:rPr lang="en-US" altLang="ja-JP" sz="2400" dirty="0"/>
              <a:t>\n");</a:t>
            </a:r>
          </a:p>
          <a:p>
            <a:r>
              <a:rPr lang="en-US" altLang="ja-JP" sz="2400" dirty="0"/>
              <a:t>  return 0;</a:t>
            </a:r>
          </a:p>
          <a:p>
            <a:r>
              <a:rPr lang="en-US" altLang="ja-JP" sz="2400" dirty="0"/>
              <a:t>}</a:t>
            </a:r>
          </a:p>
        </p:txBody>
      </p:sp>
      <p:sp>
        <p:nvSpPr>
          <p:cNvPr id="17416" name="テキスト ボックス 7"/>
          <p:cNvSpPr txBox="1">
            <a:spLocks noChangeArrowheads="1"/>
          </p:cNvSpPr>
          <p:nvPr/>
        </p:nvSpPr>
        <p:spPr bwMode="auto">
          <a:xfrm>
            <a:off x="4839858" y="2708920"/>
            <a:ext cx="3530674" cy="858961"/>
          </a:xfrm>
          <a:prstGeom prst="rect">
            <a:avLst/>
          </a:prstGeom>
          <a:noFill/>
          <a:ln w="9525">
            <a:noFill/>
            <a:miter lim="800000"/>
            <a:headEnd/>
            <a:tailEnd/>
          </a:ln>
        </p:spPr>
        <p:txBody>
          <a:bodyPr wrap="square">
            <a:spAutoFit/>
          </a:bodyPr>
          <a:lstStyle/>
          <a:p>
            <a:r>
              <a:rPr kumimoji="1" lang="ja-JP" altLang="en-US" sz="2400"/>
              <a:t>青字の部分がラベル、赤字の部分が</a:t>
            </a:r>
            <a:r>
              <a:rPr kumimoji="1" lang="en-US" altLang="ja-JP" sz="2400" dirty="0" err="1"/>
              <a:t>goto</a:t>
            </a:r>
            <a:r>
              <a:rPr kumimoji="1" lang="ja-JP" altLang="en-US" sz="2400"/>
              <a:t>文である。</a:t>
            </a:r>
          </a:p>
        </p:txBody>
      </p:sp>
      <p:sp>
        <p:nvSpPr>
          <p:cNvPr id="3" name="テキスト ボックス 2">
            <a:extLst>
              <a:ext uri="{FF2B5EF4-FFF2-40B4-BE49-F238E27FC236}">
                <a16:creationId xmlns:a16="http://schemas.microsoft.com/office/drawing/2014/main" id="{DE90084B-883F-DCDC-5550-EBEFBA33440B}"/>
              </a:ext>
            </a:extLst>
          </p:cNvPr>
          <p:cNvSpPr txBox="1"/>
          <p:nvPr/>
        </p:nvSpPr>
        <p:spPr>
          <a:xfrm>
            <a:off x="1187624" y="1333217"/>
            <a:ext cx="6768752" cy="1015663"/>
          </a:xfrm>
          <a:prstGeom prst="rect">
            <a:avLst/>
          </a:prstGeom>
          <a:noFill/>
        </p:spPr>
        <p:txBody>
          <a:bodyPr wrap="square">
            <a:spAutoFit/>
          </a:bodyPr>
          <a:lstStyle/>
          <a:p>
            <a:pPr eaLnBrk="1" hangingPunct="1"/>
            <a:r>
              <a:rPr lang="en-US" altLang="ja-JP" sz="2000" dirty="0" err="1"/>
              <a:t>goto</a:t>
            </a:r>
            <a:r>
              <a:rPr lang="ja-JP" altLang="en-US" sz="2000"/>
              <a:t>文は、プロ入</a:t>
            </a:r>
            <a:r>
              <a:rPr lang="en-US" altLang="ja-JP" sz="2000" dirty="0"/>
              <a:t>2</a:t>
            </a:r>
            <a:r>
              <a:rPr lang="ja-JP" altLang="en-US" sz="2000"/>
              <a:t>の課題ではできるだけ使わないようにしてください。ですが、知らないのはよくないので紹介します。（教科書には載っていません）</a:t>
            </a:r>
            <a:endParaRPr lang="ja-JP"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476672"/>
            <a:ext cx="7620000" cy="685800"/>
          </a:xfrm>
        </p:spPr>
        <p:txBody>
          <a:bodyPr>
            <a:noAutofit/>
          </a:bodyPr>
          <a:lstStyle/>
          <a:p>
            <a:pPr eaLnBrk="1" hangingPunct="1"/>
            <a:r>
              <a:rPr kumimoji="0" lang="ja-JP" altLang="en-US" sz="4000" dirty="0"/>
              <a:t>今回の講義内容</a:t>
            </a:r>
          </a:p>
        </p:txBody>
      </p:sp>
      <p:sp>
        <p:nvSpPr>
          <p:cNvPr id="4099" name="Rectangle 3"/>
          <p:cNvSpPr>
            <a:spLocks noGrp="1" noChangeArrowheads="1"/>
          </p:cNvSpPr>
          <p:nvPr>
            <p:ph idx="1"/>
          </p:nvPr>
        </p:nvSpPr>
        <p:spPr>
          <a:xfrm>
            <a:off x="467544" y="1484784"/>
            <a:ext cx="8208912" cy="4896544"/>
          </a:xfrm>
        </p:spPr>
        <p:txBody>
          <a:bodyPr>
            <a:noAutofit/>
          </a:bodyPr>
          <a:lstStyle/>
          <a:p>
            <a:pPr eaLnBrk="1" hangingPunct="1"/>
            <a:r>
              <a:rPr kumimoji="0" lang="ja-JP" altLang="en-US" sz="2800" dirty="0"/>
              <a:t>複合文 </a:t>
            </a:r>
            <a:r>
              <a:rPr kumimoji="0" lang="en-US" altLang="ja-JP" sz="2800" dirty="0"/>
              <a:t>--- </a:t>
            </a:r>
            <a:r>
              <a:rPr kumimoji="0" lang="ja-JP" altLang="en-US" sz="2800" dirty="0"/>
              <a:t>複数の文を１つの文にまとめる。</a:t>
            </a:r>
            <a:endParaRPr kumimoji="0" lang="en-US" altLang="ja-JP" sz="2800" dirty="0"/>
          </a:p>
          <a:p>
            <a:pPr lvl="1" eaLnBrk="1" hangingPunct="1"/>
            <a:r>
              <a:rPr kumimoji="0" lang="ja-JP" altLang="en-US" dirty="0"/>
              <a:t>文を書くところに２つ以上の文を書くときに使う。</a:t>
            </a:r>
            <a:endParaRPr kumimoji="0" lang="en-US" altLang="ja-JP" dirty="0"/>
          </a:p>
          <a:p>
            <a:pPr lvl="1" eaLnBrk="1" hangingPunct="1"/>
            <a:r>
              <a:rPr kumimoji="0" lang="ja-JP" altLang="en-US" dirty="0"/>
              <a:t>（例） </a:t>
            </a:r>
            <a:r>
              <a:rPr kumimoji="0" lang="en-US" altLang="ja-JP" dirty="0"/>
              <a:t>if</a:t>
            </a:r>
            <a:r>
              <a:rPr kumimoji="0" lang="ja-JP" altLang="en-US" dirty="0"/>
              <a:t>文の分岐先の文のところに２つ以上の文を書く場合など。</a:t>
            </a:r>
            <a:endParaRPr kumimoji="0" lang="en-US" altLang="ja-JP" dirty="0"/>
          </a:p>
          <a:p>
            <a:pPr eaLnBrk="1" hangingPunct="1"/>
            <a:r>
              <a:rPr kumimoji="0" lang="ja-JP" altLang="en-US" sz="2800" dirty="0"/>
              <a:t>繰り返し</a:t>
            </a:r>
            <a:endParaRPr kumimoji="0" lang="en-US" altLang="ja-JP" sz="2800" dirty="0"/>
          </a:p>
          <a:p>
            <a:pPr lvl="1" eaLnBrk="1" hangingPunct="1"/>
            <a:r>
              <a:rPr kumimoji="0" lang="ja-JP" altLang="en-US" dirty="0"/>
              <a:t>何らかの処理を何度も繰り返し行う </a:t>
            </a:r>
            <a:r>
              <a:rPr kumimoji="0" lang="en-US" altLang="ja-JP" dirty="0"/>
              <a:t>--- </a:t>
            </a:r>
            <a:r>
              <a:rPr kumimoji="0" lang="ja-JP" altLang="en-US" dirty="0"/>
              <a:t>繰り返しは命令型言語における基本的な機構。</a:t>
            </a:r>
            <a:endParaRPr kumimoji="0"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96416" y="366936"/>
            <a:ext cx="7620000" cy="685800"/>
          </a:xfrm>
        </p:spPr>
        <p:txBody>
          <a:bodyPr>
            <a:noAutofit/>
          </a:bodyPr>
          <a:lstStyle/>
          <a:p>
            <a:pPr eaLnBrk="1" hangingPunct="1"/>
            <a:r>
              <a:rPr kumimoji="0" lang="en-US" altLang="ja-JP" sz="4000" dirty="0" err="1"/>
              <a:t>goto</a:t>
            </a:r>
            <a:r>
              <a:rPr kumimoji="0" lang="ja-JP" altLang="en-US" sz="4000" dirty="0"/>
              <a:t>文を使った無限ループ</a:t>
            </a:r>
            <a:br>
              <a:rPr kumimoji="0" lang="en-US" altLang="ja-JP" sz="4000" dirty="0"/>
            </a:br>
            <a:r>
              <a:rPr kumimoji="0" lang="ja-JP" altLang="en-US" sz="4000" dirty="0"/>
              <a:t>（打ち込んで実行）</a:t>
            </a:r>
          </a:p>
        </p:txBody>
      </p:sp>
      <p:sp>
        <p:nvSpPr>
          <p:cNvPr id="326660" name="Rectangle 4"/>
          <p:cNvSpPr>
            <a:spLocks noChangeArrowheads="1"/>
          </p:cNvSpPr>
          <p:nvPr/>
        </p:nvSpPr>
        <p:spPr bwMode="auto">
          <a:xfrm>
            <a:off x="500063" y="1700808"/>
            <a:ext cx="4214812" cy="4524315"/>
          </a:xfrm>
          <a:prstGeom prst="rect">
            <a:avLst/>
          </a:prstGeom>
          <a:solidFill>
            <a:schemeClr val="bg1"/>
          </a:solidFill>
          <a:ln w="9525">
            <a:solidFill>
              <a:schemeClr val="tx1"/>
            </a:solidFill>
            <a:miter lim="800000"/>
            <a:headEnd/>
            <a:tailEnd/>
          </a:ln>
          <a:effectLst/>
        </p:spPr>
        <p:txBody>
          <a:bodyPr>
            <a:spAutoFit/>
          </a:bodyPr>
          <a:lstStyle/>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a:t>
            </a:r>
          </a:p>
          <a:p>
            <a:r>
              <a:rPr lang="en-US" altLang="ja-JP" sz="2400" dirty="0"/>
              <a:t>{</a:t>
            </a:r>
          </a:p>
          <a:p>
            <a:r>
              <a:rPr lang="fr-FR" altLang="ja-JP" sz="2400" dirty="0"/>
              <a:t>  </a:t>
            </a:r>
            <a:r>
              <a:rPr lang="fr-FR" altLang="ja-JP" sz="2400" dirty="0" err="1"/>
              <a:t>int</a:t>
            </a:r>
            <a:r>
              <a:rPr lang="fr-FR" altLang="ja-JP" sz="2400" dirty="0"/>
              <a:t> x;</a:t>
            </a:r>
          </a:p>
          <a:p>
            <a:r>
              <a:rPr lang="fr-FR" altLang="ja-JP" sz="2400" dirty="0"/>
              <a:t>  x=1;</a:t>
            </a:r>
          </a:p>
          <a:p>
            <a:r>
              <a:rPr lang="nl-NL" altLang="ja-JP" sz="2400" dirty="0"/>
              <a:t> </a:t>
            </a:r>
            <a:r>
              <a:rPr lang="nl-NL" altLang="ja-JP" sz="2400" dirty="0" err="1">
                <a:solidFill>
                  <a:srgbClr val="3366FF"/>
                </a:solidFill>
              </a:rPr>
              <a:t>aaa</a:t>
            </a:r>
            <a:r>
              <a:rPr lang="nl-NL" altLang="ja-JP" sz="2400" dirty="0">
                <a:solidFill>
                  <a:srgbClr val="3366FF"/>
                </a:solidFill>
              </a:rPr>
              <a:t>:</a:t>
            </a:r>
          </a:p>
          <a:p>
            <a:r>
              <a:rPr lang="ja-JP" altLang="en-US"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r>
              <a:rPr lang="en-US" altLang="ja-JP" sz="2400" dirty="0" err="1">
                <a:solidFill>
                  <a:srgbClr val="FF0000"/>
                </a:solidFill>
              </a:rPr>
              <a:t>goto</a:t>
            </a:r>
            <a:r>
              <a:rPr lang="en-US" altLang="ja-JP" sz="2400" dirty="0">
                <a:solidFill>
                  <a:srgbClr val="FF0000"/>
                </a:solidFill>
              </a:rPr>
              <a:t> </a:t>
            </a:r>
            <a:r>
              <a:rPr lang="en-US" altLang="ja-JP" sz="2400" dirty="0" err="1">
                <a:solidFill>
                  <a:srgbClr val="FF0000"/>
                </a:solidFill>
              </a:rPr>
              <a:t>aaa</a:t>
            </a:r>
            <a:r>
              <a:rPr lang="en-US" altLang="ja-JP" sz="2400" dirty="0">
                <a:solidFill>
                  <a:srgbClr val="FF0000"/>
                </a:solidFill>
              </a:rPr>
              <a:t>;</a:t>
            </a:r>
          </a:p>
          <a:p>
            <a:r>
              <a:rPr lang="is-IS" altLang="ja-JP" sz="2400" dirty="0"/>
              <a:t>  return 0;</a:t>
            </a:r>
          </a:p>
          <a:p>
            <a:r>
              <a:rPr lang="is-IS" altLang="ja-JP" sz="2400" dirty="0"/>
              <a:t>}</a:t>
            </a:r>
            <a:endParaRPr lang="ja-JP" altLang="en-US" sz="2400" dirty="0">
              <a:ea typeface="ＭＳ Ｐゴシック" charset="-128"/>
            </a:endParaRPr>
          </a:p>
        </p:txBody>
      </p:sp>
      <p:sp>
        <p:nvSpPr>
          <p:cNvPr id="16391" name="正方形/長方形 16"/>
          <p:cNvSpPr>
            <a:spLocks noChangeArrowheads="1"/>
          </p:cNvSpPr>
          <p:nvPr/>
        </p:nvSpPr>
        <p:spPr bwMode="auto">
          <a:xfrm>
            <a:off x="5076056" y="3933056"/>
            <a:ext cx="3714750" cy="830262"/>
          </a:xfrm>
          <a:prstGeom prst="rect">
            <a:avLst/>
          </a:prstGeom>
          <a:noFill/>
          <a:ln w="9525">
            <a:solidFill>
              <a:schemeClr val="tx1"/>
            </a:solidFill>
            <a:miter lim="800000"/>
            <a:headEnd/>
            <a:tailEnd/>
          </a:ln>
        </p:spPr>
        <p:txBody>
          <a:bodyPr>
            <a:spAutoFit/>
          </a:bodyPr>
          <a:lstStyle/>
          <a:p>
            <a:r>
              <a:rPr lang="en-US" altLang="ja-JP" sz="2400" dirty="0"/>
              <a:t>Ctrl-c</a:t>
            </a:r>
            <a:r>
              <a:rPr lang="ja-JP" altLang="en-US" sz="2400"/>
              <a:t>（</a:t>
            </a:r>
            <a:r>
              <a:rPr lang="en-US" altLang="ja-JP" sz="2400" dirty="0"/>
              <a:t>Ctrl</a:t>
            </a:r>
            <a:r>
              <a:rPr lang="ja-JP" altLang="en-US" sz="2400"/>
              <a:t>キーを押しながら</a:t>
            </a:r>
            <a:r>
              <a:rPr lang="en-US" altLang="ja-JP" sz="2400" dirty="0"/>
              <a:t>c</a:t>
            </a:r>
            <a:r>
              <a:rPr lang="ja-JP" altLang="en-US" sz="2400"/>
              <a:t>を押す）で終了</a:t>
            </a:r>
          </a:p>
        </p:txBody>
      </p:sp>
    </p:spTree>
    <p:extLst>
      <p:ext uri="{BB962C8B-B14F-4D97-AF65-F5344CB8AC3E}">
        <p14:creationId xmlns:p14="http://schemas.microsoft.com/office/powerpoint/2010/main" val="24621803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連絡</a:t>
            </a:r>
            <a:r>
              <a:rPr kumimoji="1" lang="ja-JP" altLang="en-US" dirty="0"/>
              <a:t>事項</a:t>
            </a:r>
          </a:p>
        </p:txBody>
      </p:sp>
      <p:sp>
        <p:nvSpPr>
          <p:cNvPr id="3" name="コンテンツ プレースホルダー 2"/>
          <p:cNvSpPr>
            <a:spLocks noGrp="1"/>
          </p:cNvSpPr>
          <p:nvPr>
            <p:ph idx="1"/>
          </p:nvPr>
        </p:nvSpPr>
        <p:spPr/>
        <p:txBody>
          <a:bodyPr>
            <a:normAutofit/>
          </a:bodyPr>
          <a:lstStyle/>
          <a:p>
            <a:r>
              <a:rPr lang="ja-JP" altLang="en-US" sz="2800"/>
              <a:t>履修者の皆さん：</a:t>
            </a:r>
            <a:r>
              <a:rPr lang="ja-JP" altLang="en-US" sz="2800" dirty="0"/>
              <a:t>今後のプロ入</a:t>
            </a:r>
            <a:r>
              <a:rPr lang="en-US" altLang="ja-JP" sz="2800" dirty="0"/>
              <a:t>2</a:t>
            </a:r>
            <a:r>
              <a:rPr lang="ja-JP" altLang="en-US" sz="2800" dirty="0"/>
              <a:t>の課題すべてについて</a:t>
            </a:r>
            <a:r>
              <a:rPr lang="ja-JP" altLang="en-US" sz="2800"/>
              <a:t>、できる人は</a:t>
            </a:r>
            <a:r>
              <a:rPr lang="en-US" altLang="ja-JP" sz="2800" dirty="0" err="1"/>
              <a:t>goto</a:t>
            </a:r>
            <a:r>
              <a:rPr lang="ja-JP" altLang="en-US" sz="2800" dirty="0"/>
              <a:t>文を使わずに書いてください。すべてのプログラムは</a:t>
            </a:r>
            <a:r>
              <a:rPr lang="en-US" altLang="ja-JP" sz="2800" dirty="0" err="1"/>
              <a:t>goto</a:t>
            </a:r>
            <a:r>
              <a:rPr lang="ja-JP" altLang="en-US" sz="2800" dirty="0"/>
              <a:t>文を使わずに書くことができます。</a:t>
            </a:r>
            <a:endParaRPr lang="en-US" altLang="ja-JP" sz="2800" dirty="0"/>
          </a:p>
          <a:p>
            <a:r>
              <a:rPr kumimoji="1" lang="en-US" altLang="ja-JP" sz="2800" dirty="0"/>
              <a:t>TA</a:t>
            </a:r>
            <a:r>
              <a:rPr kumimoji="1" lang="ja-JP" altLang="en-US" sz="2800"/>
              <a:t>の</a:t>
            </a:r>
            <a:r>
              <a:rPr lang="ja-JP" altLang="en-US" sz="2800"/>
              <a:t>皆さん</a:t>
            </a:r>
            <a:r>
              <a:rPr kumimoji="1" lang="en-US" altLang="ja-JP" sz="2800" dirty="0"/>
              <a:t>: </a:t>
            </a:r>
            <a:r>
              <a:rPr lang="ja-JP" altLang="en-US" sz="2800" dirty="0"/>
              <a:t>今後のプロ入</a:t>
            </a:r>
            <a:r>
              <a:rPr lang="en-US" altLang="ja-JP" sz="2800" dirty="0"/>
              <a:t>2</a:t>
            </a:r>
            <a:r>
              <a:rPr lang="ja-JP" altLang="en-US" sz="2800" dirty="0"/>
              <a:t>の課題すべてについて、</a:t>
            </a:r>
            <a:r>
              <a:rPr kumimoji="1" lang="en-US" altLang="ja-JP" sz="2800" dirty="0" err="1"/>
              <a:t>goto</a:t>
            </a:r>
            <a:r>
              <a:rPr kumimoji="1" lang="ja-JP" altLang="en-US" sz="2800" dirty="0"/>
              <a:t>文を使っていて</a:t>
            </a:r>
            <a:r>
              <a:rPr kumimoji="1" lang="ja-JP" altLang="en-US" sz="2800"/>
              <a:t>も、正しければ正解</a:t>
            </a:r>
            <a:r>
              <a:rPr kumimoji="1" lang="ja-JP" altLang="en-US" sz="2800" dirty="0"/>
              <a:t>にしてください。ただし、</a:t>
            </a:r>
            <a:r>
              <a:rPr kumimoji="1" lang="en-US" altLang="ja-JP" sz="2800" dirty="0" err="1"/>
              <a:t>goto</a:t>
            </a:r>
            <a:r>
              <a:rPr kumimoji="1" lang="ja-JP" altLang="en-US" sz="2800" dirty="0"/>
              <a:t>文を使わない書き方を教えてあげてください。</a:t>
            </a:r>
          </a:p>
        </p:txBody>
      </p:sp>
    </p:spTree>
    <p:extLst>
      <p:ext uri="{BB962C8B-B14F-4D97-AF65-F5344CB8AC3E}">
        <p14:creationId xmlns:p14="http://schemas.microsoft.com/office/powerpoint/2010/main" val="41277135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基本課題１</a:t>
            </a:r>
            <a:endParaRPr kumimoji="1" lang="ja-JP" altLang="en-US" dirty="0"/>
          </a:p>
        </p:txBody>
      </p:sp>
      <p:sp>
        <p:nvSpPr>
          <p:cNvPr id="3" name="正方形/長方形 2"/>
          <p:cNvSpPr/>
          <p:nvPr/>
        </p:nvSpPr>
        <p:spPr>
          <a:xfrm>
            <a:off x="827584" y="1412776"/>
            <a:ext cx="7416824" cy="1200329"/>
          </a:xfrm>
          <a:prstGeom prst="rect">
            <a:avLst/>
          </a:prstGeom>
        </p:spPr>
        <p:txBody>
          <a:bodyPr wrap="square">
            <a:spAutoFit/>
          </a:bodyPr>
          <a:lstStyle/>
          <a:p>
            <a:r>
              <a:rPr lang="en-US" altLang="ja-JP" sz="2400" dirty="0"/>
              <a:t>0</a:t>
            </a:r>
            <a:r>
              <a:rPr lang="ja-JP" altLang="en-US" sz="2400" dirty="0"/>
              <a:t>以上の</a:t>
            </a:r>
            <a:r>
              <a:rPr lang="en-US" altLang="ja-JP" sz="2400" dirty="0" err="1"/>
              <a:t>int</a:t>
            </a:r>
            <a:r>
              <a:rPr lang="ja-JP" altLang="en-US" sz="2400" dirty="0"/>
              <a:t>型の値をキーボードから受け取り、</a:t>
            </a:r>
            <a:r>
              <a:rPr lang="ja-JP" altLang="ja-JP" sz="2400" dirty="0"/>
              <a:t>その値を</a:t>
            </a:r>
            <a:r>
              <a:rPr lang="en-US" altLang="ja-JP" sz="2400" dirty="0"/>
              <a:t>0</a:t>
            </a:r>
            <a:r>
              <a:rPr lang="ja-JP" altLang="ja-JP" sz="2400" dirty="0"/>
              <a:t>まで</a:t>
            </a:r>
            <a:r>
              <a:rPr lang="en-US" altLang="ja-JP" sz="2400" dirty="0"/>
              <a:t>1</a:t>
            </a:r>
            <a:r>
              <a:rPr lang="ja-JP" altLang="ja-JP" sz="2400" dirty="0" err="1"/>
              <a:t>ずつ</a:t>
            </a:r>
            <a:r>
              <a:rPr lang="ja-JP" altLang="ja-JP" sz="2400" dirty="0"/>
              <a:t>減らしながら</a:t>
            </a:r>
            <a:r>
              <a:rPr lang="ja-JP" altLang="en-US" sz="2400" dirty="0"/>
              <a:t>コンマで区切って</a:t>
            </a:r>
            <a:r>
              <a:rPr lang="ja-JP" altLang="ja-JP" sz="2400" dirty="0"/>
              <a:t>表示</a:t>
            </a:r>
            <a:r>
              <a:rPr lang="ja-JP" altLang="en-US" sz="2400" dirty="0"/>
              <a:t>するプログラムを書け。</a:t>
            </a:r>
            <a:endParaRPr lang="ja-JP" altLang="ja-JP" sz="2400" dirty="0"/>
          </a:p>
        </p:txBody>
      </p:sp>
      <p:sp>
        <p:nvSpPr>
          <p:cNvPr id="4" name="正方形/長方形 3"/>
          <p:cNvSpPr/>
          <p:nvPr/>
        </p:nvSpPr>
        <p:spPr>
          <a:xfrm>
            <a:off x="1043608" y="2996952"/>
            <a:ext cx="6984776" cy="1200329"/>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ja-JP" altLang="en-US" sz="2400"/>
              <a:t>整数</a:t>
            </a:r>
            <a:r>
              <a:rPr lang="ja-JP" altLang="en-US" sz="2400" dirty="0"/>
              <a:t>を入力</a:t>
            </a:r>
            <a:r>
              <a:rPr lang="en-US" altLang="ja-JP" sz="2400" dirty="0"/>
              <a:t>: </a:t>
            </a:r>
            <a:r>
              <a:rPr lang="en-US" altLang="ja-JP" sz="2400" dirty="0">
                <a:solidFill>
                  <a:srgbClr val="FF0000"/>
                </a:solidFill>
              </a:rPr>
              <a:t>5</a:t>
            </a:r>
          </a:p>
          <a:p>
            <a:r>
              <a:rPr lang="en-US" altLang="ja-JP" sz="2400" dirty="0"/>
              <a:t>5, 4, 3, 2, 1, 0</a:t>
            </a:r>
          </a:p>
        </p:txBody>
      </p:sp>
      <p:sp>
        <p:nvSpPr>
          <p:cNvPr id="5" name="正方形/長方形 4"/>
          <p:cNvSpPr/>
          <p:nvPr/>
        </p:nvSpPr>
        <p:spPr>
          <a:xfrm>
            <a:off x="827584" y="5373216"/>
            <a:ext cx="7431843" cy="461665"/>
          </a:xfrm>
          <a:prstGeom prst="rect">
            <a:avLst/>
          </a:prstGeom>
        </p:spPr>
        <p:txBody>
          <a:bodyPr wrap="none">
            <a:spAutoFit/>
          </a:bodyPr>
          <a:lstStyle/>
          <a:p>
            <a:r>
              <a:rPr lang="ja-JP" altLang="en-US" sz="2400" dirty="0"/>
              <a:t>（注意） </a:t>
            </a:r>
            <a:r>
              <a:rPr lang="en-US" altLang="ja-JP" sz="2400" dirty="0"/>
              <a:t>0</a:t>
            </a:r>
            <a:r>
              <a:rPr lang="ja-JP" altLang="en-US" sz="2400" dirty="0"/>
              <a:t>の右側にはコンマはつけないようにして下さい。</a:t>
            </a:r>
            <a:endParaRPr lang="ja-JP" altLang="ja-JP"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11560" y="260648"/>
            <a:ext cx="7620000" cy="685800"/>
          </a:xfrm>
        </p:spPr>
        <p:txBody>
          <a:bodyPr>
            <a:noAutofit/>
          </a:bodyPr>
          <a:lstStyle/>
          <a:p>
            <a:pPr eaLnBrk="1" hangingPunct="1"/>
            <a:r>
              <a:rPr kumimoji="0" lang="ja-JP" altLang="en-US" sz="4000" dirty="0"/>
              <a:t>基本課題２</a:t>
            </a:r>
          </a:p>
        </p:txBody>
      </p:sp>
      <p:sp>
        <p:nvSpPr>
          <p:cNvPr id="8" name="正方形/長方形 7"/>
          <p:cNvSpPr/>
          <p:nvPr/>
        </p:nvSpPr>
        <p:spPr>
          <a:xfrm>
            <a:off x="539552" y="2394519"/>
            <a:ext cx="7776864" cy="3527119"/>
          </a:xfrm>
          <a:prstGeom prst="rect">
            <a:avLst/>
          </a:prstGeom>
        </p:spPr>
        <p:txBody>
          <a:bodyPr wrap="square">
            <a:spAutoFit/>
          </a:bodyPr>
          <a:lstStyle/>
          <a:p>
            <a:pPr marL="558800" lvl="0" indent="-558800">
              <a:lnSpc>
                <a:spcPct val="90000"/>
              </a:lnSpc>
              <a:spcBef>
                <a:spcPct val="20000"/>
              </a:spcBef>
              <a:buClr>
                <a:srgbClr val="C0504D"/>
              </a:buClr>
              <a:buSzPct val="85000"/>
              <a:tabLst>
                <a:tab pos="4960938" algn="l"/>
              </a:tabLst>
              <a:defRPr/>
            </a:pPr>
            <a:r>
              <a:rPr lang="en-US" altLang="ja-JP" sz="2400" kern="0" dirty="0">
                <a:solidFill>
                  <a:prstClr val="black"/>
                </a:solidFill>
                <a:ea typeface="ＭＳ Ｐゴシック" charset="-128"/>
              </a:rPr>
              <a:t>[</a:t>
            </a:r>
            <a:r>
              <a:rPr lang="ja-JP" altLang="en-US" sz="2400" kern="0" dirty="0">
                <a:solidFill>
                  <a:prstClr val="black"/>
                </a:solidFill>
                <a:ea typeface="ＭＳ Ｐゴシック" charset="-128"/>
              </a:rPr>
              <a:t>実行例</a:t>
            </a:r>
            <a:r>
              <a:rPr lang="en-US" altLang="ja-JP" sz="2400" kern="0" dirty="0">
                <a:solidFill>
                  <a:prstClr val="black"/>
                </a:solidFill>
                <a:ea typeface="ＭＳ Ｐゴシック" charset="-128"/>
              </a:rPr>
              <a:t>] </a:t>
            </a:r>
          </a:p>
          <a:p>
            <a:pPr marL="558800" lvl="0" indent="-558800">
              <a:lnSpc>
                <a:spcPct val="90000"/>
              </a:lnSpc>
              <a:spcBef>
                <a:spcPct val="20000"/>
              </a:spcBef>
              <a:buClr>
                <a:srgbClr val="C0504D"/>
              </a:buClr>
              <a:buSzPct val="85000"/>
              <a:tabLst>
                <a:tab pos="4960938" algn="l"/>
              </a:tabLst>
              <a:defRPr/>
            </a:pPr>
            <a:r>
              <a:rPr lang="ja-JP" altLang="en-US" sz="2400" kern="0">
                <a:solidFill>
                  <a:prstClr val="black"/>
                </a:solidFill>
                <a:ea typeface="ＭＳ Ｐゴシック" charset="-128"/>
              </a:rPr>
              <a:t>正</a:t>
            </a:r>
            <a:r>
              <a:rPr lang="ja-JP" altLang="en-US" sz="2400" kern="0" dirty="0">
                <a:solidFill>
                  <a:prstClr val="black"/>
                </a:solidFill>
                <a:ea typeface="ＭＳ Ｐゴシック" charset="-128"/>
              </a:rPr>
              <a:t>の整数を入力してください</a:t>
            </a:r>
            <a:r>
              <a:rPr lang="en-US" altLang="ja-JP" sz="2400" kern="0" dirty="0">
                <a:solidFill>
                  <a:prstClr val="black"/>
                </a:solidFill>
                <a:ea typeface="ＭＳ Ｐゴシック" charset="-128"/>
              </a:rPr>
              <a:t>: </a:t>
            </a:r>
            <a:r>
              <a:rPr lang="en-US" altLang="ja-JP" sz="2400" kern="0" dirty="0">
                <a:solidFill>
                  <a:srgbClr val="FF0000"/>
                </a:solidFill>
                <a:ea typeface="ＭＳ Ｐゴシック" charset="-128"/>
              </a:rPr>
              <a:t>20</a:t>
            </a:r>
          </a:p>
          <a:p>
            <a:pPr marL="558800" lvl="0" indent="-558800">
              <a:lnSpc>
                <a:spcPct val="90000"/>
              </a:lnSpc>
              <a:spcBef>
                <a:spcPct val="20000"/>
              </a:spcBef>
              <a:buClr>
                <a:srgbClr val="C0504D"/>
              </a:buClr>
              <a:buSzPct val="85000"/>
              <a:tabLst>
                <a:tab pos="4960938" algn="l"/>
              </a:tabLst>
              <a:defRPr/>
            </a:pPr>
            <a:r>
              <a:rPr lang="en-US" altLang="ja-JP" sz="2400" kern="0" dirty="0">
                <a:solidFill>
                  <a:prstClr val="black"/>
                </a:solidFill>
                <a:ea typeface="ＭＳ Ｐゴシック" charset="-128"/>
              </a:rPr>
              <a:t>20</a:t>
            </a:r>
            <a:r>
              <a:rPr lang="ja-JP" altLang="en-US" sz="2400" kern="0" dirty="0">
                <a:solidFill>
                  <a:prstClr val="black"/>
                </a:solidFill>
                <a:ea typeface="ＭＳ Ｐゴシック" charset="-128"/>
              </a:rPr>
              <a:t>の約数を小さい順に列挙すると、</a:t>
            </a:r>
          </a:p>
          <a:p>
            <a:pPr marL="558800" lvl="0" indent="-558800">
              <a:lnSpc>
                <a:spcPct val="90000"/>
              </a:lnSpc>
              <a:spcBef>
                <a:spcPct val="20000"/>
              </a:spcBef>
              <a:buClr>
                <a:srgbClr val="C0504D"/>
              </a:buClr>
              <a:buSzPct val="85000"/>
              <a:tabLst>
                <a:tab pos="4960938" algn="l"/>
              </a:tabLst>
              <a:defRPr/>
            </a:pPr>
            <a:r>
              <a:rPr lang="en-US" altLang="ja-JP" sz="2400" kern="0" dirty="0">
                <a:solidFill>
                  <a:prstClr val="black"/>
                </a:solidFill>
                <a:ea typeface="ＭＳ Ｐゴシック" charset="-128"/>
              </a:rPr>
              <a:t>1, 2, 4, 5, 10, 20 </a:t>
            </a:r>
            <a:r>
              <a:rPr lang="ja-JP" altLang="en-US" sz="2400" kern="0" dirty="0">
                <a:solidFill>
                  <a:prstClr val="black"/>
                </a:solidFill>
                <a:ea typeface="ＭＳ Ｐゴシック" charset="-128"/>
              </a:rPr>
              <a:t>である。</a:t>
            </a:r>
          </a:p>
          <a:p>
            <a:pPr marL="558800" lvl="0" indent="-558800">
              <a:lnSpc>
                <a:spcPct val="90000"/>
              </a:lnSpc>
              <a:spcBef>
                <a:spcPct val="20000"/>
              </a:spcBef>
              <a:buClr>
                <a:srgbClr val="C0504D"/>
              </a:buClr>
              <a:buSzPct val="85000"/>
              <a:tabLst>
                <a:tab pos="4960938" algn="l"/>
              </a:tabLst>
              <a:defRPr/>
            </a:pPr>
            <a:endParaRPr lang="en-US" altLang="ja-JP" sz="2400" kern="0" dirty="0">
              <a:solidFill>
                <a:prstClr val="black"/>
              </a:solidFill>
              <a:ea typeface="ＭＳ Ｐゴシック" charset="-128"/>
            </a:endParaRPr>
          </a:p>
          <a:p>
            <a:pPr marL="558800" lvl="0" indent="-558800">
              <a:lnSpc>
                <a:spcPct val="90000"/>
              </a:lnSpc>
              <a:spcBef>
                <a:spcPct val="20000"/>
              </a:spcBef>
              <a:buClr>
                <a:srgbClr val="C0504D"/>
              </a:buClr>
              <a:buSzPct val="85000"/>
              <a:tabLst>
                <a:tab pos="4960938" algn="l"/>
              </a:tabLst>
              <a:defRPr/>
            </a:pPr>
            <a:r>
              <a:rPr lang="ja-JP" altLang="en-US" sz="2400" kern="0" dirty="0">
                <a:solidFill>
                  <a:prstClr val="black"/>
                </a:solidFill>
                <a:ea typeface="ＭＳ Ｐゴシック" charset="-128"/>
              </a:rPr>
              <a:t>（ヒント） </a:t>
            </a:r>
            <a:r>
              <a:rPr lang="en-US" altLang="ja-JP" sz="2400" kern="0" dirty="0">
                <a:solidFill>
                  <a:prstClr val="black"/>
                </a:solidFill>
                <a:ea typeface="ＭＳ Ｐゴシック" charset="-128"/>
              </a:rPr>
              <a:t>a</a:t>
            </a:r>
            <a:r>
              <a:rPr lang="ja-JP" altLang="en-US" sz="2400" kern="0" dirty="0">
                <a:solidFill>
                  <a:prstClr val="black"/>
                </a:solidFill>
                <a:ea typeface="ＭＳ Ｐゴシック" charset="-128"/>
              </a:rPr>
              <a:t>が</a:t>
            </a:r>
            <a:r>
              <a:rPr lang="en-US" altLang="ja-JP" sz="2400" kern="0" dirty="0">
                <a:solidFill>
                  <a:prstClr val="black"/>
                </a:solidFill>
                <a:ea typeface="ＭＳ Ｐゴシック" charset="-128"/>
              </a:rPr>
              <a:t>b</a:t>
            </a:r>
            <a:r>
              <a:rPr lang="ja-JP" altLang="en-US" sz="2400" kern="0" dirty="0">
                <a:solidFill>
                  <a:prstClr val="black"/>
                </a:solidFill>
                <a:ea typeface="ＭＳ Ｐゴシック" charset="-128"/>
              </a:rPr>
              <a:t>の約数かどうかは</a:t>
            </a:r>
            <a:r>
              <a:rPr lang="en-US" altLang="ja-JP" sz="2400" kern="0" dirty="0" err="1">
                <a:solidFill>
                  <a:prstClr val="black"/>
                </a:solidFill>
                <a:ea typeface="ＭＳ Ｐゴシック" charset="-128"/>
              </a:rPr>
              <a:t>b%a</a:t>
            </a:r>
            <a:r>
              <a:rPr lang="ja-JP" altLang="en-US" sz="2400" kern="0" dirty="0">
                <a:solidFill>
                  <a:prstClr val="black"/>
                </a:solidFill>
                <a:ea typeface="ＭＳ Ｐゴシック" charset="-128"/>
              </a:rPr>
              <a:t>の値が</a:t>
            </a:r>
            <a:r>
              <a:rPr lang="en-US" altLang="ja-JP" sz="2400" kern="0" dirty="0">
                <a:solidFill>
                  <a:prstClr val="black"/>
                </a:solidFill>
                <a:ea typeface="ＭＳ Ｐゴシック" charset="-128"/>
              </a:rPr>
              <a:t>0</a:t>
            </a:r>
            <a:r>
              <a:rPr lang="ja-JP" altLang="en-US" sz="2400" kern="0" dirty="0">
                <a:solidFill>
                  <a:prstClr val="black"/>
                </a:solidFill>
                <a:ea typeface="ＭＳ Ｐゴシック" charset="-128"/>
              </a:rPr>
              <a:t>かどうかで判定できる。</a:t>
            </a:r>
            <a:endParaRPr lang="en-US" altLang="ja-JP" sz="2400" kern="0" dirty="0">
              <a:solidFill>
                <a:prstClr val="black"/>
              </a:solidFill>
              <a:ea typeface="ＭＳ Ｐゴシック" charset="-128"/>
            </a:endParaRPr>
          </a:p>
          <a:p>
            <a:pPr marL="558800" indent="-558800">
              <a:lnSpc>
                <a:spcPct val="90000"/>
              </a:lnSpc>
              <a:spcBef>
                <a:spcPct val="20000"/>
              </a:spcBef>
              <a:buClr>
                <a:srgbClr val="C0504D"/>
              </a:buClr>
              <a:buSzPct val="85000"/>
              <a:tabLst>
                <a:tab pos="4960938" algn="l"/>
              </a:tabLst>
              <a:defRPr/>
            </a:pPr>
            <a:r>
              <a:rPr lang="ja-JP" altLang="en-US" sz="2400" dirty="0"/>
              <a:t>（注意） 最後の約数の右側にはコンマはつけないようにして下さい。</a:t>
            </a:r>
            <a:endParaRPr lang="ja-JP" altLang="en-US" sz="2400" dirty="0">
              <a:solidFill>
                <a:prstClr val="black"/>
              </a:solidFill>
            </a:endParaRPr>
          </a:p>
        </p:txBody>
      </p:sp>
      <p:sp>
        <p:nvSpPr>
          <p:cNvPr id="9" name="正方形/長方形 8"/>
          <p:cNvSpPr/>
          <p:nvPr/>
        </p:nvSpPr>
        <p:spPr>
          <a:xfrm>
            <a:off x="755576" y="980728"/>
            <a:ext cx="7056784" cy="1200329"/>
          </a:xfrm>
          <a:prstGeom prst="rect">
            <a:avLst/>
          </a:prstGeom>
        </p:spPr>
        <p:txBody>
          <a:bodyPr wrap="square">
            <a:spAutoFit/>
          </a:bodyPr>
          <a:lstStyle/>
          <a:p>
            <a:r>
              <a:rPr lang="ja-JP" altLang="en-US" sz="2400" dirty="0"/>
              <a:t>正の整数をキーボードから読み込み、その数の約数を小さい順にすべてコンマで区切って表示するプログラムを作成せよ。</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a:t>発展課題１</a:t>
            </a:r>
          </a:p>
        </p:txBody>
      </p:sp>
      <p:sp>
        <p:nvSpPr>
          <p:cNvPr id="4" name="正方形/長方形 3"/>
          <p:cNvSpPr/>
          <p:nvPr/>
        </p:nvSpPr>
        <p:spPr>
          <a:xfrm>
            <a:off x="539552" y="1556792"/>
            <a:ext cx="7992888" cy="4832093"/>
          </a:xfrm>
          <a:prstGeom prst="rect">
            <a:avLst/>
          </a:prstGeom>
        </p:spPr>
        <p:txBody>
          <a:bodyPr wrap="square">
            <a:spAutoFit/>
          </a:bodyPr>
          <a:lstStyle/>
          <a:p>
            <a:r>
              <a:rPr lang="en-US" altLang="ja-JP" sz="2800" dirty="0"/>
              <a:t>2</a:t>
            </a:r>
            <a:r>
              <a:rPr lang="ja-JP" altLang="en-US" sz="2800" dirty="0"/>
              <a:t>つの正の整数をキーボードから受け取り、それらの最小公倍数を求め、表示するプログラムを作成せよ。表示方法は自由とする。</a:t>
            </a:r>
          </a:p>
          <a:p>
            <a:endParaRPr lang="ja-JP" altLang="en-US" sz="2800" dirty="0"/>
          </a:p>
          <a:p>
            <a:r>
              <a:rPr lang="en-US" altLang="ja-JP" sz="2800" dirty="0"/>
              <a:t>(</a:t>
            </a:r>
            <a:r>
              <a:rPr lang="ja-JP" altLang="en-US" sz="2800" dirty="0"/>
              <a:t>ヒント</a:t>
            </a:r>
            <a:r>
              <a:rPr lang="en-US" altLang="ja-JP" sz="2800" dirty="0"/>
              <a:t>) </a:t>
            </a:r>
            <a:r>
              <a:rPr lang="ja-JP" altLang="en-US" sz="2800" dirty="0"/>
              <a:t>２つの正の整数</a:t>
            </a:r>
            <a:r>
              <a:rPr lang="en-US" altLang="ja-JP" sz="2800" dirty="0" err="1"/>
              <a:t>a,b</a:t>
            </a:r>
            <a:r>
              <a:rPr lang="ja-JP" altLang="en-US" sz="2800" dirty="0"/>
              <a:t>の最大公約数を</a:t>
            </a:r>
            <a:r>
              <a:rPr lang="en-US" altLang="ja-JP" sz="2800" dirty="0"/>
              <a:t>c</a:t>
            </a:r>
            <a:r>
              <a:rPr lang="ja-JP" altLang="en-US" sz="2800" dirty="0"/>
              <a:t>とすると、</a:t>
            </a:r>
            <a:r>
              <a:rPr lang="en-US" altLang="ja-JP" sz="2800" dirty="0"/>
              <a:t>a=</a:t>
            </a:r>
            <a:r>
              <a:rPr lang="en-US" altLang="ja-JP" sz="2800" dirty="0" err="1"/>
              <a:t>cd</a:t>
            </a:r>
            <a:r>
              <a:rPr lang="en-US" altLang="ja-JP" sz="2800" dirty="0"/>
              <a:t>, b=</a:t>
            </a:r>
            <a:r>
              <a:rPr lang="en-US" altLang="ja-JP" sz="2800" dirty="0" err="1"/>
              <a:t>ce</a:t>
            </a:r>
            <a:r>
              <a:rPr lang="ja-JP" altLang="en-US" sz="2800" dirty="0"/>
              <a:t>と書ける。</a:t>
            </a:r>
            <a:r>
              <a:rPr lang="en-US" altLang="ja-JP" sz="2800" dirty="0"/>
              <a:t>a</a:t>
            </a:r>
            <a:r>
              <a:rPr lang="ja-JP" altLang="en-US" sz="2800" dirty="0"/>
              <a:t>と</a:t>
            </a:r>
            <a:r>
              <a:rPr lang="en-US" altLang="ja-JP" sz="2800" dirty="0"/>
              <a:t>b</a:t>
            </a:r>
            <a:r>
              <a:rPr lang="ja-JP" altLang="en-US" sz="2800" dirty="0"/>
              <a:t>の最小公倍数は、</a:t>
            </a:r>
            <a:r>
              <a:rPr lang="en-US" altLang="ja-JP" sz="2800" dirty="0" err="1"/>
              <a:t>cde</a:t>
            </a:r>
            <a:r>
              <a:rPr lang="ja-JP" altLang="en-US" sz="2800" dirty="0"/>
              <a:t>である。</a:t>
            </a:r>
            <a:endParaRPr lang="en-US" altLang="ja-JP" sz="2800" dirty="0"/>
          </a:p>
          <a:p>
            <a:r>
              <a:rPr lang="ja-JP" altLang="en-US" sz="2800" dirty="0"/>
              <a:t>（補足）最大公約数の求め方については、プログラミング入門１でやったようにユークリッドの互除法を使えばよいが、単に１から順番に割っていくなど、他の方法でも構わない。</a:t>
            </a:r>
            <a:endParaRPr lang="en-US" altLang="ja-JP"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a:t>発展課題２</a:t>
            </a:r>
          </a:p>
        </p:txBody>
      </p:sp>
      <p:sp>
        <p:nvSpPr>
          <p:cNvPr id="4" name="正方形/長方形 3"/>
          <p:cNvSpPr/>
          <p:nvPr/>
        </p:nvSpPr>
        <p:spPr>
          <a:xfrm>
            <a:off x="611560" y="1556792"/>
            <a:ext cx="7776864" cy="2246769"/>
          </a:xfrm>
          <a:prstGeom prst="rect">
            <a:avLst/>
          </a:prstGeom>
        </p:spPr>
        <p:txBody>
          <a:bodyPr wrap="square">
            <a:spAutoFit/>
          </a:bodyPr>
          <a:lstStyle/>
          <a:p>
            <a:r>
              <a:rPr lang="ja-JP" altLang="en-US" sz="2800" dirty="0"/>
              <a:t>１つの正の整数をキーボードから受け取り、その値が素数かどうかを出力するプログラムを書け。表示方法は自由とする。</a:t>
            </a:r>
            <a:endParaRPr lang="en-US" altLang="ja-JP" sz="2800" dirty="0"/>
          </a:p>
          <a:p>
            <a:r>
              <a:rPr lang="ja-JP" altLang="en-US" sz="2800" dirty="0"/>
              <a:t>素数とは、</a:t>
            </a:r>
            <a:r>
              <a:rPr lang="en-US" altLang="ja-JP" sz="2800" dirty="0"/>
              <a:t>1 </a:t>
            </a:r>
            <a:r>
              <a:rPr lang="ja-JP" altLang="en-US" sz="2800" dirty="0"/>
              <a:t>と自分自身以外に正の約数を持たない、</a:t>
            </a:r>
            <a:r>
              <a:rPr lang="en-US" altLang="ja-JP" sz="2800" dirty="0"/>
              <a:t>1 </a:t>
            </a:r>
            <a:r>
              <a:rPr lang="ja-JP" altLang="en-US" sz="2800" dirty="0"/>
              <a:t>でない正の整数のことである。</a:t>
            </a:r>
          </a:p>
        </p:txBody>
      </p:sp>
    </p:spTree>
    <p:extLst>
      <p:ext uri="{BB962C8B-B14F-4D97-AF65-F5344CB8AC3E}">
        <p14:creationId xmlns:p14="http://schemas.microsoft.com/office/powerpoint/2010/main" val="3885561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a:t>発展課題３</a:t>
            </a:r>
          </a:p>
        </p:txBody>
      </p:sp>
      <p:sp>
        <p:nvSpPr>
          <p:cNvPr id="4" name="正方形/長方形 3"/>
          <p:cNvSpPr/>
          <p:nvPr/>
        </p:nvSpPr>
        <p:spPr>
          <a:xfrm>
            <a:off x="611560" y="1484784"/>
            <a:ext cx="7776864" cy="1569660"/>
          </a:xfrm>
          <a:prstGeom prst="rect">
            <a:avLst/>
          </a:prstGeom>
        </p:spPr>
        <p:txBody>
          <a:bodyPr wrap="square">
            <a:spAutoFit/>
          </a:bodyPr>
          <a:lstStyle/>
          <a:p>
            <a:r>
              <a:rPr lang="ja-JP" altLang="en-US" sz="2400" dirty="0"/>
              <a:t>銀行に</a:t>
            </a:r>
            <a:r>
              <a:rPr lang="en-US" altLang="ja-JP" sz="2400" dirty="0"/>
              <a:t>1000</a:t>
            </a:r>
            <a:r>
              <a:rPr lang="ja-JP" altLang="en-US" sz="2400" dirty="0"/>
              <a:t>万円を年利</a:t>
            </a:r>
            <a:r>
              <a:rPr lang="en-US" altLang="ja-JP" sz="2400" dirty="0"/>
              <a:t>0.01%</a:t>
            </a:r>
            <a:r>
              <a:rPr lang="ja-JP" altLang="en-US" sz="2400" dirty="0"/>
              <a:t>（複利）で預けたとする。</a:t>
            </a:r>
            <a:r>
              <a:rPr lang="en-US" altLang="ja-JP" sz="2400" dirty="0"/>
              <a:t>1</a:t>
            </a:r>
            <a:r>
              <a:rPr lang="ja-JP" altLang="en-US" sz="2400" dirty="0"/>
              <a:t>年ごとの残高を</a:t>
            </a:r>
            <a:r>
              <a:rPr lang="en-US" altLang="ja-JP" sz="2400" dirty="0"/>
              <a:t>50</a:t>
            </a:r>
            <a:r>
              <a:rPr lang="ja-JP" altLang="en-US" sz="2400" dirty="0"/>
              <a:t>年後まで表示するプログラムを書け。利息は</a:t>
            </a:r>
            <a:r>
              <a:rPr lang="en-US" altLang="ja-JP" sz="2400" dirty="0"/>
              <a:t>1</a:t>
            </a:r>
            <a:r>
              <a:rPr lang="ja-JP" altLang="en-US" sz="2400" dirty="0"/>
              <a:t>年に一度つくものとし、税金はかからないとする。利息は</a:t>
            </a:r>
            <a:r>
              <a:rPr lang="en-US" altLang="ja-JP" sz="2400" dirty="0"/>
              <a:t>1</a:t>
            </a:r>
            <a:r>
              <a:rPr lang="ja-JP" altLang="en-US" sz="2400" dirty="0"/>
              <a:t>円未満は切り捨て</a:t>
            </a:r>
            <a:r>
              <a:rPr lang="ja-JP" altLang="en-US" sz="2400"/>
              <a:t>とする。 （毎年切り捨ててください）</a:t>
            </a:r>
            <a:endParaRPr lang="ja-JP" altLang="en-US" sz="2400" dirty="0"/>
          </a:p>
        </p:txBody>
      </p:sp>
      <p:sp>
        <p:nvSpPr>
          <p:cNvPr id="2" name="テキスト ボックス 1"/>
          <p:cNvSpPr txBox="1"/>
          <p:nvPr/>
        </p:nvSpPr>
        <p:spPr>
          <a:xfrm>
            <a:off x="755576" y="3284984"/>
            <a:ext cx="2813591" cy="3046988"/>
          </a:xfrm>
          <a:prstGeom prst="rect">
            <a:avLst/>
          </a:prstGeom>
          <a:noFill/>
        </p:spPr>
        <p:txBody>
          <a:bodyPr wrap="none" rtlCol="0">
            <a:spAutoFit/>
          </a:bodyPr>
          <a:lstStyle/>
          <a:p>
            <a:r>
              <a:rPr kumimoji="1" lang="en-US" altLang="ja-JP" sz="2400" dirty="0"/>
              <a:t>[</a:t>
            </a:r>
            <a:r>
              <a:rPr kumimoji="1" lang="ja-JP" altLang="en-US" sz="2400" dirty="0"/>
              <a:t>実行例</a:t>
            </a:r>
            <a:r>
              <a:rPr kumimoji="1" lang="en-US" altLang="ja-JP" sz="2400" dirty="0"/>
              <a:t>]</a:t>
            </a:r>
          </a:p>
          <a:p>
            <a:r>
              <a:rPr lang="en-US" altLang="ja-JP" sz="2400" dirty="0"/>
              <a:t>1</a:t>
            </a:r>
            <a:r>
              <a:rPr lang="ja-JP" altLang="en-US" sz="2400" dirty="0"/>
              <a:t>年後</a:t>
            </a:r>
            <a:r>
              <a:rPr lang="en-US" altLang="ja-JP" sz="2400" dirty="0"/>
              <a:t>: 10001000</a:t>
            </a:r>
            <a:r>
              <a:rPr lang="ja-JP" altLang="en-US" sz="2400" dirty="0"/>
              <a:t>円</a:t>
            </a:r>
          </a:p>
          <a:p>
            <a:r>
              <a:rPr lang="is-IS" altLang="ja-JP" sz="2400" dirty="0"/>
              <a:t>2</a:t>
            </a:r>
            <a:r>
              <a:rPr lang="ja-JP" altLang="is-IS" sz="2400" dirty="0"/>
              <a:t>年後</a:t>
            </a:r>
            <a:r>
              <a:rPr lang="is-IS" altLang="ja-JP" sz="2400" dirty="0"/>
              <a:t>: 10002000</a:t>
            </a:r>
            <a:r>
              <a:rPr lang="ja-JP" altLang="is-IS" sz="2400" dirty="0"/>
              <a:t>円</a:t>
            </a:r>
          </a:p>
          <a:p>
            <a:r>
              <a:rPr lang="en-US" altLang="ja-JP" sz="2400" dirty="0"/>
              <a:t>3</a:t>
            </a:r>
            <a:r>
              <a:rPr lang="ja-JP" altLang="en-US" sz="2400" dirty="0"/>
              <a:t>年後</a:t>
            </a:r>
            <a:r>
              <a:rPr lang="en-US" altLang="ja-JP" sz="2400" dirty="0"/>
              <a:t>: 10003000</a:t>
            </a:r>
            <a:r>
              <a:rPr lang="ja-JP" altLang="en-US" sz="2400" dirty="0"/>
              <a:t>円</a:t>
            </a:r>
            <a:endParaRPr lang="en-US" altLang="ja-JP" sz="2400" dirty="0"/>
          </a:p>
          <a:p>
            <a:r>
              <a:rPr kumimoji="1" lang="is-IS" altLang="ja-JP" sz="2400" dirty="0"/>
              <a:t>…</a:t>
            </a:r>
            <a:endParaRPr kumimoji="1" lang="en-US" altLang="ja-JP" sz="2400" dirty="0"/>
          </a:p>
          <a:p>
            <a:r>
              <a:rPr lang="is-IS" altLang="ja-JP" sz="2400" dirty="0"/>
              <a:t>48</a:t>
            </a:r>
            <a:r>
              <a:rPr lang="ja-JP" altLang="is-IS" sz="2400" dirty="0"/>
              <a:t>年後</a:t>
            </a:r>
            <a:r>
              <a:rPr lang="is-IS" altLang="ja-JP" sz="2400" dirty="0"/>
              <a:t>: 10048092</a:t>
            </a:r>
            <a:r>
              <a:rPr lang="ja-JP" altLang="is-IS" sz="2400" dirty="0"/>
              <a:t>円</a:t>
            </a:r>
          </a:p>
          <a:p>
            <a:r>
              <a:rPr lang="is-IS" altLang="ja-JP" sz="2400" dirty="0"/>
              <a:t>49</a:t>
            </a:r>
            <a:r>
              <a:rPr lang="ja-JP" altLang="is-IS" sz="2400" dirty="0"/>
              <a:t>年後</a:t>
            </a:r>
            <a:r>
              <a:rPr lang="is-IS" altLang="ja-JP" sz="2400" dirty="0"/>
              <a:t>: 10049096</a:t>
            </a:r>
            <a:r>
              <a:rPr lang="ja-JP" altLang="is-IS" sz="2400" dirty="0"/>
              <a:t>円</a:t>
            </a:r>
          </a:p>
          <a:p>
            <a:r>
              <a:rPr lang="is-IS" altLang="ja-JP" sz="2400" dirty="0"/>
              <a:t>50</a:t>
            </a:r>
            <a:r>
              <a:rPr lang="ja-JP" altLang="is-IS" sz="2400" dirty="0"/>
              <a:t>年後</a:t>
            </a:r>
            <a:r>
              <a:rPr lang="is-IS" altLang="ja-JP" sz="2400" dirty="0"/>
              <a:t>: 10050100</a:t>
            </a:r>
            <a:r>
              <a:rPr lang="ja-JP" altLang="is-IS" sz="2400"/>
              <a:t>円</a:t>
            </a:r>
            <a:endParaRPr lang="ja-JP" altLang="is-IS" sz="2400" dirty="0"/>
          </a:p>
        </p:txBody>
      </p:sp>
    </p:spTree>
    <p:extLst>
      <p:ext uri="{BB962C8B-B14F-4D97-AF65-F5344CB8AC3E}">
        <p14:creationId xmlns:p14="http://schemas.microsoft.com/office/powerpoint/2010/main" val="8979808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a:t>
            </a:r>
            <a:r>
              <a:rPr lang="en-US" altLang="ja-JP" dirty="0"/>
              <a:t>4</a:t>
            </a:r>
            <a:endParaRPr kumimoji="1" lang="ja-JP" altLang="en-US" dirty="0"/>
          </a:p>
        </p:txBody>
      </p:sp>
      <p:sp>
        <p:nvSpPr>
          <p:cNvPr id="4" name="テキスト ボックス 3"/>
          <p:cNvSpPr txBox="1"/>
          <p:nvPr/>
        </p:nvSpPr>
        <p:spPr>
          <a:xfrm>
            <a:off x="539552" y="1340768"/>
            <a:ext cx="7992888" cy="1200328"/>
          </a:xfrm>
          <a:prstGeom prst="rect">
            <a:avLst/>
          </a:prstGeom>
          <a:noFill/>
        </p:spPr>
        <p:txBody>
          <a:bodyPr wrap="square" rtlCol="0">
            <a:spAutoFit/>
          </a:bodyPr>
          <a:lstStyle/>
          <a:p>
            <a:r>
              <a:rPr lang="ja-JP" altLang="en-US" sz="2400" dirty="0"/>
              <a:t>分数の足し算を行うプログラムを書け。正の分数が入力されることを前提として良い。結果は既約分数で表示せよ。ただし、分母が</a:t>
            </a:r>
            <a:r>
              <a:rPr lang="en-US" altLang="ja-JP" sz="2400" dirty="0"/>
              <a:t>1</a:t>
            </a:r>
            <a:r>
              <a:rPr lang="ja-JP" altLang="en-US" sz="2400" dirty="0"/>
              <a:t>の場合も分数の形で書いて良いものとする。</a:t>
            </a:r>
            <a:endParaRPr lang="en-US" altLang="ja-JP" sz="2400" dirty="0"/>
          </a:p>
        </p:txBody>
      </p:sp>
      <p:sp>
        <p:nvSpPr>
          <p:cNvPr id="5" name="正方形/長方形 4"/>
          <p:cNvSpPr/>
          <p:nvPr/>
        </p:nvSpPr>
        <p:spPr>
          <a:xfrm>
            <a:off x="467544" y="3068960"/>
            <a:ext cx="3672408" cy="2677656"/>
          </a:xfrm>
          <a:prstGeom prst="rect">
            <a:avLst/>
          </a:prstGeom>
        </p:spPr>
        <p:txBody>
          <a:bodyPr wrap="square">
            <a:spAutoFit/>
          </a:bodyPr>
          <a:lstStyle/>
          <a:p>
            <a:r>
              <a:rPr lang="en-US" altLang="ja-JP" sz="2400" dirty="0"/>
              <a:t>[</a:t>
            </a:r>
            <a:r>
              <a:rPr lang="ja-JP" altLang="en-US" sz="2400" dirty="0"/>
              <a:t>実行例</a:t>
            </a:r>
            <a:r>
              <a:rPr lang="en-US" altLang="ja-JP" sz="2400" dirty="0"/>
              <a:t>1]</a:t>
            </a:r>
          </a:p>
          <a:p>
            <a:r>
              <a:rPr lang="ja-JP" altLang="en-US" sz="2400"/>
              <a:t>分数</a:t>
            </a:r>
            <a:r>
              <a:rPr lang="ja-JP" altLang="en-US" sz="2400" dirty="0"/>
              <a:t>の足し算をします。</a:t>
            </a:r>
          </a:p>
          <a:p>
            <a:r>
              <a:rPr lang="en-US" altLang="ja-JP" sz="2400" dirty="0"/>
              <a:t>1</a:t>
            </a:r>
            <a:r>
              <a:rPr lang="ja-JP" altLang="en-US" sz="2400" dirty="0"/>
              <a:t>つ目の分数の分子</a:t>
            </a:r>
            <a:r>
              <a:rPr lang="en-US" altLang="ja-JP" sz="2400" dirty="0"/>
              <a:t>: </a:t>
            </a:r>
            <a:r>
              <a:rPr lang="en-US" altLang="ja-JP" sz="2400" dirty="0">
                <a:solidFill>
                  <a:srgbClr val="FF0000"/>
                </a:solidFill>
              </a:rPr>
              <a:t>1</a:t>
            </a:r>
          </a:p>
          <a:p>
            <a:r>
              <a:rPr lang="en-US" altLang="ja-JP" sz="2400" dirty="0"/>
              <a:t>1</a:t>
            </a:r>
            <a:r>
              <a:rPr lang="ja-JP" altLang="en-US" sz="2400" dirty="0"/>
              <a:t>つ目の分数の分母</a:t>
            </a:r>
            <a:r>
              <a:rPr lang="en-US" altLang="ja-JP" sz="2400" dirty="0"/>
              <a:t>: </a:t>
            </a:r>
            <a:r>
              <a:rPr lang="en-US" altLang="ja-JP" sz="2400" dirty="0">
                <a:solidFill>
                  <a:srgbClr val="FF0000"/>
                </a:solidFill>
              </a:rPr>
              <a:t>2</a:t>
            </a:r>
          </a:p>
          <a:p>
            <a:r>
              <a:rPr lang="en-US" altLang="ja-JP" sz="2400" dirty="0"/>
              <a:t>2</a:t>
            </a:r>
            <a:r>
              <a:rPr lang="ja-JP" altLang="en-US" sz="2400" dirty="0"/>
              <a:t>つ目の分数の分子</a:t>
            </a:r>
            <a:r>
              <a:rPr lang="en-US" altLang="ja-JP" sz="2400" dirty="0"/>
              <a:t>: </a:t>
            </a:r>
            <a:r>
              <a:rPr lang="en-US" altLang="ja-JP" sz="2400" dirty="0">
                <a:solidFill>
                  <a:srgbClr val="FF0000"/>
                </a:solidFill>
              </a:rPr>
              <a:t>5</a:t>
            </a:r>
          </a:p>
          <a:p>
            <a:r>
              <a:rPr lang="en-US" altLang="ja-JP" sz="2400" dirty="0"/>
              <a:t>2</a:t>
            </a:r>
            <a:r>
              <a:rPr lang="ja-JP" altLang="en-US" sz="2400" dirty="0"/>
              <a:t>つ目の分数の分母</a:t>
            </a:r>
            <a:r>
              <a:rPr lang="en-US" altLang="ja-JP" sz="2400" dirty="0"/>
              <a:t>: </a:t>
            </a:r>
            <a:r>
              <a:rPr lang="en-US" altLang="ja-JP" sz="2400" dirty="0">
                <a:solidFill>
                  <a:srgbClr val="FF0000"/>
                </a:solidFill>
              </a:rPr>
              <a:t>6</a:t>
            </a:r>
          </a:p>
          <a:p>
            <a:r>
              <a:rPr lang="mr-IN" altLang="ja-JP" sz="2400" dirty="0"/>
              <a:t>1/2 + 5/6 = 4/3</a:t>
            </a:r>
          </a:p>
        </p:txBody>
      </p:sp>
      <p:sp>
        <p:nvSpPr>
          <p:cNvPr id="6" name="正方形/長方形 5"/>
          <p:cNvSpPr/>
          <p:nvPr/>
        </p:nvSpPr>
        <p:spPr>
          <a:xfrm>
            <a:off x="4427984" y="2996952"/>
            <a:ext cx="3816424" cy="2677656"/>
          </a:xfrm>
          <a:prstGeom prst="rect">
            <a:avLst/>
          </a:prstGeom>
        </p:spPr>
        <p:txBody>
          <a:bodyPr wrap="square">
            <a:spAutoFit/>
          </a:bodyPr>
          <a:lstStyle/>
          <a:p>
            <a:r>
              <a:rPr lang="en-US" altLang="ja-JP" sz="2400" dirty="0"/>
              <a:t>[</a:t>
            </a:r>
            <a:r>
              <a:rPr lang="ja-JP" altLang="en-US" sz="2400" dirty="0"/>
              <a:t>実行例</a:t>
            </a:r>
            <a:r>
              <a:rPr lang="en-US" altLang="ja-JP" sz="2400" dirty="0"/>
              <a:t>2]</a:t>
            </a:r>
          </a:p>
          <a:p>
            <a:r>
              <a:rPr lang="ja-JP" altLang="en-US" sz="2400"/>
              <a:t>分数</a:t>
            </a:r>
            <a:r>
              <a:rPr lang="ja-JP" altLang="en-US" sz="2400" dirty="0"/>
              <a:t>の足し算をします。</a:t>
            </a:r>
          </a:p>
          <a:p>
            <a:r>
              <a:rPr lang="en-US" altLang="ja-JP" sz="2400" dirty="0"/>
              <a:t>1</a:t>
            </a:r>
            <a:r>
              <a:rPr lang="ja-JP" altLang="en-US" sz="2400" dirty="0"/>
              <a:t>つ目の分数の分子</a:t>
            </a:r>
            <a:r>
              <a:rPr lang="en-US" altLang="ja-JP" sz="2400" dirty="0"/>
              <a:t>: </a:t>
            </a:r>
            <a:r>
              <a:rPr lang="en-US" altLang="ja-JP" sz="2400" dirty="0">
                <a:solidFill>
                  <a:srgbClr val="FF0000"/>
                </a:solidFill>
              </a:rPr>
              <a:t>19</a:t>
            </a:r>
          </a:p>
          <a:p>
            <a:r>
              <a:rPr lang="en-US" altLang="ja-JP" sz="2400" dirty="0"/>
              <a:t>1</a:t>
            </a:r>
            <a:r>
              <a:rPr lang="ja-JP" altLang="en-US" sz="2400" dirty="0"/>
              <a:t>つ目の分数の分母</a:t>
            </a:r>
            <a:r>
              <a:rPr lang="en-US" altLang="ja-JP" sz="2400" dirty="0"/>
              <a:t>: </a:t>
            </a:r>
            <a:r>
              <a:rPr lang="en-US" altLang="ja-JP" sz="2400" dirty="0">
                <a:solidFill>
                  <a:srgbClr val="FF0000"/>
                </a:solidFill>
              </a:rPr>
              <a:t>20</a:t>
            </a:r>
          </a:p>
          <a:p>
            <a:r>
              <a:rPr lang="en-US" altLang="ja-JP" sz="2400" dirty="0"/>
              <a:t>2</a:t>
            </a:r>
            <a:r>
              <a:rPr lang="ja-JP" altLang="en-US" sz="2400" dirty="0"/>
              <a:t>つ目の分数の分子</a:t>
            </a:r>
            <a:r>
              <a:rPr lang="en-US" altLang="ja-JP" sz="2400" dirty="0"/>
              <a:t>: </a:t>
            </a:r>
            <a:r>
              <a:rPr lang="en-US" altLang="ja-JP" sz="2400" dirty="0">
                <a:solidFill>
                  <a:srgbClr val="FF0000"/>
                </a:solidFill>
              </a:rPr>
              <a:t>41</a:t>
            </a:r>
          </a:p>
          <a:p>
            <a:r>
              <a:rPr lang="en-US" altLang="ja-JP" sz="2400" dirty="0"/>
              <a:t>2</a:t>
            </a:r>
            <a:r>
              <a:rPr lang="ja-JP" altLang="en-US" sz="2400" dirty="0"/>
              <a:t>つ目の分数の分母</a:t>
            </a:r>
            <a:r>
              <a:rPr lang="en-US" altLang="ja-JP" sz="2400" dirty="0"/>
              <a:t>: </a:t>
            </a:r>
            <a:r>
              <a:rPr lang="en-US" altLang="ja-JP" sz="2400" dirty="0">
                <a:solidFill>
                  <a:srgbClr val="FF0000"/>
                </a:solidFill>
              </a:rPr>
              <a:t>20</a:t>
            </a:r>
          </a:p>
          <a:p>
            <a:r>
              <a:rPr lang="mr-IN" altLang="ja-JP" sz="2400" dirty="0"/>
              <a:t>19/20 + 41/20 = 3/1</a:t>
            </a:r>
          </a:p>
        </p:txBody>
      </p:sp>
    </p:spTree>
    <p:extLst>
      <p:ext uri="{BB962C8B-B14F-4D97-AF65-F5344CB8AC3E}">
        <p14:creationId xmlns:p14="http://schemas.microsoft.com/office/powerpoint/2010/main" val="39140133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99592" y="188640"/>
            <a:ext cx="7620000" cy="685800"/>
          </a:xfrm>
        </p:spPr>
        <p:txBody>
          <a:bodyPr>
            <a:noAutofit/>
          </a:bodyPr>
          <a:lstStyle/>
          <a:p>
            <a:pPr eaLnBrk="1" hangingPunct="1"/>
            <a:r>
              <a:rPr kumimoji="0" lang="ja-JP" altLang="en-US" sz="3600" dirty="0"/>
              <a:t>参考課題１ （数当てゲーム） </a:t>
            </a:r>
          </a:p>
        </p:txBody>
      </p:sp>
      <p:sp>
        <p:nvSpPr>
          <p:cNvPr id="8" name="正方形/長方形 7"/>
          <p:cNvSpPr/>
          <p:nvPr/>
        </p:nvSpPr>
        <p:spPr>
          <a:xfrm>
            <a:off x="827584" y="2503924"/>
            <a:ext cx="7416824" cy="3416320"/>
          </a:xfrm>
          <a:prstGeom prst="rect">
            <a:avLst/>
          </a:prstGeom>
        </p:spPr>
        <p:txBody>
          <a:bodyPr wrap="square">
            <a:spAutoFit/>
          </a:bodyPr>
          <a:lstStyle/>
          <a:p>
            <a:pPr marL="558800" lvl="0" indent="-558800">
              <a:lnSpc>
                <a:spcPct val="90000"/>
              </a:lnSpc>
              <a:spcBef>
                <a:spcPct val="20000"/>
              </a:spcBef>
              <a:tabLst>
                <a:tab pos="4960938" algn="l"/>
              </a:tabLst>
            </a:pPr>
            <a:r>
              <a:rPr kumimoji="0" lang="en-US" altLang="ja-JP" sz="2000" dirty="0">
                <a:solidFill>
                  <a:prstClr val="black"/>
                </a:solidFill>
              </a:rPr>
              <a:t>[</a:t>
            </a:r>
            <a:r>
              <a:rPr kumimoji="0" lang="ja-JP" altLang="en-US" sz="2000" dirty="0">
                <a:solidFill>
                  <a:prstClr val="black"/>
                </a:solidFill>
              </a:rPr>
              <a:t>実行例</a:t>
            </a:r>
            <a:r>
              <a:rPr kumimoji="0" lang="en-US" altLang="ja-JP" sz="2000" dirty="0">
                <a:solidFill>
                  <a:prstClr val="black"/>
                </a:solidFill>
              </a:rPr>
              <a:t>]</a:t>
            </a:r>
          </a:p>
          <a:p>
            <a:pPr marL="558800" lvl="0" indent="-558800">
              <a:lnSpc>
                <a:spcPct val="90000"/>
              </a:lnSpc>
              <a:spcBef>
                <a:spcPct val="20000"/>
              </a:spcBef>
              <a:tabLst>
                <a:tab pos="4960938" algn="l"/>
              </a:tabLst>
            </a:pPr>
            <a:r>
              <a:rPr kumimoji="0" lang="en-US" altLang="ja-JP" sz="2000" dirty="0">
                <a:solidFill>
                  <a:prstClr val="black"/>
                </a:solidFill>
              </a:rPr>
              <a:t>0</a:t>
            </a:r>
            <a:r>
              <a:rPr kumimoji="0" lang="ja-JP" altLang="en-US" sz="2000" dirty="0">
                <a:solidFill>
                  <a:prstClr val="black"/>
                </a:solidFill>
              </a:rPr>
              <a:t>～</a:t>
            </a:r>
            <a:r>
              <a:rPr kumimoji="0" lang="en-US" altLang="ja-JP" sz="2000" dirty="0">
                <a:solidFill>
                  <a:prstClr val="black"/>
                </a:solidFill>
              </a:rPr>
              <a:t>9</a:t>
            </a:r>
            <a:r>
              <a:rPr kumimoji="0" lang="ja-JP" altLang="en-US" sz="2000" dirty="0">
                <a:solidFill>
                  <a:prstClr val="black"/>
                </a:solidFill>
              </a:rPr>
              <a:t>の整数を当ててください</a:t>
            </a:r>
          </a:p>
          <a:p>
            <a:pPr marL="558800" lvl="0" indent="-558800">
              <a:lnSpc>
                <a:spcPct val="90000"/>
              </a:lnSpc>
              <a:spcBef>
                <a:spcPct val="20000"/>
              </a:spcBef>
              <a:tabLst>
                <a:tab pos="4960938" algn="l"/>
              </a:tabLst>
            </a:pPr>
            <a:r>
              <a:rPr kumimoji="0" lang="ja-JP" altLang="en-US" sz="2000" dirty="0">
                <a:solidFill>
                  <a:prstClr val="black"/>
                </a:solidFill>
              </a:rPr>
              <a:t>いくつですか</a:t>
            </a:r>
            <a:r>
              <a:rPr kumimoji="0" lang="en-US" altLang="ja-JP" sz="2000" dirty="0">
                <a:solidFill>
                  <a:prstClr val="black"/>
                </a:solidFill>
              </a:rPr>
              <a:t>? </a:t>
            </a:r>
            <a:r>
              <a:rPr kumimoji="0" lang="en-US" altLang="ja-JP" sz="2000" dirty="0">
                <a:solidFill>
                  <a:srgbClr val="FF0000"/>
                </a:solidFill>
              </a:rPr>
              <a:t>3</a:t>
            </a:r>
          </a:p>
          <a:p>
            <a:pPr marL="558800" lvl="0" indent="-558800">
              <a:lnSpc>
                <a:spcPct val="90000"/>
              </a:lnSpc>
              <a:spcBef>
                <a:spcPct val="20000"/>
              </a:spcBef>
              <a:tabLst>
                <a:tab pos="4960938" algn="l"/>
              </a:tabLst>
            </a:pPr>
            <a:r>
              <a:rPr kumimoji="0" lang="ja-JP" altLang="en-US" sz="2000" dirty="0">
                <a:solidFill>
                  <a:prstClr val="black"/>
                </a:solidFill>
              </a:rPr>
              <a:t>正解はもっと大きいです</a:t>
            </a:r>
          </a:p>
          <a:p>
            <a:pPr marL="558800" lvl="0" indent="-558800">
              <a:lnSpc>
                <a:spcPct val="90000"/>
              </a:lnSpc>
              <a:spcBef>
                <a:spcPct val="20000"/>
              </a:spcBef>
              <a:tabLst>
                <a:tab pos="4960938" algn="l"/>
              </a:tabLst>
            </a:pPr>
            <a:r>
              <a:rPr kumimoji="0" lang="ja-JP" altLang="en-US" sz="2000" dirty="0">
                <a:solidFill>
                  <a:prstClr val="black"/>
                </a:solidFill>
              </a:rPr>
              <a:t>いくつですか</a:t>
            </a:r>
            <a:r>
              <a:rPr kumimoji="0" lang="en-US" altLang="ja-JP" sz="2000" dirty="0">
                <a:solidFill>
                  <a:prstClr val="black"/>
                </a:solidFill>
              </a:rPr>
              <a:t>? </a:t>
            </a:r>
            <a:r>
              <a:rPr kumimoji="0" lang="en-US" altLang="ja-JP" sz="2000" dirty="0">
                <a:solidFill>
                  <a:srgbClr val="FF0000"/>
                </a:solidFill>
              </a:rPr>
              <a:t>8</a:t>
            </a:r>
          </a:p>
          <a:p>
            <a:pPr marL="558800" lvl="0" indent="-558800">
              <a:lnSpc>
                <a:spcPct val="90000"/>
              </a:lnSpc>
              <a:spcBef>
                <a:spcPct val="20000"/>
              </a:spcBef>
              <a:tabLst>
                <a:tab pos="4960938" algn="l"/>
              </a:tabLst>
            </a:pPr>
            <a:r>
              <a:rPr kumimoji="0" lang="ja-JP" altLang="en-US" sz="2000" dirty="0">
                <a:solidFill>
                  <a:prstClr val="black"/>
                </a:solidFill>
              </a:rPr>
              <a:t>正解はもっと小さいです</a:t>
            </a:r>
          </a:p>
          <a:p>
            <a:pPr marL="558800" lvl="0" indent="-558800">
              <a:lnSpc>
                <a:spcPct val="90000"/>
              </a:lnSpc>
              <a:spcBef>
                <a:spcPct val="20000"/>
              </a:spcBef>
              <a:tabLst>
                <a:tab pos="4960938" algn="l"/>
              </a:tabLst>
            </a:pPr>
            <a:r>
              <a:rPr kumimoji="0" lang="ja-JP" altLang="en-US" sz="2000" dirty="0">
                <a:solidFill>
                  <a:prstClr val="black"/>
                </a:solidFill>
              </a:rPr>
              <a:t>いくつですか</a:t>
            </a:r>
            <a:r>
              <a:rPr kumimoji="0" lang="en-US" altLang="ja-JP" sz="2000" dirty="0">
                <a:solidFill>
                  <a:prstClr val="black"/>
                </a:solidFill>
              </a:rPr>
              <a:t>? </a:t>
            </a:r>
            <a:r>
              <a:rPr kumimoji="0" lang="en-US" altLang="ja-JP" sz="2000" dirty="0">
                <a:solidFill>
                  <a:srgbClr val="FF0000"/>
                </a:solidFill>
              </a:rPr>
              <a:t>7</a:t>
            </a:r>
          </a:p>
          <a:p>
            <a:pPr marL="558800" lvl="0" indent="-558800">
              <a:lnSpc>
                <a:spcPct val="90000"/>
              </a:lnSpc>
              <a:spcBef>
                <a:spcPct val="20000"/>
              </a:spcBef>
              <a:tabLst>
                <a:tab pos="4960938" algn="l"/>
              </a:tabLst>
            </a:pPr>
            <a:r>
              <a:rPr kumimoji="0" lang="ja-JP" altLang="en-US" sz="2000" dirty="0">
                <a:solidFill>
                  <a:prstClr val="black"/>
                </a:solidFill>
              </a:rPr>
              <a:t>正解です</a:t>
            </a:r>
          </a:p>
          <a:p>
            <a:pPr marL="558800" lvl="0" indent="-558800">
              <a:lnSpc>
                <a:spcPct val="90000"/>
              </a:lnSpc>
              <a:spcBef>
                <a:spcPct val="20000"/>
              </a:spcBef>
              <a:tabLst>
                <a:tab pos="4960938" algn="l"/>
              </a:tabLst>
            </a:pPr>
            <a:endParaRPr kumimoji="0" lang="en-US" altLang="ja-JP" sz="2000" dirty="0">
              <a:solidFill>
                <a:prstClr val="black"/>
              </a:solidFill>
            </a:endParaRPr>
          </a:p>
          <a:p>
            <a:pPr marL="558800" lvl="0" indent="-558800">
              <a:lnSpc>
                <a:spcPct val="90000"/>
              </a:lnSpc>
              <a:spcBef>
                <a:spcPct val="20000"/>
              </a:spcBef>
              <a:tabLst>
                <a:tab pos="4960938" algn="l"/>
              </a:tabLst>
            </a:pPr>
            <a:r>
              <a:rPr kumimoji="0" lang="ja-JP" altLang="en-US" sz="2000" dirty="0">
                <a:solidFill>
                  <a:prstClr val="black"/>
                </a:solidFill>
              </a:rPr>
              <a:t>（この例では正解は</a:t>
            </a:r>
            <a:r>
              <a:rPr kumimoji="0" lang="en-US" altLang="ja-JP" sz="2000" dirty="0">
                <a:solidFill>
                  <a:prstClr val="black"/>
                </a:solidFill>
              </a:rPr>
              <a:t>7</a:t>
            </a:r>
            <a:r>
              <a:rPr kumimoji="0" lang="ja-JP" altLang="en-US" sz="2000" dirty="0">
                <a:solidFill>
                  <a:prstClr val="black"/>
                </a:solidFill>
              </a:rPr>
              <a:t>としている。）</a:t>
            </a:r>
            <a:endParaRPr kumimoji="0" lang="en-US" altLang="ja-JP" sz="2000" dirty="0">
              <a:solidFill>
                <a:prstClr val="black"/>
              </a:solidFill>
            </a:endParaRPr>
          </a:p>
        </p:txBody>
      </p:sp>
      <p:sp>
        <p:nvSpPr>
          <p:cNvPr id="9" name="正方形/長方形 8"/>
          <p:cNvSpPr/>
          <p:nvPr/>
        </p:nvSpPr>
        <p:spPr>
          <a:xfrm>
            <a:off x="683568" y="980728"/>
            <a:ext cx="7704856" cy="1323439"/>
          </a:xfrm>
          <a:prstGeom prst="rect">
            <a:avLst/>
          </a:prstGeom>
        </p:spPr>
        <p:txBody>
          <a:bodyPr wrap="square">
            <a:spAutoFit/>
          </a:bodyPr>
          <a:lstStyle/>
          <a:p>
            <a:r>
              <a:rPr lang="en-US" altLang="ja-JP" sz="2000" dirty="0"/>
              <a:t>0</a:t>
            </a:r>
            <a:r>
              <a:rPr lang="ja-JP" altLang="en-US" sz="2000" dirty="0"/>
              <a:t>～</a:t>
            </a:r>
            <a:r>
              <a:rPr lang="en-US" altLang="ja-JP" sz="2000" dirty="0"/>
              <a:t>9</a:t>
            </a:r>
            <a:r>
              <a:rPr lang="ja-JP" altLang="en-US" sz="2000" dirty="0"/>
              <a:t>の整数をキーボードから読み込み、正解より大きいか、小さいか、等しいかを判定し、画面上に表示するということを正解になるまで繰り返すプログラムを作成せよ。正解は自分でプログラム記述時に決めておくものとする。</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634082"/>
          </a:xfrm>
        </p:spPr>
        <p:txBody>
          <a:bodyPr>
            <a:normAutofit/>
          </a:bodyPr>
          <a:lstStyle/>
          <a:p>
            <a:r>
              <a:rPr kumimoji="1" lang="ja-JP" altLang="en-US" sz="3200" dirty="0"/>
              <a:t>参考課題１解答例</a:t>
            </a:r>
          </a:p>
        </p:txBody>
      </p:sp>
      <p:sp>
        <p:nvSpPr>
          <p:cNvPr id="4" name="正方形/長方形 3"/>
          <p:cNvSpPr/>
          <p:nvPr/>
        </p:nvSpPr>
        <p:spPr>
          <a:xfrm>
            <a:off x="539552" y="1052736"/>
            <a:ext cx="4896544" cy="5632311"/>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a:t>
            </a:r>
          </a:p>
          <a:p>
            <a:r>
              <a:rPr lang="en-US" altLang="ja-JP" sz="2000" dirty="0"/>
              <a:t>  </a:t>
            </a:r>
            <a:r>
              <a:rPr lang="en-US" altLang="ja-JP" sz="2000" dirty="0" err="1"/>
              <a:t>int</a:t>
            </a:r>
            <a:r>
              <a:rPr lang="en-US" altLang="ja-JP" sz="2000" dirty="0"/>
              <a:t> n;</a:t>
            </a:r>
          </a:p>
          <a:p>
            <a:r>
              <a:rPr lang="en-US" altLang="ja-JP" sz="2000" dirty="0"/>
              <a:t>  </a:t>
            </a:r>
            <a:r>
              <a:rPr lang="en-US" altLang="ja-JP" sz="2000" dirty="0" err="1"/>
              <a:t>int</a:t>
            </a:r>
            <a:r>
              <a:rPr lang="en-US" altLang="ja-JP" sz="2000" dirty="0"/>
              <a:t> </a:t>
            </a:r>
            <a:r>
              <a:rPr lang="en-US" altLang="ja-JP" sz="2000" dirty="0" err="1"/>
              <a:t>ans</a:t>
            </a:r>
            <a:r>
              <a:rPr lang="en-US" altLang="ja-JP" sz="2000" dirty="0"/>
              <a:t>=7;</a:t>
            </a:r>
          </a:p>
          <a:p>
            <a:r>
              <a:rPr lang="en-US" altLang="ja-JP" sz="2000" dirty="0"/>
              <a:t>  </a:t>
            </a:r>
            <a:r>
              <a:rPr lang="en-US" altLang="ja-JP" sz="2000" dirty="0" err="1"/>
              <a:t>printf</a:t>
            </a:r>
            <a:r>
              <a:rPr lang="en-US" altLang="ja-JP" sz="2000" dirty="0"/>
              <a:t>("0</a:t>
            </a:r>
            <a:r>
              <a:rPr lang="ja-JP" altLang="en-US" sz="2000" dirty="0"/>
              <a:t>～</a:t>
            </a:r>
            <a:r>
              <a:rPr lang="en-US" altLang="ja-JP" sz="2000" dirty="0"/>
              <a:t>9</a:t>
            </a:r>
            <a:r>
              <a:rPr lang="ja-JP" altLang="en-US" sz="2000" dirty="0"/>
              <a:t>の整数を当ててください</a:t>
            </a:r>
            <a:r>
              <a:rPr lang="en-US" altLang="ja-JP" sz="2000" dirty="0"/>
              <a:t>\n");</a:t>
            </a:r>
          </a:p>
          <a:p>
            <a:r>
              <a:rPr lang="en-US" altLang="ja-JP" sz="2000" dirty="0"/>
              <a:t>  </a:t>
            </a:r>
            <a:r>
              <a:rPr lang="en-US" altLang="ja-JP" sz="2000" dirty="0" err="1"/>
              <a:t>printf</a:t>
            </a:r>
            <a:r>
              <a:rPr lang="en-US" altLang="ja-JP" sz="2000" dirty="0"/>
              <a:t>("</a:t>
            </a:r>
            <a:r>
              <a:rPr lang="ja-JP" altLang="en-US" sz="2000" dirty="0"/>
              <a:t>いくつですか</a:t>
            </a:r>
            <a:r>
              <a:rPr lang="en-US" altLang="ja-JP" sz="2000" dirty="0"/>
              <a:t>? ");</a:t>
            </a:r>
          </a:p>
          <a:p>
            <a:r>
              <a:rPr lang="en-US" altLang="ja-JP" sz="2000" dirty="0"/>
              <a:t>  </a:t>
            </a:r>
            <a:r>
              <a:rPr lang="en-US" altLang="ja-JP" sz="2000" dirty="0" err="1"/>
              <a:t>scanf</a:t>
            </a:r>
            <a:r>
              <a:rPr lang="en-US" altLang="ja-JP" sz="2000" dirty="0"/>
              <a:t>("%</a:t>
            </a:r>
            <a:r>
              <a:rPr lang="en-US" altLang="ja-JP" sz="2000" dirty="0" err="1"/>
              <a:t>d",&amp;n</a:t>
            </a:r>
            <a:r>
              <a:rPr lang="en-US" altLang="ja-JP" sz="2000" dirty="0"/>
              <a:t>);</a:t>
            </a:r>
          </a:p>
          <a:p>
            <a:r>
              <a:rPr lang="en-US" altLang="ja-JP" sz="2000" dirty="0"/>
              <a:t>  while (n!=</a:t>
            </a:r>
            <a:r>
              <a:rPr lang="en-US" altLang="ja-JP" sz="2000" dirty="0" err="1"/>
              <a:t>ans</a:t>
            </a:r>
            <a:r>
              <a:rPr lang="en-US" altLang="ja-JP" sz="2000" dirty="0"/>
              <a:t>) {</a:t>
            </a:r>
          </a:p>
          <a:p>
            <a:r>
              <a:rPr lang="en-US" altLang="ja-JP" sz="2000" dirty="0"/>
              <a:t>    if(n&gt;</a:t>
            </a:r>
            <a:r>
              <a:rPr lang="en-US" altLang="ja-JP" sz="2000" dirty="0" err="1"/>
              <a:t>ans</a:t>
            </a:r>
            <a:r>
              <a:rPr lang="en-US" altLang="ja-JP" sz="2000" dirty="0"/>
              <a:t>)</a:t>
            </a:r>
          </a:p>
          <a:p>
            <a:r>
              <a:rPr lang="en-US" altLang="ja-JP" sz="2000" dirty="0"/>
              <a:t>      </a:t>
            </a:r>
            <a:r>
              <a:rPr lang="en-US" altLang="ja-JP" sz="2000" dirty="0" err="1"/>
              <a:t>printf</a:t>
            </a:r>
            <a:r>
              <a:rPr lang="en-US" altLang="ja-JP" sz="2000" dirty="0"/>
              <a:t>("</a:t>
            </a:r>
            <a:r>
              <a:rPr lang="ja-JP" altLang="en-US" sz="2000" dirty="0"/>
              <a:t>正解はもっと小さいです</a:t>
            </a:r>
            <a:r>
              <a:rPr lang="en-US" altLang="ja-JP" sz="2000" dirty="0"/>
              <a:t>\n");</a:t>
            </a:r>
          </a:p>
          <a:p>
            <a:r>
              <a:rPr lang="en-US" altLang="ja-JP" sz="2000" dirty="0"/>
              <a:t>    else if(n&lt;</a:t>
            </a:r>
            <a:r>
              <a:rPr lang="en-US" altLang="ja-JP" sz="2000" dirty="0" err="1"/>
              <a:t>ans</a:t>
            </a:r>
            <a:r>
              <a:rPr lang="en-US" altLang="ja-JP" sz="2000" dirty="0"/>
              <a:t>)</a:t>
            </a:r>
          </a:p>
          <a:p>
            <a:r>
              <a:rPr lang="en-US" altLang="ja-JP" sz="2000" dirty="0"/>
              <a:t>      </a:t>
            </a:r>
            <a:r>
              <a:rPr lang="en-US" altLang="ja-JP" sz="2000" dirty="0" err="1"/>
              <a:t>printf</a:t>
            </a:r>
            <a:r>
              <a:rPr lang="en-US" altLang="ja-JP" sz="2000" dirty="0"/>
              <a:t>("</a:t>
            </a:r>
            <a:r>
              <a:rPr lang="ja-JP" altLang="en-US" sz="2000" dirty="0"/>
              <a:t>正解はもっと大きいです</a:t>
            </a:r>
            <a:r>
              <a:rPr lang="en-US" altLang="ja-JP" sz="2000" dirty="0"/>
              <a:t>\n");</a:t>
            </a:r>
          </a:p>
          <a:p>
            <a:r>
              <a:rPr lang="en-US" altLang="ja-JP" sz="2000" dirty="0"/>
              <a:t>    </a:t>
            </a:r>
            <a:r>
              <a:rPr lang="en-US" altLang="ja-JP" sz="2000" dirty="0" err="1"/>
              <a:t>printf</a:t>
            </a:r>
            <a:r>
              <a:rPr lang="en-US" altLang="ja-JP" sz="2000" dirty="0"/>
              <a:t>("</a:t>
            </a:r>
            <a:r>
              <a:rPr lang="ja-JP" altLang="en-US" sz="2000" dirty="0"/>
              <a:t>いくつですか</a:t>
            </a:r>
            <a:r>
              <a:rPr lang="en-US" altLang="ja-JP" sz="2000" dirty="0"/>
              <a:t>? ");</a:t>
            </a:r>
          </a:p>
          <a:p>
            <a:r>
              <a:rPr lang="en-US" altLang="ja-JP" sz="2000" dirty="0"/>
              <a:t>    </a:t>
            </a:r>
            <a:r>
              <a:rPr lang="en-US" altLang="ja-JP" sz="2000" dirty="0" err="1"/>
              <a:t>scanf</a:t>
            </a:r>
            <a:r>
              <a:rPr lang="en-US" altLang="ja-JP" sz="2000" dirty="0"/>
              <a:t>("%</a:t>
            </a:r>
            <a:r>
              <a:rPr lang="en-US" altLang="ja-JP" sz="2000" dirty="0" err="1"/>
              <a:t>d",&amp;n</a:t>
            </a:r>
            <a:r>
              <a:rPr lang="en-US" altLang="ja-JP" sz="2000" dirty="0"/>
              <a:t>);</a:t>
            </a:r>
          </a:p>
          <a:p>
            <a:r>
              <a:rPr lang="en-US" altLang="ja-JP" sz="2000" dirty="0"/>
              <a:t>  }</a:t>
            </a:r>
          </a:p>
          <a:p>
            <a:r>
              <a:rPr lang="en-US" altLang="ja-JP" sz="2000" dirty="0"/>
              <a:t>  </a:t>
            </a:r>
            <a:r>
              <a:rPr lang="en-US" altLang="ja-JP" sz="2000" dirty="0" err="1"/>
              <a:t>printf</a:t>
            </a:r>
            <a:r>
              <a:rPr lang="en-US" altLang="ja-JP" sz="2000" dirty="0"/>
              <a:t>("</a:t>
            </a:r>
            <a:r>
              <a:rPr lang="ja-JP" altLang="en-US" sz="2000" dirty="0"/>
              <a:t>正解です</a:t>
            </a:r>
            <a:r>
              <a:rPr lang="en-US" altLang="ja-JP" sz="2000" dirty="0"/>
              <a:t>\n");</a:t>
            </a:r>
          </a:p>
          <a:p>
            <a:r>
              <a:rPr lang="en-US" altLang="ja-JP" sz="2000" dirty="0"/>
              <a:t>  return 0;</a:t>
            </a:r>
          </a:p>
          <a:p>
            <a:r>
              <a:rPr lang="en-US" altLang="ja-JP" sz="2000" dirty="0"/>
              <a:t>}</a:t>
            </a:r>
          </a:p>
        </p:txBody>
      </p:sp>
      <p:sp>
        <p:nvSpPr>
          <p:cNvPr id="5" name="テキスト ボックス 4"/>
          <p:cNvSpPr txBox="1"/>
          <p:nvPr/>
        </p:nvSpPr>
        <p:spPr>
          <a:xfrm>
            <a:off x="5652120" y="1850048"/>
            <a:ext cx="3059832" cy="2246769"/>
          </a:xfrm>
          <a:prstGeom prst="rect">
            <a:avLst/>
          </a:prstGeom>
          <a:noFill/>
        </p:spPr>
        <p:txBody>
          <a:bodyPr wrap="square" rtlCol="0">
            <a:spAutoFit/>
          </a:bodyPr>
          <a:lstStyle/>
          <a:p>
            <a:r>
              <a:rPr kumimoji="1" lang="en-US" altLang="ja-JP" sz="2000" dirty="0"/>
              <a:t>[</a:t>
            </a:r>
            <a:r>
              <a:rPr kumimoji="1" lang="ja-JP" altLang="en-US" sz="2000" dirty="0"/>
              <a:t>参考</a:t>
            </a:r>
            <a:r>
              <a:rPr kumimoji="1" lang="en-US" altLang="ja-JP" sz="2000" dirty="0"/>
              <a:t>]</a:t>
            </a:r>
          </a:p>
          <a:p>
            <a:r>
              <a:rPr lang="ja-JP" altLang="en-US" sz="2000" dirty="0"/>
              <a:t>この講義では説明しませんが、</a:t>
            </a:r>
            <a:r>
              <a:rPr lang="en-US" altLang="ja-JP" sz="2000" dirty="0"/>
              <a:t>do-while</a:t>
            </a:r>
            <a:r>
              <a:rPr lang="ja-JP" altLang="en-US" sz="2000" dirty="0"/>
              <a:t>文を用いると、同じ内容の</a:t>
            </a:r>
            <a:r>
              <a:rPr lang="en-US" altLang="ja-JP" sz="2000" dirty="0" err="1"/>
              <a:t>printf</a:t>
            </a:r>
            <a:r>
              <a:rPr lang="ja-JP" altLang="en-US" sz="2000" dirty="0"/>
              <a:t>文（</a:t>
            </a:r>
            <a:r>
              <a:rPr lang="en-US" altLang="ja-JP" sz="2000" dirty="0"/>
              <a:t>”</a:t>
            </a:r>
            <a:r>
              <a:rPr lang="ja-JP" altLang="en-US" sz="2000" dirty="0"/>
              <a:t>いくつですか</a:t>
            </a:r>
            <a:r>
              <a:rPr lang="en-US" altLang="ja-JP" sz="2000" dirty="0"/>
              <a:t>? ”</a:t>
            </a:r>
            <a:r>
              <a:rPr lang="ja-JP" altLang="en-US" sz="2000" dirty="0"/>
              <a:t>の表示）と</a:t>
            </a:r>
            <a:r>
              <a:rPr lang="en-US" altLang="ja-JP" sz="2000" dirty="0" err="1"/>
              <a:t>scanf</a:t>
            </a:r>
            <a:r>
              <a:rPr lang="ja-JP" altLang="en-US" sz="2000" dirty="0"/>
              <a:t>文を２か所に書かなくてよくなります。</a:t>
            </a:r>
            <a:endParaRPr lang="en-US" altLang="ja-JP"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539552" y="366936"/>
            <a:ext cx="8105775" cy="685800"/>
          </a:xfrm>
        </p:spPr>
        <p:txBody>
          <a:bodyPr rtlCol="0">
            <a:normAutofit fontScale="90000"/>
          </a:bodyPr>
          <a:lstStyle/>
          <a:p>
            <a:pPr eaLnBrk="1" fontAlgn="auto" hangingPunct="1">
              <a:spcAft>
                <a:spcPts val="0"/>
              </a:spcAft>
              <a:defRPr/>
            </a:pPr>
            <a:r>
              <a:rPr kumimoji="0" lang="ja-JP" altLang="en-US" dirty="0"/>
              <a:t>複合文</a:t>
            </a:r>
            <a:r>
              <a:rPr kumimoji="0" lang="en-US" altLang="ja-JP" dirty="0"/>
              <a:t>(</a:t>
            </a:r>
            <a:r>
              <a:rPr kumimoji="0" lang="ja-JP" altLang="en-US"/>
              <a:t>ブロック</a:t>
            </a:r>
            <a:r>
              <a:rPr kumimoji="0" lang="en-US" altLang="ja-JP" dirty="0"/>
              <a:t>)</a:t>
            </a:r>
            <a:r>
              <a:rPr kumimoji="0" lang="ja-JP" altLang="en-US"/>
              <a:t>（教科書</a:t>
            </a:r>
            <a:r>
              <a:rPr kumimoji="0" lang="en-US" altLang="ja-JP" dirty="0"/>
              <a:t> p. 60</a:t>
            </a:r>
            <a:r>
              <a:rPr kumimoji="0" lang="ja-JP" altLang="en-US"/>
              <a:t>）</a:t>
            </a:r>
            <a:endParaRPr kumimoji="0" lang="ja-JP" altLang="en-US" dirty="0"/>
          </a:p>
        </p:txBody>
      </p:sp>
      <p:sp>
        <p:nvSpPr>
          <p:cNvPr id="5126" name="テキスト ボックス 5"/>
          <p:cNvSpPr txBox="1">
            <a:spLocks noChangeArrowheads="1"/>
          </p:cNvSpPr>
          <p:nvPr/>
        </p:nvSpPr>
        <p:spPr bwMode="auto">
          <a:xfrm>
            <a:off x="571500" y="1357313"/>
            <a:ext cx="2338388" cy="523875"/>
          </a:xfrm>
          <a:prstGeom prst="rect">
            <a:avLst/>
          </a:prstGeom>
          <a:noFill/>
          <a:ln w="9525">
            <a:noFill/>
            <a:miter lim="800000"/>
            <a:headEnd/>
            <a:tailEnd/>
          </a:ln>
        </p:spPr>
        <p:txBody>
          <a:bodyPr wrap="none">
            <a:spAutoFit/>
          </a:bodyPr>
          <a:lstStyle/>
          <a:p>
            <a:r>
              <a:rPr kumimoji="1" lang="ja-JP" altLang="en-US" sz="2800"/>
              <a:t>複合文の構文</a:t>
            </a:r>
          </a:p>
        </p:txBody>
      </p:sp>
      <p:sp>
        <p:nvSpPr>
          <p:cNvPr id="5127" name="Text Box 9"/>
          <p:cNvSpPr txBox="1">
            <a:spLocks noChangeArrowheads="1"/>
          </p:cNvSpPr>
          <p:nvPr/>
        </p:nvSpPr>
        <p:spPr bwMode="auto">
          <a:xfrm>
            <a:off x="1214438" y="1928813"/>
            <a:ext cx="4941737" cy="461665"/>
          </a:xfrm>
          <a:prstGeom prst="rect">
            <a:avLst/>
          </a:prstGeom>
          <a:solidFill>
            <a:srgbClr val="FFFF00"/>
          </a:solidFill>
          <a:ln w="9525">
            <a:solidFill>
              <a:schemeClr val="tx1"/>
            </a:solidFill>
            <a:miter lim="800000"/>
            <a:headEnd/>
            <a:tailEnd/>
          </a:ln>
        </p:spPr>
        <p:txBody>
          <a:bodyPr wrap="square">
            <a:spAutoFit/>
          </a:bodyPr>
          <a:lstStyle/>
          <a:p>
            <a:r>
              <a:rPr kumimoji="1" lang="en-US" altLang="ja-JP" sz="2400" dirty="0"/>
              <a:t>{ 0</a:t>
            </a:r>
            <a:r>
              <a:rPr kumimoji="1" lang="ja-JP" altLang="en-US" sz="2400"/>
              <a:t>個以上の宣言あるいは文の並び </a:t>
            </a:r>
            <a:r>
              <a:rPr kumimoji="1" lang="en-US" altLang="ja-JP" sz="2400" dirty="0"/>
              <a:t>}</a:t>
            </a:r>
            <a:endParaRPr kumimoji="1" lang="ja-JP" altLang="en-US" sz="2400"/>
          </a:p>
        </p:txBody>
      </p:sp>
      <p:sp>
        <p:nvSpPr>
          <p:cNvPr id="5128" name="テキスト ボックス 9"/>
          <p:cNvSpPr txBox="1">
            <a:spLocks noChangeArrowheads="1"/>
          </p:cNvSpPr>
          <p:nvPr/>
        </p:nvSpPr>
        <p:spPr bwMode="auto">
          <a:xfrm>
            <a:off x="642938" y="3000375"/>
            <a:ext cx="2420856" cy="523220"/>
          </a:xfrm>
          <a:prstGeom prst="rect">
            <a:avLst/>
          </a:prstGeom>
          <a:noFill/>
          <a:ln w="9525">
            <a:noFill/>
            <a:miter lim="800000"/>
            <a:headEnd/>
            <a:tailEnd/>
          </a:ln>
        </p:spPr>
        <p:txBody>
          <a:bodyPr wrap="none">
            <a:spAutoFit/>
          </a:bodyPr>
          <a:lstStyle/>
          <a:p>
            <a:r>
              <a:rPr kumimoji="1" lang="ja-JP" altLang="en-US" sz="2800"/>
              <a:t>複合文の意味</a:t>
            </a:r>
          </a:p>
        </p:txBody>
      </p:sp>
      <p:sp>
        <p:nvSpPr>
          <p:cNvPr id="5129" name="Text Box 9"/>
          <p:cNvSpPr txBox="1">
            <a:spLocks noChangeArrowheads="1"/>
          </p:cNvSpPr>
          <p:nvPr/>
        </p:nvSpPr>
        <p:spPr bwMode="auto">
          <a:xfrm>
            <a:off x="1285876" y="3571875"/>
            <a:ext cx="4149650" cy="461963"/>
          </a:xfrm>
          <a:prstGeom prst="rect">
            <a:avLst/>
          </a:prstGeom>
          <a:solidFill>
            <a:srgbClr val="CCFFCC"/>
          </a:solidFill>
          <a:ln w="9525">
            <a:solidFill>
              <a:schemeClr val="tx1"/>
            </a:solidFill>
            <a:miter lim="800000"/>
            <a:headEnd/>
            <a:tailEnd/>
          </a:ln>
        </p:spPr>
        <p:txBody>
          <a:bodyPr wrap="square">
            <a:spAutoFit/>
          </a:bodyPr>
          <a:lstStyle/>
          <a:p>
            <a:r>
              <a:rPr kumimoji="1" lang="ja-JP" altLang="en-US" sz="2400"/>
              <a:t>複合文の中の文を順番に実行</a:t>
            </a:r>
            <a:endParaRPr lang="ja-JP" altLang="en-US" sz="2400">
              <a:ea typeface="ＭＳ Ｐゴシック" charset="-128"/>
            </a:endParaRPr>
          </a:p>
        </p:txBody>
      </p:sp>
      <p:sp>
        <p:nvSpPr>
          <p:cNvPr id="5130" name="テキスト ボックス 12"/>
          <p:cNvSpPr txBox="1">
            <a:spLocks noChangeArrowheads="1"/>
          </p:cNvSpPr>
          <p:nvPr/>
        </p:nvSpPr>
        <p:spPr bwMode="auto">
          <a:xfrm>
            <a:off x="1763688" y="4653136"/>
            <a:ext cx="6480720" cy="1569660"/>
          </a:xfrm>
          <a:prstGeom prst="rect">
            <a:avLst/>
          </a:prstGeom>
          <a:noFill/>
          <a:ln w="9525">
            <a:solidFill>
              <a:schemeClr val="tx1"/>
            </a:solidFill>
            <a:miter lim="800000"/>
            <a:headEnd/>
            <a:tailEnd/>
          </a:ln>
        </p:spPr>
        <p:txBody>
          <a:bodyPr wrap="square">
            <a:spAutoFit/>
          </a:bodyPr>
          <a:lstStyle/>
          <a:p>
            <a:r>
              <a:rPr kumimoji="1" lang="ja-JP" altLang="en-US" sz="2400" dirty="0"/>
              <a:t>宣言された変数</a:t>
            </a:r>
            <a:r>
              <a:rPr kumimoji="1" lang="en-US" altLang="ja-JP" sz="2400" i="1" dirty="0"/>
              <a:t>x</a:t>
            </a:r>
            <a:r>
              <a:rPr kumimoji="1" lang="ja-JP" altLang="en-US" sz="2400" dirty="0"/>
              <a:t>の有効範囲は、</a:t>
            </a:r>
            <a:r>
              <a:rPr kumimoji="1" lang="en-US" altLang="ja-JP" sz="2400" i="1" dirty="0"/>
              <a:t>x</a:t>
            </a:r>
            <a:r>
              <a:rPr kumimoji="1" lang="ja-JP" altLang="en-US" sz="2400" dirty="0"/>
              <a:t>の宣言の場所から複合文の最後まで。（ただし、複合文中に複合文があってそこで同じ名前の変数が宣言された場合はそこは除く</a:t>
            </a:r>
            <a:r>
              <a:rPr kumimoji="1" lang="ja-JP" altLang="en-US" sz="2400"/>
              <a:t>。）（教科書</a:t>
            </a:r>
            <a:r>
              <a:rPr kumimoji="1" lang="en-US" altLang="ja-JP" sz="2400" dirty="0"/>
              <a:t> p. 155</a:t>
            </a:r>
            <a:r>
              <a:rPr lang="en-US" altLang="ja-JP" sz="2400" dirty="0"/>
              <a:t>, </a:t>
            </a:r>
            <a:r>
              <a:rPr kumimoji="1" lang="en-US" altLang="ja-JP" sz="2400" dirty="0"/>
              <a:t>p. 173</a:t>
            </a:r>
            <a:r>
              <a:rPr kumimoji="1" lang="ja-JP" altLang="en-US" sz="2400"/>
              <a:t>）</a:t>
            </a:r>
            <a:endParaRPr kumimoji="1" lang="en-US" altLang="ja-JP" sz="2400" dirty="0"/>
          </a:p>
        </p:txBody>
      </p:sp>
      <p:sp>
        <p:nvSpPr>
          <p:cNvPr id="5131" name="テキスト ボックス 10"/>
          <p:cNvSpPr txBox="1">
            <a:spLocks noChangeArrowheads="1"/>
          </p:cNvSpPr>
          <p:nvPr/>
        </p:nvSpPr>
        <p:spPr bwMode="auto">
          <a:xfrm>
            <a:off x="642938" y="5000625"/>
            <a:ext cx="903287" cy="523875"/>
          </a:xfrm>
          <a:prstGeom prst="rect">
            <a:avLst/>
          </a:prstGeom>
          <a:noFill/>
          <a:ln w="9525">
            <a:solidFill>
              <a:schemeClr val="tx1"/>
            </a:solidFill>
            <a:miter lim="800000"/>
            <a:headEnd/>
            <a:tailEnd/>
          </a:ln>
        </p:spPr>
        <p:txBody>
          <a:bodyPr wrap="none">
            <a:spAutoFit/>
          </a:bodyPr>
          <a:lstStyle/>
          <a:p>
            <a:r>
              <a:rPr kumimoji="1" lang="ja-JP" altLang="en-US" sz="2800"/>
              <a:t>重要</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参考課題２</a:t>
            </a:r>
          </a:p>
        </p:txBody>
      </p:sp>
      <p:sp>
        <p:nvSpPr>
          <p:cNvPr id="4" name="正方形/長方形 3"/>
          <p:cNvSpPr/>
          <p:nvPr/>
        </p:nvSpPr>
        <p:spPr>
          <a:xfrm>
            <a:off x="1043608" y="3501008"/>
            <a:ext cx="6480720" cy="1200329"/>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1</a:t>
            </a:r>
            <a:r>
              <a:rPr lang="ja-JP" altLang="en-US" sz="2400" dirty="0"/>
              <a:t>以上の整数を入力</a:t>
            </a:r>
            <a:r>
              <a:rPr lang="en-US" altLang="ja-JP" sz="2400" dirty="0"/>
              <a:t>: </a:t>
            </a:r>
            <a:r>
              <a:rPr lang="en-US" altLang="ja-JP" sz="2400" dirty="0">
                <a:solidFill>
                  <a:srgbClr val="FF0000"/>
                </a:solidFill>
              </a:rPr>
              <a:t>6</a:t>
            </a:r>
          </a:p>
          <a:p>
            <a:r>
              <a:rPr lang="en-US" altLang="ja-JP" sz="2400" dirty="0"/>
              <a:t>6</a:t>
            </a:r>
            <a:r>
              <a:rPr lang="ja-JP" altLang="en-US" sz="2400" dirty="0"/>
              <a:t>の階乗は</a:t>
            </a:r>
            <a:r>
              <a:rPr lang="en-US" altLang="ja-JP" sz="2400" dirty="0"/>
              <a:t>720</a:t>
            </a:r>
            <a:r>
              <a:rPr lang="ja-JP" altLang="en-US" sz="2400"/>
              <a:t>です</a:t>
            </a:r>
            <a:endParaRPr lang="ja-JP" altLang="en-US" sz="2400" dirty="0"/>
          </a:p>
        </p:txBody>
      </p:sp>
      <p:sp>
        <p:nvSpPr>
          <p:cNvPr id="5" name="正方形/長方形 4"/>
          <p:cNvSpPr/>
          <p:nvPr/>
        </p:nvSpPr>
        <p:spPr>
          <a:xfrm>
            <a:off x="971600" y="1484784"/>
            <a:ext cx="6984776" cy="954107"/>
          </a:xfrm>
          <a:prstGeom prst="rect">
            <a:avLst/>
          </a:prstGeom>
        </p:spPr>
        <p:txBody>
          <a:bodyPr wrap="square">
            <a:spAutoFit/>
          </a:bodyPr>
          <a:lstStyle/>
          <a:p>
            <a:r>
              <a:rPr lang="en-US" altLang="ja-JP" sz="2800" dirty="0"/>
              <a:t>1</a:t>
            </a:r>
            <a:r>
              <a:rPr lang="ja-JP" altLang="en-US" sz="2800" dirty="0"/>
              <a:t>以上の整数をキーボードから受け取り、</a:t>
            </a:r>
            <a:r>
              <a:rPr lang="ja-JP" altLang="ja-JP" sz="2800" dirty="0"/>
              <a:t>その値</a:t>
            </a:r>
            <a:r>
              <a:rPr lang="ja-JP" altLang="en-US" sz="2800" dirty="0"/>
              <a:t>の階乗を</a:t>
            </a:r>
            <a:r>
              <a:rPr lang="ja-JP" altLang="ja-JP" sz="2800" dirty="0"/>
              <a:t>表示</a:t>
            </a:r>
            <a:r>
              <a:rPr lang="ja-JP" altLang="en-US" sz="2800" dirty="0"/>
              <a:t>するプログラムを書け。</a:t>
            </a:r>
            <a:endParaRPr lang="ja-JP" altLang="ja-JP"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参考課題２解答例</a:t>
            </a:r>
          </a:p>
        </p:txBody>
      </p:sp>
      <p:sp>
        <p:nvSpPr>
          <p:cNvPr id="4" name="正方形/長方形 3"/>
          <p:cNvSpPr/>
          <p:nvPr/>
        </p:nvSpPr>
        <p:spPr>
          <a:xfrm>
            <a:off x="2088232" y="1268760"/>
            <a:ext cx="5436096" cy="5016758"/>
          </a:xfrm>
          <a:prstGeom prst="rect">
            <a:avLst/>
          </a:prstGeom>
          <a:ln>
            <a:solidFill>
              <a:schemeClr val="tx1"/>
            </a:solidFill>
          </a:ln>
        </p:spPr>
        <p:txBody>
          <a:bodyPr wrap="square">
            <a:spAutoFit/>
          </a:bodyPr>
          <a:lstStyle/>
          <a:p>
            <a:r>
              <a:rPr lang="en-US" altLang="ja-JP" sz="2000" dirty="0"/>
              <a:t>#include&lt;</a:t>
            </a:r>
            <a:r>
              <a:rPr lang="en-US" altLang="ja-JP" sz="2000" dirty="0" err="1"/>
              <a:t>stdio.h</a:t>
            </a:r>
            <a:r>
              <a:rPr lang="en-US" altLang="ja-JP" sz="2000" dirty="0"/>
              <a:t>&gt;</a:t>
            </a:r>
          </a:p>
          <a:p>
            <a:r>
              <a:rPr lang="en-US" altLang="ja-JP" sz="2000" dirty="0" err="1"/>
              <a:t>int</a:t>
            </a:r>
            <a:r>
              <a:rPr lang="en-US" altLang="ja-JP" sz="2000" dirty="0"/>
              <a:t> main(void){</a:t>
            </a:r>
          </a:p>
          <a:p>
            <a:r>
              <a:rPr lang="en-US" altLang="ja-JP" sz="2000" dirty="0"/>
              <a:t>  </a:t>
            </a:r>
            <a:r>
              <a:rPr lang="en-US" altLang="ja-JP" sz="2000" dirty="0" err="1"/>
              <a:t>int</a:t>
            </a:r>
            <a:r>
              <a:rPr lang="en-US" altLang="ja-JP" sz="2000" dirty="0"/>
              <a:t> n;</a:t>
            </a:r>
          </a:p>
          <a:p>
            <a:r>
              <a:rPr lang="en-US" altLang="ja-JP" sz="2000" dirty="0"/>
              <a:t>  </a:t>
            </a:r>
            <a:r>
              <a:rPr lang="en-US" altLang="ja-JP" sz="2000" dirty="0" err="1"/>
              <a:t>int</a:t>
            </a:r>
            <a:r>
              <a:rPr lang="en-US" altLang="ja-JP" sz="2000" dirty="0"/>
              <a:t> factorial;</a:t>
            </a:r>
          </a:p>
          <a:p>
            <a:r>
              <a:rPr lang="en-US" altLang="ja-JP" sz="2000" dirty="0"/>
              <a:t>  </a:t>
            </a:r>
            <a:r>
              <a:rPr lang="en-US" altLang="ja-JP" sz="2000" dirty="0" err="1"/>
              <a:t>int</a:t>
            </a:r>
            <a:r>
              <a:rPr lang="en-US" altLang="ja-JP" sz="2000" dirty="0"/>
              <a:t> </a:t>
            </a:r>
            <a:r>
              <a:rPr lang="en-US" altLang="ja-JP" sz="2000" dirty="0" err="1"/>
              <a:t>i</a:t>
            </a:r>
            <a:r>
              <a:rPr lang="en-US" altLang="ja-JP" sz="2000" dirty="0"/>
              <a:t>;</a:t>
            </a:r>
          </a:p>
          <a:p>
            <a:r>
              <a:rPr lang="en-US" altLang="ja-JP" sz="2000" dirty="0"/>
              <a:t>  factorial = 1;</a:t>
            </a:r>
          </a:p>
          <a:p>
            <a:r>
              <a:rPr lang="en-US" altLang="ja-JP" sz="2000" dirty="0"/>
              <a:t>  </a:t>
            </a:r>
            <a:r>
              <a:rPr lang="en-US" altLang="ja-JP" sz="2000" dirty="0" err="1"/>
              <a:t>printf</a:t>
            </a:r>
            <a:r>
              <a:rPr lang="en-US" altLang="ja-JP" sz="2000" dirty="0"/>
              <a:t>("1</a:t>
            </a:r>
            <a:r>
              <a:rPr lang="ja-JP" altLang="en-US" sz="2000" dirty="0"/>
              <a:t>以上の整数を入力</a:t>
            </a:r>
            <a:r>
              <a:rPr lang="en-US" altLang="ja-JP" sz="2000" dirty="0"/>
              <a:t>: ");</a:t>
            </a:r>
          </a:p>
          <a:p>
            <a:r>
              <a:rPr lang="en-US" altLang="ja-JP" sz="2000" dirty="0"/>
              <a:t>  </a:t>
            </a:r>
            <a:r>
              <a:rPr lang="en-US" altLang="ja-JP" sz="2000" dirty="0" err="1"/>
              <a:t>scanf</a:t>
            </a:r>
            <a:r>
              <a:rPr lang="en-US" altLang="ja-JP" sz="2000" dirty="0"/>
              <a:t>("%d", &amp;n);</a:t>
            </a:r>
          </a:p>
          <a:p>
            <a:r>
              <a:rPr lang="en-US" altLang="ja-JP" sz="2000" dirty="0"/>
              <a:t>  </a:t>
            </a:r>
            <a:r>
              <a:rPr lang="en-US" altLang="ja-JP" sz="2000" dirty="0" err="1"/>
              <a:t>i</a:t>
            </a:r>
            <a:r>
              <a:rPr lang="en-US" altLang="ja-JP" sz="2000" dirty="0"/>
              <a:t>=n;</a:t>
            </a:r>
          </a:p>
          <a:p>
            <a:r>
              <a:rPr lang="en-US" altLang="ja-JP" sz="2000" dirty="0"/>
              <a:t>  while(</a:t>
            </a:r>
            <a:r>
              <a:rPr lang="en-US" altLang="ja-JP" sz="2000" dirty="0" err="1"/>
              <a:t>i</a:t>
            </a:r>
            <a:r>
              <a:rPr lang="en-US" altLang="ja-JP" sz="2000" dirty="0"/>
              <a:t>!=0){</a:t>
            </a:r>
          </a:p>
          <a:p>
            <a:r>
              <a:rPr lang="en-US" altLang="ja-JP" sz="2000" dirty="0"/>
              <a:t>    factorial = factorial * </a:t>
            </a:r>
            <a:r>
              <a:rPr lang="en-US" altLang="ja-JP" sz="2000" dirty="0" err="1"/>
              <a:t>i</a:t>
            </a:r>
            <a:r>
              <a:rPr lang="en-US" altLang="ja-JP" sz="2000" dirty="0"/>
              <a:t>;</a:t>
            </a:r>
          </a:p>
          <a:p>
            <a:r>
              <a:rPr lang="en-US" altLang="ja-JP" sz="2000" dirty="0"/>
              <a:t>    </a:t>
            </a:r>
            <a:r>
              <a:rPr lang="en-US" altLang="ja-JP" sz="2000" dirty="0" err="1"/>
              <a:t>i</a:t>
            </a:r>
            <a:r>
              <a:rPr lang="en-US" altLang="ja-JP" sz="2000" dirty="0"/>
              <a:t>=i-1;</a:t>
            </a:r>
          </a:p>
          <a:p>
            <a:r>
              <a:rPr lang="en-US" altLang="ja-JP" sz="2000" dirty="0"/>
              <a:t>  }</a:t>
            </a:r>
          </a:p>
          <a:p>
            <a:r>
              <a:rPr lang="en-US" altLang="ja-JP" sz="2000" dirty="0"/>
              <a:t>  </a:t>
            </a:r>
            <a:r>
              <a:rPr lang="en-US" altLang="ja-JP" sz="2000" dirty="0" err="1"/>
              <a:t>printf</a:t>
            </a:r>
            <a:r>
              <a:rPr lang="en-US" altLang="ja-JP" sz="2000" dirty="0"/>
              <a:t>("%d</a:t>
            </a:r>
            <a:r>
              <a:rPr lang="ja-JP" altLang="en-US" sz="2000" dirty="0"/>
              <a:t>の階乗は</a:t>
            </a:r>
            <a:r>
              <a:rPr lang="en-US" altLang="ja-JP" sz="2000" dirty="0"/>
              <a:t>%d</a:t>
            </a:r>
            <a:r>
              <a:rPr lang="ja-JP" altLang="en-US" sz="2000" dirty="0" err="1"/>
              <a:t>です</a:t>
            </a:r>
            <a:r>
              <a:rPr lang="en-US" altLang="ja-JP" sz="2000" dirty="0"/>
              <a:t>\n", n, factorial);</a:t>
            </a:r>
          </a:p>
          <a:p>
            <a:r>
              <a:rPr lang="en-US" altLang="ja-JP" sz="2000" dirty="0"/>
              <a:t>  return 0;</a:t>
            </a:r>
          </a:p>
          <a:p>
            <a:r>
              <a:rPr lang="en-US" altLang="ja-JP" sz="2000" dirty="0"/>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参考課題３</a:t>
            </a:r>
            <a:endParaRPr kumimoji="1" lang="ja-JP" altLang="en-US" dirty="0"/>
          </a:p>
        </p:txBody>
      </p:sp>
      <p:sp>
        <p:nvSpPr>
          <p:cNvPr id="4" name="テキスト ボックス 3"/>
          <p:cNvSpPr txBox="1"/>
          <p:nvPr/>
        </p:nvSpPr>
        <p:spPr>
          <a:xfrm>
            <a:off x="899592" y="1484784"/>
            <a:ext cx="7128792" cy="707886"/>
          </a:xfrm>
          <a:prstGeom prst="rect">
            <a:avLst/>
          </a:prstGeom>
          <a:noFill/>
        </p:spPr>
        <p:txBody>
          <a:bodyPr wrap="square" rtlCol="0">
            <a:spAutoFit/>
          </a:bodyPr>
          <a:lstStyle/>
          <a:p>
            <a:r>
              <a:rPr kumimoji="1" lang="ja-JP" altLang="en-US" sz="2000" dirty="0"/>
              <a:t>キーボードから</a:t>
            </a:r>
            <a:r>
              <a:rPr lang="ja-JP" altLang="en-US" sz="2000" dirty="0"/>
              <a:t>整数を受け取り、</a:t>
            </a:r>
            <a:r>
              <a:rPr lang="en-US" altLang="ja-JP" sz="2000" dirty="0"/>
              <a:t>0</a:t>
            </a:r>
            <a:r>
              <a:rPr lang="ja-JP" altLang="en-US" sz="2000" dirty="0"/>
              <a:t>が入力されるまで入力された値を加えていき、結果を表示するプログラムを書け。</a:t>
            </a:r>
            <a:endParaRPr kumimoji="1" lang="ja-JP" altLang="en-US" sz="2000" dirty="0"/>
          </a:p>
        </p:txBody>
      </p:sp>
      <p:sp>
        <p:nvSpPr>
          <p:cNvPr id="5" name="正方形/長方形 4"/>
          <p:cNvSpPr/>
          <p:nvPr/>
        </p:nvSpPr>
        <p:spPr>
          <a:xfrm>
            <a:off x="1403648" y="2420888"/>
            <a:ext cx="6192688" cy="3046988"/>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ja-JP" altLang="en-US" sz="2400"/>
              <a:t>足し算</a:t>
            </a:r>
            <a:r>
              <a:rPr lang="ja-JP" altLang="en-US" sz="2400" dirty="0"/>
              <a:t>を行います。</a:t>
            </a:r>
          </a:p>
          <a:p>
            <a:r>
              <a:rPr lang="ja-JP" altLang="en-US" sz="2400" dirty="0"/>
              <a:t>足す数を入力してください</a:t>
            </a:r>
            <a:r>
              <a:rPr lang="en-US" altLang="ja-JP" sz="2400" dirty="0"/>
              <a:t>: </a:t>
            </a:r>
            <a:r>
              <a:rPr lang="en-US" altLang="ja-JP" sz="2400" dirty="0">
                <a:solidFill>
                  <a:srgbClr val="FF0000"/>
                </a:solidFill>
              </a:rPr>
              <a:t>3</a:t>
            </a:r>
          </a:p>
          <a:p>
            <a:r>
              <a:rPr lang="ja-JP" altLang="en-US" sz="2400" dirty="0"/>
              <a:t>足す数を入力してください</a:t>
            </a:r>
            <a:r>
              <a:rPr lang="en-US" altLang="ja-JP" sz="2400" dirty="0"/>
              <a:t>: </a:t>
            </a:r>
            <a:r>
              <a:rPr lang="en-US" altLang="ja-JP" sz="2400" dirty="0">
                <a:solidFill>
                  <a:srgbClr val="FF0000"/>
                </a:solidFill>
              </a:rPr>
              <a:t>7</a:t>
            </a:r>
          </a:p>
          <a:p>
            <a:r>
              <a:rPr lang="ja-JP" altLang="en-US" sz="2400" dirty="0"/>
              <a:t>足す数を入力してください</a:t>
            </a:r>
            <a:r>
              <a:rPr lang="en-US" altLang="ja-JP" sz="2400" dirty="0"/>
              <a:t>: </a:t>
            </a:r>
            <a:r>
              <a:rPr lang="en-US" altLang="ja-JP" sz="2400" dirty="0">
                <a:solidFill>
                  <a:srgbClr val="FF0000"/>
                </a:solidFill>
              </a:rPr>
              <a:t>-2</a:t>
            </a:r>
          </a:p>
          <a:p>
            <a:r>
              <a:rPr lang="ja-JP" altLang="en-US" sz="2400" dirty="0"/>
              <a:t>足す数を入力してください</a:t>
            </a:r>
            <a:r>
              <a:rPr lang="en-US" altLang="ja-JP" sz="2400" dirty="0"/>
              <a:t>: </a:t>
            </a:r>
            <a:r>
              <a:rPr lang="en-US" altLang="ja-JP" sz="2400" dirty="0">
                <a:solidFill>
                  <a:srgbClr val="FF0000"/>
                </a:solidFill>
              </a:rPr>
              <a:t>4</a:t>
            </a:r>
          </a:p>
          <a:p>
            <a:r>
              <a:rPr lang="ja-JP" altLang="en-US" sz="2400" dirty="0"/>
              <a:t>足す数を入力してください</a:t>
            </a:r>
            <a:r>
              <a:rPr lang="en-US" altLang="ja-JP" sz="2400" dirty="0"/>
              <a:t>: </a:t>
            </a:r>
            <a:r>
              <a:rPr lang="en-US" altLang="ja-JP" sz="2400" dirty="0">
                <a:solidFill>
                  <a:srgbClr val="FF0000"/>
                </a:solidFill>
              </a:rPr>
              <a:t>0</a:t>
            </a:r>
          </a:p>
          <a:p>
            <a:r>
              <a:rPr lang="ja-JP" altLang="en-US" sz="2400" dirty="0"/>
              <a:t>結果は</a:t>
            </a:r>
            <a:r>
              <a:rPr lang="en-US" altLang="ja-JP" sz="2400" dirty="0"/>
              <a:t>12</a:t>
            </a:r>
            <a:r>
              <a:rPr lang="ja-JP" altLang="en-US" sz="2400"/>
              <a:t>です。</a:t>
            </a:r>
            <a:endParaRPr lang="ja-JP" altLang="en-US"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r>
              <a:rPr lang="ja-JP" altLang="en-US" dirty="0"/>
              <a:t>参考課題３解答例</a:t>
            </a:r>
            <a:endParaRPr kumimoji="1" lang="ja-JP" altLang="en-US" dirty="0"/>
          </a:p>
        </p:txBody>
      </p:sp>
      <p:sp>
        <p:nvSpPr>
          <p:cNvPr id="4" name="正方形/長方形 3"/>
          <p:cNvSpPr/>
          <p:nvPr/>
        </p:nvSpPr>
        <p:spPr>
          <a:xfrm>
            <a:off x="827584" y="1200809"/>
            <a:ext cx="4572000" cy="5324535"/>
          </a:xfrm>
          <a:prstGeom prst="rect">
            <a:avLst/>
          </a:prstGeom>
          <a:ln>
            <a:solidFill>
              <a:schemeClr val="tx1"/>
            </a:solidFill>
          </a:ln>
        </p:spPr>
        <p:txBody>
          <a:bodyPr>
            <a:spAutoFit/>
          </a:bodyPr>
          <a:lstStyle/>
          <a:p>
            <a:r>
              <a:rPr lang="en-US" altLang="ja-JP" sz="2000" dirty="0"/>
              <a:t>#include&lt;</a:t>
            </a:r>
            <a:r>
              <a:rPr lang="en-US" altLang="ja-JP" sz="2000" dirty="0" err="1"/>
              <a:t>stdio.h</a:t>
            </a:r>
            <a:r>
              <a:rPr lang="en-US" altLang="ja-JP" sz="2000" dirty="0"/>
              <a:t>&gt;</a:t>
            </a:r>
          </a:p>
          <a:p>
            <a:r>
              <a:rPr lang="en-US" altLang="ja-JP" sz="2000" dirty="0" err="1"/>
              <a:t>int</a:t>
            </a:r>
            <a:r>
              <a:rPr lang="en-US" altLang="ja-JP" sz="2000" dirty="0"/>
              <a:t> main(void)</a:t>
            </a:r>
          </a:p>
          <a:p>
            <a:r>
              <a:rPr lang="en-US" altLang="ja-JP" sz="2000" dirty="0"/>
              <a:t>{</a:t>
            </a:r>
          </a:p>
          <a:p>
            <a:r>
              <a:rPr lang="en-US" altLang="ja-JP" sz="2000" dirty="0"/>
              <a:t>  </a:t>
            </a:r>
            <a:r>
              <a:rPr lang="en-US" altLang="ja-JP" sz="2000" dirty="0" err="1"/>
              <a:t>int</a:t>
            </a:r>
            <a:r>
              <a:rPr lang="en-US" altLang="ja-JP" sz="2000" dirty="0"/>
              <a:t> x;</a:t>
            </a:r>
          </a:p>
          <a:p>
            <a:r>
              <a:rPr lang="en-US" altLang="ja-JP" sz="2000" dirty="0"/>
              <a:t>  </a:t>
            </a:r>
            <a:r>
              <a:rPr lang="en-US" altLang="ja-JP" sz="2000" dirty="0" err="1"/>
              <a:t>int</a:t>
            </a:r>
            <a:r>
              <a:rPr lang="en-US" altLang="ja-JP" sz="2000" dirty="0"/>
              <a:t> </a:t>
            </a:r>
            <a:r>
              <a:rPr lang="en-US" altLang="ja-JP" sz="2000" dirty="0" err="1"/>
              <a:t>ans</a:t>
            </a:r>
            <a:r>
              <a:rPr lang="en-US" altLang="ja-JP" sz="2000" dirty="0"/>
              <a:t>;</a:t>
            </a:r>
          </a:p>
          <a:p>
            <a:r>
              <a:rPr lang="en-US" altLang="ja-JP" sz="2000" dirty="0"/>
              <a:t>  </a:t>
            </a:r>
            <a:r>
              <a:rPr lang="en-US" altLang="ja-JP" sz="2000" dirty="0" err="1"/>
              <a:t>ans</a:t>
            </a:r>
            <a:r>
              <a:rPr lang="en-US" altLang="ja-JP" sz="2000" dirty="0"/>
              <a:t> = 0;</a:t>
            </a:r>
          </a:p>
          <a:p>
            <a:r>
              <a:rPr lang="en-US" altLang="ja-JP" sz="2000" dirty="0"/>
              <a:t>  </a:t>
            </a:r>
            <a:r>
              <a:rPr lang="en-US" altLang="ja-JP" sz="2000" dirty="0" err="1"/>
              <a:t>printf</a:t>
            </a:r>
            <a:r>
              <a:rPr lang="en-US" altLang="ja-JP" sz="2000" dirty="0"/>
              <a:t>("</a:t>
            </a:r>
            <a:r>
              <a:rPr lang="ja-JP" altLang="en-US" sz="2000" dirty="0"/>
              <a:t>足し算を行います。</a:t>
            </a:r>
            <a:r>
              <a:rPr lang="en-US" altLang="ja-JP" sz="2000" dirty="0"/>
              <a:t>\n");</a:t>
            </a:r>
          </a:p>
          <a:p>
            <a:r>
              <a:rPr lang="en-US" altLang="ja-JP" sz="2000" dirty="0"/>
              <a:t>  </a:t>
            </a:r>
            <a:r>
              <a:rPr lang="en-US" altLang="ja-JP" sz="2000" dirty="0" err="1"/>
              <a:t>printf</a:t>
            </a:r>
            <a:r>
              <a:rPr lang="en-US" altLang="ja-JP" sz="2000" dirty="0"/>
              <a:t>("</a:t>
            </a:r>
            <a:r>
              <a:rPr lang="ja-JP" altLang="en-US" sz="2000" dirty="0"/>
              <a:t>足す数を入力してください</a:t>
            </a:r>
            <a:r>
              <a:rPr lang="en-US" altLang="ja-JP" sz="2000" dirty="0"/>
              <a:t>: ");</a:t>
            </a:r>
          </a:p>
          <a:p>
            <a:r>
              <a:rPr lang="en-US" altLang="ja-JP" sz="2000" dirty="0"/>
              <a:t>  </a:t>
            </a:r>
            <a:r>
              <a:rPr lang="en-US" altLang="ja-JP" sz="2000" dirty="0" err="1"/>
              <a:t>scanf</a:t>
            </a:r>
            <a:r>
              <a:rPr lang="en-US" altLang="ja-JP" sz="2000" dirty="0"/>
              <a:t>("%d", &amp;x);</a:t>
            </a:r>
          </a:p>
          <a:p>
            <a:r>
              <a:rPr lang="en-US" altLang="ja-JP" sz="2000" dirty="0"/>
              <a:t>  while(x != 0) {</a:t>
            </a:r>
          </a:p>
          <a:p>
            <a:r>
              <a:rPr lang="en-US" altLang="ja-JP" sz="2000" dirty="0"/>
              <a:t>      </a:t>
            </a:r>
            <a:r>
              <a:rPr lang="en-US" altLang="ja-JP" sz="2000" dirty="0" err="1"/>
              <a:t>ans</a:t>
            </a:r>
            <a:r>
              <a:rPr lang="en-US" altLang="ja-JP" sz="2000" dirty="0"/>
              <a:t> = </a:t>
            </a:r>
            <a:r>
              <a:rPr lang="en-US" altLang="ja-JP" sz="2000" dirty="0" err="1"/>
              <a:t>ans</a:t>
            </a:r>
            <a:r>
              <a:rPr lang="en-US" altLang="ja-JP" sz="2000" dirty="0"/>
              <a:t> + x;</a:t>
            </a:r>
          </a:p>
          <a:p>
            <a:r>
              <a:rPr lang="en-US" altLang="ja-JP" sz="2000" dirty="0"/>
              <a:t>      </a:t>
            </a:r>
            <a:r>
              <a:rPr lang="en-US" altLang="ja-JP" sz="2000" dirty="0" err="1"/>
              <a:t>printf</a:t>
            </a:r>
            <a:r>
              <a:rPr lang="en-US" altLang="ja-JP" sz="2000" dirty="0"/>
              <a:t>("</a:t>
            </a:r>
            <a:r>
              <a:rPr lang="ja-JP" altLang="en-US" sz="2000" dirty="0"/>
              <a:t>足す数を入力してください</a:t>
            </a:r>
            <a:r>
              <a:rPr lang="en-US" altLang="ja-JP" sz="2000" dirty="0"/>
              <a:t>: ");</a:t>
            </a:r>
          </a:p>
          <a:p>
            <a:r>
              <a:rPr lang="en-US" altLang="ja-JP" sz="2000" dirty="0"/>
              <a:t>      </a:t>
            </a:r>
            <a:r>
              <a:rPr lang="en-US" altLang="ja-JP" sz="2000" dirty="0" err="1"/>
              <a:t>scanf</a:t>
            </a:r>
            <a:r>
              <a:rPr lang="en-US" altLang="ja-JP" sz="2000" dirty="0"/>
              <a:t>("%d" , &amp;x);</a:t>
            </a:r>
          </a:p>
          <a:p>
            <a:r>
              <a:rPr lang="en-US" altLang="ja-JP" sz="2000" dirty="0"/>
              <a:t>    }</a:t>
            </a:r>
          </a:p>
          <a:p>
            <a:r>
              <a:rPr lang="en-US" altLang="ja-JP" sz="2000" dirty="0"/>
              <a:t>  </a:t>
            </a:r>
            <a:r>
              <a:rPr lang="en-US" altLang="ja-JP" sz="2000" dirty="0" err="1"/>
              <a:t>printf</a:t>
            </a:r>
            <a:r>
              <a:rPr lang="en-US" altLang="ja-JP" sz="2000" dirty="0"/>
              <a:t>("</a:t>
            </a:r>
            <a:r>
              <a:rPr lang="ja-JP" altLang="en-US" sz="2000" dirty="0"/>
              <a:t>結果は</a:t>
            </a:r>
            <a:r>
              <a:rPr lang="en-US" altLang="ja-JP" sz="2000" dirty="0"/>
              <a:t>%d</a:t>
            </a:r>
            <a:r>
              <a:rPr lang="ja-JP" altLang="en-US" sz="2000" dirty="0"/>
              <a:t>です。</a:t>
            </a:r>
            <a:r>
              <a:rPr lang="en-US" altLang="ja-JP" sz="2000" dirty="0"/>
              <a:t>\n" , </a:t>
            </a:r>
            <a:r>
              <a:rPr lang="en-US" altLang="ja-JP" sz="2000" dirty="0" err="1"/>
              <a:t>ans</a:t>
            </a:r>
            <a:r>
              <a:rPr lang="en-US" altLang="ja-JP" sz="2000" dirty="0"/>
              <a:t>);</a:t>
            </a:r>
          </a:p>
          <a:p>
            <a:r>
              <a:rPr lang="en-US" altLang="ja-JP" sz="2000" dirty="0"/>
              <a:t>  return 0;</a:t>
            </a:r>
          </a:p>
          <a:p>
            <a:r>
              <a:rPr lang="en-US" altLang="ja-JP" sz="2000" dirty="0"/>
              <a:t>}</a:t>
            </a:r>
          </a:p>
        </p:txBody>
      </p:sp>
      <p:sp>
        <p:nvSpPr>
          <p:cNvPr id="5" name="テキスト ボックス 4"/>
          <p:cNvSpPr txBox="1"/>
          <p:nvPr/>
        </p:nvSpPr>
        <p:spPr>
          <a:xfrm>
            <a:off x="5724128" y="2013808"/>
            <a:ext cx="3059832" cy="2246769"/>
          </a:xfrm>
          <a:prstGeom prst="rect">
            <a:avLst/>
          </a:prstGeom>
          <a:noFill/>
        </p:spPr>
        <p:txBody>
          <a:bodyPr wrap="square" rtlCol="0">
            <a:spAutoFit/>
          </a:bodyPr>
          <a:lstStyle/>
          <a:p>
            <a:r>
              <a:rPr kumimoji="1" lang="en-US" altLang="ja-JP" sz="2000" dirty="0"/>
              <a:t>[</a:t>
            </a:r>
            <a:r>
              <a:rPr kumimoji="1" lang="ja-JP" altLang="en-US" sz="2000" dirty="0"/>
              <a:t>参考</a:t>
            </a:r>
            <a:r>
              <a:rPr kumimoji="1" lang="en-US" altLang="ja-JP" sz="2000" dirty="0"/>
              <a:t>]</a:t>
            </a:r>
          </a:p>
          <a:p>
            <a:r>
              <a:rPr lang="ja-JP" altLang="en-US" sz="2000" dirty="0"/>
              <a:t>この講義では説明しませんが、</a:t>
            </a:r>
            <a:r>
              <a:rPr lang="en-US" altLang="ja-JP" sz="2000" dirty="0"/>
              <a:t>do-while</a:t>
            </a:r>
            <a:r>
              <a:rPr lang="ja-JP" altLang="en-US" sz="2000" dirty="0"/>
              <a:t>文を用いると、同じ内容の</a:t>
            </a:r>
            <a:r>
              <a:rPr lang="en-US" altLang="ja-JP" sz="2000" dirty="0" err="1"/>
              <a:t>printf</a:t>
            </a:r>
            <a:r>
              <a:rPr lang="ja-JP" altLang="en-US" sz="2000" dirty="0"/>
              <a:t>文（</a:t>
            </a:r>
            <a:r>
              <a:rPr lang="en-US" altLang="ja-JP" sz="2000" dirty="0"/>
              <a:t>”</a:t>
            </a:r>
            <a:r>
              <a:rPr lang="ja-JP" altLang="en-US" sz="2000" dirty="0"/>
              <a:t>足す数を入力してください</a:t>
            </a:r>
            <a:r>
              <a:rPr lang="en-US" altLang="ja-JP" sz="2000" dirty="0"/>
              <a:t>: “</a:t>
            </a:r>
            <a:r>
              <a:rPr lang="ja-JP" altLang="en-US" sz="2000" dirty="0"/>
              <a:t>の表示）を２か所に書かなくてよくなります。</a:t>
            </a:r>
            <a:endParaRPr lang="en-US" altLang="ja-JP"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参考課題４</a:t>
            </a:r>
            <a:endParaRPr kumimoji="1" lang="ja-JP" altLang="en-US" dirty="0"/>
          </a:p>
        </p:txBody>
      </p:sp>
      <p:sp>
        <p:nvSpPr>
          <p:cNvPr id="4" name="正方形/長方形 3"/>
          <p:cNvSpPr/>
          <p:nvPr/>
        </p:nvSpPr>
        <p:spPr>
          <a:xfrm>
            <a:off x="971600" y="1436583"/>
            <a:ext cx="6984776" cy="1200329"/>
          </a:xfrm>
          <a:prstGeom prst="rect">
            <a:avLst/>
          </a:prstGeom>
        </p:spPr>
        <p:txBody>
          <a:bodyPr wrap="square">
            <a:spAutoFit/>
          </a:bodyPr>
          <a:lstStyle/>
          <a:p>
            <a:r>
              <a:rPr lang="ja-JP" altLang="en-US" sz="2400" dirty="0"/>
              <a:t>キーボードから正の整数を受け取り、その数を</a:t>
            </a:r>
            <a:r>
              <a:rPr lang="ja-JP" altLang="ja-JP" sz="2400" dirty="0"/>
              <a:t>合計値が</a:t>
            </a:r>
            <a:r>
              <a:rPr lang="en-US" altLang="ja-JP" sz="2400" dirty="0"/>
              <a:t>100</a:t>
            </a:r>
            <a:r>
              <a:rPr lang="ja-JP" altLang="en-US" sz="2400" dirty="0"/>
              <a:t>以上になるまで足し続け、合計値および何回足したかを表示する</a:t>
            </a:r>
            <a:r>
              <a:rPr lang="ja-JP" altLang="ja-JP" sz="2400" dirty="0"/>
              <a:t>プログラム</a:t>
            </a:r>
            <a:r>
              <a:rPr lang="ja-JP" altLang="en-US" sz="2400" dirty="0"/>
              <a:t>を書け。</a:t>
            </a:r>
          </a:p>
        </p:txBody>
      </p:sp>
      <p:sp>
        <p:nvSpPr>
          <p:cNvPr id="5" name="正方形/長方形 4"/>
          <p:cNvSpPr/>
          <p:nvPr/>
        </p:nvSpPr>
        <p:spPr>
          <a:xfrm>
            <a:off x="1475656" y="3068960"/>
            <a:ext cx="5796136" cy="1200329"/>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ja-JP" altLang="en-US" sz="2400"/>
              <a:t>正</a:t>
            </a:r>
            <a:r>
              <a:rPr lang="ja-JP" altLang="en-US" sz="2400" dirty="0"/>
              <a:t>の整数を入力してください</a:t>
            </a:r>
            <a:r>
              <a:rPr lang="en-US" altLang="ja-JP" sz="2400" dirty="0"/>
              <a:t>: </a:t>
            </a:r>
            <a:r>
              <a:rPr lang="en-US" altLang="ja-JP" sz="2400" dirty="0">
                <a:solidFill>
                  <a:srgbClr val="FF0000"/>
                </a:solidFill>
              </a:rPr>
              <a:t>6</a:t>
            </a:r>
          </a:p>
          <a:p>
            <a:r>
              <a:rPr lang="en-US" altLang="ja-JP" sz="2400" dirty="0"/>
              <a:t>6</a:t>
            </a:r>
            <a:r>
              <a:rPr lang="ja-JP" altLang="en-US" sz="2400" dirty="0"/>
              <a:t>を</a:t>
            </a:r>
            <a:r>
              <a:rPr lang="en-US" altLang="ja-JP" sz="2400" dirty="0"/>
              <a:t>17</a:t>
            </a:r>
            <a:r>
              <a:rPr lang="ja-JP" altLang="en-US" sz="2400" dirty="0"/>
              <a:t>回加えると</a:t>
            </a:r>
            <a:r>
              <a:rPr lang="en-US" altLang="ja-JP" sz="2400" dirty="0"/>
              <a:t>102</a:t>
            </a:r>
            <a:r>
              <a:rPr lang="ja-JP" altLang="en-US" sz="2400" dirty="0"/>
              <a:t>に</a:t>
            </a:r>
            <a:r>
              <a:rPr lang="ja-JP" altLang="en-US" sz="2400"/>
              <a:t>なります。</a:t>
            </a:r>
            <a:endParaRPr lang="ja-JP" altLang="en-US"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22114"/>
          </a:xfrm>
        </p:spPr>
        <p:txBody>
          <a:bodyPr/>
          <a:lstStyle/>
          <a:p>
            <a:r>
              <a:rPr kumimoji="1" lang="ja-JP" altLang="en-US"/>
              <a:t>参考課題</a:t>
            </a:r>
            <a:r>
              <a:rPr lang="ja-JP" altLang="en-US"/>
              <a:t>４</a:t>
            </a:r>
            <a:r>
              <a:rPr kumimoji="1" lang="ja-JP" altLang="en-US"/>
              <a:t>解答例</a:t>
            </a:r>
            <a:endParaRPr kumimoji="1" lang="ja-JP" altLang="en-US" dirty="0"/>
          </a:p>
        </p:txBody>
      </p:sp>
      <p:sp>
        <p:nvSpPr>
          <p:cNvPr id="4" name="正方形/長方形 3"/>
          <p:cNvSpPr/>
          <p:nvPr/>
        </p:nvSpPr>
        <p:spPr>
          <a:xfrm>
            <a:off x="1187624" y="1037049"/>
            <a:ext cx="6984776" cy="5632311"/>
          </a:xfrm>
          <a:prstGeom prst="rect">
            <a:avLst/>
          </a:prstGeom>
          <a:ln>
            <a:solidFill>
              <a:schemeClr val="tx1"/>
            </a:solidFill>
          </a:ln>
        </p:spPr>
        <p:txBody>
          <a:bodyPr wrap="square">
            <a:spAutoFit/>
          </a:bodyPr>
          <a:lstStyle/>
          <a:p>
            <a:r>
              <a:rPr lang="en-US" altLang="ja-JP" sz="2000" dirty="0"/>
              <a:t>#include&lt;</a:t>
            </a:r>
            <a:r>
              <a:rPr lang="en-US" altLang="ja-JP" sz="2000" dirty="0" err="1"/>
              <a:t>stdio.h</a:t>
            </a:r>
            <a:r>
              <a:rPr lang="en-US" altLang="ja-JP" sz="2000" dirty="0"/>
              <a:t>&gt;</a:t>
            </a:r>
          </a:p>
          <a:p>
            <a:r>
              <a:rPr lang="en-US" altLang="ja-JP" sz="2000" dirty="0" err="1"/>
              <a:t>int</a:t>
            </a:r>
            <a:r>
              <a:rPr lang="en-US" altLang="ja-JP" sz="2000" dirty="0"/>
              <a:t> main(void)</a:t>
            </a:r>
          </a:p>
          <a:p>
            <a:r>
              <a:rPr lang="en-US" altLang="ja-JP" sz="2000" dirty="0"/>
              <a:t>{</a:t>
            </a:r>
          </a:p>
          <a:p>
            <a:r>
              <a:rPr lang="en-US" altLang="ja-JP" sz="2000" dirty="0"/>
              <a:t>  </a:t>
            </a:r>
            <a:r>
              <a:rPr lang="en-US" altLang="ja-JP" sz="2000" dirty="0" err="1"/>
              <a:t>int</a:t>
            </a:r>
            <a:r>
              <a:rPr lang="en-US" altLang="ja-JP" sz="2000" dirty="0"/>
              <a:t> x;</a:t>
            </a:r>
          </a:p>
          <a:p>
            <a:r>
              <a:rPr lang="en-US" altLang="ja-JP" sz="2000" dirty="0"/>
              <a:t>  </a:t>
            </a:r>
            <a:r>
              <a:rPr lang="en-US" altLang="ja-JP" sz="2000" dirty="0" err="1"/>
              <a:t>int</a:t>
            </a:r>
            <a:r>
              <a:rPr lang="en-US" altLang="ja-JP" sz="2000" dirty="0"/>
              <a:t> </a:t>
            </a:r>
            <a:r>
              <a:rPr lang="en-US" altLang="ja-JP" sz="2000" dirty="0" err="1"/>
              <a:t>ans</a:t>
            </a:r>
            <a:r>
              <a:rPr lang="en-US" altLang="ja-JP" sz="2000" dirty="0"/>
              <a:t>;</a:t>
            </a:r>
          </a:p>
          <a:p>
            <a:r>
              <a:rPr lang="en-US" altLang="ja-JP" sz="2000" dirty="0"/>
              <a:t>  </a:t>
            </a:r>
            <a:r>
              <a:rPr lang="en-US" altLang="ja-JP" sz="2000" dirty="0" err="1"/>
              <a:t>int</a:t>
            </a:r>
            <a:r>
              <a:rPr lang="en-US" altLang="ja-JP" sz="2000" dirty="0"/>
              <a:t> count;</a:t>
            </a:r>
          </a:p>
          <a:p>
            <a:r>
              <a:rPr lang="en-US" altLang="ja-JP" sz="2000" dirty="0"/>
              <a:t>  x = 0;</a:t>
            </a:r>
          </a:p>
          <a:p>
            <a:r>
              <a:rPr lang="en-US" altLang="ja-JP" sz="2000" dirty="0"/>
              <a:t>  </a:t>
            </a:r>
            <a:r>
              <a:rPr lang="en-US" altLang="ja-JP" sz="2000" dirty="0" err="1"/>
              <a:t>ans</a:t>
            </a:r>
            <a:r>
              <a:rPr lang="en-US" altLang="ja-JP" sz="2000" dirty="0"/>
              <a:t> = 0;</a:t>
            </a:r>
          </a:p>
          <a:p>
            <a:r>
              <a:rPr lang="en-US" altLang="ja-JP" sz="2000" dirty="0"/>
              <a:t>  count=0;</a:t>
            </a:r>
          </a:p>
          <a:p>
            <a:r>
              <a:rPr lang="en-US" altLang="ja-JP" sz="2000" dirty="0"/>
              <a:t>  </a:t>
            </a:r>
            <a:r>
              <a:rPr lang="en-US" altLang="ja-JP" sz="2000" dirty="0" err="1"/>
              <a:t>printf</a:t>
            </a:r>
            <a:r>
              <a:rPr lang="en-US" altLang="ja-JP" sz="2000" dirty="0"/>
              <a:t>("</a:t>
            </a:r>
            <a:r>
              <a:rPr lang="ja-JP" altLang="en-US" sz="2000" dirty="0"/>
              <a:t>正の整数を入力してください</a:t>
            </a:r>
            <a:r>
              <a:rPr lang="en-US" altLang="ja-JP" sz="2000" dirty="0"/>
              <a:t>: ");</a:t>
            </a:r>
          </a:p>
          <a:p>
            <a:r>
              <a:rPr lang="en-US" altLang="ja-JP" sz="2000" dirty="0"/>
              <a:t>  </a:t>
            </a:r>
            <a:r>
              <a:rPr lang="en-US" altLang="ja-JP" sz="2000" dirty="0" err="1"/>
              <a:t>scanf</a:t>
            </a:r>
            <a:r>
              <a:rPr lang="en-US" altLang="ja-JP" sz="2000" dirty="0"/>
              <a:t>("%d" , &amp;x);</a:t>
            </a:r>
          </a:p>
          <a:p>
            <a:r>
              <a:rPr lang="en-US" altLang="ja-JP" sz="2000" dirty="0"/>
              <a:t>  while(</a:t>
            </a:r>
            <a:r>
              <a:rPr lang="en-US" altLang="ja-JP" sz="2000" dirty="0" err="1"/>
              <a:t>ans</a:t>
            </a:r>
            <a:r>
              <a:rPr lang="en-US" altLang="ja-JP" sz="2000" dirty="0"/>
              <a:t> &lt; 100) {</a:t>
            </a:r>
          </a:p>
          <a:p>
            <a:r>
              <a:rPr lang="en-US" altLang="ja-JP" sz="2000" dirty="0"/>
              <a:t>    </a:t>
            </a:r>
            <a:r>
              <a:rPr lang="en-US" altLang="ja-JP" sz="2000" dirty="0" err="1"/>
              <a:t>ans</a:t>
            </a:r>
            <a:r>
              <a:rPr lang="en-US" altLang="ja-JP" sz="2000" dirty="0"/>
              <a:t> = </a:t>
            </a:r>
            <a:r>
              <a:rPr lang="en-US" altLang="ja-JP" sz="2000" dirty="0" err="1"/>
              <a:t>ans</a:t>
            </a:r>
            <a:r>
              <a:rPr lang="en-US" altLang="ja-JP" sz="2000" dirty="0"/>
              <a:t> + x;</a:t>
            </a:r>
          </a:p>
          <a:p>
            <a:r>
              <a:rPr lang="en-US" altLang="ja-JP" sz="2000" dirty="0"/>
              <a:t>    count = count + 1;</a:t>
            </a:r>
          </a:p>
          <a:p>
            <a:r>
              <a:rPr lang="en-US" altLang="ja-JP" sz="2000" dirty="0"/>
              <a:t>  }</a:t>
            </a:r>
          </a:p>
          <a:p>
            <a:r>
              <a:rPr lang="en-US" altLang="ja-JP" sz="2000" dirty="0"/>
              <a:t>  </a:t>
            </a:r>
            <a:r>
              <a:rPr lang="en-US" altLang="ja-JP" sz="2000" dirty="0" err="1"/>
              <a:t>printf</a:t>
            </a:r>
            <a:r>
              <a:rPr lang="en-US" altLang="ja-JP" sz="2000" dirty="0"/>
              <a:t>("%d</a:t>
            </a:r>
            <a:r>
              <a:rPr lang="ja-JP" altLang="en-US" sz="2000" dirty="0"/>
              <a:t>を</a:t>
            </a:r>
            <a:r>
              <a:rPr lang="en-US" altLang="ja-JP" sz="2000" dirty="0"/>
              <a:t>%d</a:t>
            </a:r>
            <a:r>
              <a:rPr lang="ja-JP" altLang="en-US" sz="2000" dirty="0"/>
              <a:t>回加えると</a:t>
            </a:r>
            <a:r>
              <a:rPr lang="en-US" altLang="ja-JP" sz="2000" dirty="0"/>
              <a:t>%d</a:t>
            </a:r>
            <a:r>
              <a:rPr lang="ja-JP" altLang="en-US" sz="2000" dirty="0"/>
              <a:t>になります。</a:t>
            </a:r>
            <a:r>
              <a:rPr lang="en-US" altLang="ja-JP" sz="2000" dirty="0"/>
              <a:t>\n", x, count, </a:t>
            </a:r>
            <a:r>
              <a:rPr lang="en-US" altLang="ja-JP" sz="2000" dirty="0" err="1"/>
              <a:t>ans</a:t>
            </a:r>
            <a:r>
              <a:rPr lang="en-US" altLang="ja-JP" sz="2000" dirty="0"/>
              <a:t>);</a:t>
            </a:r>
          </a:p>
          <a:p>
            <a:r>
              <a:rPr lang="en-US" altLang="ja-JP" sz="2000" dirty="0"/>
              <a:t>  return 0;</a:t>
            </a:r>
          </a:p>
          <a:p>
            <a:r>
              <a:rPr lang="en-US" altLang="ja-JP"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pPr eaLnBrk="1" hangingPunct="1"/>
            <a:r>
              <a:rPr lang="ja-JP" altLang="en-US"/>
              <a:t>複合文の例</a:t>
            </a:r>
          </a:p>
        </p:txBody>
      </p:sp>
      <p:sp>
        <p:nvSpPr>
          <p:cNvPr id="6147" name="コンテンツ プレースホルダ 2"/>
          <p:cNvSpPr>
            <a:spLocks noGrp="1"/>
          </p:cNvSpPr>
          <p:nvPr>
            <p:ph idx="1"/>
          </p:nvPr>
        </p:nvSpPr>
        <p:spPr>
          <a:xfrm>
            <a:off x="827584" y="1600200"/>
            <a:ext cx="7499176" cy="4525963"/>
          </a:xfrm>
        </p:spPr>
        <p:txBody>
          <a:bodyPr rtlCol="0">
            <a:normAutofit fontScale="85000" lnSpcReduction="20000"/>
          </a:bodyPr>
          <a:lstStyle/>
          <a:p>
            <a:pPr eaLnBrk="1" fontAlgn="auto" hangingPunct="1">
              <a:spcAft>
                <a:spcPts val="0"/>
              </a:spcAft>
              <a:buFont typeface="Arial" pitchFamily="34" charset="0"/>
              <a:buChar char="•"/>
              <a:defRPr/>
            </a:pPr>
            <a:r>
              <a:rPr lang="en-US" altLang="ja-JP" dirty="0"/>
              <a:t>{ } </a:t>
            </a:r>
          </a:p>
          <a:p>
            <a:pPr eaLnBrk="1" fontAlgn="auto" hangingPunct="1">
              <a:spcAft>
                <a:spcPts val="0"/>
              </a:spcAft>
              <a:buFont typeface="Wingdings" pitchFamily="-112" charset="2"/>
              <a:buNone/>
              <a:defRPr/>
            </a:pPr>
            <a:r>
              <a:rPr lang="en-US" altLang="ja-JP" dirty="0"/>
              <a:t>    --- </a:t>
            </a:r>
            <a:r>
              <a:rPr lang="ja-JP" altLang="en-US" dirty="0"/>
              <a:t>宣言も文もない複合文</a:t>
            </a:r>
            <a:endParaRPr lang="en-US" altLang="ja-JP" dirty="0"/>
          </a:p>
          <a:p>
            <a:pPr eaLnBrk="1" fontAlgn="auto" hangingPunct="1">
              <a:spcAft>
                <a:spcPts val="0"/>
              </a:spcAft>
              <a:buFont typeface="Arial" pitchFamily="34" charset="0"/>
              <a:buChar char="•"/>
              <a:defRPr/>
            </a:pPr>
            <a:r>
              <a:rPr lang="en-US" altLang="ja-JP" dirty="0"/>
              <a:t>{ </a:t>
            </a:r>
            <a:r>
              <a:rPr lang="en-US" altLang="ja-JP" dirty="0" err="1"/>
              <a:t>printf</a:t>
            </a:r>
            <a:r>
              <a:rPr lang="en-US" altLang="ja-JP" dirty="0"/>
              <a:t> (</a:t>
            </a:r>
            <a:r>
              <a:rPr lang="en-US" altLang="ja-JP" sz="3200" dirty="0"/>
              <a:t>"</a:t>
            </a:r>
            <a:r>
              <a:rPr lang="en-US" altLang="ja-JP" dirty="0"/>
              <a:t>test\n</a:t>
            </a:r>
            <a:r>
              <a:rPr lang="en-US" altLang="ja-JP" sz="3200" dirty="0"/>
              <a:t>"</a:t>
            </a:r>
            <a:r>
              <a:rPr lang="en-US" altLang="ja-JP" dirty="0"/>
              <a:t>); } </a:t>
            </a:r>
          </a:p>
          <a:p>
            <a:pPr eaLnBrk="1" fontAlgn="auto" hangingPunct="1">
              <a:spcAft>
                <a:spcPts val="0"/>
              </a:spcAft>
              <a:buFont typeface="Wingdings" pitchFamily="-112" charset="2"/>
              <a:buNone/>
              <a:defRPr/>
            </a:pPr>
            <a:r>
              <a:rPr lang="en-US" altLang="ja-JP" dirty="0"/>
              <a:t>    --- </a:t>
            </a:r>
            <a:r>
              <a:rPr lang="ja-JP" altLang="en-US" dirty="0"/>
              <a:t>文が１つの複合文</a:t>
            </a:r>
            <a:endParaRPr lang="en-US" altLang="ja-JP" dirty="0"/>
          </a:p>
          <a:p>
            <a:pPr eaLnBrk="1" fontAlgn="auto" hangingPunct="1">
              <a:spcAft>
                <a:spcPts val="0"/>
              </a:spcAft>
              <a:buFont typeface="Arial" pitchFamily="34" charset="0"/>
              <a:buChar char="•"/>
              <a:defRPr/>
            </a:pPr>
            <a:r>
              <a:rPr lang="en-US" altLang="ja-JP" dirty="0"/>
              <a:t>{ </a:t>
            </a:r>
            <a:r>
              <a:rPr lang="en-US" altLang="ja-JP" dirty="0" err="1"/>
              <a:t>int</a:t>
            </a:r>
            <a:r>
              <a:rPr lang="en-US" altLang="ja-JP" dirty="0"/>
              <a:t> x; x = 5; } </a:t>
            </a:r>
          </a:p>
          <a:p>
            <a:pPr eaLnBrk="1" fontAlgn="auto" hangingPunct="1">
              <a:spcAft>
                <a:spcPts val="0"/>
              </a:spcAft>
              <a:buFont typeface="Wingdings" pitchFamily="-112" charset="2"/>
              <a:buNone/>
              <a:defRPr/>
            </a:pPr>
            <a:r>
              <a:rPr lang="en-US" altLang="ja-JP" dirty="0"/>
              <a:t>    --- </a:t>
            </a:r>
            <a:r>
              <a:rPr lang="ja-JP" altLang="en-US" dirty="0"/>
              <a:t>宣言１つ、文１つの複合文</a:t>
            </a:r>
            <a:endParaRPr lang="en-US" altLang="ja-JP" dirty="0"/>
          </a:p>
          <a:p>
            <a:pPr eaLnBrk="1" fontAlgn="auto" hangingPunct="1">
              <a:spcAft>
                <a:spcPts val="0"/>
              </a:spcAft>
              <a:buFont typeface="Arial" pitchFamily="34" charset="0"/>
              <a:buChar char="•"/>
              <a:defRPr/>
            </a:pPr>
            <a:r>
              <a:rPr lang="en-US" altLang="ja-JP" dirty="0"/>
              <a:t>{ int x; x = 5; </a:t>
            </a:r>
            <a:r>
              <a:rPr lang="en-US" altLang="ja-JP" dirty="0" err="1"/>
              <a:t>printf</a:t>
            </a:r>
            <a:r>
              <a:rPr lang="en-US" altLang="ja-JP" dirty="0"/>
              <a:t> (</a:t>
            </a:r>
            <a:r>
              <a:rPr lang="en-US" altLang="ja-JP" sz="3200" dirty="0"/>
              <a:t>"</a:t>
            </a:r>
            <a:r>
              <a:rPr lang="en-US" altLang="ja-JP" dirty="0"/>
              <a:t>%d</a:t>
            </a:r>
            <a:r>
              <a:rPr lang="en-US" altLang="ja-JP" sz="3200" dirty="0"/>
              <a:t>"</a:t>
            </a:r>
            <a:r>
              <a:rPr lang="en-US" altLang="ja-JP" dirty="0"/>
              <a:t>, x); }</a:t>
            </a:r>
          </a:p>
          <a:p>
            <a:pPr eaLnBrk="1" fontAlgn="auto" hangingPunct="1">
              <a:spcAft>
                <a:spcPts val="0"/>
              </a:spcAft>
              <a:buFont typeface="Wingdings" pitchFamily="-112" charset="2"/>
              <a:buNone/>
              <a:defRPr/>
            </a:pPr>
            <a:r>
              <a:rPr lang="en-US" altLang="ja-JP" dirty="0"/>
              <a:t>    --- </a:t>
            </a:r>
            <a:r>
              <a:rPr lang="ja-JP" altLang="en-US" dirty="0"/>
              <a:t>宣言１つ、文２つの複合文</a:t>
            </a:r>
            <a:r>
              <a:rPr lang="en-US" altLang="ja-JP" dirty="0"/>
              <a:t>       </a:t>
            </a:r>
          </a:p>
          <a:p>
            <a:pPr eaLnBrk="1" fontAlgn="auto" hangingPunct="1">
              <a:spcAft>
                <a:spcPts val="0"/>
              </a:spcAft>
              <a:buFont typeface="Arial" pitchFamily="34" charset="0"/>
              <a:buChar char="•"/>
              <a:defRPr/>
            </a:pPr>
            <a:r>
              <a:rPr lang="en-US" altLang="ja-JP" dirty="0"/>
              <a:t>{ int x; int y; x=5; y=3; </a:t>
            </a:r>
            <a:r>
              <a:rPr lang="en-US" altLang="ja-JP" dirty="0" err="1"/>
              <a:t>printf</a:t>
            </a:r>
            <a:r>
              <a:rPr lang="en-US" altLang="ja-JP" dirty="0"/>
              <a:t> (</a:t>
            </a:r>
            <a:r>
              <a:rPr lang="en-US" altLang="ja-JP" sz="3200" dirty="0"/>
              <a:t>"</a:t>
            </a:r>
            <a:r>
              <a:rPr lang="en-US" altLang="ja-JP" dirty="0"/>
              <a:t>%d</a:t>
            </a:r>
            <a:r>
              <a:rPr lang="en-US" altLang="ja-JP" sz="3200" dirty="0"/>
              <a:t>"</a:t>
            </a:r>
            <a:r>
              <a:rPr lang="en-US" altLang="ja-JP" dirty="0"/>
              <a:t>, x); }</a:t>
            </a:r>
          </a:p>
          <a:p>
            <a:pPr eaLnBrk="1" fontAlgn="auto" hangingPunct="1">
              <a:spcAft>
                <a:spcPts val="0"/>
              </a:spcAft>
              <a:buFont typeface="Wingdings" pitchFamily="-112" charset="2"/>
              <a:buNone/>
              <a:defRPr/>
            </a:pPr>
            <a:r>
              <a:rPr lang="en-US" altLang="ja-JP" dirty="0"/>
              <a:t>    --- </a:t>
            </a:r>
            <a:r>
              <a:rPr lang="ja-JP" altLang="en-US" dirty="0"/>
              <a:t>宣言２つ、文３つの複合文</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pPr eaLnBrk="1" hangingPunct="1"/>
            <a:r>
              <a:rPr lang="ja-JP" altLang="en-US"/>
              <a:t>複合文を使ったプログラム例（１）</a:t>
            </a:r>
          </a:p>
        </p:txBody>
      </p:sp>
      <p:sp>
        <p:nvSpPr>
          <p:cNvPr id="7171" name="コンテンツ プレースホルダ 2"/>
          <p:cNvSpPr>
            <a:spLocks noGrp="1"/>
          </p:cNvSpPr>
          <p:nvPr>
            <p:ph idx="1"/>
          </p:nvPr>
        </p:nvSpPr>
        <p:spPr>
          <a:xfrm>
            <a:off x="467544" y="1524545"/>
            <a:ext cx="6768752" cy="1112367"/>
          </a:xfrm>
        </p:spPr>
        <p:txBody>
          <a:bodyPr rtlCol="0">
            <a:noAutofit/>
          </a:bodyPr>
          <a:lstStyle/>
          <a:p>
            <a:pPr eaLnBrk="1" fontAlgn="auto" hangingPunct="1">
              <a:spcAft>
                <a:spcPts val="0"/>
              </a:spcAft>
              <a:buFont typeface="Arial" pitchFamily="34" charset="0"/>
              <a:buChar char="•"/>
              <a:defRPr/>
            </a:pPr>
            <a:r>
              <a:rPr lang="ja-JP" altLang="en-US" sz="2800" dirty="0"/>
              <a:t>これまでのプログラムはすべて複合文を使っていた。</a:t>
            </a:r>
            <a:endParaRPr lang="en-US" altLang="ja-JP" sz="2800" dirty="0"/>
          </a:p>
          <a:p>
            <a:pPr eaLnBrk="1" fontAlgn="auto" hangingPunct="1">
              <a:spcAft>
                <a:spcPts val="0"/>
              </a:spcAft>
              <a:buFont typeface="Wingdings" pitchFamily="-112" charset="2"/>
              <a:buNone/>
              <a:defRPr/>
            </a:pPr>
            <a:endParaRPr lang="en-US" altLang="ja-JP" sz="2800" dirty="0"/>
          </a:p>
        </p:txBody>
      </p:sp>
      <p:sp>
        <p:nvSpPr>
          <p:cNvPr id="7175" name="テキスト ボックス 6"/>
          <p:cNvSpPr txBox="1">
            <a:spLocks noChangeArrowheads="1"/>
          </p:cNvSpPr>
          <p:nvPr/>
        </p:nvSpPr>
        <p:spPr bwMode="auto">
          <a:xfrm>
            <a:off x="4932040" y="4005064"/>
            <a:ext cx="3672408" cy="1938337"/>
          </a:xfrm>
          <a:prstGeom prst="rect">
            <a:avLst/>
          </a:prstGeom>
          <a:solidFill>
            <a:schemeClr val="bg1"/>
          </a:solidFill>
          <a:ln w="9525">
            <a:solidFill>
              <a:schemeClr val="tx1"/>
            </a:solidFill>
            <a:miter lim="800000"/>
            <a:headEnd/>
            <a:tailEnd/>
          </a:ln>
        </p:spPr>
        <p:txBody>
          <a:bodyPr wrap="square">
            <a:spAutoFit/>
          </a:bodyPr>
          <a:lstStyle/>
          <a:p>
            <a:r>
              <a:rPr kumimoji="1" lang="ja-JP" altLang="en-US" sz="2400" dirty="0"/>
              <a:t>赤字の部分は宣言無し、文２つの複合文である。</a:t>
            </a:r>
            <a:endParaRPr kumimoji="1" lang="en-US" altLang="ja-JP" sz="2400" dirty="0"/>
          </a:p>
          <a:p>
            <a:r>
              <a:rPr kumimoji="1" lang="ja-JP" altLang="en-US" sz="2400" dirty="0"/>
              <a:t>これは、</a:t>
            </a:r>
            <a:r>
              <a:rPr kumimoji="1" lang="en-US" altLang="ja-JP" sz="2400" dirty="0"/>
              <a:t>main</a:t>
            </a:r>
            <a:r>
              <a:rPr kumimoji="1" lang="ja-JP" altLang="en-US" sz="2400" dirty="0"/>
              <a:t>関数の本体を成している。（関数の説明の回でもう一度説明する）</a:t>
            </a:r>
            <a:endParaRPr kumimoji="1" lang="en-US" altLang="ja-JP" sz="2400" dirty="0"/>
          </a:p>
        </p:txBody>
      </p:sp>
      <p:sp>
        <p:nvSpPr>
          <p:cNvPr id="8" name="正方形/長方形 7"/>
          <p:cNvSpPr/>
          <p:nvPr/>
        </p:nvSpPr>
        <p:spPr>
          <a:xfrm>
            <a:off x="899592" y="2636912"/>
            <a:ext cx="3744416" cy="2677656"/>
          </a:xfrm>
          <a:prstGeom prst="rect">
            <a:avLst/>
          </a:prstGeom>
          <a:noFill/>
          <a:ln>
            <a:solidFill>
              <a:schemeClr val="tx1"/>
            </a:solidFill>
          </a:ln>
        </p:spPr>
        <p:txBody>
          <a:bodyPr wrap="square">
            <a:spAutoFit/>
          </a:bodyPr>
          <a:lstStyle/>
          <a:p>
            <a:pPr>
              <a:defRPr/>
            </a:pPr>
            <a:r>
              <a:rPr lang="en-US" altLang="ja-JP" sz="2800" dirty="0"/>
              <a:t>#include &lt;</a:t>
            </a:r>
            <a:r>
              <a:rPr lang="en-US" altLang="ja-JP" sz="2800" dirty="0" err="1"/>
              <a:t>stdio.h</a:t>
            </a:r>
            <a:r>
              <a:rPr lang="en-US" altLang="ja-JP" sz="2800" dirty="0"/>
              <a:t>&gt;</a:t>
            </a:r>
          </a:p>
          <a:p>
            <a:pPr>
              <a:defRPr/>
            </a:pPr>
            <a:r>
              <a:rPr lang="en-US" altLang="ja-JP" sz="2800" dirty="0" err="1"/>
              <a:t>int</a:t>
            </a:r>
            <a:r>
              <a:rPr lang="en-US" altLang="ja-JP" sz="2800" dirty="0"/>
              <a:t> main (void)</a:t>
            </a:r>
          </a:p>
          <a:p>
            <a:pPr>
              <a:defRPr/>
            </a:pPr>
            <a:r>
              <a:rPr lang="en-US" altLang="ja-JP" sz="2800" dirty="0">
                <a:solidFill>
                  <a:srgbClr val="FF0000"/>
                </a:solidFill>
              </a:rPr>
              <a:t>{</a:t>
            </a:r>
          </a:p>
          <a:p>
            <a:pPr>
              <a:defRPr/>
            </a:pPr>
            <a:r>
              <a:rPr lang="en-US" altLang="ja-JP" sz="2800" dirty="0">
                <a:solidFill>
                  <a:srgbClr val="FF0000"/>
                </a:solidFill>
              </a:rPr>
              <a:t>    </a:t>
            </a:r>
            <a:r>
              <a:rPr lang="en-US" altLang="ja-JP" sz="2800" dirty="0" err="1">
                <a:solidFill>
                  <a:srgbClr val="FF0000"/>
                </a:solidFill>
              </a:rPr>
              <a:t>printf</a:t>
            </a:r>
            <a:r>
              <a:rPr lang="en-US" altLang="ja-JP" sz="2800" dirty="0">
                <a:solidFill>
                  <a:srgbClr val="FF0000"/>
                </a:solidFill>
              </a:rPr>
              <a:t> ("%d\n", 15);</a:t>
            </a:r>
          </a:p>
          <a:p>
            <a:pPr>
              <a:defRPr/>
            </a:pPr>
            <a:r>
              <a:rPr lang="en-US" altLang="ja-JP" sz="2800" dirty="0">
                <a:solidFill>
                  <a:srgbClr val="FF0000"/>
                </a:solidFill>
              </a:rPr>
              <a:t>    return 0;</a:t>
            </a:r>
          </a:p>
          <a:p>
            <a:pPr>
              <a:defRPr/>
            </a:pPr>
            <a:r>
              <a:rPr lang="en-US" altLang="ja-JP" sz="2800" dirty="0">
                <a:solidFill>
                  <a:srgbClr val="FF0000"/>
                </a:solidFill>
              </a:rPr>
              <a:t>}</a:t>
            </a:r>
            <a:endParaRPr lang="ja-JP" altLang="en-US" sz="28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pPr eaLnBrk="1" hangingPunct="1"/>
            <a:r>
              <a:rPr lang="ja-JP" altLang="en-US"/>
              <a:t>複合文を使ったプログラム例（２）</a:t>
            </a:r>
          </a:p>
        </p:txBody>
      </p:sp>
      <p:sp>
        <p:nvSpPr>
          <p:cNvPr id="8195" name="コンテンツ プレースホルダ 2"/>
          <p:cNvSpPr>
            <a:spLocks noGrp="1"/>
          </p:cNvSpPr>
          <p:nvPr>
            <p:ph idx="1"/>
          </p:nvPr>
        </p:nvSpPr>
        <p:spPr>
          <a:xfrm>
            <a:off x="899592" y="1628800"/>
            <a:ext cx="3521968" cy="4221831"/>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800" dirty="0"/>
              <a:t>#include &lt;</a:t>
            </a:r>
            <a:r>
              <a:rPr lang="en-US" altLang="ja-JP" sz="2800" dirty="0" err="1"/>
              <a:t>stdio.h</a:t>
            </a:r>
            <a:r>
              <a:rPr lang="en-US" altLang="ja-JP" sz="2800" dirty="0"/>
              <a:t>&gt;</a:t>
            </a:r>
          </a:p>
          <a:p>
            <a:pPr eaLnBrk="1" fontAlgn="auto" hangingPunct="1">
              <a:spcAft>
                <a:spcPts val="0"/>
              </a:spcAft>
              <a:buFont typeface="Wingdings" pitchFamily="-112" charset="2"/>
              <a:buNone/>
              <a:defRPr/>
            </a:pPr>
            <a:r>
              <a:rPr lang="en-US" altLang="ja-JP" sz="2800" dirty="0" err="1"/>
              <a:t>int</a:t>
            </a:r>
            <a:r>
              <a:rPr lang="en-US" altLang="ja-JP" sz="2800" dirty="0"/>
              <a:t> main (void)</a:t>
            </a:r>
          </a:p>
          <a:p>
            <a:pPr eaLnBrk="1" fontAlgn="auto" hangingPunct="1">
              <a:spcAft>
                <a:spcPts val="0"/>
              </a:spcAft>
              <a:buFont typeface="Wingdings" pitchFamily="-112" charset="2"/>
              <a:buNone/>
              <a:defRPr/>
            </a:pPr>
            <a:r>
              <a:rPr lang="en-US" altLang="ja-JP" sz="2800" dirty="0">
                <a:solidFill>
                  <a:srgbClr val="FF0000"/>
                </a:solidFill>
              </a:rPr>
              <a:t>{</a:t>
            </a:r>
          </a:p>
          <a:p>
            <a:pPr eaLnBrk="1" fontAlgn="auto" hangingPunct="1">
              <a:spcAft>
                <a:spcPts val="0"/>
              </a:spcAft>
              <a:buFont typeface="Wingdings" pitchFamily="-112" charset="2"/>
              <a:buNone/>
              <a:defRPr/>
            </a:pPr>
            <a:r>
              <a:rPr lang="en-US" altLang="ja-JP" sz="2800" dirty="0">
                <a:solidFill>
                  <a:srgbClr val="FF0000"/>
                </a:solidFill>
              </a:rPr>
              <a:t>    </a:t>
            </a:r>
            <a:r>
              <a:rPr lang="en-US" altLang="ja-JP" sz="2800" dirty="0" err="1">
                <a:solidFill>
                  <a:srgbClr val="FF0000"/>
                </a:solidFill>
              </a:rPr>
              <a:t>int</a:t>
            </a:r>
            <a:r>
              <a:rPr lang="en-US" altLang="ja-JP" sz="2800" dirty="0">
                <a:solidFill>
                  <a:srgbClr val="FF0000"/>
                </a:solidFill>
              </a:rPr>
              <a:t> x;</a:t>
            </a:r>
          </a:p>
          <a:p>
            <a:pPr eaLnBrk="1" fontAlgn="auto" hangingPunct="1">
              <a:spcAft>
                <a:spcPts val="0"/>
              </a:spcAft>
              <a:buFont typeface="Wingdings" pitchFamily="-112" charset="2"/>
              <a:buNone/>
              <a:defRPr/>
            </a:pPr>
            <a:r>
              <a:rPr lang="en-US" altLang="ja-JP" sz="2800" dirty="0">
                <a:solidFill>
                  <a:srgbClr val="FF0000"/>
                </a:solidFill>
              </a:rPr>
              <a:t>    x=3;</a:t>
            </a:r>
          </a:p>
          <a:p>
            <a:pPr eaLnBrk="1" fontAlgn="auto" hangingPunct="1">
              <a:spcAft>
                <a:spcPts val="0"/>
              </a:spcAft>
              <a:buFont typeface="Wingdings" pitchFamily="-112" charset="2"/>
              <a:buNone/>
              <a:defRPr/>
            </a:pPr>
            <a:r>
              <a:rPr lang="en-US" altLang="ja-JP" sz="2800" dirty="0">
                <a:solidFill>
                  <a:srgbClr val="FF0000"/>
                </a:solidFill>
              </a:rPr>
              <a:t>    </a:t>
            </a:r>
            <a:r>
              <a:rPr lang="en-US" altLang="ja-JP" sz="2800" dirty="0" err="1">
                <a:solidFill>
                  <a:srgbClr val="FF0000"/>
                </a:solidFill>
              </a:rPr>
              <a:t>printf</a:t>
            </a:r>
            <a:r>
              <a:rPr lang="en-US" altLang="ja-JP" sz="2800" dirty="0">
                <a:solidFill>
                  <a:srgbClr val="FF0000"/>
                </a:solidFill>
              </a:rPr>
              <a:t> ("x=%d\n", x);</a:t>
            </a:r>
          </a:p>
          <a:p>
            <a:pPr eaLnBrk="1" fontAlgn="auto" hangingPunct="1">
              <a:spcAft>
                <a:spcPts val="0"/>
              </a:spcAft>
              <a:buFont typeface="Wingdings" pitchFamily="-112" charset="2"/>
              <a:buNone/>
              <a:defRPr/>
            </a:pPr>
            <a:r>
              <a:rPr lang="en-US" altLang="ja-JP" sz="2800" dirty="0">
                <a:solidFill>
                  <a:srgbClr val="FF0000"/>
                </a:solidFill>
              </a:rPr>
              <a:t>    return 0;</a:t>
            </a:r>
          </a:p>
          <a:p>
            <a:pPr eaLnBrk="1" fontAlgn="auto" hangingPunct="1">
              <a:spcAft>
                <a:spcPts val="0"/>
              </a:spcAft>
              <a:buFont typeface="Wingdings" pitchFamily="-112" charset="2"/>
              <a:buNone/>
              <a:defRPr/>
            </a:pPr>
            <a:r>
              <a:rPr lang="en-US" altLang="ja-JP" sz="2800" dirty="0">
                <a:solidFill>
                  <a:srgbClr val="FF0000"/>
                </a:solidFill>
              </a:rPr>
              <a:t>}</a:t>
            </a:r>
            <a:endParaRPr lang="ja-JP" altLang="en-US" sz="2800" dirty="0">
              <a:solidFill>
                <a:srgbClr val="FF0000"/>
              </a:solidFill>
            </a:endParaRPr>
          </a:p>
        </p:txBody>
      </p:sp>
      <p:sp>
        <p:nvSpPr>
          <p:cNvPr id="8199" name="テキスト ボックス 6"/>
          <p:cNvSpPr txBox="1">
            <a:spLocks noChangeArrowheads="1"/>
          </p:cNvSpPr>
          <p:nvPr/>
        </p:nvSpPr>
        <p:spPr bwMode="auto">
          <a:xfrm>
            <a:off x="4644008" y="3645024"/>
            <a:ext cx="4143375" cy="1570037"/>
          </a:xfrm>
          <a:prstGeom prst="rect">
            <a:avLst/>
          </a:prstGeom>
          <a:noFill/>
          <a:ln w="9525">
            <a:solidFill>
              <a:schemeClr val="tx1"/>
            </a:solidFill>
            <a:miter lim="800000"/>
            <a:headEnd/>
            <a:tailEnd/>
          </a:ln>
        </p:spPr>
        <p:txBody>
          <a:bodyPr>
            <a:spAutoFit/>
          </a:bodyPr>
          <a:lstStyle/>
          <a:p>
            <a:r>
              <a:rPr kumimoji="1" lang="ja-JP" altLang="en-US" sz="2400"/>
              <a:t>赤字の部分は宣言１つ、文３つの複合文である。</a:t>
            </a:r>
            <a:endParaRPr kumimoji="1" lang="en-US" altLang="ja-JP" sz="2400"/>
          </a:p>
          <a:p>
            <a:r>
              <a:rPr kumimoji="1" lang="ja-JP" altLang="en-US" sz="2400"/>
              <a:t>これは、</a:t>
            </a:r>
            <a:r>
              <a:rPr kumimoji="1" lang="en-US" altLang="ja-JP" sz="2400"/>
              <a:t>main</a:t>
            </a:r>
            <a:r>
              <a:rPr kumimoji="1" lang="ja-JP" altLang="en-US" sz="2400"/>
              <a:t>関数の本体を成している。</a:t>
            </a:r>
            <a:endParaRPr kumimoji="1" lang="en-US" altLang="ja-JP"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30FA60-3713-9F79-3F76-62DC1E523F32}"/>
              </a:ext>
            </a:extLst>
          </p:cNvPr>
          <p:cNvSpPr>
            <a:spLocks noGrp="1"/>
          </p:cNvSpPr>
          <p:nvPr>
            <p:ph type="title"/>
          </p:nvPr>
        </p:nvSpPr>
        <p:spPr/>
        <p:txBody>
          <a:bodyPr/>
          <a:lstStyle/>
          <a:p>
            <a:r>
              <a:rPr kumimoji="1" lang="ja-JP" altLang="en-US"/>
              <a:t>注意（重要）</a:t>
            </a:r>
          </a:p>
        </p:txBody>
      </p:sp>
      <p:sp>
        <p:nvSpPr>
          <p:cNvPr id="4" name="テキスト ボックス 3">
            <a:extLst>
              <a:ext uri="{FF2B5EF4-FFF2-40B4-BE49-F238E27FC236}">
                <a16:creationId xmlns:a16="http://schemas.microsoft.com/office/drawing/2014/main" id="{8A4FC74D-2754-A5A9-143D-B84EE130FA41}"/>
              </a:ext>
            </a:extLst>
          </p:cNvPr>
          <p:cNvSpPr txBox="1"/>
          <p:nvPr/>
        </p:nvSpPr>
        <p:spPr>
          <a:xfrm>
            <a:off x="627819" y="1340768"/>
            <a:ext cx="7931224" cy="1015663"/>
          </a:xfrm>
          <a:prstGeom prst="rect">
            <a:avLst/>
          </a:prstGeom>
          <a:noFill/>
        </p:spPr>
        <p:txBody>
          <a:bodyPr wrap="square" rtlCol="0">
            <a:spAutoFit/>
          </a:bodyPr>
          <a:lstStyle/>
          <a:p>
            <a:r>
              <a:rPr lang="ja-JP" altLang="en-US" sz="2000"/>
              <a:t>変数宣言をしただけだと、その変数の値は不定（ごみが入っている）。</a:t>
            </a:r>
            <a:endParaRPr kumimoji="1" lang="ja-JP" altLang="en-US" sz="2000"/>
          </a:p>
          <a:p>
            <a:r>
              <a:rPr kumimoji="1" lang="ja-JP" altLang="en-US" sz="2000"/>
              <a:t>変数に値を格納する前に変数の値を読み取ってはいけない。</a:t>
            </a:r>
            <a:r>
              <a:rPr lang="ja-JP" altLang="en-US" sz="2000"/>
              <a:t>（そういうプログラムを書いたら、動作が</a:t>
            </a:r>
            <a:r>
              <a:rPr lang="ja-JP" altLang="en-US" sz="2000">
                <a:solidFill>
                  <a:srgbClr val="FF0000"/>
                </a:solidFill>
              </a:rPr>
              <a:t>未定義（</a:t>
            </a:r>
            <a:r>
              <a:rPr lang="en-US" altLang="ja-JP" sz="2000" dirty="0">
                <a:solidFill>
                  <a:srgbClr val="FF0000"/>
                </a:solidFill>
              </a:rPr>
              <a:t>undefined</a:t>
            </a:r>
            <a:r>
              <a:rPr lang="ja-JP" altLang="en-US" sz="2000">
                <a:solidFill>
                  <a:srgbClr val="FF0000"/>
                </a:solidFill>
              </a:rPr>
              <a:t>）</a:t>
            </a:r>
            <a:r>
              <a:rPr lang="ja-JP" altLang="en-US" sz="2000"/>
              <a:t>となる。）</a:t>
            </a:r>
            <a:r>
              <a:rPr kumimoji="1" lang="ja-JP" altLang="en-US" sz="2000"/>
              <a:t>（教科書</a:t>
            </a:r>
            <a:r>
              <a:rPr kumimoji="1" lang="en-US" altLang="ja-JP" sz="2000" dirty="0"/>
              <a:t> p. 14</a:t>
            </a:r>
            <a:r>
              <a:rPr kumimoji="1" lang="ja-JP" altLang="en-US" sz="2000"/>
              <a:t>）</a:t>
            </a:r>
            <a:endParaRPr kumimoji="1" lang="en-US" altLang="ja-JP" sz="2000" dirty="0"/>
          </a:p>
        </p:txBody>
      </p:sp>
      <p:sp>
        <p:nvSpPr>
          <p:cNvPr id="5" name="コンテンツ プレースホルダ 2">
            <a:extLst>
              <a:ext uri="{FF2B5EF4-FFF2-40B4-BE49-F238E27FC236}">
                <a16:creationId xmlns:a16="http://schemas.microsoft.com/office/drawing/2014/main" id="{F35A30C0-41D7-461F-D6F4-7D58B9387779}"/>
              </a:ext>
            </a:extLst>
          </p:cNvPr>
          <p:cNvSpPr>
            <a:spLocks noGrp="1"/>
          </p:cNvSpPr>
          <p:nvPr>
            <p:ph idx="1"/>
          </p:nvPr>
        </p:nvSpPr>
        <p:spPr>
          <a:xfrm>
            <a:off x="500063" y="2591225"/>
            <a:ext cx="8186737" cy="3820689"/>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000" dirty="0"/>
              <a:t>#include &lt;</a:t>
            </a:r>
            <a:r>
              <a:rPr lang="en-US" altLang="ja-JP" sz="2000" dirty="0" err="1"/>
              <a:t>stdio.h</a:t>
            </a:r>
            <a:r>
              <a:rPr lang="en-US" altLang="ja-JP" sz="2000" dirty="0"/>
              <a:t>&gt;</a:t>
            </a:r>
          </a:p>
          <a:p>
            <a:pPr eaLnBrk="1" fontAlgn="auto" hangingPunct="1">
              <a:spcAft>
                <a:spcPts val="0"/>
              </a:spcAft>
              <a:buFont typeface="Wingdings" pitchFamily="-112" charset="2"/>
              <a:buNone/>
              <a:defRPr/>
            </a:pPr>
            <a:r>
              <a:rPr lang="en-US" altLang="ja-JP" sz="2000" dirty="0" err="1"/>
              <a:t>int</a:t>
            </a:r>
            <a:r>
              <a:rPr lang="en-US" altLang="ja-JP" sz="2000" dirty="0"/>
              <a:t> main (void)</a:t>
            </a:r>
          </a:p>
          <a:p>
            <a:pPr eaLnBrk="1" fontAlgn="auto" hangingPunct="1">
              <a:spcAft>
                <a:spcPts val="0"/>
              </a:spcAft>
              <a:buFont typeface="Wingdings" pitchFamily="-112" charset="2"/>
              <a:buNone/>
              <a:defRPr/>
            </a:pPr>
            <a:r>
              <a:rPr lang="en-US" altLang="ja-JP" sz="2000" dirty="0"/>
              <a:t>{</a:t>
            </a:r>
          </a:p>
          <a:p>
            <a:pPr eaLnBrk="1" fontAlgn="auto" hangingPunct="1">
              <a:spcAft>
                <a:spcPts val="0"/>
              </a:spcAft>
              <a:buFont typeface="Wingdings" pitchFamily="-112" charset="2"/>
              <a:buNone/>
              <a:defRPr/>
            </a:pPr>
            <a:r>
              <a:rPr lang="en-US" altLang="ja-JP" sz="2000" dirty="0"/>
              <a:t>    </a:t>
            </a:r>
            <a:r>
              <a:rPr lang="en-US" altLang="ja-JP" sz="2000" dirty="0" err="1"/>
              <a:t>int</a:t>
            </a:r>
            <a:r>
              <a:rPr lang="en-US" altLang="ja-JP" sz="2000" dirty="0"/>
              <a:t> x;</a:t>
            </a:r>
          </a:p>
          <a:p>
            <a:pPr eaLnBrk="1" fontAlgn="auto" hangingPunct="1">
              <a:spcAft>
                <a:spcPts val="0"/>
              </a:spcAft>
              <a:buFont typeface="Wingdings" pitchFamily="-112" charset="2"/>
              <a:buNone/>
              <a:defRPr/>
            </a:pPr>
            <a:r>
              <a:rPr lang="en-US" altLang="ja-JP" sz="2000" dirty="0"/>
              <a:t>    </a:t>
            </a:r>
            <a:r>
              <a:rPr lang="en-US" altLang="ja-JP" sz="2000" dirty="0" err="1"/>
              <a:t>printf</a:t>
            </a:r>
            <a:r>
              <a:rPr lang="en-US" altLang="ja-JP" sz="2000" dirty="0"/>
              <a:t> ("x=%d\n", x);     /* x</a:t>
            </a:r>
            <a:r>
              <a:rPr lang="ja-JP" altLang="en-US" sz="2000" dirty="0"/>
              <a:t>の</a:t>
            </a:r>
            <a:r>
              <a:rPr lang="ja-JP" altLang="en-US" sz="2000"/>
              <a:t>値は不定（ごみが入っている）。この行が実行されると変な値が画面に出てくることがほとんどだが、エラーになって実行が止まったり、あるいはコンパイル時にエラーになるかもしれない。何が起こるかはコンパイラによって異なる。（つまり、コンパイラの実装者が好きにしてよい。）</a:t>
            </a:r>
            <a:r>
              <a:rPr lang="en-US" altLang="ja-JP" sz="2000" dirty="0"/>
              <a:t> */</a:t>
            </a:r>
          </a:p>
          <a:p>
            <a:pPr eaLnBrk="1" fontAlgn="auto" hangingPunct="1">
              <a:spcAft>
                <a:spcPts val="0"/>
              </a:spcAft>
              <a:buFont typeface="Wingdings" pitchFamily="-112" charset="2"/>
              <a:buNone/>
              <a:defRPr/>
            </a:pPr>
            <a:r>
              <a:rPr lang="en-US" altLang="ja-JP" sz="2000" dirty="0"/>
              <a:t>    return 0;</a:t>
            </a:r>
          </a:p>
          <a:p>
            <a:pPr eaLnBrk="1" fontAlgn="auto" hangingPunct="1">
              <a:spcAft>
                <a:spcPts val="0"/>
              </a:spcAft>
              <a:buFont typeface="Wingdings" pitchFamily="-112" charset="2"/>
              <a:buNone/>
              <a:defRPr/>
            </a:pPr>
            <a:r>
              <a:rPr lang="en-US" altLang="ja-JP" sz="2000" dirty="0"/>
              <a:t>}</a:t>
            </a:r>
            <a:endParaRPr lang="ja-JP" altLang="en-US" sz="2000" dirty="0"/>
          </a:p>
        </p:txBody>
      </p:sp>
    </p:spTree>
    <p:extLst>
      <p:ext uri="{BB962C8B-B14F-4D97-AF65-F5344CB8AC3E}">
        <p14:creationId xmlns:p14="http://schemas.microsoft.com/office/powerpoint/2010/main" val="1941947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pPr eaLnBrk="1" hangingPunct="1"/>
            <a:r>
              <a:rPr lang="ja-JP" altLang="en-US"/>
              <a:t>複合文を使ったプログラム例（３）</a:t>
            </a:r>
          </a:p>
        </p:txBody>
      </p:sp>
      <p:sp>
        <p:nvSpPr>
          <p:cNvPr id="9219" name="コンテンツ プレースホルダ 2"/>
          <p:cNvSpPr>
            <a:spLocks noGrp="1"/>
          </p:cNvSpPr>
          <p:nvPr>
            <p:ph idx="1"/>
          </p:nvPr>
        </p:nvSpPr>
        <p:spPr>
          <a:xfrm>
            <a:off x="755576" y="1268760"/>
            <a:ext cx="3888234" cy="5133975"/>
          </a:xfrm>
          <a:ln>
            <a:solidFill>
              <a:schemeClr val="tx1"/>
            </a:solidFill>
          </a:ln>
        </p:spPr>
        <p:txBody>
          <a:bodyPr rtlCol="0">
            <a:normAutofit fontScale="77500" lnSpcReduction="20000"/>
          </a:bodyPr>
          <a:lstStyle/>
          <a:p>
            <a:pPr eaLnBrk="1" fontAlgn="auto" hangingPunct="1">
              <a:spcAft>
                <a:spcPts val="0"/>
              </a:spcAft>
              <a:buFont typeface="Wingdings" pitchFamily="-112" charset="2"/>
              <a:buNone/>
              <a:defRPr/>
            </a:pPr>
            <a:r>
              <a:rPr lang="en-US" altLang="ja-JP" dirty="0"/>
              <a:t>#include &lt;</a:t>
            </a:r>
            <a:r>
              <a:rPr lang="en-US" altLang="ja-JP" dirty="0" err="1"/>
              <a:t>stdio.h</a:t>
            </a:r>
            <a:r>
              <a:rPr lang="en-US" altLang="ja-JP" dirty="0"/>
              <a:t>&gt;</a:t>
            </a:r>
          </a:p>
          <a:p>
            <a:pPr eaLnBrk="1" fontAlgn="auto" hangingPunct="1">
              <a:spcAft>
                <a:spcPts val="0"/>
              </a:spcAft>
              <a:buFont typeface="Wingdings" pitchFamily="-112" charset="2"/>
              <a:buNone/>
              <a:defRPr/>
            </a:pPr>
            <a:r>
              <a:rPr lang="en-US" altLang="ja-JP" dirty="0" err="1"/>
              <a:t>int</a:t>
            </a:r>
            <a:r>
              <a:rPr lang="en-US" altLang="ja-JP" dirty="0"/>
              <a:t> main (void)</a:t>
            </a:r>
          </a:p>
          <a:p>
            <a:pPr eaLnBrk="1" fontAlgn="auto" hangingPunct="1">
              <a:spcAft>
                <a:spcPts val="0"/>
              </a:spcAft>
              <a:buFont typeface="Wingdings" pitchFamily="-112" charset="2"/>
              <a:buNone/>
              <a:defRPr/>
            </a:pPr>
            <a:r>
              <a:rPr lang="en-US" altLang="ja-JP" dirty="0"/>
              <a:t>{</a:t>
            </a:r>
          </a:p>
          <a:p>
            <a:pPr eaLnBrk="1" fontAlgn="auto" hangingPunct="1">
              <a:spcAft>
                <a:spcPts val="0"/>
              </a:spcAft>
              <a:buFont typeface="Wingdings" pitchFamily="-112" charset="2"/>
              <a:buNone/>
              <a:defRPr/>
            </a:pPr>
            <a:r>
              <a:rPr lang="en-US" altLang="ja-JP" dirty="0"/>
              <a:t>    </a:t>
            </a:r>
            <a:r>
              <a:rPr lang="en-US" altLang="ja-JP" dirty="0" err="1"/>
              <a:t>int</a:t>
            </a:r>
            <a:r>
              <a:rPr lang="en-US" altLang="ja-JP" dirty="0"/>
              <a:t> x;</a:t>
            </a:r>
          </a:p>
          <a:p>
            <a:pPr eaLnBrk="1" fontAlgn="auto" hangingPunct="1">
              <a:spcAft>
                <a:spcPts val="0"/>
              </a:spcAft>
              <a:buFont typeface="Wingdings" pitchFamily="-112" charset="2"/>
              <a:buNone/>
              <a:defRPr/>
            </a:pPr>
            <a:r>
              <a:rPr lang="en-US" altLang="ja-JP" dirty="0"/>
              <a:t>    x=3;</a:t>
            </a:r>
          </a:p>
          <a:p>
            <a:pPr eaLnBrk="1" fontAlgn="auto" hangingPunct="1">
              <a:spcAft>
                <a:spcPts val="0"/>
              </a:spcAft>
              <a:buFont typeface="Wingdings" pitchFamily="-112" charset="2"/>
              <a:buNone/>
              <a:defRPr/>
            </a:pPr>
            <a:r>
              <a:rPr lang="en-US" altLang="ja-JP" dirty="0">
                <a:solidFill>
                  <a:srgbClr val="FF0000"/>
                </a:solidFill>
              </a:rPr>
              <a:t>    { </a:t>
            </a:r>
          </a:p>
          <a:p>
            <a:pPr eaLnBrk="1" fontAlgn="auto" hangingPunct="1">
              <a:spcAft>
                <a:spcPts val="0"/>
              </a:spcAft>
              <a:buFont typeface="Wingdings" pitchFamily="-112" charset="2"/>
              <a:buNone/>
              <a:defRPr/>
            </a:pPr>
            <a:r>
              <a:rPr lang="en-US" altLang="ja-JP" dirty="0">
                <a:solidFill>
                  <a:srgbClr val="FF0000"/>
                </a:solidFill>
              </a:rPr>
              <a:t>        </a:t>
            </a:r>
            <a:r>
              <a:rPr lang="en-US" altLang="ja-JP" dirty="0" err="1">
                <a:solidFill>
                  <a:srgbClr val="FF0000"/>
                </a:solidFill>
              </a:rPr>
              <a:t>int</a:t>
            </a:r>
            <a:r>
              <a:rPr lang="en-US" altLang="ja-JP" dirty="0">
                <a:solidFill>
                  <a:srgbClr val="FF0000"/>
                </a:solidFill>
              </a:rPr>
              <a:t> y;</a:t>
            </a:r>
          </a:p>
          <a:p>
            <a:pPr eaLnBrk="1" fontAlgn="auto" hangingPunct="1">
              <a:spcAft>
                <a:spcPts val="0"/>
              </a:spcAft>
              <a:buFont typeface="Wingdings" pitchFamily="-112" charset="2"/>
              <a:buNone/>
              <a:defRPr/>
            </a:pPr>
            <a:r>
              <a:rPr lang="en-US" altLang="ja-JP" dirty="0">
                <a:solidFill>
                  <a:srgbClr val="FF0000"/>
                </a:solidFill>
              </a:rPr>
              <a:t>        y=5;</a:t>
            </a:r>
          </a:p>
          <a:p>
            <a:pPr eaLnBrk="1" fontAlgn="auto" hangingPunct="1">
              <a:spcAft>
                <a:spcPts val="0"/>
              </a:spcAft>
              <a:buFont typeface="Wingdings" pitchFamily="-112" charset="2"/>
              <a:buNone/>
              <a:defRPr/>
            </a:pPr>
            <a:r>
              <a:rPr lang="en-US" altLang="ja-JP" dirty="0">
                <a:solidFill>
                  <a:srgbClr val="FF0000"/>
                </a:solidFill>
              </a:rPr>
              <a:t>        </a:t>
            </a:r>
            <a:r>
              <a:rPr lang="en-US" altLang="ja-JP" dirty="0" err="1">
                <a:solidFill>
                  <a:srgbClr val="FF0000"/>
                </a:solidFill>
              </a:rPr>
              <a:t>printf</a:t>
            </a:r>
            <a:r>
              <a:rPr lang="en-US" altLang="ja-JP" dirty="0">
                <a:solidFill>
                  <a:srgbClr val="FF0000"/>
                </a:solidFill>
              </a:rPr>
              <a:t> (</a:t>
            </a:r>
            <a:r>
              <a:rPr lang="en-US" altLang="ja-JP" sz="3200" dirty="0">
                <a:solidFill>
                  <a:srgbClr val="FF0000"/>
                </a:solidFill>
              </a:rPr>
              <a:t>"</a:t>
            </a:r>
            <a:r>
              <a:rPr lang="en-US" altLang="ja-JP" dirty="0">
                <a:solidFill>
                  <a:srgbClr val="FF0000"/>
                </a:solidFill>
              </a:rPr>
              <a:t>x=%d\n</a:t>
            </a:r>
            <a:r>
              <a:rPr lang="en-US" altLang="ja-JP" sz="3200" dirty="0">
                <a:solidFill>
                  <a:srgbClr val="FF0000"/>
                </a:solidFill>
              </a:rPr>
              <a:t>"</a:t>
            </a:r>
            <a:r>
              <a:rPr lang="en-US" altLang="ja-JP" dirty="0">
                <a:solidFill>
                  <a:srgbClr val="FF0000"/>
                </a:solidFill>
              </a:rPr>
              <a:t>, x);</a:t>
            </a:r>
          </a:p>
          <a:p>
            <a:pPr eaLnBrk="1" fontAlgn="auto" hangingPunct="1">
              <a:spcAft>
                <a:spcPts val="0"/>
              </a:spcAft>
              <a:buFont typeface="Wingdings" pitchFamily="-112" charset="2"/>
              <a:buNone/>
              <a:defRPr/>
            </a:pPr>
            <a:r>
              <a:rPr lang="en-US" altLang="ja-JP" dirty="0">
                <a:solidFill>
                  <a:srgbClr val="FF0000"/>
                </a:solidFill>
              </a:rPr>
              <a:t>        </a:t>
            </a:r>
            <a:r>
              <a:rPr lang="en-US" altLang="ja-JP" dirty="0" err="1">
                <a:solidFill>
                  <a:srgbClr val="FF0000"/>
                </a:solidFill>
              </a:rPr>
              <a:t>printf</a:t>
            </a:r>
            <a:r>
              <a:rPr lang="en-US" altLang="ja-JP" dirty="0">
                <a:solidFill>
                  <a:srgbClr val="FF0000"/>
                </a:solidFill>
              </a:rPr>
              <a:t> (</a:t>
            </a:r>
            <a:r>
              <a:rPr lang="en-US" altLang="ja-JP" sz="3200" dirty="0">
                <a:solidFill>
                  <a:srgbClr val="FF0000"/>
                </a:solidFill>
              </a:rPr>
              <a:t>"</a:t>
            </a:r>
            <a:r>
              <a:rPr lang="en-US" altLang="ja-JP" dirty="0">
                <a:solidFill>
                  <a:srgbClr val="FF0000"/>
                </a:solidFill>
              </a:rPr>
              <a:t>y=%d\n</a:t>
            </a:r>
            <a:r>
              <a:rPr lang="en-US" altLang="ja-JP" sz="3200" dirty="0">
                <a:solidFill>
                  <a:srgbClr val="FF0000"/>
                </a:solidFill>
              </a:rPr>
              <a:t>"</a:t>
            </a:r>
            <a:r>
              <a:rPr lang="en-US" altLang="ja-JP" dirty="0">
                <a:solidFill>
                  <a:srgbClr val="FF0000"/>
                </a:solidFill>
              </a:rPr>
              <a:t>, y);</a:t>
            </a:r>
          </a:p>
          <a:p>
            <a:pPr eaLnBrk="1" fontAlgn="auto" hangingPunct="1">
              <a:spcAft>
                <a:spcPts val="0"/>
              </a:spcAft>
              <a:buFont typeface="Wingdings" pitchFamily="-112" charset="2"/>
              <a:buNone/>
              <a:defRPr/>
            </a:pPr>
            <a:r>
              <a:rPr lang="en-US" altLang="ja-JP" dirty="0">
                <a:solidFill>
                  <a:srgbClr val="FF0000"/>
                </a:solidFill>
              </a:rPr>
              <a:t>    }</a:t>
            </a:r>
          </a:p>
          <a:p>
            <a:pPr eaLnBrk="1" fontAlgn="auto" hangingPunct="1">
              <a:spcAft>
                <a:spcPts val="0"/>
              </a:spcAft>
              <a:buFont typeface="Wingdings" pitchFamily="-112" charset="2"/>
              <a:buNone/>
              <a:defRPr/>
            </a:pPr>
            <a:r>
              <a:rPr lang="en-US" altLang="ja-JP" dirty="0"/>
              <a:t>    return 0;</a:t>
            </a:r>
          </a:p>
          <a:p>
            <a:pPr eaLnBrk="1" fontAlgn="auto" hangingPunct="1">
              <a:spcAft>
                <a:spcPts val="0"/>
              </a:spcAft>
              <a:buFont typeface="Wingdings" pitchFamily="-112" charset="2"/>
              <a:buNone/>
              <a:defRPr/>
            </a:pPr>
            <a:r>
              <a:rPr lang="en-US" altLang="ja-JP" dirty="0"/>
              <a:t>}</a:t>
            </a:r>
            <a:endParaRPr lang="ja-JP" altLang="en-US" dirty="0"/>
          </a:p>
        </p:txBody>
      </p:sp>
      <p:sp>
        <p:nvSpPr>
          <p:cNvPr id="9223" name="テキスト ボックス 7"/>
          <p:cNvSpPr txBox="1">
            <a:spLocks noChangeArrowheads="1"/>
          </p:cNvSpPr>
          <p:nvPr/>
        </p:nvSpPr>
        <p:spPr bwMode="auto">
          <a:xfrm>
            <a:off x="5004048" y="2204864"/>
            <a:ext cx="3528392" cy="3170099"/>
          </a:xfrm>
          <a:prstGeom prst="rect">
            <a:avLst/>
          </a:prstGeom>
          <a:noFill/>
          <a:ln w="9525">
            <a:solidFill>
              <a:schemeClr val="tx1"/>
            </a:solidFill>
            <a:miter lim="800000"/>
            <a:headEnd/>
            <a:tailEnd/>
          </a:ln>
        </p:spPr>
        <p:txBody>
          <a:bodyPr wrap="square">
            <a:spAutoFit/>
          </a:bodyPr>
          <a:lstStyle/>
          <a:p>
            <a:r>
              <a:rPr kumimoji="1" lang="ja-JP" altLang="en-US" sz="2000"/>
              <a:t>赤字の部分は宣言１つ、文３つの複合文であり、外側の複合文の２つ目の文を成している。</a:t>
            </a:r>
            <a:endParaRPr kumimoji="1" lang="en-US" altLang="ja-JP" sz="2000"/>
          </a:p>
          <a:p>
            <a:r>
              <a:rPr kumimoji="1" lang="ja-JP" altLang="en-US" sz="2000"/>
              <a:t>変数</a:t>
            </a:r>
            <a:r>
              <a:rPr kumimoji="1" lang="en-US" altLang="ja-JP" sz="2000"/>
              <a:t>y</a:t>
            </a:r>
            <a:r>
              <a:rPr kumimoji="1" lang="ja-JP" altLang="en-US" sz="2000"/>
              <a:t>の有効範囲は赤色の部分のみである。有効範囲を限ると、プログラムの可読性が上がる、同じ名前の変数を別の変数として用いることができる等のメリットがある（この例ではメリットは感じられないが）。</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a:t>複合文を使ったプログラム例（４）</a:t>
            </a:r>
          </a:p>
        </p:txBody>
      </p:sp>
      <p:sp>
        <p:nvSpPr>
          <p:cNvPr id="10243" name="コンテンツ プレースホルダ 2"/>
          <p:cNvSpPr>
            <a:spLocks noGrp="1"/>
          </p:cNvSpPr>
          <p:nvPr>
            <p:ph idx="1"/>
          </p:nvPr>
        </p:nvSpPr>
        <p:spPr>
          <a:xfrm>
            <a:off x="500063" y="1143000"/>
            <a:ext cx="7096273" cy="5238327"/>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000" dirty="0"/>
              <a:t>#include &lt;</a:t>
            </a:r>
            <a:r>
              <a:rPr lang="en-US" altLang="ja-JP" sz="2000" dirty="0" err="1"/>
              <a:t>stdio.h</a:t>
            </a:r>
            <a:r>
              <a:rPr lang="en-US" altLang="ja-JP" sz="2000" dirty="0"/>
              <a:t>&gt;</a:t>
            </a:r>
          </a:p>
          <a:p>
            <a:pPr eaLnBrk="1" fontAlgn="auto" hangingPunct="1">
              <a:spcAft>
                <a:spcPts val="0"/>
              </a:spcAft>
              <a:buFont typeface="Wingdings" pitchFamily="-112" charset="2"/>
              <a:buNone/>
              <a:defRPr/>
            </a:pPr>
            <a:r>
              <a:rPr lang="en-US" altLang="ja-JP" sz="2000" dirty="0" err="1"/>
              <a:t>int</a:t>
            </a:r>
            <a:r>
              <a:rPr lang="en-US" altLang="ja-JP" sz="2000" dirty="0"/>
              <a:t> main (void)</a:t>
            </a:r>
          </a:p>
          <a:p>
            <a:pPr eaLnBrk="1" fontAlgn="auto" hangingPunct="1">
              <a:spcAft>
                <a:spcPts val="0"/>
              </a:spcAft>
              <a:buFont typeface="Wingdings" pitchFamily="-112" charset="2"/>
              <a:buNone/>
              <a:defRPr/>
            </a:pPr>
            <a:r>
              <a:rPr lang="en-US" altLang="ja-JP" sz="2000" dirty="0"/>
              <a:t>{</a:t>
            </a:r>
          </a:p>
          <a:p>
            <a:pPr eaLnBrk="1" fontAlgn="auto" hangingPunct="1">
              <a:spcAft>
                <a:spcPts val="0"/>
              </a:spcAft>
              <a:buFont typeface="Wingdings" pitchFamily="-112" charset="2"/>
              <a:buNone/>
              <a:defRPr/>
            </a:pPr>
            <a:r>
              <a:rPr lang="en-US" altLang="ja-JP" sz="2000" dirty="0"/>
              <a:t>    </a:t>
            </a:r>
            <a:r>
              <a:rPr lang="en-US" altLang="ja-JP" sz="2000" dirty="0" err="1"/>
              <a:t>int</a:t>
            </a:r>
            <a:r>
              <a:rPr lang="en-US" altLang="ja-JP" sz="2000" dirty="0"/>
              <a:t> x;</a:t>
            </a:r>
          </a:p>
          <a:p>
            <a:pPr eaLnBrk="1" fontAlgn="auto" hangingPunct="1">
              <a:spcAft>
                <a:spcPts val="0"/>
              </a:spcAft>
              <a:buFont typeface="Wingdings" pitchFamily="-112" charset="2"/>
              <a:buNone/>
              <a:defRPr/>
            </a:pPr>
            <a:r>
              <a:rPr lang="en-US" altLang="ja-JP" sz="2000" dirty="0"/>
              <a:t>    x=3;</a:t>
            </a:r>
          </a:p>
          <a:p>
            <a:pPr eaLnBrk="1" fontAlgn="auto" hangingPunct="1">
              <a:spcAft>
                <a:spcPts val="0"/>
              </a:spcAft>
              <a:buFont typeface="Wingdings" pitchFamily="-112" charset="2"/>
              <a:buNone/>
              <a:defRPr/>
            </a:pPr>
            <a:r>
              <a:rPr lang="en-US" altLang="ja-JP" sz="2000" dirty="0">
                <a:solidFill>
                  <a:srgbClr val="FF0000"/>
                </a:solidFill>
              </a:rPr>
              <a:t>    { </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int</a:t>
            </a:r>
            <a:r>
              <a:rPr lang="en-US" altLang="ja-JP" sz="2000" dirty="0">
                <a:solidFill>
                  <a:srgbClr val="FF0000"/>
                </a:solidFill>
              </a:rPr>
              <a:t> x;</a:t>
            </a:r>
          </a:p>
          <a:p>
            <a:pPr eaLnBrk="1" fontAlgn="auto" hangingPunct="1">
              <a:spcAft>
                <a:spcPts val="0"/>
              </a:spcAft>
              <a:buFont typeface="Wingdings" pitchFamily="-112" charset="2"/>
              <a:buNone/>
              <a:defRPr/>
            </a:pPr>
            <a:r>
              <a:rPr lang="en-US" altLang="ja-JP" sz="2000" dirty="0">
                <a:solidFill>
                  <a:srgbClr val="FF0000"/>
                </a:solidFill>
              </a:rPr>
              <a:t>        x=5;</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printf</a:t>
            </a:r>
            <a:r>
              <a:rPr lang="en-US" altLang="ja-JP" sz="2000" dirty="0">
                <a:solidFill>
                  <a:srgbClr val="FF0000"/>
                </a:solidFill>
              </a:rPr>
              <a:t> ("x=%d\n", x);    /* x</a:t>
            </a:r>
            <a:r>
              <a:rPr lang="ja-JP" altLang="en-US" sz="2000" dirty="0">
                <a:solidFill>
                  <a:srgbClr val="FF0000"/>
                </a:solidFill>
              </a:rPr>
              <a:t>の値は</a:t>
            </a:r>
            <a:r>
              <a:rPr lang="en-US" altLang="ja-JP" sz="2000" dirty="0">
                <a:solidFill>
                  <a:srgbClr val="FF0000"/>
                </a:solidFill>
              </a:rPr>
              <a:t>5 */</a:t>
            </a:r>
          </a:p>
          <a:p>
            <a:pPr eaLnBrk="1" fontAlgn="auto" hangingPunct="1">
              <a:spcAft>
                <a:spcPts val="0"/>
              </a:spcAft>
              <a:buFont typeface="Wingdings" pitchFamily="-112" charset="2"/>
              <a:buNone/>
              <a:defRPr/>
            </a:pPr>
            <a:r>
              <a:rPr lang="en-US" altLang="ja-JP" sz="2000" dirty="0">
                <a:solidFill>
                  <a:srgbClr val="FF0000"/>
                </a:solidFill>
              </a:rPr>
              <a:t>    }</a:t>
            </a:r>
          </a:p>
          <a:p>
            <a:pPr eaLnBrk="1" fontAlgn="auto" hangingPunct="1">
              <a:spcAft>
                <a:spcPts val="0"/>
              </a:spcAft>
              <a:buFont typeface="Wingdings" pitchFamily="-112" charset="2"/>
              <a:buNone/>
              <a:defRPr/>
            </a:pPr>
            <a:r>
              <a:rPr lang="en-US" altLang="ja-JP" sz="2000" dirty="0"/>
              <a:t>    </a:t>
            </a:r>
            <a:r>
              <a:rPr lang="en-US" altLang="ja-JP" sz="2000" dirty="0" err="1"/>
              <a:t>printf</a:t>
            </a:r>
            <a:r>
              <a:rPr lang="en-US" altLang="ja-JP" sz="2000" dirty="0"/>
              <a:t> ("x=%d\n", x);        /* x</a:t>
            </a:r>
            <a:r>
              <a:rPr lang="ja-JP" altLang="en-US" sz="2000" dirty="0"/>
              <a:t>の値は</a:t>
            </a:r>
            <a:r>
              <a:rPr lang="en-US" altLang="ja-JP" sz="2000" dirty="0"/>
              <a:t>3 */</a:t>
            </a:r>
          </a:p>
          <a:p>
            <a:pPr eaLnBrk="1" fontAlgn="auto" hangingPunct="1">
              <a:spcAft>
                <a:spcPts val="0"/>
              </a:spcAft>
              <a:buFont typeface="Wingdings" pitchFamily="-112" charset="2"/>
              <a:buNone/>
              <a:defRPr/>
            </a:pPr>
            <a:r>
              <a:rPr lang="en-US" altLang="ja-JP" sz="2000" dirty="0"/>
              <a:t>    return 0;</a:t>
            </a:r>
          </a:p>
          <a:p>
            <a:pPr eaLnBrk="1" fontAlgn="auto" hangingPunct="1">
              <a:spcAft>
                <a:spcPts val="0"/>
              </a:spcAft>
              <a:buFont typeface="Wingdings" pitchFamily="-112" charset="2"/>
              <a:buNone/>
              <a:defRPr/>
            </a:pPr>
            <a:r>
              <a:rPr lang="en-US" altLang="ja-JP" sz="2000" dirty="0"/>
              <a:t>}</a:t>
            </a:r>
            <a:endParaRPr lang="ja-JP" altLang="en-US" sz="2000" dirty="0"/>
          </a:p>
        </p:txBody>
      </p:sp>
      <p:sp>
        <p:nvSpPr>
          <p:cNvPr id="10247" name="テキスト ボックス 7"/>
          <p:cNvSpPr txBox="1">
            <a:spLocks noChangeArrowheads="1"/>
          </p:cNvSpPr>
          <p:nvPr/>
        </p:nvSpPr>
        <p:spPr bwMode="auto">
          <a:xfrm>
            <a:off x="3419872" y="1484784"/>
            <a:ext cx="5040560" cy="2291711"/>
          </a:xfrm>
          <a:prstGeom prst="rect">
            <a:avLst/>
          </a:prstGeom>
          <a:solidFill>
            <a:schemeClr val="bg1"/>
          </a:solidFill>
          <a:ln w="9525">
            <a:solidFill>
              <a:schemeClr val="tx1"/>
            </a:solidFill>
            <a:miter lim="800000"/>
            <a:headEnd/>
            <a:tailEnd/>
          </a:ln>
        </p:spPr>
        <p:txBody>
          <a:bodyPr wrap="square">
            <a:spAutoFit/>
          </a:bodyPr>
          <a:lstStyle/>
          <a:p>
            <a:r>
              <a:rPr kumimoji="1" lang="ja-JP" altLang="en-US" sz="2000" dirty="0"/>
              <a:t>内側の複合文（赤色の部分）で、外側で既に宣言されている変数</a:t>
            </a:r>
            <a:r>
              <a:rPr kumimoji="1" lang="en-US" altLang="ja-JP" sz="2000" dirty="0"/>
              <a:t>x</a:t>
            </a:r>
            <a:r>
              <a:rPr kumimoji="1" lang="ja-JP" altLang="en-US" sz="2000" dirty="0"/>
              <a:t>と同じ名前で変数を宣言している。名前は同じでも、別の変数であることに注意。</a:t>
            </a:r>
            <a:endParaRPr kumimoji="1" lang="en-US" altLang="ja-JP" sz="2000" dirty="0"/>
          </a:p>
          <a:p>
            <a:r>
              <a:rPr kumimoji="1" lang="ja-JP" altLang="en-US" sz="2000" dirty="0"/>
              <a:t>この例では、内側の複合文においては、外側の</a:t>
            </a:r>
            <a:r>
              <a:rPr kumimoji="1" lang="ja-JP" altLang="en-US" sz="2000"/>
              <a:t>変数</a:t>
            </a:r>
            <a:r>
              <a:rPr kumimoji="1" lang="en-US" altLang="ja-JP" sz="2000" dirty="0"/>
              <a:t>x</a:t>
            </a:r>
            <a:r>
              <a:rPr kumimoji="1" lang="ja-JP" altLang="en-US" sz="2000"/>
              <a:t>は見えなくなる。</a:t>
            </a:r>
            <a:r>
              <a:rPr lang="ja-JP" altLang="en-US" sz="2000"/>
              <a:t>（教科書</a:t>
            </a:r>
            <a:r>
              <a:rPr lang="en-US" altLang="ja-JP" sz="2000" dirty="0"/>
              <a:t> p. 173</a:t>
            </a:r>
            <a:r>
              <a:rPr lang="ja-JP" altLang="en-US" sz="2000"/>
              <a:t>）</a:t>
            </a:r>
            <a:endParaRPr lang="en-US" altLang="ja-JP" sz="2000" dirty="0"/>
          </a:p>
          <a:p>
            <a:r>
              <a:rPr lang="ja-JP" altLang="en-US" sz="2000"/>
              <a:t>このことを英語で</a:t>
            </a:r>
            <a:r>
              <a:rPr kumimoji="1" lang="en-US" altLang="ja-JP" sz="2000" dirty="0"/>
              <a:t>shadowing</a:t>
            </a:r>
            <a:r>
              <a:rPr kumimoji="1" lang="ja-JP" altLang="en-US" sz="2000"/>
              <a:t>という</a:t>
            </a:r>
            <a:r>
              <a:rPr lang="ja-JP" altLang="en-US" sz="2000"/>
              <a:t>。</a:t>
            </a:r>
            <a:endParaRPr kumimoji="1" lang="ja-JP" altLang="en-US" sz="20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482</TotalTime>
  <Words>3627</Words>
  <Application>Microsoft Macintosh PowerPoint</Application>
  <PresentationFormat>画面に合わせる (4:3)</PresentationFormat>
  <Paragraphs>397</Paragraphs>
  <Slides>35</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35</vt:i4>
      </vt:variant>
    </vt:vector>
  </HeadingPairs>
  <TitlesOfParts>
    <vt:vector size="41" baseType="lpstr">
      <vt:lpstr>ＭＳ Ｐゴシック</vt:lpstr>
      <vt:lpstr>Times</vt:lpstr>
      <vt:lpstr>Arial</vt:lpstr>
      <vt:lpstr>Calibri</vt:lpstr>
      <vt:lpstr>Wingdings</vt:lpstr>
      <vt:lpstr>Office テーマ</vt:lpstr>
      <vt:lpstr>PowerPoint プレゼンテーション</vt:lpstr>
      <vt:lpstr>今回の講義内容</vt:lpstr>
      <vt:lpstr>複合文(ブロック)（教科書 p. 60）</vt:lpstr>
      <vt:lpstr>複合文の例</vt:lpstr>
      <vt:lpstr>複合文を使ったプログラム例（１）</vt:lpstr>
      <vt:lpstr>複合文を使ったプログラム例（２）</vt:lpstr>
      <vt:lpstr>注意（重要）</vt:lpstr>
      <vt:lpstr>複合文を使ったプログラム例（３）</vt:lpstr>
      <vt:lpstr>複合文を使ったプログラム例（４）</vt:lpstr>
      <vt:lpstr>複合文を使ったプログラム例（５）</vt:lpstr>
      <vt:lpstr>複合文を使ったプログラム例（６） （打ち込んで確認）</vt:lpstr>
      <vt:lpstr>補足</vt:lpstr>
      <vt:lpstr>複合文を使ったプログラム例（７）</vt:lpstr>
      <vt:lpstr>複合文を使ったプログラム例（８）</vt:lpstr>
      <vt:lpstr>繰り返し</vt:lpstr>
      <vt:lpstr>while文（教科書 p. 82）</vt:lpstr>
      <vt:lpstr>while文を使ったプログラム例 （打ち込んで実行）</vt:lpstr>
      <vt:lpstr>無限ループ（打ち込んで実行）</vt:lpstr>
      <vt:lpstr> ラベル、goto文（打ち込んで実行）</vt:lpstr>
      <vt:lpstr>goto文を使った無限ループ （打ち込んで実行）</vt:lpstr>
      <vt:lpstr>連絡事項</vt:lpstr>
      <vt:lpstr>基本課題１</vt:lpstr>
      <vt:lpstr>基本課題２</vt:lpstr>
      <vt:lpstr>発展課題１</vt:lpstr>
      <vt:lpstr>発展課題２</vt:lpstr>
      <vt:lpstr>発展課題３</vt:lpstr>
      <vt:lpstr>発展課題4</vt:lpstr>
      <vt:lpstr>参考課題１ （数当てゲーム） </vt:lpstr>
      <vt:lpstr>参考課題１解答例</vt:lpstr>
      <vt:lpstr>参考課題２</vt:lpstr>
      <vt:lpstr>参考課題２解答例</vt:lpstr>
      <vt:lpstr>参考課題３</vt:lpstr>
      <vt:lpstr>参考課題３解答例</vt:lpstr>
      <vt:lpstr>参考課題４</vt:lpstr>
      <vt:lpstr>参考課題４解答例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篠埜　功</cp:lastModifiedBy>
  <cp:revision>225</cp:revision>
  <dcterms:created xsi:type="dcterms:W3CDTF">2011-10-07T11:19:16Z</dcterms:created>
  <dcterms:modified xsi:type="dcterms:W3CDTF">2024-10-07T04:52:58Z</dcterms:modified>
</cp:coreProperties>
</file>