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65" r:id="rId4"/>
    <p:sldId id="268" r:id="rId5"/>
    <p:sldId id="273" r:id="rId6"/>
    <p:sldId id="269" r:id="rId7"/>
    <p:sldId id="275" r:id="rId8"/>
    <p:sldId id="277" r:id="rId9"/>
    <p:sldId id="276" r:id="rId10"/>
    <p:sldId id="278" r:id="rId11"/>
    <p:sldId id="267" r:id="rId12"/>
    <p:sldId id="279" r:id="rId13"/>
    <p:sldId id="280" r:id="rId14"/>
    <p:sldId id="281" r:id="rId15"/>
    <p:sldId id="283" r:id="rId16"/>
    <p:sldId id="282" r:id="rId17"/>
    <p:sldId id="284" r:id="rId18"/>
    <p:sldId id="297" r:id="rId19"/>
    <p:sldId id="285" r:id="rId20"/>
    <p:sldId id="286" r:id="rId21"/>
    <p:sldId id="299" r:id="rId22"/>
    <p:sldId id="300" r:id="rId23"/>
    <p:sldId id="270" r:id="rId24"/>
    <p:sldId id="292" r:id="rId25"/>
    <p:sldId id="271" r:id="rId26"/>
    <p:sldId id="295" r:id="rId27"/>
    <p:sldId id="287" r:id="rId28"/>
    <p:sldId id="296" r:id="rId29"/>
    <p:sldId id="298" r:id="rId30"/>
    <p:sldId id="293" r:id="rId31"/>
    <p:sldId id="294" r:id="rId32"/>
    <p:sldId id="266"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12"/>
    <p:restoredTop sz="94577"/>
  </p:normalViewPr>
  <p:slideViewPr>
    <p:cSldViewPr>
      <p:cViewPr varScale="1">
        <p:scale>
          <a:sx n="116" d="100"/>
          <a:sy n="116" d="100"/>
        </p:scale>
        <p:origin x="117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2023/12/11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2023/12/11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2023/12/11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a:t>第１１回</a:t>
            </a:r>
            <a:r>
              <a:rPr kumimoji="1" lang="en-US" altLang="ja-JP" sz="3200" dirty="0"/>
              <a:t>   </a:t>
            </a:r>
            <a:r>
              <a:rPr kumimoji="1" lang="ja-JP" altLang="en-US" sz="3200" dirty="0"/>
              <a:t>便利な構文、ファイル処理</a:t>
            </a:r>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a:t>後置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式の値は</a:t>
            </a:r>
            <a:r>
              <a:rPr lang="en-US" altLang="ja-JP" sz="2800" dirty="0"/>
              <a:t>1</a:t>
            </a:r>
            <a:r>
              <a:rPr lang="ja-JP" altLang="en-US" sz="2800" dirty="0"/>
              <a:t>を足す前の</a:t>
            </a:r>
            <a:r>
              <a:rPr lang="en-US" altLang="ja-JP" sz="2800" dirty="0"/>
              <a:t>e</a:t>
            </a:r>
            <a:r>
              <a:rPr lang="ja-JP" altLang="en-US" sz="2800" dirty="0"/>
              <a:t>の値であり、その後</a:t>
            </a:r>
            <a:r>
              <a:rPr lang="en-US" altLang="ja-JP" sz="2800" dirty="0"/>
              <a:t>1</a:t>
            </a:r>
            <a:r>
              <a:rPr lang="ja-JP" altLang="en-US" sz="2800" dirty="0"/>
              <a:t>が足される。</a:t>
            </a:r>
            <a:endParaRPr lang="en-US" altLang="ja-JP" sz="2800" dirty="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 </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ファイル処理</a:t>
            </a:r>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a:t>これまでファイルの</a:t>
            </a:r>
            <a:r>
              <a:rPr lang="ja-JP" altLang="en-US" sz="2400" dirty="0"/>
              <a:t>操作は</a:t>
            </a:r>
            <a:r>
              <a:rPr lang="en-US" altLang="ja-JP" sz="2400" dirty="0" err="1"/>
              <a:t>emacs</a:t>
            </a:r>
            <a:r>
              <a:rPr lang="ja-JP" altLang="en-US" sz="2400" dirty="0"/>
              <a:t>あるいは</a:t>
            </a:r>
            <a:r>
              <a:rPr lang="en-US" altLang="ja-JP" sz="2400" dirty="0"/>
              <a:t>cp, </a:t>
            </a:r>
            <a:r>
              <a:rPr lang="en-US" altLang="ja-JP" sz="2400" dirty="0" err="1"/>
              <a:t>mv</a:t>
            </a:r>
            <a:r>
              <a:rPr lang="ja-JP" altLang="en-US" sz="2400" dirty="0"/>
              <a:t>などのコマンドで行っていたが、</a:t>
            </a:r>
            <a:r>
              <a:rPr lang="en-US" altLang="ja-JP" sz="2400" dirty="0"/>
              <a:t>C</a:t>
            </a:r>
            <a:r>
              <a:rPr lang="ja-JP" altLang="en-US" sz="2400" dirty="0"/>
              <a:t>言語のプログラムでファイルを操作することができる。ファイルを操作するためのライブラリ関数が提供されている。</a:t>
            </a:r>
            <a:endParaRPr lang="en-US" altLang="ja-JP" sz="2400" dirty="0"/>
          </a:p>
          <a:p>
            <a:r>
              <a:rPr lang="en-US" altLang="ja-JP" sz="2400" dirty="0"/>
              <a:t>    </a:t>
            </a:r>
            <a:r>
              <a:rPr lang="en-US" altLang="ja-JP" sz="2400" dirty="0" err="1"/>
              <a:t>fopen</a:t>
            </a:r>
            <a:r>
              <a:rPr lang="en-US" altLang="ja-JP" sz="2400" dirty="0"/>
              <a:t> --- </a:t>
            </a:r>
            <a:r>
              <a:rPr lang="ja-JP" altLang="en-US" sz="2400" dirty="0"/>
              <a:t>ファイルを開く（ファイルをプログラムから扱えるように準備する）</a:t>
            </a:r>
            <a:endParaRPr lang="en-US" altLang="ja-JP" sz="2400" dirty="0"/>
          </a:p>
          <a:p>
            <a:r>
              <a:rPr lang="en-US" altLang="ja-JP" sz="2400" dirty="0"/>
              <a:t>    </a:t>
            </a:r>
            <a:r>
              <a:rPr lang="en-US" altLang="ja-JP" sz="2400" dirty="0" err="1"/>
              <a:t>fclose</a:t>
            </a:r>
            <a:r>
              <a:rPr lang="en-US" altLang="ja-JP" sz="2400" dirty="0"/>
              <a:t> --- </a:t>
            </a:r>
            <a:r>
              <a:rPr lang="ja-JP" altLang="en-US" sz="2400" dirty="0"/>
              <a:t>ファイルを閉じる（ファイルを扱える状態においては、プロセスにおけるファイル用の表のエントリを１つ分占めている。それが解放される。）</a:t>
            </a:r>
            <a:endParaRPr lang="en-US" altLang="ja-JP" sz="2400" dirty="0"/>
          </a:p>
          <a:p>
            <a:r>
              <a:rPr lang="en-US" altLang="ja-JP" sz="2400" dirty="0"/>
              <a:t>    </a:t>
            </a:r>
            <a:r>
              <a:rPr lang="en-US" altLang="ja-JP" sz="2400" dirty="0" err="1"/>
              <a:t>fprintf</a:t>
            </a:r>
            <a:r>
              <a:rPr lang="en-US" altLang="ja-JP" sz="2400" dirty="0"/>
              <a:t>  --- </a:t>
            </a:r>
            <a:r>
              <a:rPr lang="ja-JP" altLang="en-US" sz="2400" dirty="0"/>
              <a:t>ファイルへの書き込み</a:t>
            </a:r>
            <a:endParaRPr lang="en-US" altLang="ja-JP" sz="2400" dirty="0"/>
          </a:p>
          <a:p>
            <a:r>
              <a:rPr lang="en-US" altLang="ja-JP" sz="2400" dirty="0"/>
              <a:t>    </a:t>
            </a:r>
            <a:r>
              <a:rPr lang="en-US" altLang="ja-JP" sz="2400" dirty="0" err="1"/>
              <a:t>fscanf</a:t>
            </a:r>
            <a:r>
              <a:rPr lang="en-US" altLang="ja-JP" sz="2400" dirty="0"/>
              <a:t> --- </a:t>
            </a:r>
            <a:r>
              <a:rPr lang="ja-JP" altLang="en-US" sz="2400" dirty="0"/>
              <a:t>ファイルからの読み取り</a:t>
            </a:r>
            <a:endParaRPr lang="en-US" altLang="ja-JP" sz="2400" dirty="0"/>
          </a:p>
          <a:p>
            <a:r>
              <a:rPr lang="ja-JP" altLang="en-US" sz="2400" dirty="0"/>
              <a:t>などのライブラリがある。</a:t>
            </a:r>
            <a:endParaRPr lang="en-US" altLang="ja-JP" sz="2400" dirty="0"/>
          </a:p>
          <a:p>
            <a:r>
              <a:rPr lang="ja-JP" altLang="en-US" sz="2400" dirty="0"/>
              <a:t>これらのライブラリ関数を使う場合は、</a:t>
            </a:r>
            <a:r>
              <a:rPr lang="en-US" altLang="ja-JP" sz="2400" dirty="0" err="1"/>
              <a:t>stdio.h</a:t>
            </a:r>
            <a:r>
              <a:rPr lang="ja-JP" altLang="en-US" sz="2400" dirty="0"/>
              <a:t>をインクルードする。（</a:t>
            </a:r>
            <a:r>
              <a:rPr lang="en-US" altLang="ja-JP" sz="2400" dirty="0" err="1"/>
              <a:t>printf</a:t>
            </a:r>
            <a:r>
              <a:rPr lang="ja-JP" altLang="en-US" sz="2400" dirty="0"/>
              <a:t>を使う場合と同じ）</a:t>
            </a:r>
            <a:r>
              <a:rPr lang="en-US" altLang="ja-JP" sz="24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a:solidFill>
                  <a:srgbClr val="FF0000"/>
                </a:solidFill>
              </a:rPr>
              <a:t>FILE</a:t>
            </a:r>
            <a:r>
              <a:rPr lang="en-US" altLang="ja-JP" sz="2400" dirty="0"/>
              <a:t>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solidFill>
                  <a:srgbClr val="FF0000"/>
                </a:solidFill>
              </a:rPr>
              <a:t>fopen</a:t>
            </a:r>
            <a:r>
              <a:rPr lang="en-US" altLang="ja-JP" sz="2400" dirty="0"/>
              <a:t> ("test", "r");</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オープン失敗</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printf</a:t>
            </a:r>
            <a:r>
              <a:rPr lang="en-US" altLang="ja-JP" sz="2400" dirty="0"/>
              <a:t> ("</a:t>
            </a:r>
            <a:r>
              <a:rPr lang="ja-JP" altLang="en-US" sz="2400" dirty="0"/>
              <a:t>ファイルをオープンしました</a:t>
            </a:r>
            <a:r>
              <a:rPr lang="en-US" altLang="ja-JP" sz="2400" dirty="0"/>
              <a:t>\n");</a:t>
            </a:r>
          </a:p>
          <a:p>
            <a:r>
              <a:rPr lang="en-US" altLang="ja-JP" sz="2400" dirty="0"/>
              <a:t>  </a:t>
            </a:r>
            <a:r>
              <a:rPr lang="en-US" altLang="ja-JP" sz="2400" dirty="0" err="1">
                <a:solidFill>
                  <a:srgbClr val="FF0000"/>
                </a:solidFill>
              </a:rPr>
              <a:t>fclose</a:t>
            </a:r>
            <a:r>
              <a:rPr lang="en-US" altLang="ja-JP" sz="2400" dirty="0"/>
              <a:t> (</a:t>
            </a:r>
            <a:r>
              <a:rPr lang="en-US" altLang="ja-JP" sz="2400" dirty="0" err="1"/>
              <a:t>fp</a:t>
            </a:r>
            <a:r>
              <a:rPr lang="en-US" altLang="ja-JP" sz="2400" dirty="0"/>
              <a:t>);</a:t>
            </a:r>
          </a:p>
          <a:p>
            <a:r>
              <a:rPr lang="en-US" altLang="ja-JP" sz="2400" dirty="0"/>
              <a:t>  </a:t>
            </a:r>
            <a:r>
              <a:rPr lang="en-US" altLang="ja-JP" sz="2400" dirty="0" err="1"/>
              <a:t>printf</a:t>
            </a:r>
            <a:r>
              <a:rPr lang="en-US" altLang="ja-JP" sz="2400" dirty="0"/>
              <a:t> ("</a:t>
            </a:r>
            <a:r>
              <a:rPr lang="ja-JP" altLang="en-US" sz="2400" dirty="0"/>
              <a:t>ファイルをクローズしました</a:t>
            </a:r>
            <a:r>
              <a:rPr lang="en-US" altLang="ja-JP" sz="2400" dirty="0"/>
              <a:t>\n");</a:t>
            </a:r>
          </a:p>
          <a:p>
            <a:r>
              <a:rPr lang="en-US" altLang="ja-JP" sz="2400" dirty="0"/>
              <a:t>  return 0;</a:t>
            </a:r>
          </a:p>
          <a:p>
            <a:r>
              <a:rPr lang="en-US" altLang="ja-JP" sz="2400" dirty="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a:t>t</a:t>
            </a:r>
            <a:r>
              <a:rPr kumimoji="1" lang="en-US" altLang="ja-JP" sz="2000" dirty="0"/>
              <a:t>est</a:t>
            </a:r>
            <a:r>
              <a:rPr kumimoji="1" lang="ja-JP" altLang="en-US" sz="2000" dirty="0"/>
              <a:t>という名前のファイルを自分で作って</a:t>
            </a:r>
            <a:r>
              <a:rPr lang="ja-JP" altLang="en-US" sz="2000" dirty="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a:t>test</a:t>
            </a:r>
            <a:r>
              <a:rPr lang="ja-JP" altLang="en-US" sz="2000" dirty="0"/>
              <a:t>という名前のファイルをオープンしてクローズするだけのプログラム。</a:t>
            </a:r>
            <a:endParaRPr lang="en-US" altLang="ja-JP" sz="2000" dirty="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a:solidFill>
                  <a:prstClr val="black"/>
                </a:solidFill>
              </a:rPr>
              <a:t>test</a:t>
            </a:r>
            <a:r>
              <a:rPr lang="ja-JP" altLang="en-US" sz="2000" dirty="0">
                <a:solidFill>
                  <a:prstClr val="black"/>
                </a:solidFill>
              </a:rPr>
              <a:t>という名前のファイルがない場合には「</a:t>
            </a:r>
            <a:r>
              <a:rPr lang="en-US" altLang="en-US" sz="2000" dirty="0">
                <a:solidFill>
                  <a:prstClr val="black"/>
                </a:solidFill>
              </a:rPr>
              <a:t>オープン失敗</a:t>
            </a:r>
            <a:r>
              <a:rPr lang="ja-JP" altLang="en-US" sz="2000" dirty="0">
                <a:solidFill>
                  <a:prstClr val="black"/>
                </a:solidFill>
              </a:rPr>
              <a:t>」と出力して終了。</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FILE</a:t>
            </a:r>
            <a:r>
              <a:rPr kumimoji="1" lang="ja-JP" altLang="en-US" dirty="0"/>
              <a:t>型</a:t>
            </a:r>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a:t>ライブラリ関数</a:t>
            </a:r>
            <a:r>
              <a:rPr lang="en-US" altLang="ja-JP" sz="2400" dirty="0" err="1"/>
              <a:t>f</a:t>
            </a:r>
            <a:r>
              <a:rPr kumimoji="1" lang="en-US" altLang="ja-JP" sz="2400" dirty="0" err="1"/>
              <a:t>open</a:t>
            </a:r>
            <a:r>
              <a:rPr kumimoji="1" lang="en-US" altLang="ja-JP" sz="2400" dirty="0"/>
              <a:t>, </a:t>
            </a:r>
            <a:r>
              <a:rPr kumimoji="1" lang="en-US" altLang="ja-JP" sz="2400" dirty="0" err="1"/>
              <a:t>fprintf</a:t>
            </a:r>
            <a:r>
              <a:rPr kumimoji="1" lang="en-US" altLang="ja-JP" sz="2400" dirty="0"/>
              <a:t>, </a:t>
            </a:r>
            <a:r>
              <a:rPr kumimoji="1" lang="en-US" altLang="ja-JP" sz="2400" dirty="0" err="1"/>
              <a:t>fscanf</a:t>
            </a:r>
            <a:r>
              <a:rPr kumimoji="1" lang="en-US" altLang="ja-JP" sz="2400" dirty="0"/>
              <a:t>, </a:t>
            </a:r>
            <a:r>
              <a:rPr kumimoji="1" lang="en-US" altLang="ja-JP" sz="2400" dirty="0" err="1"/>
              <a:t>fclose</a:t>
            </a:r>
            <a:r>
              <a:rPr kumimoji="1" lang="ja-JP" altLang="en-US" sz="2400" dirty="0"/>
              <a:t>においては、</a:t>
            </a:r>
            <a:r>
              <a:rPr kumimoji="1" lang="en-US" altLang="ja-JP" sz="2400" dirty="0"/>
              <a:t>FILE</a:t>
            </a:r>
            <a:r>
              <a:rPr kumimoji="1" lang="ja-JP" altLang="en-US" sz="2400" dirty="0"/>
              <a:t>型のオブジェクトを介してファイルへのアクセスを行う。</a:t>
            </a:r>
            <a:r>
              <a:rPr kumimoji="1" lang="en-US" altLang="ja-JP" sz="2400" dirty="0"/>
              <a:t>FILE</a:t>
            </a:r>
            <a:r>
              <a:rPr kumimoji="1" lang="ja-JP" altLang="en-US" sz="2400" dirty="0"/>
              <a:t>型のオブジェクトにファイルへのアクセスに必要な情報が格納されている。</a:t>
            </a:r>
            <a:r>
              <a:rPr kumimoji="1" lang="en-US" altLang="ja-JP" sz="2400" dirty="0"/>
              <a:t>FILE</a:t>
            </a:r>
            <a:r>
              <a:rPr kumimoji="1" lang="ja-JP" altLang="en-US" sz="2400" dirty="0"/>
              <a:t>型の具体的なデータ構造は処理系によって異なる。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a:t>f</a:t>
            </a:r>
            <a:r>
              <a:rPr kumimoji="1" lang="en-US" altLang="ja-JP" sz="2400" dirty="0" err="1"/>
              <a:t>open</a:t>
            </a:r>
            <a:r>
              <a:rPr lang="ja-JP" altLang="en-US" sz="2400" dirty="0"/>
              <a:t>は、ファイル名とモードを引数にとり、</a:t>
            </a:r>
            <a:r>
              <a:rPr lang="en-US" altLang="ja-JP" sz="2400" dirty="0"/>
              <a:t>FILE</a:t>
            </a:r>
            <a:r>
              <a:rPr lang="ja-JP" altLang="en-US" sz="2400" dirty="0"/>
              <a:t>型へのポインタを返り値として返す。オープンに失敗した場合は</a:t>
            </a:r>
            <a:r>
              <a:rPr lang="en-US" altLang="ja-JP" sz="2400" dirty="0"/>
              <a:t>NULL</a:t>
            </a:r>
            <a:r>
              <a:rPr lang="ja-JP" altLang="en-US" sz="2400" dirty="0"/>
              <a:t>ポインタを返す。</a:t>
            </a:r>
            <a:endParaRPr lang="en-US" altLang="ja-JP" sz="2400" dirty="0"/>
          </a:p>
          <a:p>
            <a:endParaRPr lang="en-US" altLang="ja-JP" sz="2400" dirty="0"/>
          </a:p>
          <a:p>
            <a:r>
              <a:rPr kumimoji="1" lang="en-US" altLang="ja-JP" sz="2400" dirty="0"/>
              <a:t>[</a:t>
            </a:r>
            <a:r>
              <a:rPr kumimoji="1" lang="ja-JP" altLang="en-US" sz="2400" dirty="0"/>
              <a:t>モード</a:t>
            </a:r>
            <a:r>
              <a:rPr kumimoji="1" lang="en-US" altLang="ja-JP" sz="2400" dirty="0"/>
              <a:t>]</a:t>
            </a:r>
          </a:p>
          <a:p>
            <a:r>
              <a:rPr lang="en-US" altLang="ja-JP" sz="2400" dirty="0"/>
              <a:t>   r --- </a:t>
            </a:r>
            <a:r>
              <a:rPr lang="ja-JP" altLang="en-US" sz="2400" dirty="0"/>
              <a:t>読み取りモードでオープン</a:t>
            </a:r>
            <a:endParaRPr lang="en-US" altLang="ja-JP" sz="2400" dirty="0"/>
          </a:p>
          <a:p>
            <a:r>
              <a:rPr kumimoji="1" lang="en-US" altLang="ja-JP" sz="2400" dirty="0"/>
              <a:t>   w --- </a:t>
            </a:r>
            <a:r>
              <a:rPr kumimoji="1" lang="ja-JP" altLang="en-US" sz="2400" dirty="0"/>
              <a:t>指定されたファイルがない場合は、書き込みモードでファイルを新たに生成してオープン。ある場合は、ファイルをオープンして、既存の内容を全部消す。</a:t>
            </a:r>
            <a:endParaRPr kumimoji="1" lang="en-US" altLang="ja-JP" sz="2400" dirty="0"/>
          </a:p>
          <a:p>
            <a:endParaRPr lang="en-US" altLang="ja-JP" sz="2400" dirty="0"/>
          </a:p>
          <a:p>
            <a:r>
              <a:rPr lang="ja-JP" altLang="en-US" sz="2400" dirty="0"/>
              <a:t>他にもいくつかモードがある。詳しくは</a:t>
            </a:r>
            <a:r>
              <a:rPr lang="en-US" altLang="ja-JP" sz="2400" dirty="0"/>
              <a:t>man </a:t>
            </a:r>
            <a:r>
              <a:rPr lang="en-US" altLang="ja-JP" sz="2400" dirty="0" err="1"/>
              <a:t>fopen</a:t>
            </a:r>
            <a:r>
              <a:rPr lang="ja-JP" altLang="en-US" sz="2400" dirty="0"/>
              <a:t>で確認。</a:t>
            </a:r>
            <a:endParaRPr lang="en-US" altLang="ja-JP"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ライブラリ関数</a:t>
            </a:r>
            <a:r>
              <a:rPr kumimoji="1" lang="en-US" altLang="ja-JP" dirty="0" err="1"/>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a:t>fclose</a:t>
            </a:r>
            <a:r>
              <a:rPr lang="ja-JP" altLang="en-US" sz="2400" dirty="0"/>
              <a:t>は、</a:t>
            </a:r>
            <a:r>
              <a:rPr lang="en-US" altLang="ja-JP" sz="2400" dirty="0"/>
              <a:t>FILE</a:t>
            </a:r>
            <a:r>
              <a:rPr lang="ja-JP" altLang="en-US" sz="2400" dirty="0"/>
              <a:t>型へのポインタを引数として受け取り、そのファイルを閉じる。</a:t>
            </a:r>
            <a:endParaRPr lang="en-US" altLang="ja-JP"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型へのポインタを受け取り、そこへ書き込む。第</a:t>
            </a:r>
            <a:r>
              <a:rPr lang="en-US" altLang="ja-JP" sz="2400" dirty="0"/>
              <a:t>2</a:t>
            </a:r>
            <a:r>
              <a:rPr lang="ja-JP" altLang="en-US" sz="2400" dirty="0"/>
              <a:t>引数以降は</a:t>
            </a:r>
            <a:r>
              <a:rPr lang="en-US" altLang="ja-JP" sz="2400" dirty="0" err="1"/>
              <a:t>printf</a:t>
            </a:r>
            <a:r>
              <a:rPr lang="ja-JP" altLang="en-US" sz="2400" dirty="0"/>
              <a:t>と同じ形式である。</a:t>
            </a:r>
            <a:endParaRPr lang="en-US" altLang="ja-JP" sz="2400" dirty="0"/>
          </a:p>
          <a:p>
            <a:r>
              <a:rPr lang="en-US" altLang="ja-JP" sz="2400" dirty="0" err="1"/>
              <a:t>printf</a:t>
            </a:r>
            <a:r>
              <a:rPr lang="ja-JP" altLang="en-US" sz="2400" dirty="0"/>
              <a:t>関数は、</a:t>
            </a:r>
            <a:r>
              <a:rPr lang="en-US" altLang="ja-JP" sz="2400" dirty="0" err="1"/>
              <a:t>fprintf</a:t>
            </a:r>
            <a:r>
              <a:rPr lang="ja-JP" altLang="en-US" sz="2400" dirty="0"/>
              <a:t>関数の第一引数に</a:t>
            </a:r>
            <a:r>
              <a:rPr lang="en-US" altLang="ja-JP" sz="2400" dirty="0" err="1"/>
              <a:t>stdout</a:t>
            </a:r>
            <a:r>
              <a:rPr lang="ja-JP" altLang="en-US" sz="2400" dirty="0"/>
              <a:t>を指定した場合と同じ意味である。（</a:t>
            </a:r>
            <a:r>
              <a:rPr lang="en-US" altLang="ja-JP" sz="2400" dirty="0" err="1"/>
              <a:t>stdout</a:t>
            </a:r>
            <a:r>
              <a:rPr lang="ja-JP" altLang="en-US" sz="2400" dirty="0"/>
              <a:t>は標準出力を表す</a:t>
            </a:r>
            <a:r>
              <a:rPr lang="en-US" altLang="ja-JP" sz="2400" dirty="0"/>
              <a:t>FILE</a:t>
            </a:r>
            <a:r>
              <a:rPr lang="ja-JP" altLang="en-US" sz="2400" dirty="0"/>
              <a:t>型へのポインタ。）</a:t>
            </a:r>
            <a:endParaRPr lang="en-US" altLang="ja-JP"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FILE *</a:t>
            </a:r>
            <a:r>
              <a:rPr lang="en-US" altLang="ja-JP" sz="2400" dirty="0" err="1"/>
              <a:t>fp</a:t>
            </a:r>
            <a:r>
              <a:rPr lang="en-US" altLang="ja-JP" sz="2400" dirty="0"/>
              <a:t>;</a:t>
            </a:r>
          </a:p>
          <a:p>
            <a:r>
              <a:rPr lang="en-US" altLang="ja-JP" sz="2400" dirty="0"/>
              <a:t>  </a:t>
            </a:r>
            <a:r>
              <a:rPr lang="en-US" altLang="ja-JP" sz="2400" dirty="0" err="1"/>
              <a:t>fp</a:t>
            </a:r>
            <a:r>
              <a:rPr lang="en-US" altLang="ja-JP" sz="2400" dirty="0"/>
              <a:t> = </a:t>
            </a:r>
            <a:r>
              <a:rPr lang="en-US" altLang="ja-JP" sz="2400" dirty="0" err="1"/>
              <a:t>fopen</a:t>
            </a:r>
            <a:r>
              <a:rPr lang="en-US" altLang="ja-JP" sz="2400" dirty="0"/>
              <a:t> ("test", "w");</a:t>
            </a:r>
          </a:p>
          <a:p>
            <a:r>
              <a:rPr lang="en-US" altLang="ja-JP" sz="2400" dirty="0"/>
              <a:t>  if (</a:t>
            </a:r>
            <a:r>
              <a:rPr lang="en-US" altLang="ja-JP" sz="2400" dirty="0" err="1"/>
              <a:t>fp</a:t>
            </a:r>
            <a:r>
              <a:rPr lang="en-US" altLang="ja-JP" sz="2400" dirty="0"/>
              <a:t>==NULL) {</a:t>
            </a:r>
          </a:p>
          <a:p>
            <a:r>
              <a:rPr lang="en-US" altLang="ja-JP" sz="2400" dirty="0"/>
              <a:t>    </a:t>
            </a:r>
            <a:r>
              <a:rPr lang="en-US" altLang="ja-JP" sz="2400" dirty="0" err="1"/>
              <a:t>printf</a:t>
            </a:r>
            <a:r>
              <a:rPr lang="en-US" altLang="ja-JP" sz="2400" dirty="0"/>
              <a:t> ("</a:t>
            </a:r>
            <a:r>
              <a:rPr lang="ja-JP" altLang="en-US" sz="2400" dirty="0"/>
              <a:t>ファイルをオープンできません</a:t>
            </a:r>
            <a:r>
              <a:rPr lang="en-US" altLang="ja-JP" sz="2400" dirty="0"/>
              <a:t>\n");</a:t>
            </a:r>
          </a:p>
          <a:p>
            <a:r>
              <a:rPr lang="en-US" altLang="ja-JP" sz="2400" dirty="0"/>
              <a:t>    return 0;</a:t>
            </a:r>
          </a:p>
          <a:p>
            <a:r>
              <a:rPr lang="en-US" altLang="ja-JP" sz="2400" dirty="0"/>
              <a:t>  }</a:t>
            </a:r>
          </a:p>
          <a:p>
            <a:r>
              <a:rPr lang="en-US" altLang="ja-JP" sz="2400" dirty="0"/>
              <a:t>  </a:t>
            </a:r>
            <a:r>
              <a:rPr lang="en-US" altLang="ja-JP" sz="2400" dirty="0" err="1"/>
              <a:t>fprintf</a:t>
            </a:r>
            <a:r>
              <a:rPr lang="en-US" altLang="ja-JP" sz="2400" dirty="0"/>
              <a:t> (</a:t>
            </a:r>
            <a:r>
              <a:rPr lang="en-US" altLang="ja-JP" sz="2400" dirty="0" err="1"/>
              <a:t>fp</a:t>
            </a:r>
            <a:r>
              <a:rPr lang="en-US" altLang="ja-JP" sz="2400" dirty="0"/>
              <a:t>, "%d+%d=%d\n", 1, 1, 2);</a:t>
            </a:r>
          </a:p>
          <a:p>
            <a:r>
              <a:rPr lang="en-US" altLang="ja-JP" sz="2400" dirty="0"/>
              <a:t>  </a:t>
            </a:r>
            <a:r>
              <a:rPr lang="en-US" altLang="ja-JP" sz="2400" dirty="0" err="1"/>
              <a:t>fclose</a:t>
            </a:r>
            <a:r>
              <a:rPr lang="en-US" altLang="ja-JP" sz="2400" dirty="0"/>
              <a:t> (</a:t>
            </a:r>
            <a:r>
              <a:rPr lang="en-US" altLang="ja-JP" sz="2400" dirty="0" err="1"/>
              <a:t>fp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a:t>te</a:t>
            </a:r>
            <a:r>
              <a:rPr kumimoji="1" lang="en-US" altLang="ja-JP" sz="2000" dirty="0"/>
              <a:t>st</a:t>
            </a:r>
            <a:r>
              <a:rPr kumimoji="1" lang="ja-JP" altLang="en-US" sz="2000" dirty="0"/>
              <a:t>というファイル</a:t>
            </a:r>
            <a:r>
              <a:rPr lang="ja-JP" altLang="en-US" sz="2000" dirty="0"/>
              <a:t>に</a:t>
            </a:r>
            <a:r>
              <a:rPr lang="en-US" altLang="ja-JP" sz="2000" dirty="0"/>
              <a:t>1+1=2</a:t>
            </a:r>
            <a:r>
              <a:rPr lang="ja-JP" altLang="en-US" sz="2000" dirty="0"/>
              <a:t>と書きこむプログラム。</a:t>
            </a:r>
            <a:endParaRPr lang="en-US" altLang="ja-JP" sz="2000" dirty="0"/>
          </a:p>
          <a:p>
            <a:endParaRPr lang="en-US" altLang="ja-JP" sz="2000" dirty="0"/>
          </a:p>
          <a:p>
            <a:r>
              <a:rPr lang="en-US" altLang="ja-JP" sz="2000" dirty="0"/>
              <a:t>t</a:t>
            </a:r>
            <a:r>
              <a:rPr kumimoji="1" lang="en-US" altLang="ja-JP" sz="2000" dirty="0"/>
              <a:t>est</a:t>
            </a:r>
            <a:r>
              <a:rPr kumimoji="1" lang="ja-JP" altLang="en-US" sz="2000" dirty="0"/>
              <a:t>というファイルがあったら、その内容は消されてから</a:t>
            </a:r>
            <a:r>
              <a:rPr lang="en-US" altLang="ja-JP" sz="2000" dirty="0"/>
              <a:t>1+1=2</a:t>
            </a:r>
            <a:r>
              <a:rPr kumimoji="1" lang="ja-JP" altLang="en-US" sz="2000" dirty="0"/>
              <a:t>と書きこまれる。</a:t>
            </a:r>
            <a:endParaRPr kumimoji="1" lang="en-US" altLang="ja-JP" sz="2000" dirty="0"/>
          </a:p>
          <a:p>
            <a:endParaRPr kumimoji="1" lang="en-US" altLang="ja-JP" sz="2000" dirty="0"/>
          </a:p>
          <a:p>
            <a:r>
              <a:rPr lang="en-US" altLang="ja-JP" sz="2000" dirty="0"/>
              <a:t>test</a:t>
            </a:r>
            <a:r>
              <a:rPr lang="ja-JP" altLang="en-US" sz="2000" dirty="0"/>
              <a:t>というファイルがなければ、新たに作成されてから</a:t>
            </a:r>
            <a:r>
              <a:rPr lang="en-US" altLang="ja-JP" sz="2000" dirty="0"/>
              <a:t>1+1=2</a:t>
            </a:r>
            <a:r>
              <a:rPr lang="ja-JP" altLang="en-US" sz="2000" dirty="0"/>
              <a:t>と書きこまれる。</a:t>
            </a:r>
            <a:endParaRPr kumimoji="1" lang="en-US" altLang="ja-JP"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f</a:t>
            </a:r>
            <a:r>
              <a:rPr kumimoji="1" lang="en-US" altLang="ja-JP" dirty="0" err="1"/>
              <a:t>open</a:t>
            </a:r>
            <a:r>
              <a:rPr kumimoji="1" lang="ja-JP" altLang="en-US" dirty="0"/>
              <a:t>が失敗する場合</a:t>
            </a:r>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(“test”, “w”)</a:t>
            </a:r>
            <a:r>
              <a:rPr lang="ja-JP" altLang="en-US" sz="2400" dirty="0"/>
              <a:t>が失敗するのは、</a:t>
            </a:r>
            <a:r>
              <a:rPr lang="en-US" altLang="ja-JP" sz="2400" dirty="0"/>
              <a:t>test</a:t>
            </a:r>
            <a:r>
              <a:rPr lang="ja-JP" altLang="en-US" sz="2400" dirty="0"/>
              <a:t>というファイルが存在し、かつ（自分に）書き込み権限がない場合。例えば、</a:t>
            </a:r>
            <a:endParaRPr lang="en-US" altLang="ja-JP" sz="2400" dirty="0"/>
          </a:p>
          <a:p>
            <a:r>
              <a:rPr lang="en-US" altLang="ja-JP" sz="2400" dirty="0"/>
              <a:t>% </a:t>
            </a:r>
            <a:r>
              <a:rPr lang="en-US" altLang="ja-JP" sz="2400" dirty="0" err="1"/>
              <a:t>chmod</a:t>
            </a:r>
            <a:r>
              <a:rPr lang="en-US" altLang="ja-JP" sz="2400" dirty="0"/>
              <a:t> 444 test</a:t>
            </a:r>
          </a:p>
          <a:p>
            <a:r>
              <a:rPr lang="ja-JP" altLang="en-US" sz="2400" dirty="0"/>
              <a:t>とすると、</a:t>
            </a:r>
            <a:r>
              <a:rPr lang="en-US" altLang="ja-JP" sz="2400" dirty="0"/>
              <a:t>test</a:t>
            </a:r>
            <a:r>
              <a:rPr lang="ja-JP" altLang="en-US" sz="2400" dirty="0"/>
              <a:t>というファイルへの書き込みができなくなる。この状況でさきほどのプログラムを実行すると</a:t>
            </a:r>
            <a:endParaRPr lang="en-US" altLang="ja-JP" sz="2400" dirty="0"/>
          </a:p>
          <a:p>
            <a:r>
              <a:rPr lang="en-US" altLang="ja-JP" sz="2400" dirty="0"/>
              <a:t>% ./</a:t>
            </a:r>
            <a:r>
              <a:rPr lang="en-US" altLang="ja-JP" sz="2400" dirty="0" err="1"/>
              <a:t>a.out</a:t>
            </a:r>
            <a:r>
              <a:rPr lang="en-US" altLang="ja-JP" sz="2400" dirty="0"/>
              <a:t> </a:t>
            </a:r>
          </a:p>
          <a:p>
            <a:r>
              <a:rPr lang="ja-JP" altLang="en-US" sz="2400" dirty="0"/>
              <a:t>ファイルをオープンできません</a:t>
            </a:r>
          </a:p>
          <a:p>
            <a:r>
              <a:rPr lang="ja-JP" altLang="en-US" sz="2400" dirty="0"/>
              <a:t>と出力される。もし</a:t>
            </a:r>
            <a:endParaRPr lang="en-US" altLang="ja-JP" sz="2400" dirty="0"/>
          </a:p>
          <a:p>
            <a:r>
              <a:rPr lang="en-US" altLang="ja-JP" sz="2400" dirty="0"/>
              <a:t>% </a:t>
            </a:r>
            <a:r>
              <a:rPr lang="en-US" altLang="ja-JP" sz="2400" dirty="0" err="1"/>
              <a:t>chmod</a:t>
            </a:r>
            <a:r>
              <a:rPr lang="en-US" altLang="ja-JP" sz="2400" dirty="0"/>
              <a:t> 000 test</a:t>
            </a:r>
          </a:p>
          <a:p>
            <a:r>
              <a:rPr lang="ja-JP" altLang="en-US" sz="2400" dirty="0"/>
              <a:t>とすると、読み込み権限もなくなる。この状況下では、</a:t>
            </a:r>
            <a:endParaRPr lang="en-US" altLang="ja-JP" sz="2400" dirty="0"/>
          </a:p>
          <a:p>
            <a:r>
              <a:rPr lang="en-US" altLang="ja-JP" sz="2400" dirty="0" err="1"/>
              <a:t>fopen</a:t>
            </a:r>
            <a:r>
              <a:rPr lang="en-US" altLang="ja-JP" sz="2400" dirty="0"/>
              <a:t> (“test”, “r”)</a:t>
            </a:r>
            <a:r>
              <a:rPr lang="ja-JP" altLang="en-US" sz="2400" dirty="0"/>
              <a:t>も失敗する。元に戻すには、</a:t>
            </a:r>
            <a:endParaRPr lang="en-US" altLang="ja-JP" sz="2400" dirty="0"/>
          </a:p>
          <a:p>
            <a:r>
              <a:rPr lang="en-US" altLang="ja-JP" sz="2400" dirty="0"/>
              <a:t>% </a:t>
            </a:r>
            <a:r>
              <a:rPr lang="en-US" altLang="ja-JP" sz="2400" dirty="0" err="1"/>
              <a:t>chmod</a:t>
            </a:r>
            <a:r>
              <a:rPr lang="en-US" altLang="ja-JP" sz="2400" dirty="0"/>
              <a:t> 644 test</a:t>
            </a:r>
          </a:p>
          <a:p>
            <a:r>
              <a:rPr lang="ja-JP" altLang="en-US" sz="2400" dirty="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ライブラリ関数</a:t>
            </a:r>
            <a:r>
              <a:rPr lang="en-US" altLang="ja-JP" dirty="0" err="1"/>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a:t>第</a:t>
            </a:r>
            <a:r>
              <a:rPr lang="en-US" altLang="ja-JP" sz="2400" dirty="0"/>
              <a:t>1</a:t>
            </a:r>
            <a:r>
              <a:rPr lang="ja-JP" altLang="en-US" sz="2400" dirty="0"/>
              <a:t>引数に</a:t>
            </a:r>
            <a:r>
              <a:rPr lang="en-US" altLang="ja-JP" sz="2400" dirty="0"/>
              <a:t>FILE</a:t>
            </a:r>
            <a:r>
              <a:rPr lang="ja-JP" altLang="en-US" sz="2400" dirty="0"/>
              <a:t>型へのポインタを受け取り、そこから読み取る。第</a:t>
            </a:r>
            <a:r>
              <a:rPr lang="en-US" altLang="ja-JP" sz="2400" dirty="0"/>
              <a:t>2</a:t>
            </a:r>
            <a:r>
              <a:rPr lang="ja-JP" altLang="en-US" sz="2400" dirty="0"/>
              <a:t>引数以降は</a:t>
            </a:r>
            <a:r>
              <a:rPr lang="en-US" altLang="ja-JP" sz="2400" dirty="0" err="1"/>
              <a:t>scanf</a:t>
            </a:r>
            <a:r>
              <a:rPr lang="ja-JP" altLang="en-US" sz="2400" dirty="0"/>
              <a:t>と同じ形式である。</a:t>
            </a:r>
            <a:endParaRPr lang="en-US" altLang="ja-JP" sz="2400" dirty="0"/>
          </a:p>
          <a:p>
            <a:r>
              <a:rPr lang="en-US" altLang="ja-JP" sz="2400" dirty="0" err="1"/>
              <a:t>scanf</a:t>
            </a:r>
            <a:r>
              <a:rPr lang="ja-JP" altLang="en-US" sz="2400" dirty="0"/>
              <a:t>関数は、</a:t>
            </a:r>
            <a:r>
              <a:rPr lang="en-US" altLang="ja-JP" sz="2400" dirty="0" err="1"/>
              <a:t>fscanf</a:t>
            </a:r>
            <a:r>
              <a:rPr lang="ja-JP" altLang="en-US" sz="2400" dirty="0"/>
              <a:t>関数の第一引数に</a:t>
            </a:r>
            <a:r>
              <a:rPr lang="en-US" altLang="ja-JP" sz="2400" dirty="0" err="1"/>
              <a:t>stdin</a:t>
            </a:r>
            <a:r>
              <a:rPr lang="ja-JP" altLang="en-US" sz="2400" dirty="0"/>
              <a:t>を指定した場合と同じ意味である。（</a:t>
            </a:r>
            <a:r>
              <a:rPr lang="en-US" altLang="ja-JP" sz="2400" dirty="0" err="1"/>
              <a:t>stdin</a:t>
            </a:r>
            <a:r>
              <a:rPr lang="ja-JP" altLang="en-US" sz="2400" dirty="0"/>
              <a:t>は標準入力を表す</a:t>
            </a:r>
            <a:r>
              <a:rPr lang="en-US" altLang="ja-JP" sz="2400" dirty="0"/>
              <a:t>FILE</a:t>
            </a:r>
            <a:r>
              <a:rPr lang="ja-JP" altLang="en-US" sz="2400" dirty="0"/>
              <a:t>型へのポインタ。）</a:t>
            </a:r>
            <a:endParaRPr lang="en-US" altLang="ja-JP" sz="2400" dirty="0"/>
          </a:p>
          <a:p>
            <a:endParaRPr lang="en-US" altLang="ja-JP" sz="2400" dirty="0"/>
          </a:p>
          <a:p>
            <a:r>
              <a:rPr lang="en-US" altLang="ja-JP" sz="2400" dirty="0"/>
              <a:t>[</a:t>
            </a:r>
            <a:r>
              <a:rPr lang="ja-JP" altLang="en-US" sz="2400" dirty="0"/>
              <a:t>少し詳しい説明</a:t>
            </a:r>
            <a:r>
              <a:rPr lang="en-US" altLang="ja-JP" sz="2400" dirty="0"/>
              <a:t>]</a:t>
            </a:r>
          </a:p>
          <a:p>
            <a:r>
              <a:rPr lang="en-US" altLang="ja-JP" sz="2400" dirty="0" err="1"/>
              <a:t>fscanf</a:t>
            </a:r>
            <a:r>
              <a:rPr lang="ja-JP" altLang="en-US" sz="2400" dirty="0"/>
              <a:t>は、第</a:t>
            </a:r>
            <a:r>
              <a:rPr lang="en-US" altLang="ja-JP" sz="2400" dirty="0"/>
              <a:t>2</a:t>
            </a:r>
            <a:r>
              <a:rPr lang="ja-JP" altLang="en-US" sz="2400" dirty="0"/>
              <a:t>引数によって指定されるフォーマットに従ってファイルから入力を読み取って変換し、第</a:t>
            </a:r>
            <a:r>
              <a:rPr lang="en-US" altLang="ja-JP" sz="2400" dirty="0"/>
              <a:t>3</a:t>
            </a:r>
            <a:r>
              <a:rPr lang="ja-JP" altLang="en-US" sz="2400" dirty="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a:t>man </a:t>
            </a:r>
            <a:r>
              <a:rPr lang="en-US" altLang="ja-JP" sz="2400" dirty="0" err="1"/>
              <a:t>scanf</a:t>
            </a:r>
            <a:r>
              <a:rPr lang="ja-JP" altLang="en-US" sz="2400" dirty="0"/>
              <a:t>でマニュアルを参照</a:t>
            </a:r>
            <a:r>
              <a:rPr lang="ja-JP" altLang="en-US" sz="2400"/>
              <a:t>）。変換が成功した個数</a:t>
            </a:r>
            <a:r>
              <a:rPr lang="ja-JP" altLang="en-US" sz="2400" dirty="0"/>
              <a:t>が返り値として返される。</a:t>
            </a:r>
            <a:endParaRPr lang="en-US" altLang="ja-JP"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a:t>便利な構文を紹介</a:t>
            </a:r>
            <a:endParaRPr kumimoji="1" lang="en-US" altLang="ja-JP" dirty="0"/>
          </a:p>
          <a:p>
            <a:pPr lvl="1"/>
            <a:r>
              <a:rPr lang="ja-JP" altLang="en-US" dirty="0"/>
              <a:t>コンマ演算子</a:t>
            </a:r>
            <a:endParaRPr lang="en-US" altLang="ja-JP" dirty="0"/>
          </a:p>
          <a:p>
            <a:pPr lvl="1"/>
            <a:r>
              <a:rPr lang="ja-JP" altLang="en-US" dirty="0"/>
              <a:t>増分演算子</a:t>
            </a:r>
            <a:r>
              <a:rPr lang="en-US" altLang="ja-JP" dirty="0"/>
              <a:t>++</a:t>
            </a:r>
            <a:r>
              <a:rPr lang="ja-JP" altLang="en-US" dirty="0" err="1"/>
              <a:t>、</a:t>
            </a:r>
            <a:r>
              <a:rPr lang="ja-JP" altLang="en-US" dirty="0"/>
              <a:t>減分演算子</a:t>
            </a:r>
            <a:r>
              <a:rPr lang="en-US" altLang="ja-JP" dirty="0"/>
              <a:t>--</a:t>
            </a:r>
            <a:r>
              <a:rPr lang="ja-JP" altLang="en-US" dirty="0"/>
              <a:t>（それぞれ前置と後置がある）</a:t>
            </a:r>
            <a:endParaRPr lang="en-US" altLang="ja-JP" dirty="0"/>
          </a:p>
          <a:p>
            <a:r>
              <a:rPr lang="ja-JP" altLang="en-US" dirty="0"/>
              <a:t>ファイル処理</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a:t>例（打ち込んで確認）</a:t>
            </a:r>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FILE * </a:t>
            </a:r>
            <a:r>
              <a:rPr lang="en-US" altLang="ja-JP" sz="2000" dirty="0" err="1"/>
              <a:t>fp</a:t>
            </a:r>
            <a:r>
              <a:rPr lang="en-US" altLang="ja-JP" sz="2000" dirty="0"/>
              <a:t>;</a:t>
            </a:r>
          </a:p>
          <a:p>
            <a:r>
              <a:rPr lang="en-US" altLang="ja-JP" sz="2000" dirty="0"/>
              <a:t>  </a:t>
            </a:r>
            <a:r>
              <a:rPr lang="en-US" altLang="ja-JP" sz="2000" dirty="0" err="1"/>
              <a:t>int</a:t>
            </a:r>
            <a:r>
              <a:rPr lang="en-US" altLang="ja-JP" sz="2000" dirty="0"/>
              <a:t> num=0;</a:t>
            </a:r>
          </a:p>
          <a:p>
            <a:r>
              <a:rPr lang="en-US" altLang="ja-JP" sz="2000" dirty="0"/>
              <a:t>  char name [100];</a:t>
            </a:r>
          </a:p>
          <a:p>
            <a:r>
              <a:rPr lang="en-US" altLang="ja-JP" sz="2000" dirty="0"/>
              <a:t>  double height, weight;</a:t>
            </a:r>
          </a:p>
          <a:p>
            <a:r>
              <a:rPr lang="en-US" altLang="ja-JP" sz="2000" dirty="0"/>
              <a:t>  double </a:t>
            </a:r>
            <a:r>
              <a:rPr lang="en-US" altLang="ja-JP" sz="2000" dirty="0" err="1"/>
              <a:t>hsum</a:t>
            </a:r>
            <a:r>
              <a:rPr lang="en-US" altLang="ja-JP" sz="2000" dirty="0"/>
              <a:t>=0.0, </a:t>
            </a:r>
            <a:r>
              <a:rPr lang="en-US" altLang="ja-JP" sz="2000" dirty="0" err="1"/>
              <a:t>wsum</a:t>
            </a:r>
            <a:r>
              <a:rPr lang="en-US" altLang="ja-JP" sz="2000" dirty="0"/>
              <a:t>=0.0;</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 ("data", "r");</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a:t>/* </a:t>
            </a:r>
            <a:r>
              <a:rPr lang="ja-JP" altLang="en-US" sz="2000" dirty="0"/>
              <a:t>続き</a:t>
            </a:r>
            <a:r>
              <a:rPr lang="en-US" altLang="ja-JP" sz="2000" dirty="0"/>
              <a:t>*/</a:t>
            </a:r>
          </a:p>
          <a:p>
            <a:r>
              <a:rPr lang="en-US" altLang="ja-JP" sz="2000" dirty="0"/>
              <a:t> while (</a:t>
            </a:r>
            <a:r>
              <a:rPr lang="en-US" altLang="ja-JP" sz="2000" dirty="0" err="1"/>
              <a:t>fscanf</a:t>
            </a:r>
            <a:r>
              <a:rPr lang="en-US" altLang="ja-JP" sz="2000" dirty="0"/>
              <a:t> (</a:t>
            </a:r>
            <a:r>
              <a:rPr lang="en-US" altLang="ja-JP" sz="2000" dirty="0" err="1"/>
              <a:t>fp</a:t>
            </a:r>
            <a:r>
              <a:rPr lang="en-US" altLang="ja-JP" sz="2000" dirty="0"/>
              <a:t>, "%</a:t>
            </a:r>
            <a:r>
              <a:rPr lang="en-US" altLang="ja-JP" sz="2000" dirty="0" err="1"/>
              <a:t>s%lf%lf</a:t>
            </a:r>
            <a:r>
              <a:rPr lang="en-US" altLang="ja-JP" sz="2000" dirty="0"/>
              <a:t>", name,</a:t>
            </a:r>
          </a:p>
          <a:p>
            <a:r>
              <a:rPr lang="en-US" altLang="ja-JP" sz="2000" dirty="0"/>
              <a:t>                 &amp;height, &amp;weight) == 3) {</a:t>
            </a:r>
          </a:p>
          <a:p>
            <a:r>
              <a:rPr lang="en-US" altLang="ja-JP" sz="2000" dirty="0"/>
              <a:t>    num++;</a:t>
            </a:r>
          </a:p>
          <a:p>
            <a:r>
              <a:rPr lang="en-US" altLang="ja-JP" sz="2000" dirty="0"/>
              <a:t>    </a:t>
            </a:r>
            <a:r>
              <a:rPr lang="en-US" altLang="ja-JP" sz="2000" dirty="0" err="1"/>
              <a:t>hsum</a:t>
            </a:r>
            <a:r>
              <a:rPr lang="en-US" altLang="ja-JP" sz="2000" dirty="0"/>
              <a:t> = </a:t>
            </a:r>
            <a:r>
              <a:rPr lang="en-US" altLang="ja-JP" sz="2000" dirty="0" err="1"/>
              <a:t>hsum</a:t>
            </a:r>
            <a:r>
              <a:rPr lang="en-US" altLang="ja-JP" sz="2000" dirty="0"/>
              <a:t> + height;</a:t>
            </a:r>
          </a:p>
          <a:p>
            <a:r>
              <a:rPr lang="en-US" altLang="ja-JP" sz="2000" dirty="0"/>
              <a:t>    </a:t>
            </a:r>
            <a:r>
              <a:rPr lang="en-US" altLang="ja-JP" sz="2000" dirty="0" err="1"/>
              <a:t>wsum</a:t>
            </a:r>
            <a:r>
              <a:rPr lang="en-US" altLang="ja-JP" sz="2000" dirty="0"/>
              <a:t> = </a:t>
            </a:r>
            <a:r>
              <a:rPr lang="en-US" altLang="ja-JP" sz="2000" dirty="0" err="1"/>
              <a:t>wsum</a:t>
            </a:r>
            <a:r>
              <a:rPr lang="en-US" altLang="ja-JP" sz="2000" dirty="0"/>
              <a:t> + weight;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平均身長</a:t>
            </a:r>
            <a:r>
              <a:rPr lang="en-US" altLang="ja-JP" sz="2000" dirty="0"/>
              <a:t>: %5.1fcm\n", </a:t>
            </a:r>
            <a:r>
              <a:rPr lang="en-US" altLang="ja-JP" sz="2000" dirty="0" err="1"/>
              <a:t>hsum</a:t>
            </a:r>
            <a:r>
              <a:rPr lang="en-US" altLang="ja-JP" sz="2000" dirty="0"/>
              <a:t> / num);</a:t>
            </a:r>
          </a:p>
          <a:p>
            <a:r>
              <a:rPr lang="en-US" altLang="ja-JP" sz="2000" dirty="0"/>
              <a:t>  </a:t>
            </a:r>
            <a:r>
              <a:rPr lang="en-US" altLang="ja-JP" sz="2000" dirty="0" err="1"/>
              <a:t>printf</a:t>
            </a:r>
            <a:r>
              <a:rPr lang="en-US" altLang="ja-JP" sz="2000" dirty="0"/>
              <a:t> ("</a:t>
            </a:r>
            <a:r>
              <a:rPr lang="ja-JP" altLang="en-US" sz="2000" dirty="0"/>
              <a:t>平均体重</a:t>
            </a:r>
            <a:r>
              <a:rPr lang="en-US" altLang="ja-JP" sz="2000" dirty="0"/>
              <a:t>: %5.1fkg\n", </a:t>
            </a:r>
            <a:r>
              <a:rPr lang="en-US" altLang="ja-JP" sz="2000" dirty="0" err="1"/>
              <a:t>wsum</a:t>
            </a:r>
            <a:r>
              <a:rPr lang="en-US" altLang="ja-JP" sz="2000" dirty="0"/>
              <a:t> / num);</a:t>
            </a:r>
          </a:p>
          <a:p>
            <a:r>
              <a:rPr lang="en-US" altLang="ja-JP" sz="2000" dirty="0"/>
              <a:t>  </a:t>
            </a:r>
            <a:r>
              <a:rPr lang="en-US" altLang="ja-JP" sz="2000" dirty="0" err="1"/>
              <a:t>fclose</a:t>
            </a:r>
            <a:r>
              <a:rPr lang="en-US" altLang="ja-JP" sz="2000" dirty="0"/>
              <a:t> (</a:t>
            </a:r>
            <a:r>
              <a:rPr lang="en-US" altLang="ja-JP" sz="2000" dirty="0" err="1"/>
              <a:t>fp</a:t>
            </a:r>
            <a:r>
              <a:rPr lang="en-US" altLang="ja-JP" sz="2000" dirty="0"/>
              <a:t>);</a:t>
            </a:r>
          </a:p>
          <a:p>
            <a:r>
              <a:rPr lang="en-US" altLang="ja-JP" sz="2000" dirty="0"/>
              <a:t>  return 0;</a:t>
            </a:r>
          </a:p>
          <a:p>
            <a:r>
              <a:rPr lang="en-US" altLang="ja-JP" sz="2000" dirty="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a:latin typeface="ＭＳ ゴシック" pitchFamily="49" charset="-128"/>
                <a:ea typeface="ＭＳ ゴシック" pitchFamily="49" charset="-128"/>
              </a:rPr>
              <a:t>Taro   160.0 59.3</a:t>
            </a:r>
          </a:p>
          <a:p>
            <a:r>
              <a:rPr lang="en-US" altLang="ja-JP" sz="2400" dirty="0" err="1">
                <a:latin typeface="ＭＳ ゴシック" pitchFamily="49" charset="-128"/>
                <a:ea typeface="ＭＳ ゴシック" pitchFamily="49" charset="-128"/>
              </a:rPr>
              <a:t>Jiro</a:t>
            </a:r>
            <a:r>
              <a:rPr lang="en-US" altLang="ja-JP" sz="2400" dirty="0">
                <a:latin typeface="ＭＳ ゴシック" pitchFamily="49" charset="-128"/>
                <a:ea typeface="ＭＳ ゴシック" pitchFamily="49" charset="-128"/>
              </a:rPr>
              <a:t>   162.0 51.6</a:t>
            </a:r>
          </a:p>
          <a:p>
            <a:r>
              <a:rPr lang="en-US" altLang="ja-JP" sz="2400" dirty="0" err="1">
                <a:latin typeface="ＭＳ ゴシック" pitchFamily="49" charset="-128"/>
                <a:ea typeface="ＭＳ ゴシック" pitchFamily="49" charset="-128"/>
              </a:rPr>
              <a:t>Saburo</a:t>
            </a:r>
            <a:r>
              <a:rPr lang="en-US" altLang="ja-JP" sz="2400" dirty="0">
                <a:latin typeface="ＭＳ ゴシック" pitchFamily="49" charset="-128"/>
                <a:ea typeface="ＭＳ ゴシック" pitchFamily="49" charset="-128"/>
              </a:rPr>
              <a:t> 182.0 76.5</a:t>
            </a:r>
          </a:p>
          <a:p>
            <a:r>
              <a:rPr lang="en-US" altLang="ja-JP" sz="2400" dirty="0" err="1">
                <a:latin typeface="ＭＳ ゴシック" pitchFamily="49" charset="-128"/>
                <a:ea typeface="ＭＳ ゴシック" pitchFamily="49" charset="-128"/>
              </a:rPr>
              <a:t>Shiro</a:t>
            </a:r>
            <a:r>
              <a:rPr lang="en-US" altLang="ja-JP" sz="2400" dirty="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a:t>左のような内容のファイルを</a:t>
            </a:r>
            <a:r>
              <a:rPr lang="en-US" altLang="ja-JP" sz="2400" dirty="0"/>
              <a:t>data</a:t>
            </a:r>
            <a:r>
              <a:rPr lang="ja-JP" altLang="en-US" sz="2400" dirty="0"/>
              <a:t>という</a:t>
            </a:r>
            <a:r>
              <a:rPr lang="ja-JP" altLang="en-US" sz="2400"/>
              <a:t>名前で講義用</a:t>
            </a:r>
            <a:r>
              <a:rPr lang="en-US" altLang="ja-JP" sz="2400" dirty="0"/>
              <a:t>web page</a:t>
            </a:r>
            <a:r>
              <a:rPr lang="ja-JP" altLang="en-US" sz="2400"/>
              <a:t>に置いています。これをダウンロードしてから上記プログラムを実行してください。</a:t>
            </a:r>
            <a:endParaRPr lang="en-US" altLang="ja-JP"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lang="ja-JP" altLang="en-US"/>
              <a:t>補足</a:t>
            </a:r>
            <a:endParaRPr kumimoji="1" lang="ja-JP" altLang="en-US" dirty="0"/>
          </a:p>
        </p:txBody>
      </p:sp>
      <p:sp>
        <p:nvSpPr>
          <p:cNvPr id="5" name="正方形/長方形 4"/>
          <p:cNvSpPr/>
          <p:nvPr/>
        </p:nvSpPr>
        <p:spPr>
          <a:xfrm>
            <a:off x="599959" y="1412776"/>
            <a:ext cx="8094945" cy="3046988"/>
          </a:xfrm>
          <a:prstGeom prst="rect">
            <a:avLst/>
          </a:prstGeom>
          <a:ln>
            <a:solidFill>
              <a:schemeClr val="tx1"/>
            </a:solidFill>
          </a:ln>
        </p:spPr>
        <p:txBody>
          <a:bodyPr wrap="square">
            <a:spAutoFit/>
          </a:bodyPr>
          <a:lstStyle/>
          <a:p>
            <a:r>
              <a:rPr lang="ja-JP" altLang="en-US" sz="2400"/>
              <a:t>さきほどのプログラムにおいて、名前の情報は使われないので、標準入力のうち、名前の部分を</a:t>
            </a:r>
            <a:r>
              <a:rPr lang="en-US" altLang="ja-JP" sz="2400" dirty="0"/>
              <a:t>name</a:t>
            </a:r>
            <a:r>
              <a:rPr lang="ja-JP" altLang="en-US" sz="2400"/>
              <a:t>に書き込む必要がない（配列</a:t>
            </a:r>
            <a:r>
              <a:rPr lang="en-US" altLang="ja-JP" sz="2400" dirty="0"/>
              <a:t>name</a:t>
            </a:r>
            <a:r>
              <a:rPr lang="ja-JP" altLang="en-US" sz="2400"/>
              <a:t>の領域が無駄になっている）。</a:t>
            </a:r>
            <a:endParaRPr lang="en-US" altLang="ja-JP" sz="2400" dirty="0"/>
          </a:p>
          <a:p>
            <a:r>
              <a:rPr lang="en-US" altLang="ja-JP" sz="2400" dirty="0" err="1"/>
              <a:t>fscanf</a:t>
            </a:r>
            <a:r>
              <a:rPr lang="en-US" altLang="ja-JP" sz="2400" dirty="0"/>
              <a:t> (</a:t>
            </a:r>
            <a:r>
              <a:rPr lang="en-US" altLang="ja-JP" sz="2400" dirty="0" err="1"/>
              <a:t>fp</a:t>
            </a:r>
            <a:r>
              <a:rPr lang="en-US" altLang="ja-JP" sz="2400" dirty="0"/>
              <a:t>, "%</a:t>
            </a:r>
            <a:r>
              <a:rPr lang="en-US" altLang="ja-JP" sz="2400" dirty="0" err="1"/>
              <a:t>s%lf%lf</a:t>
            </a:r>
            <a:r>
              <a:rPr lang="en-US" altLang="ja-JP" sz="2400" dirty="0"/>
              <a:t>", name, &amp;height, &amp;weight)</a:t>
            </a:r>
          </a:p>
          <a:p>
            <a:r>
              <a:rPr lang="ja-JP" altLang="en-US" sz="2400"/>
              <a:t>の部分を</a:t>
            </a:r>
            <a:endParaRPr lang="en-US" altLang="ja-JP" sz="2400" dirty="0"/>
          </a:p>
          <a:p>
            <a:r>
              <a:rPr lang="en-US" altLang="ja-JP" sz="2400" dirty="0" err="1"/>
              <a:t>fscanf</a:t>
            </a:r>
            <a:r>
              <a:rPr lang="en-US" altLang="ja-JP" sz="2400" dirty="0"/>
              <a:t> (</a:t>
            </a:r>
            <a:r>
              <a:rPr lang="en-US" altLang="ja-JP" sz="2400" dirty="0" err="1"/>
              <a:t>fp</a:t>
            </a:r>
            <a:r>
              <a:rPr lang="en-US" altLang="ja-JP" sz="2400" dirty="0"/>
              <a:t>, "</a:t>
            </a:r>
            <a:r>
              <a:rPr lang="en-US" altLang="ja-JP" sz="2400" dirty="0">
                <a:solidFill>
                  <a:srgbClr val="FF0000"/>
                </a:solidFill>
              </a:rPr>
              <a:t>%*</a:t>
            </a:r>
            <a:r>
              <a:rPr lang="en-US" altLang="ja-JP" sz="2400" dirty="0" err="1">
                <a:solidFill>
                  <a:srgbClr val="FF0000"/>
                </a:solidFill>
              </a:rPr>
              <a:t>s</a:t>
            </a:r>
            <a:r>
              <a:rPr lang="en-US" altLang="ja-JP" sz="2400" dirty="0" err="1"/>
              <a:t>%lf%lf</a:t>
            </a:r>
            <a:r>
              <a:rPr lang="en-US" altLang="ja-JP" sz="2400" dirty="0"/>
              <a:t>", &amp;height, &amp;weight)</a:t>
            </a:r>
          </a:p>
          <a:p>
            <a:r>
              <a:rPr lang="ja-JP" altLang="en-US" sz="2400"/>
              <a:t>とすると、名前の部分を読み飛ばすことができるので、このように書いても良い。</a:t>
            </a:r>
            <a:endParaRPr lang="en-US" altLang="ja-JP" sz="2400" dirty="0"/>
          </a:p>
        </p:txBody>
      </p:sp>
    </p:spTree>
    <p:extLst>
      <p:ext uri="{BB962C8B-B14F-4D97-AF65-F5344CB8AC3E}">
        <p14:creationId xmlns:p14="http://schemas.microsoft.com/office/powerpoint/2010/main" val="519268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lang="ja-JP" altLang="en-US"/>
              <a:t>補足</a:t>
            </a:r>
            <a:endParaRPr kumimoji="1" lang="ja-JP" altLang="en-US" dirty="0"/>
          </a:p>
        </p:txBody>
      </p:sp>
      <p:sp>
        <p:nvSpPr>
          <p:cNvPr id="5" name="正方形/長方形 4"/>
          <p:cNvSpPr/>
          <p:nvPr/>
        </p:nvSpPr>
        <p:spPr>
          <a:xfrm>
            <a:off x="599959" y="1412776"/>
            <a:ext cx="8094945" cy="4154984"/>
          </a:xfrm>
          <a:prstGeom prst="rect">
            <a:avLst/>
          </a:prstGeom>
          <a:ln>
            <a:solidFill>
              <a:schemeClr val="tx1"/>
            </a:solidFill>
          </a:ln>
        </p:spPr>
        <p:txBody>
          <a:bodyPr wrap="square">
            <a:spAutoFit/>
          </a:bodyPr>
          <a:lstStyle/>
          <a:p>
            <a:r>
              <a:rPr lang="en-US" altLang="ja-JP" sz="2400" dirty="0"/>
              <a:t>[</a:t>
            </a:r>
            <a:r>
              <a:rPr lang="en-US" altLang="ja-JP" sz="2400" dirty="0" err="1"/>
              <a:t>fscanf</a:t>
            </a:r>
            <a:r>
              <a:rPr lang="ja-JP" altLang="en-US" sz="2400"/>
              <a:t>の返り値について</a:t>
            </a:r>
            <a:r>
              <a:rPr lang="en-US" altLang="ja-JP" sz="2400" dirty="0"/>
              <a:t>]</a:t>
            </a:r>
          </a:p>
          <a:p>
            <a:r>
              <a:rPr lang="ja-JP" altLang="en-US" sz="2400"/>
              <a:t>変換がまだ</a:t>
            </a:r>
            <a:r>
              <a:rPr lang="en-US" altLang="ja-JP" sz="2400" dirty="0"/>
              <a:t>1</a:t>
            </a:r>
            <a:r>
              <a:rPr lang="ja-JP" altLang="en-US" sz="2400"/>
              <a:t>つも行われていないときにファイルの終端に来た場合、</a:t>
            </a:r>
            <a:r>
              <a:rPr lang="en-US" altLang="ja-JP" sz="2400" dirty="0" err="1"/>
              <a:t>fscanf</a:t>
            </a:r>
            <a:r>
              <a:rPr lang="ja-JP" altLang="en-US" sz="2400"/>
              <a:t>の返り値が</a:t>
            </a:r>
            <a:r>
              <a:rPr lang="en-US" altLang="ja-JP" sz="2400" dirty="0"/>
              <a:t>EOF</a:t>
            </a:r>
            <a:r>
              <a:rPr lang="ja-JP" altLang="en-US" sz="2400"/>
              <a:t>になる。この演習室だと</a:t>
            </a:r>
            <a:r>
              <a:rPr lang="en-US" altLang="ja-JP" sz="2400" dirty="0"/>
              <a:t>-1</a:t>
            </a:r>
            <a:r>
              <a:rPr lang="ja-JP" altLang="en-US" sz="2400"/>
              <a:t>。変換が</a:t>
            </a:r>
            <a:r>
              <a:rPr lang="en-US" altLang="ja-JP" sz="2400" dirty="0"/>
              <a:t>1</a:t>
            </a:r>
            <a:r>
              <a:rPr lang="ja-JP" altLang="en-US" sz="2400"/>
              <a:t>つ以上行われた後で途中でファイルの終端に来た場合は、</a:t>
            </a:r>
            <a:r>
              <a:rPr lang="en-US" altLang="ja-JP" sz="2400" dirty="0" err="1"/>
              <a:t>fscanf</a:t>
            </a:r>
            <a:r>
              <a:rPr lang="ja-JP" altLang="en-US" sz="2400"/>
              <a:t>の返り値が、変換に成功した個数（</a:t>
            </a:r>
            <a:r>
              <a:rPr lang="en-US" altLang="ja-JP" sz="2400" dirty="0"/>
              <a:t>1</a:t>
            </a:r>
            <a:r>
              <a:rPr lang="ja-JP" altLang="en-US" sz="2400"/>
              <a:t>以上の値）となる。</a:t>
            </a:r>
            <a:endParaRPr lang="en-US" altLang="ja-JP" sz="2400" dirty="0"/>
          </a:p>
          <a:p>
            <a:r>
              <a:rPr lang="en-US" altLang="ja-JP" sz="2400" dirty="0" err="1"/>
              <a:t>fscanf</a:t>
            </a:r>
            <a:r>
              <a:rPr lang="ja-JP" altLang="en-US" sz="2400"/>
              <a:t>の返り値が</a:t>
            </a:r>
            <a:r>
              <a:rPr lang="en-US" altLang="ja-JP" sz="2400" dirty="0"/>
              <a:t>0</a:t>
            </a:r>
            <a:r>
              <a:rPr lang="ja-JP" altLang="en-US" sz="2400"/>
              <a:t>になるのは、最初の変換が失敗した場合。例えば、</a:t>
            </a:r>
            <a:endParaRPr lang="en-US" altLang="ja-JP" sz="2400" dirty="0"/>
          </a:p>
          <a:p>
            <a:r>
              <a:rPr lang="en-US" altLang="ja-JP" sz="2400" dirty="0"/>
              <a:t>  int x;</a:t>
            </a:r>
          </a:p>
          <a:p>
            <a:r>
              <a:rPr lang="en-US" altLang="ja-JP" sz="2400" dirty="0"/>
              <a:t>  </a:t>
            </a:r>
            <a:r>
              <a:rPr lang="en-US" altLang="ja-JP" sz="2400" dirty="0" err="1"/>
              <a:t>fscanf</a:t>
            </a:r>
            <a:r>
              <a:rPr lang="en-US" altLang="ja-JP" sz="2400" dirty="0"/>
              <a:t>(stdin, “%d”, &amp;x);</a:t>
            </a:r>
          </a:p>
          <a:p>
            <a:r>
              <a:rPr lang="ja-JP" altLang="en-US" sz="2400"/>
              <a:t>で数字以外（例えば</a:t>
            </a:r>
            <a:r>
              <a:rPr lang="en-US" altLang="ja-JP" sz="2400" dirty="0"/>
              <a:t>a</a:t>
            </a:r>
            <a:r>
              <a:rPr lang="ja-JP" altLang="en-US" sz="2400"/>
              <a:t>など）が入力だった場合、</a:t>
            </a:r>
            <a:r>
              <a:rPr lang="en-US" altLang="ja-JP" sz="2400" dirty="0" err="1"/>
              <a:t>fscanf</a:t>
            </a:r>
            <a:r>
              <a:rPr lang="ja-JP" altLang="en-US" sz="2400"/>
              <a:t>の返り値が</a:t>
            </a:r>
            <a:r>
              <a:rPr lang="en-US" altLang="ja-JP" sz="2400" dirty="0"/>
              <a:t>0</a:t>
            </a:r>
            <a:r>
              <a:rPr lang="ja-JP" altLang="en-US" sz="2400"/>
              <a:t>になる。</a:t>
            </a:r>
            <a:endParaRPr lang="en-US" altLang="ja-JP" sz="2400" dirty="0"/>
          </a:p>
        </p:txBody>
      </p:sp>
    </p:spTree>
    <p:extLst>
      <p:ext uri="{BB962C8B-B14F-4D97-AF65-F5344CB8AC3E}">
        <p14:creationId xmlns:p14="http://schemas.microsoft.com/office/powerpoint/2010/main" val="3055970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基本課題１</a:t>
            </a:r>
            <a:endParaRPr kumimoji="1" lang="ja-JP" altLang="en-US" dirty="0"/>
          </a:p>
        </p:txBody>
      </p:sp>
      <p:sp>
        <p:nvSpPr>
          <p:cNvPr id="3" name="テキスト ボックス 2"/>
          <p:cNvSpPr txBox="1"/>
          <p:nvPr/>
        </p:nvSpPr>
        <p:spPr>
          <a:xfrm>
            <a:off x="857224" y="1556792"/>
            <a:ext cx="7143800" cy="2308324"/>
          </a:xfrm>
          <a:prstGeom prst="rect">
            <a:avLst/>
          </a:prstGeom>
          <a:noFill/>
        </p:spPr>
        <p:txBody>
          <a:bodyPr wrap="square" rtlCol="0">
            <a:spAutoFit/>
          </a:bodyPr>
          <a:lstStyle/>
          <a:p>
            <a:r>
              <a:rPr kumimoji="1" lang="ja-JP" altLang="en-US" sz="2400" dirty="0"/>
              <a:t>さきほどのプログラムは、身長、体重データをファイルから読み取って平均値を表示するプログラムであった。</a:t>
            </a:r>
            <a:endParaRPr kumimoji="1" lang="en-US" altLang="ja-JP" sz="2400" dirty="0"/>
          </a:p>
          <a:p>
            <a:r>
              <a:rPr kumimoji="1" lang="ja-JP" altLang="en-US" sz="2400"/>
              <a:t>同じ</a:t>
            </a:r>
            <a:r>
              <a:rPr kumimoji="1" lang="ja-JP" altLang="en-US" sz="2400" dirty="0"/>
              <a:t>形式</a:t>
            </a:r>
            <a:r>
              <a:rPr kumimoji="1" lang="ja-JP" altLang="en-US" sz="2400"/>
              <a:t>のファイル（ファイル名は</a:t>
            </a:r>
            <a:r>
              <a:rPr lang="en-US" altLang="ja-JP" sz="2400" dirty="0"/>
              <a:t>data</a:t>
            </a:r>
            <a:r>
              <a:rPr lang="ja-JP" altLang="en-US" sz="2400"/>
              <a:t>とする）</a:t>
            </a:r>
            <a:r>
              <a:rPr kumimoji="1" lang="ja-JP" altLang="en-US" sz="2400"/>
              <a:t>から</a:t>
            </a:r>
            <a:r>
              <a:rPr kumimoji="1" lang="ja-JP" altLang="en-US" sz="2400" dirty="0"/>
              <a:t>データを読み取り、身長、体重の最大値を表示するプログラムを作成せよ。</a:t>
            </a:r>
            <a:endParaRPr kumimoji="1" lang="en-US" altLang="ja-JP" sz="2400" dirty="0"/>
          </a:p>
          <a:p>
            <a:endParaRPr lang="en-US" altLang="ja-JP" sz="2400" dirty="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身長の最大値</a:t>
            </a:r>
            <a:r>
              <a:rPr lang="en-US" altLang="ja-JP" sz="2400" dirty="0"/>
              <a:t>: 182.0cm</a:t>
            </a:r>
          </a:p>
          <a:p>
            <a:r>
              <a:rPr lang="ja-JP" altLang="en-US" sz="2400" dirty="0"/>
              <a:t>体重の最大値</a:t>
            </a:r>
            <a:r>
              <a:rPr lang="en-US" altLang="ja-JP" sz="2400" dirty="0"/>
              <a:t>: 76.5kg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基本課題２</a:t>
            </a:r>
            <a:endParaRPr kumimoji="1" lang="ja-JP" altLang="en-US" dirty="0"/>
          </a:p>
        </p:txBody>
      </p:sp>
      <p:sp>
        <p:nvSpPr>
          <p:cNvPr id="5" name="テキスト ボックス 4"/>
          <p:cNvSpPr txBox="1"/>
          <p:nvPr/>
        </p:nvSpPr>
        <p:spPr>
          <a:xfrm>
            <a:off x="971600" y="1412776"/>
            <a:ext cx="7272808" cy="1569660"/>
          </a:xfrm>
          <a:prstGeom prst="rect">
            <a:avLst/>
          </a:prstGeom>
          <a:noFill/>
        </p:spPr>
        <p:txBody>
          <a:bodyPr wrap="square" rtlCol="0">
            <a:spAutoFit/>
          </a:bodyPr>
          <a:lstStyle/>
          <a:p>
            <a:r>
              <a:rPr lang="ja-JP" altLang="en-US" sz="2400" dirty="0"/>
              <a:t>キーボードからファイル名</a:t>
            </a:r>
            <a:r>
              <a:rPr lang="en-US" altLang="ja-JP" sz="2400" i="1" dirty="0"/>
              <a:t>f</a:t>
            </a:r>
            <a:r>
              <a:rPr lang="ja-JP" altLang="en-US" sz="2400" dirty="0"/>
              <a:t>および文字列</a:t>
            </a:r>
            <a:r>
              <a:rPr lang="en-US" altLang="ja-JP" sz="2400" i="1" dirty="0"/>
              <a:t>s</a:t>
            </a:r>
            <a:r>
              <a:rPr lang="ja-JP" altLang="en-US" sz="2400" dirty="0"/>
              <a:t>を読み取り、文字列</a:t>
            </a:r>
            <a:r>
              <a:rPr lang="en-US" altLang="ja-JP" sz="2400" i="1" dirty="0"/>
              <a:t>s</a:t>
            </a:r>
            <a:r>
              <a:rPr lang="ja-JP" altLang="en-US" sz="2400" dirty="0"/>
              <a:t>をファイル</a:t>
            </a:r>
            <a:r>
              <a:rPr lang="en-US" altLang="ja-JP" sz="2400" i="1" dirty="0"/>
              <a:t>f</a:t>
            </a:r>
            <a:r>
              <a:rPr lang="ja-JP" altLang="en-US" sz="2400" dirty="0"/>
              <a:t>に書きこむプログラムを</a:t>
            </a:r>
            <a:r>
              <a:rPr lang="ja-JP" altLang="en-US" sz="2400"/>
              <a:t>書け。</a:t>
            </a:r>
            <a:endParaRPr lang="en-US" altLang="ja-JP" sz="2400" dirty="0"/>
          </a:p>
          <a:p>
            <a:r>
              <a:rPr lang="ja-JP" altLang="en-US" sz="2400"/>
              <a:t>文字列</a:t>
            </a:r>
            <a:r>
              <a:rPr lang="en-US" altLang="ja-JP" sz="2400" i="1" dirty="0"/>
              <a:t>s</a:t>
            </a:r>
            <a:r>
              <a:rPr lang="ja-JP" altLang="en-US" sz="2400"/>
              <a:t>は英語のアルファベットのみで、空白等を含まないと仮定してよい。</a:t>
            </a:r>
            <a:endParaRPr lang="en-US" altLang="ja-JP" sz="2400" dirty="0"/>
          </a:p>
        </p:txBody>
      </p:sp>
      <p:sp>
        <p:nvSpPr>
          <p:cNvPr id="6" name="正方形/長方形 5"/>
          <p:cNvSpPr/>
          <p:nvPr/>
        </p:nvSpPr>
        <p:spPr>
          <a:xfrm>
            <a:off x="1259631" y="2983592"/>
            <a:ext cx="6336704" cy="2677656"/>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文字列をファイルに書き込みます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ja-JP" altLang="en-US" sz="2400" dirty="0"/>
              <a:t>文字列を入力してください</a:t>
            </a:r>
            <a:r>
              <a:rPr lang="en-US" altLang="ja-JP" sz="2400" dirty="0"/>
              <a:t>: </a:t>
            </a:r>
            <a:r>
              <a:rPr lang="en-US" altLang="ja-JP" sz="2400" dirty="0" err="1">
                <a:solidFill>
                  <a:srgbClr val="FF0000"/>
                </a:solidFill>
              </a:rPr>
              <a:t>abcde</a:t>
            </a:r>
            <a:endParaRPr lang="en-US" altLang="ja-JP" sz="2400" dirty="0">
              <a:solidFill>
                <a:srgbClr val="FF0000"/>
              </a:solidFill>
            </a:endParaRPr>
          </a:p>
          <a:p>
            <a:r>
              <a:rPr lang="en-US" altLang="ja-JP" sz="2400" dirty="0"/>
              <a:t>$ cat </a:t>
            </a:r>
            <a:r>
              <a:rPr lang="en-US" altLang="ja-JP" sz="2400" dirty="0" err="1"/>
              <a:t>fff</a:t>
            </a:r>
            <a:endParaRPr lang="en-US" altLang="ja-JP" sz="2400" dirty="0"/>
          </a:p>
          <a:p>
            <a:r>
              <a:rPr lang="en-US" altLang="ja-JP" sz="2400" dirty="0" err="1"/>
              <a:t>abcde</a:t>
            </a:r>
            <a:endParaRPr lang="en-US" altLang="ja-JP" sz="2400" dirty="0"/>
          </a:p>
        </p:txBody>
      </p:sp>
      <p:sp>
        <p:nvSpPr>
          <p:cNvPr id="3" name="テキスト ボックス 2">
            <a:extLst>
              <a:ext uri="{FF2B5EF4-FFF2-40B4-BE49-F238E27FC236}">
                <a16:creationId xmlns:a16="http://schemas.microsoft.com/office/drawing/2014/main" id="{2E0B2058-AE56-8D49-A2F2-7FB67094DCD2}"/>
              </a:ext>
            </a:extLst>
          </p:cNvPr>
          <p:cNvSpPr txBox="1"/>
          <p:nvPr/>
        </p:nvSpPr>
        <p:spPr>
          <a:xfrm>
            <a:off x="1100982" y="5752365"/>
            <a:ext cx="6654001" cy="830997"/>
          </a:xfrm>
          <a:prstGeom prst="rect">
            <a:avLst/>
          </a:prstGeom>
          <a:noFill/>
          <a:ln w="19050">
            <a:solidFill>
              <a:srgbClr val="FF0000"/>
            </a:solidFill>
          </a:ln>
        </p:spPr>
        <p:txBody>
          <a:bodyPr wrap="square" rtlCol="0">
            <a:spAutoFit/>
          </a:bodyPr>
          <a:lstStyle/>
          <a:p>
            <a:r>
              <a:rPr kumimoji="1" lang="ja-JP" altLang="en-US" sz="2400"/>
              <a:t>存在するファイルの名前を打ち込まないように注意してください。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a:t>掛け算の九九の表をファイルに書き込むプログラムを作成せよ</a:t>
            </a:r>
            <a:r>
              <a:rPr lang="ja-JP" altLang="en-US" sz="2400" dirty="0"/>
              <a:t>。</a:t>
            </a:r>
            <a:r>
              <a:rPr lang="ja-JP" altLang="en-US" sz="2400"/>
              <a:t>ファイル名は</a:t>
            </a:r>
            <a:r>
              <a:rPr lang="en-US" altLang="ja-JP" sz="2400" dirty="0" err="1"/>
              <a:t>kuku.txt</a:t>
            </a:r>
            <a:r>
              <a:rPr lang="ja-JP" altLang="en-US" sz="2400"/>
              <a:t>と</a:t>
            </a:r>
            <a:r>
              <a:rPr lang="ja-JP" altLang="en-US" sz="2400" dirty="0"/>
              <a:t>する。形式は以下のようにせよ。（空白の個数を調整し、表示位置がそろうように</a:t>
            </a:r>
            <a:r>
              <a:rPr lang="ja-JP" altLang="en-US" sz="2400"/>
              <a:t>せよ。</a:t>
            </a:r>
            <a:r>
              <a:rPr lang="en-US" altLang="ja-JP" sz="2400" dirty="0" err="1"/>
              <a:t>printf</a:t>
            </a:r>
            <a:r>
              <a:rPr lang="ja-JP" altLang="en-US" sz="2400" dirty="0"/>
              <a:t>の変換指定で</a:t>
            </a:r>
            <a:r>
              <a:rPr lang="en-US" altLang="ja-JP" sz="2400" dirty="0"/>
              <a:t>%3d</a:t>
            </a:r>
            <a:r>
              <a:rPr lang="ja-JP" altLang="en-US" sz="2400" dirty="0"/>
              <a:t>を用いればよい。）</a:t>
            </a:r>
            <a:endParaRPr lang="en-US" altLang="ja-JP" sz="2400" dirty="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a:latin typeface="ＭＳ ゴシック" pitchFamily="49" charset="-128"/>
                <a:ea typeface="ＭＳ ゴシック" pitchFamily="49" charset="-128"/>
              </a:rPr>
              <a:t> </a:t>
            </a:r>
            <a:r>
              <a:rPr lang="en-US" altLang="ja-JP" sz="2400" dirty="0">
                <a:latin typeface="ＭＳ ゴシック" pitchFamily="49" charset="-128"/>
                <a:ea typeface="ＭＳ ゴシック" pitchFamily="49" charset="-128"/>
              </a:rPr>
              <a:t>1  2  3  4  5  6  7  8  9</a:t>
            </a:r>
          </a:p>
          <a:p>
            <a:r>
              <a:rPr lang="en-US" altLang="ja-JP" sz="2400" dirty="0">
                <a:latin typeface="ＭＳ ゴシック" pitchFamily="49" charset="-128"/>
                <a:ea typeface="ＭＳ ゴシック" pitchFamily="49" charset="-128"/>
              </a:rPr>
              <a:t> 2  4  6  8 10 12 14 16 18</a:t>
            </a:r>
          </a:p>
          <a:p>
            <a:r>
              <a:rPr lang="en-US" altLang="ja-JP" sz="2400" dirty="0">
                <a:latin typeface="ＭＳ ゴシック" pitchFamily="49" charset="-128"/>
                <a:ea typeface="ＭＳ ゴシック" pitchFamily="49" charset="-128"/>
              </a:rPr>
              <a:t> 3  6  9 12 15 18 21 24 27</a:t>
            </a:r>
          </a:p>
          <a:p>
            <a:r>
              <a:rPr lang="en-US" altLang="ja-JP" sz="2400" dirty="0">
                <a:latin typeface="ＭＳ ゴシック" pitchFamily="49" charset="-128"/>
                <a:ea typeface="ＭＳ ゴシック" pitchFamily="49" charset="-128"/>
              </a:rPr>
              <a:t> 4  8 12 16 20 24 28 32 36</a:t>
            </a:r>
          </a:p>
          <a:p>
            <a:r>
              <a:rPr lang="en-US" altLang="ja-JP" sz="2400" dirty="0">
                <a:latin typeface="ＭＳ ゴシック" pitchFamily="49" charset="-128"/>
                <a:ea typeface="ＭＳ ゴシック" pitchFamily="49" charset="-128"/>
              </a:rPr>
              <a:t> 5 10 15 20 25 30 35 40 45</a:t>
            </a:r>
          </a:p>
          <a:p>
            <a:r>
              <a:rPr lang="en-US" altLang="ja-JP" sz="2400" dirty="0">
                <a:latin typeface="ＭＳ ゴシック" pitchFamily="49" charset="-128"/>
                <a:ea typeface="ＭＳ ゴシック" pitchFamily="49" charset="-128"/>
              </a:rPr>
              <a:t> 6 12 18 24 30 36 42 48 54</a:t>
            </a:r>
          </a:p>
          <a:p>
            <a:r>
              <a:rPr lang="en-US" altLang="ja-JP" sz="2400" dirty="0">
                <a:latin typeface="ＭＳ ゴシック" pitchFamily="49" charset="-128"/>
                <a:ea typeface="ＭＳ ゴシック" pitchFamily="49" charset="-128"/>
              </a:rPr>
              <a:t> 7 14 21 28 35 42 49 56 63</a:t>
            </a:r>
          </a:p>
          <a:p>
            <a:r>
              <a:rPr lang="en-US" altLang="ja-JP" sz="2400" dirty="0">
                <a:latin typeface="ＭＳ ゴシック" pitchFamily="49" charset="-128"/>
                <a:ea typeface="ＭＳ ゴシック" pitchFamily="49" charset="-128"/>
              </a:rPr>
              <a:t> 8 16 24 32 40 48 56 64 72</a:t>
            </a:r>
          </a:p>
          <a:p>
            <a:r>
              <a:rPr lang="en-US" altLang="ja-JP" sz="2400" dirty="0">
                <a:latin typeface="ＭＳ ゴシック" pitchFamily="49" charset="-128"/>
                <a:ea typeface="ＭＳ ゴシック" pitchFamily="49" charset="-128"/>
              </a:rPr>
              <a:t> 9 18 27 36 45 54 63 72 81</a:t>
            </a:r>
          </a:p>
        </p:txBody>
      </p:sp>
      <p:sp>
        <p:nvSpPr>
          <p:cNvPr id="5" name="テキスト ボックス 4"/>
          <p:cNvSpPr txBox="1"/>
          <p:nvPr/>
        </p:nvSpPr>
        <p:spPr>
          <a:xfrm>
            <a:off x="5868144" y="3429000"/>
            <a:ext cx="2865523" cy="1938992"/>
          </a:xfrm>
          <a:prstGeom prst="rect">
            <a:avLst/>
          </a:prstGeom>
          <a:noFill/>
        </p:spPr>
        <p:txBody>
          <a:bodyPr wrap="square" rtlCol="0">
            <a:spAutoFit/>
          </a:bodyPr>
          <a:lstStyle/>
          <a:p>
            <a:r>
              <a:rPr lang="ja-JP" altLang="en-US" sz="2000" dirty="0"/>
              <a:t>（注意）九九のかけ算をプログラム中で</a:t>
            </a:r>
            <a:r>
              <a:rPr kumimoji="1" lang="ja-JP" altLang="en-US" sz="2000"/>
              <a:t>行ってください</a:t>
            </a:r>
            <a:r>
              <a:rPr lang="ja-JP" altLang="en-US" sz="2000"/>
              <a:t>（</a:t>
            </a:r>
            <a:r>
              <a:rPr kumimoji="1" lang="ja-JP" altLang="en-US" sz="2000"/>
              <a:t>手で</a:t>
            </a:r>
            <a:r>
              <a:rPr kumimoji="1" lang="en-US" altLang="ja-JP" sz="2000" dirty="0"/>
              <a:t>81</a:t>
            </a:r>
            <a:r>
              <a:rPr kumimoji="1" lang="ja-JP" altLang="en-US" sz="2000"/>
              <a:t>個打ち込まないようにしてください）。二重</a:t>
            </a:r>
            <a:r>
              <a:rPr kumimoji="1" lang="ja-JP" altLang="en-US" sz="2000" dirty="0"/>
              <a:t>ループで書いてください。</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発展課題２</a:t>
            </a:r>
            <a:endParaRPr kumimoji="1" lang="ja-JP" altLang="en-US" dirty="0"/>
          </a:p>
        </p:txBody>
      </p:sp>
      <p:sp>
        <p:nvSpPr>
          <p:cNvPr id="4" name="テキスト ボックス 3"/>
          <p:cNvSpPr txBox="1"/>
          <p:nvPr/>
        </p:nvSpPr>
        <p:spPr>
          <a:xfrm>
            <a:off x="785786" y="1500174"/>
            <a:ext cx="7358114" cy="1569660"/>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を読み込み、さらにキーボードから名前を入力させ、その名前の人のデータを以下の実行例のように画面に表示するプログラムを</a:t>
            </a:r>
            <a:r>
              <a:rPr kumimoji="1" lang="ja-JP" altLang="en-US" sz="2400"/>
              <a:t>書け</a:t>
            </a:r>
            <a:r>
              <a:rPr lang="ja-JP" altLang="en-US" sz="2400"/>
              <a:t>。</a:t>
            </a:r>
            <a:endParaRPr kumimoji="1" lang="en-US" altLang="ja-JP" sz="2400" dirty="0"/>
          </a:p>
        </p:txBody>
      </p:sp>
      <p:sp>
        <p:nvSpPr>
          <p:cNvPr id="5" name="正方形/長方形 4"/>
          <p:cNvSpPr/>
          <p:nvPr/>
        </p:nvSpPr>
        <p:spPr>
          <a:xfrm>
            <a:off x="1115616" y="3236784"/>
            <a:ext cx="4572000" cy="1200328"/>
          </a:xfrm>
          <a:prstGeom prst="rect">
            <a:avLst/>
          </a:prstGeom>
          <a:ln>
            <a:solidFill>
              <a:schemeClr val="tx1"/>
            </a:solidFill>
          </a:ln>
        </p:spPr>
        <p:txBody>
          <a:bodyPr>
            <a:spAutoFit/>
          </a:bodyPr>
          <a:lstStyle/>
          <a:p>
            <a:r>
              <a:rPr lang="en-US" altLang="ja-JP" sz="2400" dirty="0"/>
              <a:t>[</a:t>
            </a:r>
            <a:r>
              <a:rPr lang="ja-JP" altLang="en-US" sz="2400" dirty="0"/>
              <a:t>さきほどのデータでの実行例</a:t>
            </a:r>
            <a:r>
              <a:rPr lang="en-US" altLang="ja-JP" sz="2400" dirty="0"/>
              <a:t>]</a:t>
            </a:r>
          </a:p>
          <a:p>
            <a:r>
              <a:rPr lang="ja-JP" altLang="en-US" sz="2400" dirty="0"/>
              <a:t>名前を入力</a:t>
            </a:r>
            <a:r>
              <a:rPr lang="en-US" altLang="ja-JP" sz="2400" dirty="0"/>
              <a:t>: </a:t>
            </a:r>
            <a:r>
              <a:rPr lang="en-US" altLang="ja-JP" sz="2400" dirty="0" err="1">
                <a:solidFill>
                  <a:srgbClr val="FF0000"/>
                </a:solidFill>
              </a:rPr>
              <a:t>Jiro</a:t>
            </a:r>
            <a:endParaRPr lang="en-US" altLang="ja-JP" sz="2400" dirty="0">
              <a:solidFill>
                <a:srgbClr val="FF0000"/>
              </a:solidFill>
            </a:endParaRPr>
          </a:p>
          <a:p>
            <a:r>
              <a:rPr lang="en-US" altLang="ja-JP" sz="2400" dirty="0" err="1"/>
              <a:t>Jiro</a:t>
            </a:r>
            <a:r>
              <a:rPr lang="en-US" altLang="ja-JP" sz="2400" dirty="0"/>
              <a:t> 162.0cm 51.6kg</a:t>
            </a:r>
          </a:p>
        </p:txBody>
      </p:sp>
      <p:sp>
        <p:nvSpPr>
          <p:cNvPr id="6" name="正方形/長方形 5"/>
          <p:cNvSpPr/>
          <p:nvPr/>
        </p:nvSpPr>
        <p:spPr>
          <a:xfrm>
            <a:off x="827584" y="4696106"/>
            <a:ext cx="7200800" cy="1938992"/>
          </a:xfrm>
          <a:prstGeom prst="rect">
            <a:avLst/>
          </a:prstGeom>
        </p:spPr>
        <p:txBody>
          <a:bodyPr wrap="square">
            <a:spAutoFit/>
          </a:bodyPr>
          <a:lstStyle/>
          <a:p>
            <a:r>
              <a:rPr lang="ja-JP" altLang="en-US" sz="2400" dirty="0"/>
              <a:t>（ヒント）文字列の比較は、</a:t>
            </a:r>
            <a:r>
              <a:rPr lang="en-US" altLang="ja-JP" sz="2400" dirty="0" err="1"/>
              <a:t>strcmp</a:t>
            </a:r>
            <a:r>
              <a:rPr lang="ja-JP" altLang="en-US" sz="2400" dirty="0"/>
              <a:t>というライブラリ関数を使って行ってください。もちろん自分で書いてもいいですが。ライブラリ関数</a:t>
            </a:r>
            <a:r>
              <a:rPr lang="en-US" altLang="ja-JP" sz="2400" dirty="0" err="1"/>
              <a:t>strcmp</a:t>
            </a:r>
            <a:r>
              <a:rPr lang="ja-JP" altLang="en-US" sz="2400" dirty="0"/>
              <a:t>を使うときは、</a:t>
            </a:r>
            <a:r>
              <a:rPr lang="en-US" altLang="ja-JP" sz="2400" dirty="0" err="1"/>
              <a:t>string.h</a:t>
            </a:r>
            <a:r>
              <a:rPr lang="ja-JP" altLang="en-US" sz="2400" dirty="0"/>
              <a:t>を</a:t>
            </a:r>
            <a:r>
              <a:rPr lang="en-US" altLang="ja-JP" sz="2400" dirty="0"/>
              <a:t>include</a:t>
            </a:r>
            <a:r>
              <a:rPr lang="ja-JP" altLang="en-US" sz="2400" dirty="0"/>
              <a:t>してください。使い方は、</a:t>
            </a:r>
            <a:r>
              <a:rPr lang="en-US" altLang="ja-JP" sz="2400" dirty="0"/>
              <a:t>man</a:t>
            </a:r>
            <a:r>
              <a:rPr lang="ja-JP" altLang="en-US" sz="2400" dirty="0"/>
              <a:t>コマンドで調べてください。</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発展</a:t>
            </a:r>
            <a:r>
              <a:rPr kumimoji="1" lang="ja-JP" altLang="en-US" dirty="0"/>
              <a:t>課題３</a:t>
            </a:r>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a:t>基本課題１と同じ形式</a:t>
            </a:r>
            <a:r>
              <a:rPr kumimoji="1" lang="ja-JP" altLang="en-US" sz="2400" dirty="0"/>
              <a:t>の</a:t>
            </a:r>
            <a:r>
              <a:rPr kumimoji="1" lang="ja-JP" altLang="en-US" sz="2400"/>
              <a:t>ファイル（</a:t>
            </a:r>
            <a:r>
              <a:rPr lang="ja-JP" altLang="en-US" sz="2400"/>
              <a:t>ファイル名は</a:t>
            </a:r>
            <a:r>
              <a:rPr lang="en-US" altLang="ja-JP" sz="2400" dirty="0"/>
              <a:t>data</a:t>
            </a:r>
            <a:r>
              <a:rPr lang="ja-JP" altLang="en-US" sz="2400"/>
              <a:t>とする</a:t>
            </a:r>
            <a:r>
              <a:rPr kumimoji="1" lang="ja-JP" altLang="en-US" sz="2400"/>
              <a:t>）</a:t>
            </a:r>
            <a:r>
              <a:rPr kumimoji="1" lang="ja-JP" altLang="en-US" sz="2400" dirty="0"/>
              <a:t>を、名前、体重、身長の順</a:t>
            </a:r>
            <a:r>
              <a:rPr kumimoji="1" lang="ja-JP" altLang="en-US" sz="2400"/>
              <a:t>に並べ替えて</a:t>
            </a:r>
            <a:r>
              <a:rPr lang="en-US" altLang="ja-JP" sz="2400" dirty="0"/>
              <a:t>data2</a:t>
            </a:r>
            <a:r>
              <a:rPr lang="ja-JP" altLang="en-US" sz="2400"/>
              <a:t>という</a:t>
            </a:r>
            <a:r>
              <a:rPr kumimoji="1" lang="ja-JP" altLang="en-US" sz="2400"/>
              <a:t>ファイルに</a:t>
            </a:r>
            <a:r>
              <a:rPr kumimoji="1" lang="ja-JP" altLang="en-US" sz="2400" dirty="0"/>
              <a:t>書き出すプログラムを書け。</a:t>
            </a:r>
            <a:endParaRPr kumimoji="1" lang="en-US" altLang="ja-JP" sz="2400" dirty="0"/>
          </a:p>
          <a:p>
            <a:r>
              <a:rPr kumimoji="1" lang="ja-JP" altLang="en-US" sz="2400" dirty="0"/>
              <a:t>名前、身長、体重のデータ間</a:t>
            </a:r>
            <a:r>
              <a:rPr kumimoji="1" lang="ja-JP" altLang="en-US" sz="2400"/>
              <a:t>の空白</a:t>
            </a:r>
            <a:r>
              <a:rPr lang="ja-JP" altLang="en-US" sz="2400"/>
              <a:t>の個数</a:t>
            </a:r>
            <a:r>
              <a:rPr kumimoji="1" lang="ja-JP" altLang="en-US" sz="2400"/>
              <a:t>について</a:t>
            </a:r>
            <a:r>
              <a:rPr kumimoji="1" lang="ja-JP" altLang="en-US" sz="2400" dirty="0"/>
              <a:t>、入力ファイルと同一</a:t>
            </a:r>
            <a:r>
              <a:rPr kumimoji="1" lang="ja-JP" altLang="en-US" sz="2400"/>
              <a:t>でなくてもよい</a:t>
            </a:r>
            <a:r>
              <a:rPr kumimoji="1" lang="ja-JP" altLang="en-US" sz="2400" dirty="0"/>
              <a:t>。</a:t>
            </a:r>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a:t>（ヒント）</a:t>
            </a:r>
            <a:r>
              <a:rPr lang="en-US" altLang="ja-JP" sz="2400" dirty="0" err="1"/>
              <a:t>fprintf</a:t>
            </a:r>
            <a:r>
              <a:rPr lang="ja-JP" altLang="en-US" sz="2400" dirty="0"/>
              <a:t>の出力形式の例（各行）： </a:t>
            </a:r>
            <a:endParaRPr lang="en-US" altLang="ja-JP" sz="2400" dirty="0"/>
          </a:p>
          <a:p>
            <a:r>
              <a:rPr lang="en-US" altLang="ja-JP" sz="2400" dirty="0"/>
              <a:t>         </a:t>
            </a:r>
            <a:r>
              <a:rPr lang="ja-JP" altLang="en-US" sz="2400" dirty="0"/>
              <a:t> </a:t>
            </a:r>
            <a:r>
              <a:rPr lang="en-US" altLang="ja-JP" sz="2400" dirty="0"/>
              <a:t>"%-6s %3.1f %3.1f\n"</a:t>
            </a:r>
          </a:p>
          <a:p>
            <a:r>
              <a:rPr lang="en-US" altLang="ja-JP" sz="2400" dirty="0"/>
              <a:t>%-6s</a:t>
            </a:r>
            <a:r>
              <a:rPr lang="ja-JP" altLang="en-US" sz="2400" dirty="0"/>
              <a:t>におけるマイナスは左詰めを表す。マイナスがない場合は右詰めを表す。</a:t>
            </a:r>
            <a:r>
              <a:rPr lang="en-US" altLang="ja-JP" sz="2400" dirty="0"/>
              <a:t>6</a:t>
            </a:r>
            <a:r>
              <a:rPr lang="ja-JP" altLang="en-US" sz="2400" dirty="0"/>
              <a:t>は最小フィールド幅（表示する最小の幅）を表す。</a:t>
            </a:r>
            <a:r>
              <a:rPr lang="en-US" altLang="ja-JP" sz="2400" dirty="0"/>
              <a:t>%3.1f</a:t>
            </a:r>
            <a:r>
              <a:rPr lang="ja-JP" altLang="en-US" sz="2400" dirty="0"/>
              <a:t>は、全体の幅（小数点を含む）が最小で</a:t>
            </a:r>
            <a:r>
              <a:rPr lang="en-US" altLang="ja-JP" sz="2400" dirty="0"/>
              <a:t>3</a:t>
            </a:r>
            <a:r>
              <a:rPr lang="ja-JP" altLang="en-US" sz="2400" dirty="0"/>
              <a:t>かつ小数点以下を</a:t>
            </a:r>
            <a:r>
              <a:rPr lang="en-US" altLang="ja-JP" sz="2400" dirty="0"/>
              <a:t>1</a:t>
            </a:r>
            <a:r>
              <a:rPr lang="ja-JP" altLang="en-US" sz="2400" dirty="0"/>
              <a:t>桁表示する。</a:t>
            </a:r>
            <a:endParaRPr lang="en-US" altLang="ja-JP" sz="2400" dirty="0"/>
          </a:p>
          <a:p>
            <a:r>
              <a:rPr lang="ja-JP" altLang="en-US" sz="2400" dirty="0"/>
              <a:t>幅の指定は各自自由に変更してください。</a:t>
            </a:r>
            <a:endParaRPr lang="en-US" altLang="ja-JP"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a:t>発展課題４</a:t>
            </a:r>
            <a:endParaRPr kumimoji="1" lang="ja-JP" altLang="en-US" dirty="0"/>
          </a:p>
        </p:txBody>
      </p:sp>
      <p:sp>
        <p:nvSpPr>
          <p:cNvPr id="4" name="テキスト ボックス 3"/>
          <p:cNvSpPr txBox="1"/>
          <p:nvPr/>
        </p:nvSpPr>
        <p:spPr>
          <a:xfrm>
            <a:off x="457200" y="836712"/>
            <a:ext cx="8229600" cy="2554545"/>
          </a:xfrm>
          <a:prstGeom prst="rect">
            <a:avLst/>
          </a:prstGeom>
          <a:noFill/>
        </p:spPr>
        <p:txBody>
          <a:bodyPr wrap="square" rtlCol="0">
            <a:spAutoFit/>
          </a:bodyPr>
          <a:lstStyle/>
          <a:p>
            <a:r>
              <a:rPr kumimoji="1" lang="ja-JP" altLang="en-US" sz="2000" dirty="0"/>
              <a:t>以下のような形式の、商品番号、商品名、値段に関するファイル</a:t>
            </a:r>
            <a:r>
              <a:rPr kumimoji="1" lang="ja-JP" altLang="en-US" sz="2000"/>
              <a:t>（ファイル名</a:t>
            </a:r>
            <a:r>
              <a:rPr lang="ja-JP" altLang="en-US" sz="2000"/>
              <a:t>は</a:t>
            </a:r>
            <a:r>
              <a:rPr lang="en-US" altLang="ja-JP" sz="2000" dirty="0"/>
              <a:t>goods</a:t>
            </a:r>
            <a:r>
              <a:rPr lang="ja-JP" altLang="en-US" sz="2000"/>
              <a:t>とする</a:t>
            </a:r>
            <a:r>
              <a:rPr kumimoji="1" lang="ja-JP" altLang="en-US" sz="2000"/>
              <a:t>）を読み込んでそのまま表示するプログラム</a:t>
            </a:r>
            <a:r>
              <a:rPr lang="ja-JP" altLang="en-US" sz="2000"/>
              <a:t>（</a:t>
            </a:r>
            <a:r>
              <a:rPr lang="en-US" altLang="ja-JP" sz="2000" dirty="0" err="1"/>
              <a:t>shopping.c</a:t>
            </a:r>
            <a:r>
              <a:rPr lang="ja-JP" altLang="en-US" sz="2000"/>
              <a:t>）を講義用</a:t>
            </a:r>
            <a:r>
              <a:rPr lang="en-US" altLang="ja-JP" sz="2000" dirty="0"/>
              <a:t>web page</a:t>
            </a:r>
            <a:r>
              <a:rPr lang="ja-JP" altLang="en-US" sz="2000"/>
              <a:t>に置いてある。これを参考に、右下のように商品リストを表示した後、</a:t>
            </a:r>
            <a:r>
              <a:rPr kumimoji="1" lang="ja-JP" altLang="en-US" sz="2000"/>
              <a:t>キーボード</a:t>
            </a:r>
            <a:r>
              <a:rPr kumimoji="1" lang="ja-JP" altLang="en-US" sz="2000" dirty="0"/>
              <a:t>から商品番号と</a:t>
            </a:r>
            <a:r>
              <a:rPr kumimoji="1" lang="ja-JP" altLang="en-US" sz="2000"/>
              <a:t>個数を</a:t>
            </a:r>
            <a:r>
              <a:rPr kumimoji="1" lang="en-US" altLang="ja-JP" sz="2000" dirty="0"/>
              <a:t>1</a:t>
            </a:r>
            <a:r>
              <a:rPr kumimoji="1" lang="ja-JP" altLang="en-US" sz="2000"/>
              <a:t>組入力させ、合計金額を表示</a:t>
            </a:r>
            <a:r>
              <a:rPr kumimoji="1" lang="ja-JP" altLang="en-US" sz="2000" dirty="0"/>
              <a:t>するプログラムを</a:t>
            </a:r>
            <a:r>
              <a:rPr kumimoji="1" lang="ja-JP" altLang="en-US" sz="2000"/>
              <a:t>書け。商品リストと合計欄の金額は</a:t>
            </a:r>
            <a:r>
              <a:rPr kumimoji="1" lang="en-US" altLang="ja-JP" sz="2000" dirty="0"/>
              <a:t>3</a:t>
            </a:r>
            <a:r>
              <a:rPr kumimoji="1" lang="ja-JP" altLang="en-US" sz="2000"/>
              <a:t>桁ごとにコンマを入れて表示せよ</a:t>
            </a:r>
            <a:r>
              <a:rPr lang="ja-JP" altLang="en-US" sz="2000"/>
              <a:t>。</a:t>
            </a:r>
            <a:r>
              <a:rPr lang="en-US" altLang="ja-JP" sz="2000" dirty="0"/>
              <a:t>goods</a:t>
            </a:r>
            <a:r>
              <a:rPr lang="ja-JP" altLang="en-US" sz="2000"/>
              <a:t>の商品数は</a:t>
            </a:r>
            <a:r>
              <a:rPr lang="en-US" altLang="ja-JP" sz="2000" dirty="0"/>
              <a:t>50</a:t>
            </a:r>
            <a:r>
              <a:rPr lang="ja-JP" altLang="en-US" sz="2000"/>
              <a:t>以内であることを前提として良い。商品を表すデータ型として左下の構造体を用いよ。講義用</a:t>
            </a:r>
            <a:r>
              <a:rPr lang="en-US" altLang="ja-JP" sz="2000" dirty="0"/>
              <a:t>web page</a:t>
            </a:r>
            <a:r>
              <a:rPr lang="ja-JP" altLang="en-US" sz="2000"/>
              <a:t>に</a:t>
            </a:r>
            <a:r>
              <a:rPr lang="en-US" altLang="ja-JP" sz="2000" dirty="0"/>
              <a:t>goods</a:t>
            </a:r>
            <a:r>
              <a:rPr lang="ja-JP" altLang="en-US" sz="2000"/>
              <a:t>のファイルの例を置いてある。整数型の</a:t>
            </a:r>
            <a:r>
              <a:rPr lang="en-US" altLang="ja-JP" sz="2000" dirty="0"/>
              <a:t>overflow</a:t>
            </a:r>
            <a:r>
              <a:rPr lang="ja-JP" altLang="en-US" sz="2000"/>
              <a:t>は対処しなくてよいものとする。</a:t>
            </a:r>
            <a:endParaRPr kumimoji="1" lang="ja-JP" altLang="en-US" sz="2000" dirty="0"/>
          </a:p>
        </p:txBody>
      </p:sp>
      <p:sp>
        <p:nvSpPr>
          <p:cNvPr id="5" name="正方形/長方形 4"/>
          <p:cNvSpPr/>
          <p:nvPr/>
        </p:nvSpPr>
        <p:spPr>
          <a:xfrm>
            <a:off x="575048" y="3573016"/>
            <a:ext cx="3348880" cy="1015663"/>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39065 </a:t>
            </a:r>
            <a:r>
              <a:rPr lang="ja-JP" altLang="en-US" sz="2000">
                <a:latin typeface="ＭＳ ゴシック" pitchFamily="49" charset="-128"/>
                <a:ea typeface="ＭＳ ゴシック" pitchFamily="49" charset="-128"/>
              </a:rPr>
              <a:t>ポテトチップス </a:t>
            </a:r>
            <a:r>
              <a:rPr lang="en-US" altLang="ja-JP" sz="2000" dirty="0">
                <a:latin typeface="ＭＳ ゴシック" pitchFamily="49" charset="-128"/>
                <a:ea typeface="ＭＳ ゴシック" pitchFamily="49" charset="-128"/>
              </a:rPr>
              <a:t>148</a:t>
            </a:r>
          </a:p>
          <a:p>
            <a:r>
              <a:rPr lang="en-US" altLang="ja-JP" sz="2000" dirty="0">
                <a:latin typeface="ＭＳ ゴシック" pitchFamily="49" charset="-128"/>
                <a:ea typeface="ＭＳ ゴシック" pitchFamily="49" charset="-128"/>
              </a:rPr>
              <a:t>75990 </a:t>
            </a:r>
            <a:r>
              <a:rPr lang="ja-JP" altLang="en-US" sz="2000">
                <a:latin typeface="ＭＳ ゴシック" pitchFamily="49" charset="-128"/>
                <a:ea typeface="ＭＳ ゴシック" pitchFamily="49" charset="-128"/>
              </a:rPr>
              <a:t>メロン </a:t>
            </a:r>
            <a:r>
              <a:rPr lang="en-US" altLang="ja-JP" sz="2000" dirty="0">
                <a:latin typeface="ＭＳ ゴシック" pitchFamily="49" charset="-128"/>
                <a:ea typeface="ＭＳ ゴシック" pitchFamily="49" charset="-128"/>
              </a:rPr>
              <a:t>1280</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p>
        </p:txBody>
      </p:sp>
      <p:sp>
        <p:nvSpPr>
          <p:cNvPr id="6" name="正方形/長方形 5"/>
          <p:cNvSpPr/>
          <p:nvPr/>
        </p:nvSpPr>
        <p:spPr>
          <a:xfrm>
            <a:off x="4104456" y="3356992"/>
            <a:ext cx="4716016" cy="3477875"/>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rPr>
              <a:t>[</a:t>
            </a:r>
            <a:r>
              <a:rPr lang="ja-JP" altLang="en-US" sz="2000" dirty="0">
                <a:latin typeface="ＭＳ ゴシック" pitchFamily="49" charset="-128"/>
                <a:ea typeface="ＭＳ ゴシック" pitchFamily="49" charset="-128"/>
              </a:rPr>
              <a:t>実行例</a:t>
            </a:r>
            <a:r>
              <a:rPr lang="en-US" altLang="ja-JP" sz="2000" dirty="0">
                <a:latin typeface="ＭＳ ゴシック" pitchFamily="49" charset="-128"/>
                <a:ea typeface="ＭＳ ゴシック" pitchFamily="49" charset="-128"/>
              </a:rPr>
              <a:t>]</a:t>
            </a:r>
          </a:p>
          <a:p>
            <a:r>
              <a:rPr lang="en-US" altLang="ja-JP" sz="2000" dirty="0">
                <a:latin typeface="ＭＳ ゴシック" pitchFamily="49" charset="-128"/>
                <a:ea typeface="ＭＳ ゴシック" pitchFamily="49" charset="-128"/>
              </a:rPr>
              <a:t>$ ./</a:t>
            </a:r>
            <a:r>
              <a:rPr lang="en-US" altLang="ja-JP" sz="2000" dirty="0" err="1">
                <a:latin typeface="ＭＳ ゴシック" pitchFamily="49" charset="-128"/>
                <a:ea typeface="ＭＳ ゴシック" pitchFamily="49" charset="-128"/>
              </a:rPr>
              <a:t>a.out</a:t>
            </a:r>
            <a:endParaRPr lang="en-US" altLang="ja-JP" sz="2000" dirty="0">
              <a:latin typeface="ＭＳ ゴシック" pitchFamily="49" charset="-128"/>
              <a:ea typeface="ＭＳ ゴシック" pitchFamily="49" charset="-128"/>
            </a:endParaRPr>
          </a:p>
          <a:p>
            <a:r>
              <a:rPr lang="ja-JP" altLang="en-US" sz="2000" dirty="0">
                <a:latin typeface="ＭＳ ゴシック" pitchFamily="49" charset="-128"/>
                <a:ea typeface="ＭＳ ゴシック" pitchFamily="49" charset="-128"/>
              </a:rPr>
              <a:t>買い物をします</a:t>
            </a:r>
          </a:p>
          <a:p>
            <a:r>
              <a:rPr lang="en-US" altLang="ja-JP" sz="2000" dirty="0">
                <a:latin typeface="ＭＳ ゴシック" pitchFamily="49" charset="-128"/>
                <a:ea typeface="ＭＳ ゴシック" pitchFamily="49" charset="-128"/>
              </a:rPr>
              <a:t>--</a:t>
            </a:r>
            <a:r>
              <a:rPr lang="ja-JP" altLang="en-US" sz="2000">
                <a:latin typeface="ＭＳ ゴシック" pitchFamily="49" charset="-128"/>
                <a:ea typeface="ＭＳ ゴシック" pitchFamily="49" charset="-128"/>
              </a:rPr>
              <a:t>商品リスト</a:t>
            </a:r>
            <a:r>
              <a:rPr lang="en-US" altLang="ja-JP" sz="2000" dirty="0"/>
              <a:t>--</a:t>
            </a:r>
            <a:endParaRPr lang="en-US" altLang="ja-JP" sz="2000" dirty="0">
              <a:latin typeface="ＭＳ ゴシック" pitchFamily="49" charset="-128"/>
              <a:ea typeface="ＭＳ ゴシック" pitchFamily="49" charset="-128"/>
            </a:endParaRPr>
          </a:p>
          <a:p>
            <a:r>
              <a:rPr lang="en-US" altLang="ja-JP" sz="2000" dirty="0"/>
              <a:t>39065 </a:t>
            </a:r>
            <a:r>
              <a:rPr lang="ja-JP" altLang="en-US" sz="2000"/>
              <a:t>ポテトチップス </a:t>
            </a:r>
            <a:r>
              <a:rPr lang="en-US" altLang="ja-JP" sz="2000" dirty="0"/>
              <a:t>148</a:t>
            </a:r>
            <a:r>
              <a:rPr lang="ja-JP" altLang="en-US" sz="2000"/>
              <a:t>円</a:t>
            </a:r>
          </a:p>
          <a:p>
            <a:r>
              <a:rPr lang="en-US" altLang="ja-JP" sz="2000" dirty="0"/>
              <a:t>75990 </a:t>
            </a:r>
            <a:r>
              <a:rPr lang="ja-JP" altLang="en-US" sz="2000"/>
              <a:t>メロン </a:t>
            </a:r>
            <a:r>
              <a:rPr lang="en-US" altLang="ja-JP" sz="2000" dirty="0"/>
              <a:t>1,280</a:t>
            </a:r>
            <a:r>
              <a:rPr lang="ja-JP" altLang="en-US" sz="2000"/>
              <a:t>円</a:t>
            </a:r>
          </a:p>
          <a:p>
            <a:r>
              <a:rPr lang="en-US" altLang="ja-JP" sz="2000" dirty="0">
                <a:latin typeface="MS PMincho" panose="02020600040205080304" pitchFamily="18" charset="-128"/>
                <a:ea typeface="MS PMincho" panose="02020600040205080304" pitchFamily="18" charset="-128"/>
              </a:rPr>
              <a:t>…</a:t>
            </a:r>
            <a:r>
              <a:rPr lang="ja-JP" altLang="en-US" sz="2000">
                <a:latin typeface="MS PMincho" panose="02020600040205080304" pitchFamily="18" charset="-128"/>
                <a:ea typeface="MS PMincho" panose="02020600040205080304" pitchFamily="18" charset="-128"/>
              </a:rPr>
              <a:t>（略）</a:t>
            </a:r>
            <a:r>
              <a:rPr lang="en-US" altLang="ja-JP" sz="2000" dirty="0">
                <a:latin typeface="MS PMincho" panose="02020600040205080304" pitchFamily="18" charset="-128"/>
                <a:ea typeface="MS PMincho" panose="02020600040205080304" pitchFamily="18" charset="-128"/>
              </a:rPr>
              <a:t>…</a:t>
            </a:r>
            <a:endParaRPr lang="ja-JP" altLang="en-US" sz="2000" dirty="0">
              <a:latin typeface="MS PMincho" panose="02020600040205080304" pitchFamily="18" charset="-128"/>
              <a:ea typeface="MS PMincho" panose="02020600040205080304" pitchFamily="18" charset="-128"/>
            </a:endParaRPr>
          </a:p>
          <a:p>
            <a:r>
              <a:rPr lang="ja-JP" altLang="en-US" sz="2000" dirty="0">
                <a:latin typeface="ＭＳ ゴシック" pitchFamily="49" charset="-128"/>
                <a:ea typeface="ＭＳ ゴシック" pitchFamily="49" charset="-128"/>
              </a:rPr>
              <a:t>商品番号と個数</a:t>
            </a:r>
            <a:r>
              <a:rPr lang="ja-JP" altLang="en-US" sz="2000">
                <a:latin typeface="ＭＳ ゴシック" pitchFamily="49" charset="-128"/>
                <a:ea typeface="ＭＳ ゴシック" pitchFamily="49" charset="-128"/>
              </a:rPr>
              <a:t>を入力</a:t>
            </a:r>
            <a:endParaRPr lang="en-US" altLang="ja-JP" sz="2000" dirty="0">
              <a:latin typeface="ＭＳ ゴシック" pitchFamily="49" charset="-128"/>
              <a:ea typeface="ＭＳ ゴシック" pitchFamily="49" charset="-128"/>
            </a:endParaRPr>
          </a:p>
          <a:p>
            <a:r>
              <a:rPr lang="ja-JP" altLang="en-US" sz="2000"/>
              <a:t>商品番号</a:t>
            </a:r>
            <a:r>
              <a:rPr lang="en-US" altLang="ja-JP" sz="2000" dirty="0"/>
              <a:t>: </a:t>
            </a:r>
            <a:r>
              <a:rPr lang="en-US" altLang="ja-JP" sz="2000" dirty="0">
                <a:solidFill>
                  <a:srgbClr val="FF0000"/>
                </a:solidFill>
              </a:rPr>
              <a:t>75990</a:t>
            </a:r>
          </a:p>
          <a:p>
            <a:r>
              <a:rPr lang="ja-JP" altLang="en-US" sz="2000"/>
              <a:t>個数</a:t>
            </a:r>
            <a:r>
              <a:rPr lang="en-US" altLang="ja-JP" sz="2000" dirty="0"/>
              <a:t>: </a:t>
            </a:r>
            <a:r>
              <a:rPr lang="en-US" altLang="ja-JP" sz="2000" dirty="0">
                <a:solidFill>
                  <a:srgbClr val="FF0000"/>
                </a:solidFill>
              </a:rPr>
              <a:t>30000</a:t>
            </a:r>
          </a:p>
          <a:p>
            <a:r>
              <a:rPr lang="ja-JP" altLang="en-US" sz="2000"/>
              <a:t>メロンが</a:t>
            </a:r>
            <a:r>
              <a:rPr lang="en-US" altLang="ja-JP" sz="2000" dirty="0"/>
              <a:t>30000</a:t>
            </a:r>
            <a:r>
              <a:rPr lang="ja-JP" altLang="en-US" sz="2000"/>
              <a:t>個で合計</a:t>
            </a:r>
            <a:r>
              <a:rPr lang="en-US" altLang="ja-JP" sz="2000" dirty="0"/>
              <a:t>38,400,000</a:t>
            </a:r>
            <a:r>
              <a:rPr lang="ja-JP" altLang="en-US" sz="2000"/>
              <a:t>円です。</a:t>
            </a:r>
          </a:p>
        </p:txBody>
      </p:sp>
      <p:sp>
        <p:nvSpPr>
          <p:cNvPr id="3" name="正方形/長方形 2">
            <a:extLst>
              <a:ext uri="{FF2B5EF4-FFF2-40B4-BE49-F238E27FC236}">
                <a16:creationId xmlns:a16="http://schemas.microsoft.com/office/drawing/2014/main" id="{528AD283-84B5-4041-AAD1-4DF27F95D2E3}"/>
              </a:ext>
            </a:extLst>
          </p:cNvPr>
          <p:cNvSpPr/>
          <p:nvPr/>
        </p:nvSpPr>
        <p:spPr>
          <a:xfrm>
            <a:off x="611560" y="4941168"/>
            <a:ext cx="2326622" cy="1631216"/>
          </a:xfrm>
          <a:prstGeom prst="rect">
            <a:avLst/>
          </a:prstGeom>
        </p:spPr>
        <p:txBody>
          <a:bodyPr wrap="square">
            <a:spAutoFit/>
          </a:bodyPr>
          <a:lstStyle/>
          <a:p>
            <a:r>
              <a:rPr lang="en" altLang="ja-JP" sz="2000" dirty="0"/>
              <a:t>typedef struct{</a:t>
            </a:r>
          </a:p>
          <a:p>
            <a:r>
              <a:rPr lang="en" altLang="ja-JP" sz="2000" dirty="0"/>
              <a:t>  int id;</a:t>
            </a:r>
          </a:p>
          <a:p>
            <a:r>
              <a:rPr lang="en" altLang="ja-JP" sz="2000" dirty="0"/>
              <a:t>  char name[100];</a:t>
            </a:r>
          </a:p>
          <a:p>
            <a:r>
              <a:rPr lang="en" altLang="ja-JP" sz="2000" dirty="0"/>
              <a:t>  int price;</a:t>
            </a:r>
          </a:p>
          <a:p>
            <a:r>
              <a:rPr lang="en" altLang="ja-JP" sz="2000" dirty="0"/>
              <a:t>} goods;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EC5ED5-4E46-CC47-AAB7-14FAFD4149FD}"/>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までの数から文字への</a:t>
            </a:r>
            <a:br>
              <a:rPr kumimoji="1" lang="en-US" altLang="ja-JP" dirty="0"/>
            </a:br>
            <a:r>
              <a:rPr kumimoji="1" lang="ja-JP" altLang="en-US"/>
              <a:t>変換について（発展課題</a:t>
            </a:r>
            <a:r>
              <a:rPr kumimoji="1" lang="en-US" altLang="ja-JP" dirty="0"/>
              <a:t>4</a:t>
            </a:r>
            <a:r>
              <a:rPr kumimoji="1" lang="ja-JP" altLang="en-US"/>
              <a:t>）</a:t>
            </a:r>
          </a:p>
        </p:txBody>
      </p:sp>
      <p:sp>
        <p:nvSpPr>
          <p:cNvPr id="3" name="コンテンツ プレースホルダー 2">
            <a:extLst>
              <a:ext uri="{FF2B5EF4-FFF2-40B4-BE49-F238E27FC236}">
                <a16:creationId xmlns:a16="http://schemas.microsoft.com/office/drawing/2014/main" id="{552D3CD2-2C53-DF49-8FE6-D7F1456A24B0}"/>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が変数</a:t>
            </a:r>
            <a:r>
              <a:rPr lang="en" altLang="ja-JP" dirty="0"/>
              <a:t>x</a:t>
            </a:r>
            <a:r>
              <a:rPr lang="ja-JP" altLang="en-US"/>
              <a:t>に格納されている数に対応する数字を表す数（を計算する式）である。</a:t>
            </a:r>
            <a:endParaRPr lang="en-US" altLang="ja-JP" dirty="0"/>
          </a:p>
          <a:p>
            <a:r>
              <a:rPr lang="ja-JP" altLang="en-US"/>
              <a:t>文字</a:t>
            </a:r>
            <a:r>
              <a:rPr lang="en-US" altLang="ja-JP" dirty="0"/>
              <a:t>0,1,2,3,4,5,6,7,8,9</a:t>
            </a:r>
            <a:r>
              <a:rPr lang="ja-JP" altLang="en-US"/>
              <a:t>を表す数は左隣の文字を表す数</a:t>
            </a:r>
            <a:r>
              <a:rPr lang="en-US" altLang="ja-JP" dirty="0"/>
              <a:t>+1</a:t>
            </a:r>
            <a:r>
              <a:rPr lang="ja-JP" altLang="en-US"/>
              <a:t>と</a:t>
            </a:r>
            <a:r>
              <a:rPr lang="en-US" altLang="ja-JP" dirty="0"/>
              <a:t>ISO</a:t>
            </a:r>
            <a:r>
              <a:rPr lang="ja-JP" altLang="en-US"/>
              <a:t>規格で定められている。</a:t>
            </a:r>
            <a:endParaRPr lang="en-US" altLang="ja-JP" dirty="0"/>
          </a:p>
        </p:txBody>
      </p:sp>
    </p:spTree>
    <p:extLst>
      <p:ext uri="{BB962C8B-B14F-4D97-AF65-F5344CB8AC3E}">
        <p14:creationId xmlns:p14="http://schemas.microsoft.com/office/powerpoint/2010/main" val="3061550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a:t>f</a:t>
            </a:r>
            <a:r>
              <a:rPr kumimoji="1" lang="en-US" altLang="ja-JP" sz="2800" dirty="0"/>
              <a:t>or</a:t>
            </a:r>
            <a:r>
              <a:rPr kumimoji="1" lang="ja-JP" altLang="en-US" sz="2800" dirty="0"/>
              <a:t>文の括弧内など、式が１つしか書けないところに２つ以上の式を書きたい場合に、コンマ演算子を用いて１つの式にする。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a:t>キーボードからファイル名</a:t>
            </a:r>
            <a:r>
              <a:rPr lang="en-US" altLang="ja-JP" sz="2400" dirty="0"/>
              <a:t>f</a:t>
            </a:r>
            <a:r>
              <a:rPr lang="ja-JP" altLang="en-US" sz="2400" dirty="0"/>
              <a:t>および</a:t>
            </a:r>
            <a:r>
              <a:rPr lang="en-US" altLang="ja-JP" sz="2400" dirty="0" err="1"/>
              <a:t>int</a:t>
            </a:r>
            <a:r>
              <a:rPr lang="ja-JP" altLang="en-US" sz="2400" dirty="0"/>
              <a:t>型の数</a:t>
            </a:r>
            <a:r>
              <a:rPr lang="en-US" altLang="ja-JP" sz="2400" dirty="0"/>
              <a:t>n</a:t>
            </a:r>
            <a:r>
              <a:rPr lang="ja-JP" altLang="en-US" sz="2400" dirty="0"/>
              <a:t>を入力させ、</a:t>
            </a:r>
            <a:r>
              <a:rPr lang="en-US" altLang="ja-JP" sz="2400" dirty="0"/>
              <a:t>n</a:t>
            </a:r>
            <a:r>
              <a:rPr lang="ja-JP" altLang="en-US" sz="2400" dirty="0"/>
              <a:t>をファイル</a:t>
            </a:r>
            <a:r>
              <a:rPr lang="en-US" altLang="ja-JP" sz="2400" dirty="0"/>
              <a:t>f</a:t>
            </a:r>
            <a:r>
              <a:rPr lang="ja-JP" altLang="en-US" sz="2400" dirty="0"/>
              <a:t>に書きこむプログラムを書け。</a:t>
            </a:r>
            <a:endParaRPr lang="en-US" altLang="ja-JP" sz="2400" dirty="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err="1"/>
              <a:t>int</a:t>
            </a:r>
            <a:r>
              <a:rPr lang="ja-JP" altLang="en-US" sz="2400" dirty="0"/>
              <a:t>型の数をファイルに書き込みます</a:t>
            </a:r>
          </a:p>
          <a:p>
            <a:r>
              <a:rPr lang="ja-JP" altLang="en-US" sz="2400" dirty="0"/>
              <a:t>ファイル名を入力してください</a:t>
            </a:r>
            <a:r>
              <a:rPr lang="en-US" altLang="ja-JP" sz="2400" dirty="0"/>
              <a:t>: </a:t>
            </a:r>
            <a:r>
              <a:rPr lang="en-US" altLang="ja-JP" sz="2400" dirty="0" err="1">
                <a:solidFill>
                  <a:srgbClr val="FF0000"/>
                </a:solidFill>
              </a:rPr>
              <a:t>fff</a:t>
            </a:r>
            <a:endParaRPr lang="en-US" altLang="ja-JP" sz="2400" dirty="0">
              <a:solidFill>
                <a:srgbClr val="FF0000"/>
              </a:solidFill>
            </a:endParaRPr>
          </a:p>
          <a:p>
            <a:r>
              <a:rPr lang="en-US" altLang="ja-JP" sz="2400" dirty="0" err="1"/>
              <a:t>int</a:t>
            </a:r>
            <a:r>
              <a:rPr lang="ja-JP" altLang="en-US" sz="2400" dirty="0"/>
              <a:t>型の数を入力してください</a:t>
            </a:r>
            <a:r>
              <a:rPr lang="en-US" altLang="ja-JP" sz="2400" dirty="0"/>
              <a:t>: </a:t>
            </a:r>
            <a:r>
              <a:rPr lang="en-US" altLang="ja-JP" sz="2400" dirty="0">
                <a:solidFill>
                  <a:srgbClr val="FF0000"/>
                </a:solidFill>
              </a:rPr>
              <a:t>300</a:t>
            </a:r>
          </a:p>
          <a:p>
            <a:r>
              <a:rPr lang="en-US" altLang="ja-JP" sz="2400" dirty="0"/>
              <a:t>$ cat </a:t>
            </a:r>
            <a:r>
              <a:rPr lang="en-US" altLang="ja-JP" sz="2400" dirty="0" err="1"/>
              <a:t>fff</a:t>
            </a:r>
            <a:endParaRPr lang="en-US" altLang="ja-JP" sz="2400" dirty="0"/>
          </a:p>
          <a:p>
            <a:r>
              <a:rPr lang="en-US" altLang="ja-JP" sz="2400" dirty="0"/>
              <a:t>300</a:t>
            </a:r>
          </a:p>
          <a:p>
            <a:r>
              <a:rPr lang="en-US" altLang="ja-JP" sz="2400" dirty="0"/>
              <a: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a:t>参考課題１　解答例</a:t>
            </a:r>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int</a:t>
            </a:r>
            <a:r>
              <a:rPr lang="en-US" altLang="ja-JP" sz="2000" dirty="0"/>
              <a:t> main(void)</a:t>
            </a:r>
          </a:p>
          <a:p>
            <a:r>
              <a:rPr lang="en-US" altLang="ja-JP" sz="2000" dirty="0"/>
              <a:t>{</a:t>
            </a:r>
          </a:p>
          <a:p>
            <a:r>
              <a:rPr lang="en-US" altLang="ja-JP" sz="2000" dirty="0"/>
              <a:t>  FILE *</a:t>
            </a:r>
            <a:r>
              <a:rPr lang="en-US" altLang="ja-JP" sz="2000" dirty="0" err="1"/>
              <a:t>fp</a:t>
            </a:r>
            <a:r>
              <a:rPr lang="en-US" altLang="ja-JP" sz="2000" dirty="0"/>
              <a:t>;</a:t>
            </a:r>
          </a:p>
          <a:p>
            <a:r>
              <a:rPr lang="en-US" altLang="ja-JP" sz="2000" dirty="0"/>
              <a:t>  char </a:t>
            </a:r>
            <a:r>
              <a:rPr lang="en-US" altLang="ja-JP" sz="2000" dirty="0" err="1"/>
              <a:t>fileName</a:t>
            </a:r>
            <a:r>
              <a:rPr lang="en-US" altLang="ja-JP" sz="2000" dirty="0"/>
              <a:t>[30];</a:t>
            </a:r>
          </a:p>
          <a:p>
            <a:r>
              <a:rPr lang="en-US" altLang="ja-JP" sz="2000" dirty="0"/>
              <a:t>  </a:t>
            </a:r>
            <a:r>
              <a:rPr lang="en-US" altLang="ja-JP" sz="2000" dirty="0" err="1"/>
              <a:t>int</a:t>
            </a:r>
            <a:r>
              <a:rPr lang="en-US" altLang="ja-JP" sz="2000" dirty="0"/>
              <a:t> n;</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型の数をファイルに書き込みます</a:t>
            </a:r>
            <a:r>
              <a:rPr lang="en-US" altLang="ja-JP" sz="2000" dirty="0"/>
              <a:t>\n");</a:t>
            </a:r>
          </a:p>
          <a:p>
            <a:r>
              <a:rPr lang="en-US" altLang="ja-JP" sz="2000" dirty="0"/>
              <a:t>  </a:t>
            </a:r>
            <a:r>
              <a:rPr lang="en-US" altLang="ja-JP" sz="2000" dirty="0" err="1"/>
              <a:t>printf</a:t>
            </a:r>
            <a:r>
              <a:rPr lang="en-US" altLang="ja-JP" sz="2000" dirty="0"/>
              <a:t>("</a:t>
            </a:r>
            <a:r>
              <a:rPr lang="ja-JP" altLang="en-US" sz="2000" dirty="0"/>
              <a:t>ファイル名を入力してください</a:t>
            </a:r>
            <a:r>
              <a:rPr lang="en-US" altLang="ja-JP" sz="2000" dirty="0"/>
              <a:t>: ");</a:t>
            </a:r>
          </a:p>
          <a:p>
            <a:r>
              <a:rPr lang="en-US" altLang="ja-JP" sz="2000" dirty="0"/>
              <a:t>  </a:t>
            </a:r>
            <a:r>
              <a:rPr lang="en-US" altLang="ja-JP" sz="2000" dirty="0" err="1"/>
              <a:t>scanf</a:t>
            </a:r>
            <a:r>
              <a:rPr lang="en-US" altLang="ja-JP" sz="2000" dirty="0"/>
              <a:t>("%s", </a:t>
            </a:r>
            <a:r>
              <a:rPr lang="en-US" altLang="ja-JP" sz="2000" dirty="0" err="1"/>
              <a:t>fileName</a:t>
            </a:r>
            <a:r>
              <a:rPr lang="en-US" altLang="ja-JP" sz="2000" dirty="0"/>
              <a:t>);</a:t>
            </a:r>
          </a:p>
          <a:p>
            <a:r>
              <a:rPr lang="en-US" altLang="ja-JP" sz="2000" dirty="0"/>
              <a:t>  </a:t>
            </a:r>
            <a:r>
              <a:rPr lang="en-US" altLang="ja-JP" sz="2000" dirty="0" err="1"/>
              <a:t>fp</a:t>
            </a:r>
            <a:r>
              <a:rPr lang="en-US" altLang="ja-JP" sz="2000" dirty="0"/>
              <a:t> = </a:t>
            </a:r>
            <a:r>
              <a:rPr lang="en-US" altLang="ja-JP" sz="2000" dirty="0" err="1"/>
              <a:t>fopen</a:t>
            </a:r>
            <a:r>
              <a:rPr lang="en-US" altLang="ja-JP" sz="2000" dirty="0"/>
              <a:t>(</a:t>
            </a:r>
            <a:r>
              <a:rPr lang="en-US" altLang="ja-JP" sz="2000" dirty="0" err="1"/>
              <a:t>fileName</a:t>
            </a:r>
            <a:r>
              <a:rPr lang="en-US" altLang="ja-JP" sz="2000" dirty="0"/>
              <a:t>, "w");</a:t>
            </a:r>
          </a:p>
          <a:p>
            <a:r>
              <a:rPr lang="en-US" altLang="ja-JP" sz="2000" dirty="0"/>
              <a:t>  if (</a:t>
            </a:r>
            <a:r>
              <a:rPr lang="en-US" altLang="ja-JP" sz="2000" dirty="0" err="1"/>
              <a:t>fp</a:t>
            </a:r>
            <a:r>
              <a:rPr lang="en-US" altLang="ja-JP" sz="2000" dirty="0"/>
              <a:t>==NULL) {</a:t>
            </a:r>
          </a:p>
          <a:p>
            <a:r>
              <a:rPr lang="en-US" altLang="ja-JP" sz="2000" dirty="0"/>
              <a:t>    </a:t>
            </a:r>
            <a:r>
              <a:rPr lang="en-US" altLang="ja-JP" sz="2000" dirty="0" err="1"/>
              <a:t>printf</a:t>
            </a:r>
            <a:r>
              <a:rPr lang="en-US" altLang="ja-JP" sz="2000" dirty="0"/>
              <a:t> ("</a:t>
            </a:r>
            <a:r>
              <a:rPr lang="ja-JP" altLang="en-US" sz="2000" dirty="0"/>
              <a:t>オープン失敗</a:t>
            </a:r>
            <a:r>
              <a:rPr lang="en-US" altLang="ja-JP" sz="2000" dirty="0"/>
              <a:t>\n");</a:t>
            </a:r>
          </a:p>
          <a:p>
            <a:r>
              <a:rPr lang="en-US" altLang="ja-JP" sz="2000" dirty="0"/>
              <a:t>    return 0;</a:t>
            </a:r>
          </a:p>
          <a:p>
            <a:r>
              <a:rPr lang="en-US" altLang="ja-JP" sz="2000" dirty="0"/>
              <a:t>  }</a:t>
            </a:r>
          </a:p>
          <a:p>
            <a:r>
              <a:rPr lang="en-US" altLang="ja-JP" sz="2000" dirty="0"/>
              <a:t>  </a:t>
            </a:r>
            <a:r>
              <a:rPr lang="en-US" altLang="ja-JP" sz="2000" dirty="0" err="1"/>
              <a:t>printf</a:t>
            </a:r>
            <a:r>
              <a:rPr lang="en-US" altLang="ja-JP" sz="2000" dirty="0"/>
              <a:t>("</a:t>
            </a:r>
            <a:r>
              <a:rPr lang="en-US" altLang="ja-JP" sz="2000" dirty="0" err="1"/>
              <a:t>int</a:t>
            </a:r>
            <a:r>
              <a:rPr lang="ja-JP" altLang="en-US" sz="2000" dirty="0"/>
              <a:t>型の数を入力してください</a:t>
            </a:r>
            <a:r>
              <a:rPr lang="en-US" altLang="ja-JP" sz="2000" dirty="0"/>
              <a:t>: ");</a:t>
            </a:r>
          </a:p>
          <a:p>
            <a:r>
              <a:rPr lang="en-US" altLang="ja-JP" sz="2000" dirty="0"/>
              <a:t>  </a:t>
            </a:r>
            <a:r>
              <a:rPr lang="en-US" altLang="ja-JP" sz="2000" dirty="0" err="1"/>
              <a:t>scanf</a:t>
            </a:r>
            <a:r>
              <a:rPr lang="en-US" altLang="ja-JP" sz="2000" dirty="0"/>
              <a:t>("%d", &amp;n);</a:t>
            </a:r>
          </a:p>
          <a:p>
            <a:r>
              <a:rPr lang="en-US" altLang="ja-JP" sz="2000" dirty="0"/>
              <a:t>  </a:t>
            </a:r>
            <a:r>
              <a:rPr lang="en-US" altLang="ja-JP" sz="2000" dirty="0" err="1"/>
              <a:t>fprintf</a:t>
            </a:r>
            <a:r>
              <a:rPr lang="en-US" altLang="ja-JP" sz="2000" dirty="0"/>
              <a:t>(</a:t>
            </a:r>
            <a:r>
              <a:rPr lang="en-US" altLang="ja-JP" sz="2000" dirty="0" err="1"/>
              <a:t>fp</a:t>
            </a:r>
            <a:r>
              <a:rPr lang="en-US" altLang="ja-JP" sz="2000" dirty="0"/>
              <a:t>,"%d\n", n);</a:t>
            </a:r>
          </a:p>
          <a:p>
            <a:r>
              <a:rPr lang="en-US" altLang="ja-JP" sz="2000" dirty="0"/>
              <a:t>  </a:t>
            </a:r>
            <a:r>
              <a:rPr lang="en-US" altLang="ja-JP" sz="2000" dirty="0" err="1"/>
              <a:t>fclose</a:t>
            </a:r>
            <a:r>
              <a:rPr lang="en-US" altLang="ja-JP" sz="2000" dirty="0"/>
              <a:t>(</a:t>
            </a:r>
            <a:r>
              <a:rPr lang="en-US" altLang="ja-JP" sz="2000" dirty="0" err="1"/>
              <a:t>fp</a:t>
            </a:r>
            <a:r>
              <a:rPr lang="en-US" altLang="ja-JP" sz="2000" dirty="0"/>
              <a:t>);</a:t>
            </a:r>
          </a:p>
          <a:p>
            <a:r>
              <a:rPr lang="en-US" altLang="ja-JP" sz="2000" dirty="0"/>
              <a:t>  return 0;</a:t>
            </a:r>
          </a:p>
          <a:p>
            <a:r>
              <a:rPr lang="en-US" altLang="ja-JP" sz="2000" dirty="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a:t>ビット演算（教科書 </a:t>
            </a:r>
            <a:r>
              <a:rPr lang="en-US" altLang="ja-JP" sz="2400" dirty="0"/>
              <a:t>p.164-171</a:t>
            </a:r>
            <a:r>
              <a:rPr lang="ja-JP" altLang="en-US" sz="2400" dirty="0"/>
              <a:t>）</a:t>
            </a:r>
            <a:endParaRPr lang="en-US" altLang="ja-JP" sz="2400" dirty="0"/>
          </a:p>
          <a:p>
            <a:r>
              <a:rPr lang="ja-JP" altLang="en-US" sz="2400" dirty="0"/>
              <a:t>関数へのポインタ（ポインタの極意 第９章）</a:t>
            </a:r>
            <a:endParaRPr lang="en-US" altLang="ja-JP" sz="2400" dirty="0"/>
          </a:p>
          <a:p>
            <a:r>
              <a:rPr lang="en-US" altLang="ja-JP" sz="2400" dirty="0"/>
              <a:t>switch</a:t>
            </a:r>
            <a:r>
              <a:rPr lang="ja-JP" altLang="en-US" sz="2400" dirty="0"/>
              <a:t>文（教科書 </a:t>
            </a:r>
            <a:r>
              <a:rPr lang="en-US" altLang="ja-JP" sz="2400" dirty="0"/>
              <a:t>p.54-57</a:t>
            </a:r>
            <a:r>
              <a:rPr lang="ja-JP" altLang="en-US" sz="2400" dirty="0"/>
              <a:t>）</a:t>
            </a:r>
            <a:endParaRPr lang="en-US" altLang="ja-JP" sz="2400" dirty="0"/>
          </a:p>
          <a:p>
            <a:r>
              <a:rPr lang="en-US" altLang="ja-JP" sz="2400" dirty="0"/>
              <a:t>do while</a:t>
            </a:r>
            <a:r>
              <a:rPr lang="ja-JP" altLang="en-US" sz="2400" dirty="0"/>
              <a:t>文（教科書 </a:t>
            </a:r>
            <a:r>
              <a:rPr lang="en-US" altLang="ja-JP" sz="2400" dirty="0"/>
              <a:t>p.60-67</a:t>
            </a:r>
            <a:r>
              <a:rPr lang="ja-JP" altLang="en-US" sz="2400" dirty="0"/>
              <a:t>）</a:t>
            </a:r>
            <a:endParaRPr lang="en-US" altLang="ja-JP" sz="2400" dirty="0"/>
          </a:p>
          <a:p>
            <a:r>
              <a:rPr lang="ja-JP" altLang="en-US" sz="2400" dirty="0"/>
              <a:t>マクロ（教科書</a:t>
            </a:r>
            <a:r>
              <a:rPr lang="en-US" altLang="ja-JP" sz="2400" dirty="0"/>
              <a:t> p.96-97</a:t>
            </a:r>
            <a:r>
              <a:rPr lang="ja-JP" altLang="en-US" sz="2400" dirty="0"/>
              <a:t>）</a:t>
            </a:r>
            <a:endParaRPr lang="en-US" altLang="ja-JP" sz="2400" dirty="0"/>
          </a:p>
          <a:p>
            <a:r>
              <a:rPr lang="ja-JP" altLang="en-US" sz="2400" dirty="0"/>
              <a:t>不完全型（実践編 </a:t>
            </a:r>
            <a:r>
              <a:rPr lang="en-US" altLang="ja-JP" sz="2400" dirty="0"/>
              <a:t>p.27</a:t>
            </a:r>
            <a:r>
              <a:rPr lang="ja-JP" altLang="en-US" sz="2400" dirty="0"/>
              <a:t>）</a:t>
            </a:r>
            <a:endParaRPr lang="en-US" altLang="ja-JP" sz="2400" dirty="0"/>
          </a:p>
          <a:p>
            <a:r>
              <a:rPr lang="ja-JP" altLang="en-US" sz="2400" dirty="0"/>
              <a:t>変数の記憶域期間（教科書</a:t>
            </a:r>
            <a:r>
              <a:rPr lang="en-US" altLang="ja-JP" sz="2400" dirty="0"/>
              <a:t> p.142-145</a:t>
            </a:r>
            <a:r>
              <a:rPr lang="ja-JP" altLang="en-US" sz="2400" dirty="0"/>
              <a:t>）</a:t>
            </a:r>
            <a:endParaRPr lang="en-US" altLang="ja-JP" sz="2400" dirty="0"/>
          </a:p>
          <a:p>
            <a:r>
              <a:rPr lang="en-US" altLang="ja-JP" sz="2400" dirty="0"/>
              <a:t>const</a:t>
            </a:r>
            <a:r>
              <a:rPr lang="ja-JP" altLang="en-US" sz="2400" dirty="0"/>
              <a:t>型修飾子</a:t>
            </a:r>
            <a:r>
              <a:rPr lang="en-US" altLang="ja-JP" sz="2400" dirty="0"/>
              <a:t>(</a:t>
            </a:r>
            <a:r>
              <a:rPr lang="ja-JP" altLang="en-US" sz="2400" dirty="0"/>
              <a:t>教科書 </a:t>
            </a:r>
            <a:r>
              <a:rPr lang="en-US" altLang="ja-JP" sz="2400" dirty="0"/>
              <a:t>p.133)</a:t>
            </a:r>
          </a:p>
          <a:p>
            <a:r>
              <a:rPr lang="ja-JP" altLang="en-US" sz="2400" dirty="0"/>
              <a:t>複合代入演算子（教科書 </a:t>
            </a:r>
            <a:r>
              <a:rPr lang="en-US" altLang="ja-JP" sz="2400" dirty="0"/>
              <a:t>p. 66</a:t>
            </a:r>
            <a:r>
              <a:rPr lang="ja-JP" altLang="en-US" sz="2400" dirty="0"/>
              <a:t>）</a:t>
            </a:r>
            <a:endParaRPr lang="en-US" altLang="ja-JP" sz="2400" dirty="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a:t>これらについては、各自上記の教科書、参考書を参照してください。最終的には規格書を参照することになります。</a:t>
            </a:r>
            <a:endParaRPr kumimoji="1" lang="en-US" altLang="ja-JP"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a:t>
            </a: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a:t>まず式</a:t>
            </a:r>
            <a:r>
              <a:rPr lang="en-US" altLang="ja-JP" sz="2800" dirty="0"/>
              <a:t>e</a:t>
            </a:r>
            <a:r>
              <a:rPr lang="en-US" altLang="ja-JP" sz="2800" baseline="-25000" dirty="0"/>
              <a:t>1</a:t>
            </a:r>
            <a:r>
              <a:rPr lang="ja-JP" altLang="en-US" sz="2800" dirty="0" err="1"/>
              <a:t>を評</a:t>
            </a:r>
            <a:r>
              <a:rPr lang="ja-JP" altLang="en-US" sz="2800" dirty="0"/>
              <a:t>価し、次に</a:t>
            </a:r>
            <a:r>
              <a:rPr lang="en-US" altLang="ja-JP" sz="2800" dirty="0"/>
              <a:t>e</a:t>
            </a:r>
            <a:r>
              <a:rPr lang="en-US" altLang="ja-JP" sz="2800" baseline="-25000" dirty="0"/>
              <a:t>2</a:t>
            </a:r>
            <a:r>
              <a:rPr lang="ja-JP" altLang="en-US" sz="2800" dirty="0" err="1"/>
              <a:t>を評</a:t>
            </a:r>
            <a:r>
              <a:rPr lang="ja-JP" altLang="en-US" sz="2800" dirty="0"/>
              <a:t>価する。式</a:t>
            </a:r>
            <a:r>
              <a:rPr lang="en-US" altLang="ja-JP" sz="2800" dirty="0"/>
              <a:t>e</a:t>
            </a:r>
            <a:r>
              <a:rPr lang="en-US" altLang="ja-JP" sz="2800" baseline="-25000" dirty="0"/>
              <a:t>1</a:t>
            </a:r>
            <a:r>
              <a:rPr lang="en-US" altLang="ja-JP" sz="2800" dirty="0"/>
              <a:t>,e</a:t>
            </a:r>
            <a:r>
              <a:rPr lang="en-US" altLang="ja-JP" sz="2800" baseline="-25000" dirty="0"/>
              <a:t>2</a:t>
            </a:r>
            <a:r>
              <a:rPr lang="ja-JP" altLang="en-US" sz="2800" dirty="0"/>
              <a:t>の値は、式</a:t>
            </a:r>
            <a:r>
              <a:rPr lang="en-US" altLang="ja-JP" sz="2800" dirty="0"/>
              <a:t>e</a:t>
            </a:r>
            <a:r>
              <a:rPr lang="en-US" altLang="ja-JP" sz="2800" baseline="-25000" dirty="0"/>
              <a:t>2</a:t>
            </a:r>
            <a:r>
              <a:rPr lang="ja-JP" altLang="en-US" sz="2800" dirty="0"/>
              <a:t>の評価結果である。</a:t>
            </a:r>
            <a:endParaRPr lang="en-US" altLang="ja-JP" sz="2800" dirty="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a:t>式をコンマで繋いで得られたものも式である。よって式を３つ以上コンマで区切ったものも式である。（コンマ演算子は左結合）</a:t>
            </a:r>
            <a:endParaRPr kumimoji="1" lang="en-US" altLang="ja-JP" sz="2400" dirty="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e</a:t>
            </a:r>
            <a:r>
              <a:rPr kumimoji="1" lang="en-US" altLang="ja-JP" sz="2800" baseline="-25000" dirty="0">
                <a:solidFill>
                  <a:srgbClr val="FF0000"/>
                </a:solidFill>
              </a:rPr>
              <a:t>1</a:t>
            </a:r>
            <a:r>
              <a:rPr kumimoji="1" lang="en-US" altLang="ja-JP" sz="2800" dirty="0">
                <a:solidFill>
                  <a:srgbClr val="FF0000"/>
                </a:solidFill>
              </a:rPr>
              <a:t>, e</a:t>
            </a:r>
            <a:r>
              <a:rPr kumimoji="1" lang="en-US" altLang="ja-JP" sz="2800" baseline="-25000" dirty="0">
                <a:solidFill>
                  <a:srgbClr val="FF0000"/>
                </a:solidFill>
              </a:rPr>
              <a:t>2</a:t>
            </a:r>
            <a:r>
              <a:rPr kumimoji="1" lang="en-US" altLang="ja-JP" sz="2800" dirty="0">
                <a:solidFill>
                  <a:srgbClr val="FF0000"/>
                </a:solidFill>
              </a:rPr>
              <a:t> </a:t>
            </a:r>
            <a:r>
              <a:rPr kumimoji="1" lang="ja-JP" altLang="en-US" sz="2800" dirty="0"/>
              <a:t>の型は式</a:t>
            </a:r>
            <a:r>
              <a:rPr kumimoji="1" lang="en-US" altLang="ja-JP" sz="2800" dirty="0"/>
              <a:t>e</a:t>
            </a:r>
            <a:r>
              <a:rPr kumimoji="1" lang="en-US" altLang="ja-JP" sz="2800" baseline="-25000" dirty="0"/>
              <a:t>2</a:t>
            </a:r>
            <a:r>
              <a:rPr kumimoji="1" lang="ja-JP" altLang="en-US" sz="2800" dirty="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a:t>（補足）つまり、</a:t>
            </a:r>
            <a:r>
              <a:rPr lang="en-US" altLang="ja-JP" dirty="0"/>
              <a:t>e1</a:t>
            </a:r>
            <a:r>
              <a:rPr lang="ja-JP" altLang="en-US" dirty="0"/>
              <a:t>の評価結果は捨てられるので、</a:t>
            </a:r>
            <a:r>
              <a:rPr lang="en-US" altLang="ja-JP" dirty="0"/>
              <a:t>e1</a:t>
            </a:r>
            <a:r>
              <a:rPr lang="ja-JP" altLang="en-US" dirty="0"/>
              <a:t>に副作用（代入など）がないとこの構文を使う意味がない。</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a:t>
            </a:r>
            <a:r>
              <a:rPr lang="en-US" altLang="ja-JP" sz="2800" dirty="0" err="1"/>
              <a:t>i</a:t>
            </a:r>
            <a:r>
              <a:rPr lang="en-US" altLang="ja-JP" sz="2800" dirty="0"/>
              <a:t>, j;</a:t>
            </a:r>
          </a:p>
          <a:p>
            <a:r>
              <a:rPr lang="en-US" altLang="ja-JP" sz="2800" dirty="0"/>
              <a:t>  a = (</a:t>
            </a:r>
            <a:r>
              <a:rPr lang="en-US" altLang="ja-JP" sz="2800" dirty="0" err="1">
                <a:solidFill>
                  <a:srgbClr val="FF0000"/>
                </a:solidFill>
              </a:rPr>
              <a:t>i</a:t>
            </a:r>
            <a:r>
              <a:rPr lang="en-US" altLang="ja-JP" sz="2800" dirty="0">
                <a:solidFill>
                  <a:srgbClr val="FF0000"/>
                </a:solidFill>
              </a:rPr>
              <a:t>=3, j=4</a:t>
            </a:r>
            <a:r>
              <a:rPr lang="en-US" altLang="ja-JP" sz="2800" dirty="0"/>
              <a:t>);</a:t>
            </a:r>
          </a:p>
          <a:p>
            <a:r>
              <a:rPr lang="en-US" altLang="ja-JP" sz="2800" dirty="0"/>
              <a:t>  </a:t>
            </a:r>
            <a:r>
              <a:rPr lang="en-US" altLang="ja-JP" sz="2800" dirty="0" err="1"/>
              <a:t>printf</a:t>
            </a:r>
            <a:r>
              <a:rPr lang="en-US" altLang="ja-JP" sz="2800" dirty="0"/>
              <a:t> ("a=%d, </a:t>
            </a:r>
            <a:r>
              <a:rPr lang="en-US" altLang="ja-JP" sz="2800" dirty="0" err="1"/>
              <a:t>i</a:t>
            </a:r>
            <a:r>
              <a:rPr lang="en-US" altLang="ja-JP" sz="2800" dirty="0"/>
              <a:t>=%d, j=%d\n", a, </a:t>
            </a:r>
            <a:r>
              <a:rPr lang="en-US" altLang="ja-JP" sz="2800" dirty="0" err="1"/>
              <a:t>i</a:t>
            </a:r>
            <a:r>
              <a:rPr lang="en-US" altLang="ja-JP" sz="2800" dirty="0"/>
              <a:t>, j);</a:t>
            </a:r>
          </a:p>
          <a:p>
            <a:r>
              <a:rPr lang="en-US" altLang="ja-JP" sz="2800" dirty="0"/>
              <a:t>  return 0;</a:t>
            </a:r>
          </a:p>
          <a:p>
            <a:r>
              <a:rPr lang="en-US" altLang="ja-JP" sz="2800" dirty="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a:t>赤字の部分がコンマ演算子を使った式である。</a:t>
            </a:r>
            <a:endParaRPr kumimoji="1" lang="en-US" altLang="ja-JP" sz="2400" dirty="0"/>
          </a:p>
          <a:p>
            <a:r>
              <a:rPr lang="ja-JP" altLang="en-US" sz="2400" dirty="0"/>
              <a:t>赤字の式の値は、式</a:t>
            </a:r>
            <a:r>
              <a:rPr lang="en-US" altLang="ja-JP" sz="2400" dirty="0"/>
              <a:t>j=4</a:t>
            </a:r>
            <a:r>
              <a:rPr lang="ja-JP" altLang="en-US" sz="2400" dirty="0"/>
              <a:t>の値、すなわち</a:t>
            </a:r>
            <a:r>
              <a:rPr lang="en-US" altLang="ja-JP" sz="2400" dirty="0"/>
              <a:t>4</a:t>
            </a:r>
            <a:r>
              <a:rPr lang="ja-JP" altLang="en-US" sz="2400" dirty="0"/>
              <a:t>である。</a:t>
            </a:r>
            <a:endParaRPr lang="en-US" altLang="ja-JP" sz="2400" dirty="0"/>
          </a:p>
          <a:p>
            <a:r>
              <a:rPr kumimoji="1" lang="ja-JP" altLang="en-US" sz="2400" dirty="0"/>
              <a:t>これが</a:t>
            </a:r>
            <a:r>
              <a:rPr kumimoji="1" lang="en-US" altLang="ja-JP" sz="2400" dirty="0"/>
              <a:t>a</a:t>
            </a:r>
            <a:r>
              <a:rPr kumimoji="1" lang="ja-JP" altLang="en-US" sz="2400" dirty="0"/>
              <a:t>に代入されるので、</a:t>
            </a:r>
            <a:r>
              <a:rPr kumimoji="1" lang="en-US" altLang="ja-JP" sz="2400" dirty="0"/>
              <a:t>a</a:t>
            </a:r>
            <a:r>
              <a:rPr kumimoji="1" lang="ja-JP" altLang="en-US" sz="2400" dirty="0"/>
              <a:t>の値は</a:t>
            </a:r>
            <a:r>
              <a:rPr kumimoji="1" lang="en-US" altLang="ja-JP" sz="2400" dirty="0"/>
              <a:t>4</a:t>
            </a:r>
            <a:r>
              <a:rPr kumimoji="1" lang="ja-JP" altLang="en-US" sz="2400" dirty="0"/>
              <a:t>となる。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a:t>f</a:t>
            </a:r>
            <a:r>
              <a:rPr kumimoji="1" lang="en-US" altLang="ja-JP" dirty="0"/>
              <a:t>or</a:t>
            </a:r>
            <a:r>
              <a:rPr kumimoji="1" lang="ja-JP" altLang="en-US" dirty="0"/>
              <a:t>文に入れた例（打ち込んで確認）</a:t>
            </a:r>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j;</a:t>
            </a:r>
          </a:p>
          <a:p>
            <a:r>
              <a:rPr lang="en-US" altLang="ja-JP" sz="2800" dirty="0"/>
              <a:t>  for (</a:t>
            </a:r>
            <a:r>
              <a:rPr lang="en-US" altLang="ja-JP" sz="2800" dirty="0" err="1">
                <a:solidFill>
                  <a:srgbClr val="FF0000"/>
                </a:solidFill>
              </a:rPr>
              <a:t>i</a:t>
            </a:r>
            <a:r>
              <a:rPr lang="en-US" altLang="ja-JP" sz="2800" dirty="0">
                <a:solidFill>
                  <a:srgbClr val="FF0000"/>
                </a:solidFill>
              </a:rPr>
              <a:t>=0, j=0</a:t>
            </a:r>
            <a:r>
              <a:rPr lang="en-US" altLang="ja-JP" sz="2800" dirty="0"/>
              <a:t>; </a:t>
            </a:r>
            <a:r>
              <a:rPr lang="en-US" altLang="ja-JP" sz="2800" dirty="0" err="1"/>
              <a:t>i</a:t>
            </a:r>
            <a:r>
              <a:rPr lang="en-US" altLang="ja-JP" sz="2800" dirty="0"/>
              <a:t>&lt;4; </a:t>
            </a:r>
            <a:r>
              <a:rPr lang="en-US" altLang="ja-JP" sz="2800" dirty="0" err="1">
                <a:solidFill>
                  <a:srgbClr val="FF0000"/>
                </a:solidFill>
              </a:rPr>
              <a:t>i</a:t>
            </a:r>
            <a:r>
              <a:rPr lang="en-US" altLang="ja-JP" sz="2800" dirty="0">
                <a:solidFill>
                  <a:srgbClr val="FF0000"/>
                </a:solidFill>
              </a:rPr>
              <a:t>=i+1, j=j+1</a:t>
            </a:r>
            <a:r>
              <a:rPr lang="en-US" altLang="ja-JP" sz="2800" dirty="0"/>
              <a:t>)</a:t>
            </a:r>
          </a:p>
          <a:p>
            <a:r>
              <a:rPr lang="en-US" altLang="ja-JP" sz="2800" dirty="0"/>
              <a:t>    </a:t>
            </a:r>
            <a:r>
              <a:rPr lang="en-US" altLang="ja-JP" sz="2800" dirty="0" err="1"/>
              <a:t>printf</a:t>
            </a:r>
            <a:r>
              <a:rPr lang="en-US" altLang="ja-JP" sz="2800" dirty="0"/>
              <a:t> ("</a:t>
            </a:r>
            <a:r>
              <a:rPr lang="en-US" altLang="ja-JP" sz="2800" dirty="0" err="1"/>
              <a:t>i</a:t>
            </a:r>
            <a:r>
              <a:rPr lang="en-US" altLang="ja-JP" sz="2800" dirty="0"/>
              <a:t>=%d, j=%d\n", </a:t>
            </a:r>
            <a:r>
              <a:rPr lang="en-US" altLang="ja-JP" sz="2800" dirty="0" err="1"/>
              <a:t>i</a:t>
            </a:r>
            <a:r>
              <a:rPr lang="en-US" altLang="ja-JP" sz="2800" dirty="0"/>
              <a:t>, j);</a:t>
            </a:r>
          </a:p>
          <a:p>
            <a:r>
              <a:rPr lang="en-US" altLang="ja-JP" sz="2800" dirty="0"/>
              <a:t>  return 0;</a:t>
            </a:r>
          </a:p>
          <a:p>
            <a:r>
              <a:rPr lang="en-US" altLang="ja-JP" sz="2800" dirty="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a:t>赤字の部分が、コンマ演算子を使った式の例である。</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増分演算</a:t>
            </a:r>
            <a:r>
              <a:rPr lang="ja-JP" altLang="en-US" dirty="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a:t>前置</a:t>
            </a:r>
            <a:r>
              <a:rPr kumimoji="1" lang="ja-JP" altLang="en-US" sz="2800" dirty="0"/>
              <a:t>増分演算子を使った式の構文</a:t>
            </a:r>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a:ea typeface="ＭＳ Ｐゴシック" charset="-128"/>
              </a:rPr>
              <a:t>式</a:t>
            </a: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lang="en-US" altLang="ja-JP" sz="2800" dirty="0">
                <a:solidFill>
                  <a:srgbClr val="FF0000"/>
                </a:solidFill>
              </a:rPr>
              <a:t>++e</a:t>
            </a:r>
            <a:r>
              <a:rPr kumimoji="1" lang="en-US" altLang="ja-JP" sz="2800" dirty="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a:t>e</a:t>
            </a:r>
            <a:r>
              <a:rPr lang="ja-JP" altLang="en-US" sz="2800" dirty="0"/>
              <a:t>が一度だけ評価されるという点以外、代入式</a:t>
            </a:r>
            <a:r>
              <a:rPr lang="en-US" altLang="ja-JP" sz="2800" dirty="0"/>
              <a:t>e=e+1</a:t>
            </a:r>
            <a:r>
              <a:rPr lang="ja-JP" altLang="en-US" sz="2800" dirty="0"/>
              <a:t>と同じ意味である。</a:t>
            </a:r>
            <a:endParaRPr lang="en-US" altLang="ja-JP" sz="2800" dirty="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a:solidFill>
                  <a:srgbClr val="FF0000"/>
                </a:solidFill>
              </a:rPr>
              <a:t> </a:t>
            </a:r>
            <a:r>
              <a:rPr kumimoji="1" lang="ja-JP" altLang="en-US" sz="2800" dirty="0"/>
              <a:t>式 </a:t>
            </a:r>
            <a:r>
              <a:rPr kumimoji="1" lang="en-US" altLang="ja-JP" sz="2800" dirty="0">
                <a:solidFill>
                  <a:srgbClr val="FF0000"/>
                </a:solidFill>
              </a:rPr>
              <a:t>++e </a:t>
            </a:r>
            <a:r>
              <a:rPr kumimoji="1" lang="ja-JP" altLang="en-US" sz="2800" dirty="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a:solidFill>
                  <a:srgbClr val="FF0000"/>
                </a:solidFill>
              </a:rPr>
              <a:t> </a:t>
            </a:r>
            <a:r>
              <a:rPr kumimoji="1" lang="ja-JP" altLang="en-US" sz="2800" dirty="0"/>
              <a:t>式</a:t>
            </a:r>
            <a:r>
              <a:rPr kumimoji="1" lang="en-US" altLang="ja-JP" sz="2800" dirty="0">
                <a:solidFill>
                  <a:srgbClr val="FF0000"/>
                </a:solidFill>
              </a:rPr>
              <a:t> ++e</a:t>
            </a:r>
            <a:r>
              <a:rPr kumimoji="1" lang="ja-JP" altLang="en-US" sz="2800" dirty="0"/>
              <a:t>の型は</a:t>
            </a:r>
            <a:r>
              <a:rPr lang="ja-JP" altLang="en-US" sz="2800" dirty="0"/>
              <a:t>式</a:t>
            </a:r>
            <a:r>
              <a:rPr lang="en-US" altLang="ja-JP" sz="2800" dirty="0"/>
              <a:t>e</a:t>
            </a:r>
            <a:r>
              <a:rPr kumimoji="1" lang="ja-JP" altLang="en-US" sz="2800" dirty="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a:t>式は、アドレスを持ち、かつ値が変更可能（つまり代入式の左辺に書ける式）でなければならない。あと</a:t>
            </a:r>
            <a:r>
              <a:rPr lang="ja-JP" altLang="en-US" sz="2000" dirty="0"/>
              <a:t>、式の型は、</a:t>
            </a:r>
            <a:r>
              <a:rPr lang="en-US" altLang="ja-JP" sz="2000" dirty="0"/>
              <a:t>1</a:t>
            </a:r>
            <a:r>
              <a:rPr lang="ja-JP" altLang="en-US" sz="2000" dirty="0"/>
              <a:t>との足し算ができる型でなければならない。</a:t>
            </a:r>
            <a:endParaRPr lang="en-US" altLang="ja-JP" sz="2000" dirty="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a:t>減分演算子</a:t>
            </a:r>
            <a:r>
              <a:rPr kumimoji="1" lang="en-US" altLang="ja-JP" sz="2800" dirty="0"/>
              <a:t>--</a:t>
            </a:r>
            <a:r>
              <a:rPr lang="ja-JP" altLang="en-US" sz="2800" dirty="0"/>
              <a:t>も</a:t>
            </a:r>
            <a:r>
              <a:rPr kumimoji="1" lang="ja-JP" altLang="en-US" sz="2800" dirty="0"/>
              <a:t>同様に定義され</a:t>
            </a:r>
            <a:r>
              <a:rPr lang="ja-JP" altLang="en-US" sz="2800" dirty="0"/>
              <a:t>る。</a:t>
            </a:r>
            <a:endParaRPr kumimoji="1" lang="ja-JP" alt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典型例</a:t>
            </a:r>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solidFill>
                  <a:srgbClr val="FF0000"/>
                </a:solidFill>
              </a:rPr>
              <a:t>i</a:t>
            </a:r>
            <a:r>
              <a:rPr lang="en-US" altLang="ja-JP" sz="2400" dirty="0">
                <a:solidFill>
                  <a:srgbClr val="FF0000"/>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a:solidFill>
                  <a:srgbClr val="FF0000"/>
                </a:solidFill>
              </a:rPr>
              <a:t>++</a:t>
            </a:r>
            <a:r>
              <a:rPr lang="en-US" altLang="ja-JP" sz="2400" dirty="0" err="1">
                <a:solidFill>
                  <a:srgbClr val="FF0000"/>
                </a:solidFill>
              </a:rPr>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a:t>f</a:t>
            </a:r>
            <a:r>
              <a:rPr kumimoji="1" lang="en-US" altLang="ja-JP" sz="2400" dirty="0"/>
              <a:t>or</a:t>
            </a:r>
            <a:r>
              <a:rPr lang="ja-JP" altLang="en-US" sz="2400" dirty="0"/>
              <a:t>文</a:t>
            </a:r>
            <a:r>
              <a:rPr kumimoji="1" lang="ja-JP" altLang="en-US" sz="2400" dirty="0"/>
              <a:t>においてよく使われる。</a:t>
            </a:r>
            <a:r>
              <a:rPr kumimoji="1" lang="en-US" altLang="ja-JP" sz="2400" dirty="0" err="1"/>
              <a:t>i</a:t>
            </a:r>
            <a:r>
              <a:rPr kumimoji="1" lang="en-US" altLang="ja-JP" sz="2400" dirty="0"/>
              <a:t>=i+1</a:t>
            </a:r>
            <a:r>
              <a:rPr kumimoji="1" lang="ja-JP" altLang="en-US" sz="2400" dirty="0"/>
              <a:t>の代りに</a:t>
            </a:r>
            <a:r>
              <a:rPr kumimoji="1" lang="en-US" altLang="ja-JP" sz="2400" dirty="0"/>
              <a:t>++</a:t>
            </a:r>
            <a:r>
              <a:rPr kumimoji="1" lang="en-US" altLang="ja-JP" sz="2400" dirty="0" err="1"/>
              <a:t>i</a:t>
            </a:r>
            <a:r>
              <a:rPr kumimoji="1" lang="en-US" altLang="ja-JP" sz="2400" dirty="0"/>
              <a:t> </a:t>
            </a:r>
            <a:r>
              <a:rPr lang="ja-JP" altLang="en-US" sz="2400" dirty="0"/>
              <a:t>あるいは </a:t>
            </a:r>
            <a:r>
              <a:rPr kumimoji="1" lang="en-US" altLang="ja-JP" sz="2400" dirty="0" err="1"/>
              <a:t>i</a:t>
            </a:r>
            <a:r>
              <a:rPr kumimoji="1" lang="en-US" altLang="ja-JP" sz="2400" dirty="0"/>
              <a:t>++ </a:t>
            </a:r>
            <a:r>
              <a:rPr kumimoji="1" lang="ja-JP" altLang="en-US" sz="2400" dirty="0"/>
              <a:t>（後述）</a:t>
            </a:r>
            <a:r>
              <a:rPr lang="ja-JP" altLang="en-US" sz="2400" dirty="0"/>
              <a:t>と書くと、キーボードを打つ回数が若干減るので便利。（この例では式</a:t>
            </a:r>
            <a:r>
              <a:rPr lang="en-US" altLang="ja-JP" sz="2400" dirty="0"/>
              <a:t>++</a:t>
            </a:r>
            <a:r>
              <a:rPr lang="en-US" altLang="ja-JP" sz="2400" dirty="0" err="1"/>
              <a:t>i</a:t>
            </a:r>
            <a:r>
              <a:rPr lang="ja-JP" altLang="en-US" sz="2400" dirty="0"/>
              <a:t>の値は使われないので、</a:t>
            </a:r>
            <a:r>
              <a:rPr lang="en-US" altLang="ja-JP" sz="2400" dirty="0"/>
              <a:t>++</a:t>
            </a:r>
            <a:r>
              <a:rPr lang="en-US" altLang="ja-JP" sz="2400" dirty="0" err="1"/>
              <a:t>i</a:t>
            </a:r>
            <a:r>
              <a:rPr lang="ja-JP" altLang="en-US" sz="2400" dirty="0"/>
              <a:t>でも</a:t>
            </a:r>
            <a:r>
              <a:rPr lang="en-US" altLang="ja-JP" sz="2400" dirty="0" err="1"/>
              <a:t>i</a:t>
            </a:r>
            <a:r>
              <a:rPr lang="en-US" altLang="ja-JP" sz="2400" dirty="0"/>
              <a:t>++</a:t>
            </a:r>
            <a:r>
              <a:rPr lang="ja-JP" altLang="en-US" sz="2400" dirty="0"/>
              <a:t>でも同じ。）</a:t>
            </a:r>
            <a:endParaRPr lang="en-US" altLang="ja-JP"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a:t>（参考） </a:t>
            </a:r>
            <a:r>
              <a:rPr lang="en-US" altLang="ja-JP" dirty="0"/>
              <a:t>++e </a:t>
            </a:r>
            <a:r>
              <a:rPr lang="ja-JP" altLang="en-US" dirty="0"/>
              <a:t>と </a:t>
            </a:r>
            <a:r>
              <a:rPr lang="en-US" altLang="ja-JP" dirty="0"/>
              <a:t>e=e+1 </a:t>
            </a:r>
            <a:r>
              <a:rPr lang="ja-JP" altLang="en-US" dirty="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a:t>（注意）代入式において、左辺と右辺のどちらを先に評価するかは未規定である。したがって、</a:t>
            </a:r>
            <a:r>
              <a:rPr lang="en-US" altLang="ja-JP" sz="2000" dirty="0"/>
              <a:t>*(++p)=*(++p)+1</a:t>
            </a:r>
            <a:r>
              <a:rPr lang="ja-JP" altLang="en-US" sz="2000" dirty="0"/>
              <a:t>のように、左辺、右辺に関連のある副作用のある式を書くのは避けるべき。</a:t>
            </a:r>
            <a:r>
              <a:rPr lang="en-US" altLang="ja-JP" sz="2000" dirty="0"/>
              <a:t>++(*(++p)) </a:t>
            </a:r>
            <a:r>
              <a:rPr lang="ja-JP" altLang="en-US" sz="2000" dirty="0"/>
              <a:t>については、意味は一意である。</a:t>
            </a:r>
            <a:endParaRPr lang="en-US" altLang="ja-JP" sz="2000" dirty="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 = </a:t>
            </a:r>
            <a:r>
              <a:rPr lang="en-US" altLang="ja-JP" sz="2400" dirty="0">
                <a:solidFill>
                  <a:srgbClr val="FF0000"/>
                </a:solidFill>
              </a:rPr>
              <a:t>*(++p)</a:t>
            </a:r>
            <a:r>
              <a:rPr lang="en-US" altLang="ja-JP" sz="2400" dirty="0"/>
              <a:t>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a:t>#include&lt;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a[5]={10,20,30,40,50};</a:t>
            </a:r>
          </a:p>
          <a:p>
            <a:r>
              <a:rPr lang="en-US" altLang="ja-JP" sz="2400" dirty="0"/>
              <a:t>  </a:t>
            </a:r>
            <a:r>
              <a:rPr lang="en-US" altLang="ja-JP" sz="2400" dirty="0" err="1"/>
              <a:t>int</a:t>
            </a:r>
            <a:r>
              <a:rPr lang="en-US" altLang="ja-JP" sz="2400" dirty="0"/>
              <a:t> *p, </a:t>
            </a:r>
            <a:r>
              <a:rPr lang="en-US" altLang="ja-JP" sz="2400" dirty="0" err="1"/>
              <a:t>i</a:t>
            </a:r>
            <a:r>
              <a:rPr lang="en-US" altLang="ja-JP" sz="2400" dirty="0"/>
              <a:t>;</a:t>
            </a:r>
          </a:p>
          <a:p>
            <a:r>
              <a:rPr lang="en-US" altLang="ja-JP" sz="2400" dirty="0"/>
              <a:t>  p=a;</a:t>
            </a:r>
          </a:p>
          <a:p>
            <a:r>
              <a:rPr lang="en-US" altLang="ja-JP" sz="2400" dirty="0"/>
              <a:t>  ++(</a:t>
            </a:r>
            <a:r>
              <a:rPr lang="en-US" altLang="ja-JP" sz="2400" dirty="0">
                <a:solidFill>
                  <a:srgbClr val="FF0000"/>
                </a:solidFill>
              </a:rPr>
              <a:t>*(++p)</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a:t>赤字の部分が</a:t>
            </a:r>
            <a:r>
              <a:rPr lang="en-US" altLang="ja-JP" sz="2400" dirty="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a:t>左のプログラムでは、ポインタ</a:t>
            </a:r>
            <a:r>
              <a:rPr lang="en-US" altLang="ja-JP" sz="2000" dirty="0"/>
              <a:t>p</a:t>
            </a:r>
            <a:r>
              <a:rPr lang="ja-JP" altLang="en-US" sz="2000" dirty="0"/>
              <a:t>の</a:t>
            </a:r>
            <a:r>
              <a:rPr lang="ja-JP" altLang="en-US" sz="2000"/>
              <a:t>値は</a:t>
            </a:r>
            <a:r>
              <a:rPr lang="en-US" altLang="ja-JP" sz="2000" dirty="0"/>
              <a:t>1</a:t>
            </a:r>
            <a:r>
              <a:rPr lang="ja-JP" altLang="en-US" sz="2000"/>
              <a:t>回</a:t>
            </a:r>
            <a:r>
              <a:rPr lang="ja-JP" altLang="en-US" sz="2000" dirty="0"/>
              <a:t>だけ</a:t>
            </a:r>
            <a:r>
              <a:rPr lang="en-US" altLang="ja-JP" sz="2000" dirty="0"/>
              <a:t>1</a:t>
            </a:r>
            <a:r>
              <a:rPr lang="ja-JP" altLang="en-US" sz="2000" dirty="0"/>
              <a:t>が足されるが、右のプログラム</a:t>
            </a:r>
            <a:r>
              <a:rPr lang="ja-JP" altLang="en-US" sz="2000"/>
              <a:t>では</a:t>
            </a:r>
            <a:r>
              <a:rPr lang="en-US" altLang="ja-JP" sz="2000" dirty="0"/>
              <a:t>2</a:t>
            </a:r>
            <a:r>
              <a:rPr lang="ja-JP" altLang="en-US" sz="2000"/>
              <a:t>回</a:t>
            </a:r>
            <a:r>
              <a:rPr lang="ja-JP" altLang="en-US" sz="2000" dirty="0"/>
              <a:t>、</a:t>
            </a:r>
            <a:r>
              <a:rPr lang="en-US" altLang="ja-JP" sz="2000" dirty="0"/>
              <a:t>1</a:t>
            </a:r>
            <a:r>
              <a:rPr lang="ja-JP" altLang="en-US" sz="2000" dirty="0"/>
              <a:t>が足される。</a:t>
            </a:r>
            <a:endParaRPr kumimoji="1" lang="ja-JP" altLang="en-US" sz="20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1097</TotalTime>
  <Words>3742</Words>
  <Application>Microsoft Macintosh PowerPoint</Application>
  <PresentationFormat>画面に合わせる (4:3)</PresentationFormat>
  <Paragraphs>325</Paragraphs>
  <Slides>32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32</vt:i4>
      </vt:variant>
    </vt:vector>
  </HeadingPairs>
  <TitlesOfParts>
    <vt:vector size="37" baseType="lpstr">
      <vt:lpstr>MS PMincho</vt:lpstr>
      <vt:lpstr>ＭＳ ゴシック</vt:lpstr>
      <vt:lpstr>Arial</vt:lpstr>
      <vt:lpstr>Calibri</vt:lpstr>
      <vt:lpstr>Office テーマ</vt:lpstr>
      <vt:lpstr>プログラミング入門２</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補足</vt:lpstr>
      <vt:lpstr>補足</vt:lpstr>
      <vt:lpstr>基本課題１</vt:lpstr>
      <vt:lpstr>基本課題２</vt:lpstr>
      <vt:lpstr>発展課題１</vt:lpstr>
      <vt:lpstr>発展課題２</vt:lpstr>
      <vt:lpstr>発展課題３</vt:lpstr>
      <vt:lpstr>発展課題４</vt:lpstr>
      <vt:lpstr>0から9までの数から文字への 変換について（発展課題4）</vt:lpstr>
      <vt:lpstr>参考課題１</vt:lpstr>
      <vt:lpstr>参考課題１　解答例</vt:lpstr>
      <vt:lpstr>本演習で扱わなかった内容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篠埜　功</cp:lastModifiedBy>
  <cp:revision>685</cp:revision>
  <dcterms:created xsi:type="dcterms:W3CDTF">2009-12-12T09:36:31Z</dcterms:created>
  <dcterms:modified xsi:type="dcterms:W3CDTF">2023-12-11T07:37:33Z</dcterms:modified>
</cp:coreProperties>
</file>