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257" r:id="rId3"/>
    <p:sldId id="260" r:id="rId4"/>
    <p:sldId id="307" r:id="rId5"/>
    <p:sldId id="323" r:id="rId6"/>
    <p:sldId id="306" r:id="rId7"/>
    <p:sldId id="302" r:id="rId8"/>
    <p:sldId id="301" r:id="rId9"/>
    <p:sldId id="346" r:id="rId10"/>
    <p:sldId id="303" r:id="rId11"/>
    <p:sldId id="281" r:id="rId12"/>
    <p:sldId id="282" r:id="rId13"/>
    <p:sldId id="298" r:id="rId14"/>
    <p:sldId id="300" r:id="rId15"/>
    <p:sldId id="283" r:id="rId16"/>
    <p:sldId id="317" r:id="rId17"/>
    <p:sldId id="264" r:id="rId18"/>
    <p:sldId id="263" r:id="rId19"/>
    <p:sldId id="272" r:id="rId20"/>
    <p:sldId id="273" r:id="rId21"/>
    <p:sldId id="276" r:id="rId22"/>
    <p:sldId id="284" r:id="rId23"/>
    <p:sldId id="269" r:id="rId24"/>
    <p:sldId id="278" r:id="rId25"/>
    <p:sldId id="324" r:id="rId26"/>
    <p:sldId id="325" r:id="rId27"/>
    <p:sldId id="326" r:id="rId28"/>
    <p:sldId id="279" r:id="rId29"/>
    <p:sldId id="280" r:id="rId30"/>
    <p:sldId id="327" r:id="rId31"/>
    <p:sldId id="329" r:id="rId32"/>
    <p:sldId id="309" r:id="rId33"/>
    <p:sldId id="341" r:id="rId34"/>
    <p:sldId id="342" r:id="rId35"/>
    <p:sldId id="340" r:id="rId36"/>
    <p:sldId id="310" r:id="rId37"/>
    <p:sldId id="345" r:id="rId38"/>
    <p:sldId id="344" r:id="rId39"/>
    <p:sldId id="343" r:id="rId40"/>
    <p:sldId id="348" r:id="rId41"/>
    <p:sldId id="320" r:id="rId42"/>
    <p:sldId id="311" r:id="rId43"/>
    <p:sldId id="312" r:id="rId44"/>
    <p:sldId id="318" r:id="rId45"/>
    <p:sldId id="337" r:id="rId46"/>
    <p:sldId id="338" r:id="rId47"/>
    <p:sldId id="339" r:id="rId48"/>
    <p:sldId id="322" r:id="rId49"/>
    <p:sldId id="299" r:id="rId50"/>
    <p:sldId id="333" r:id="rId51"/>
    <p:sldId id="330" r:id="rId52"/>
    <p:sldId id="314" r:id="rId53"/>
    <p:sldId id="267" r:id="rId54"/>
    <p:sldId id="305" r:id="rId55"/>
    <p:sldId id="308" r:id="rId56"/>
    <p:sldId id="313" r:id="rId57"/>
    <p:sldId id="319" r:id="rId58"/>
    <p:sldId id="347" r:id="rId59"/>
    <p:sldId id="321" r:id="rId60"/>
    <p:sldId id="331" r:id="rId61"/>
    <p:sldId id="271" r:id="rId62"/>
    <p:sldId id="332" r:id="rId6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10" autoAdjust="0"/>
  </p:normalViewPr>
  <p:slideViewPr>
    <p:cSldViewPr>
      <p:cViewPr varScale="1">
        <p:scale>
          <a:sx n="115" d="100"/>
          <a:sy n="115" d="100"/>
        </p:scale>
        <p:origin x="1392"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CB013-1BCF-4E3C-9FB7-214F93471AFE}" type="datetimeFigureOut">
              <a:rPr kumimoji="1" lang="ja-JP" altLang="en-US" smtClean="0"/>
              <a:pPr/>
              <a:t>2023/11/27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94CD-062B-4D2A-90C9-B96C38A6BB1A}" type="slidenum">
              <a:rPr kumimoji="1" lang="ja-JP" altLang="en-US" smtClean="0"/>
              <a:pPr/>
              <a:t>‹#›</a:t>
            </a:fld>
            <a:endParaRPr kumimoji="1" lang="ja-JP" altLang="en-US"/>
          </a:p>
        </p:txBody>
      </p:sp>
    </p:spTree>
    <p:extLst>
      <p:ext uri="{BB962C8B-B14F-4D97-AF65-F5344CB8AC3E}">
        <p14:creationId xmlns:p14="http://schemas.microsoft.com/office/powerpoint/2010/main" val="87189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43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018655"/>
          </a:xfrm>
        </p:spPr>
        <p:txBody>
          <a:bodyPr>
            <a:normAutofit fontScale="90000"/>
          </a:bodyPr>
          <a:lstStyle/>
          <a:p>
            <a:r>
              <a:rPr kumimoji="1" lang="ja-JP" altLang="en-US" dirty="0"/>
              <a:t>プログラミング入門２</a:t>
            </a:r>
            <a:br>
              <a:rPr kumimoji="1" lang="en-US" altLang="ja-JP" dirty="0"/>
            </a:br>
            <a:r>
              <a:rPr lang="ja-JP" altLang="en-US"/>
              <a:t>第</a:t>
            </a:r>
            <a:r>
              <a:rPr lang="en-US" altLang="ja-JP" dirty="0"/>
              <a:t>8</a:t>
            </a:r>
            <a:r>
              <a:rPr lang="ja-JP" altLang="en-US"/>
              <a:t>回</a:t>
            </a:r>
            <a:br>
              <a:rPr lang="en-US" altLang="ja-JP" dirty="0"/>
            </a:br>
            <a:r>
              <a:rPr lang="ja-JP" altLang="en-US" dirty="0"/>
              <a:t>基本型、文字列</a:t>
            </a:r>
            <a:endParaRPr kumimoji="1" lang="ja-JP" altLang="en-US" dirty="0"/>
          </a:p>
        </p:txBody>
      </p:sp>
      <p:sp>
        <p:nvSpPr>
          <p:cNvPr id="4" name="テキスト ボックス 3"/>
          <p:cNvSpPr txBox="1"/>
          <p:nvPr/>
        </p:nvSpPr>
        <p:spPr>
          <a:xfrm>
            <a:off x="2428860" y="5058803"/>
            <a:ext cx="4019049" cy="584775"/>
          </a:xfrm>
          <a:prstGeom prst="rect">
            <a:avLst/>
          </a:prstGeom>
          <a:noFill/>
        </p:spPr>
        <p:txBody>
          <a:bodyPr wrap="none" rtlCol="0">
            <a:spAutoFit/>
          </a:bodyPr>
          <a:lstStyle/>
          <a:p>
            <a:r>
              <a:rPr kumimoji="1" lang="ja-JP" altLang="en-US" sz="32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オーバーフロー</a:t>
            </a:r>
            <a:r>
              <a:rPr lang="en-US" altLang="ja-JP" dirty="0"/>
              <a:t>(overflow)</a:t>
            </a:r>
            <a:r>
              <a:rPr lang="ja-JP" altLang="en-US" dirty="0"/>
              <a:t>について</a:t>
            </a:r>
            <a:endParaRPr kumimoji="1" lang="ja-JP" altLang="en-US" dirty="0"/>
          </a:p>
        </p:txBody>
      </p:sp>
      <p:sp>
        <p:nvSpPr>
          <p:cNvPr id="3" name="テキスト ボックス 2"/>
          <p:cNvSpPr txBox="1"/>
          <p:nvPr/>
        </p:nvSpPr>
        <p:spPr>
          <a:xfrm>
            <a:off x="539552" y="1700808"/>
            <a:ext cx="8136904" cy="4832093"/>
          </a:xfrm>
          <a:prstGeom prst="rect">
            <a:avLst/>
          </a:prstGeom>
          <a:noFill/>
        </p:spPr>
        <p:txBody>
          <a:bodyPr wrap="square" rtlCol="0">
            <a:spAutoFit/>
          </a:bodyPr>
          <a:lstStyle/>
          <a:p>
            <a:r>
              <a:rPr lang="ja-JP" altLang="en-US" sz="2800" dirty="0"/>
              <a:t>整数型で加算や乗算を行ったときに表現可能な値の範囲を超えた場合（オーバーフロー）、例外が発生する。</a:t>
            </a:r>
            <a:r>
              <a:rPr lang="en-US" altLang="ja-JP" sz="2800" dirty="0"/>
              <a:t>C</a:t>
            </a:r>
            <a:r>
              <a:rPr lang="ja-JP" altLang="en-US" sz="2800" dirty="0"/>
              <a:t>言語の規格で動作は未定義であり、例外が発生しないような機械語コードへコンパイルされる場合もある（つまり処理系依存）。例外が発生した場合の通常の動作は</a:t>
            </a:r>
            <a:r>
              <a:rPr lang="en-US" altLang="ja-JP" sz="2800" dirty="0"/>
              <a:t>0</a:t>
            </a:r>
            <a:r>
              <a:rPr lang="ja-JP" altLang="en-US" sz="2800" dirty="0"/>
              <a:t>での除算と同様。</a:t>
            </a:r>
            <a:endParaRPr lang="en-US" altLang="ja-JP" sz="2800" dirty="0"/>
          </a:p>
          <a:p>
            <a:endParaRPr lang="en-US" altLang="ja-JP" sz="2800" dirty="0"/>
          </a:p>
          <a:p>
            <a:r>
              <a:rPr lang="ja-JP" altLang="en-US" sz="2800" dirty="0"/>
              <a:t>ただし、</a:t>
            </a:r>
            <a:r>
              <a:rPr lang="ja-JP" altLang="en-US" sz="2800" u="sng" dirty="0"/>
              <a:t>符号無し整数型の演算では、表現可能な値の範囲を超えた場合、表現可能な最大値</a:t>
            </a:r>
            <a:r>
              <a:rPr lang="en-US" altLang="ja-JP" sz="2800" u="sng" dirty="0"/>
              <a:t>+1</a:t>
            </a:r>
            <a:r>
              <a:rPr lang="ja-JP" altLang="en-US" sz="2800" u="sng" dirty="0"/>
              <a:t>で割った余りになると</a:t>
            </a:r>
            <a:r>
              <a:rPr lang="en-US" altLang="ja-JP" sz="2800" u="sng" dirty="0"/>
              <a:t>C</a:t>
            </a:r>
            <a:r>
              <a:rPr lang="ja-JP" altLang="en-US" sz="2800" u="sng" dirty="0"/>
              <a:t>の規格で定められている（のでオーバーフローは発生しない）。</a:t>
            </a:r>
            <a:endParaRPr lang="en-US" altLang="ja-JP" sz="28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文字について</a:t>
            </a:r>
          </a:p>
        </p:txBody>
      </p:sp>
      <p:sp>
        <p:nvSpPr>
          <p:cNvPr id="4" name="テキスト ボックス 3"/>
          <p:cNvSpPr txBox="1"/>
          <p:nvPr/>
        </p:nvSpPr>
        <p:spPr>
          <a:xfrm>
            <a:off x="642910" y="1357298"/>
            <a:ext cx="8001056" cy="954107"/>
          </a:xfrm>
          <a:prstGeom prst="rect">
            <a:avLst/>
          </a:prstGeom>
          <a:noFill/>
        </p:spPr>
        <p:txBody>
          <a:bodyPr wrap="square" rtlCol="0">
            <a:spAutoFit/>
          </a:bodyPr>
          <a:lstStyle/>
          <a:p>
            <a:r>
              <a:rPr lang="ja-JP" altLang="en-US" sz="2800" dirty="0"/>
              <a:t>プログラム中では、</a:t>
            </a:r>
            <a:r>
              <a:rPr lang="en-US" altLang="ja-JP" sz="2800" dirty="0"/>
              <a:t>1</a:t>
            </a:r>
            <a:r>
              <a:rPr kumimoji="1" lang="ja-JP" altLang="en-US" sz="2800" dirty="0"/>
              <a:t>文字</a:t>
            </a:r>
            <a:r>
              <a:rPr lang="ja-JP" altLang="en-US" sz="2800" dirty="0"/>
              <a:t>をクォートで囲むと、その文字に対応する</a:t>
            </a:r>
            <a:r>
              <a:rPr lang="en-US" altLang="ja-JP" sz="2800" dirty="0" err="1"/>
              <a:t>int</a:t>
            </a:r>
            <a:r>
              <a:rPr lang="ja-JP" altLang="en-US" sz="2800" dirty="0"/>
              <a:t>型の数</a:t>
            </a:r>
            <a:r>
              <a:rPr kumimoji="1" lang="ja-JP" altLang="en-US" sz="2800" dirty="0"/>
              <a:t>を表す</a:t>
            </a:r>
            <a:r>
              <a:rPr lang="ja-JP" altLang="en-US" sz="2800" dirty="0"/>
              <a:t>。</a:t>
            </a:r>
            <a:endParaRPr lang="en-US" altLang="ja-JP" sz="2800" dirty="0"/>
          </a:p>
        </p:txBody>
      </p:sp>
      <p:sp>
        <p:nvSpPr>
          <p:cNvPr id="5" name="正方形/長方形 4"/>
          <p:cNvSpPr/>
          <p:nvPr/>
        </p:nvSpPr>
        <p:spPr>
          <a:xfrm>
            <a:off x="928662" y="3714752"/>
            <a:ext cx="7215238" cy="3046988"/>
          </a:xfrm>
          <a:prstGeom prst="rect">
            <a:avLst/>
          </a:prstGeom>
        </p:spPr>
        <p:txBody>
          <a:bodyPr wrap="square">
            <a:spAutoFit/>
          </a:bodyPr>
          <a:lstStyle/>
          <a:p>
            <a:r>
              <a:rPr lang="ja-JP" altLang="en-US" sz="2400" dirty="0"/>
              <a:t>（補足）文字は</a:t>
            </a:r>
            <a:r>
              <a:rPr lang="en-US" altLang="ja-JP" sz="2400" dirty="0"/>
              <a:t>char</a:t>
            </a:r>
            <a:r>
              <a:rPr lang="ja-JP" altLang="en-US" sz="2400" dirty="0"/>
              <a:t>型で表すと無駄がないが、</a:t>
            </a:r>
            <a:r>
              <a:rPr lang="en-US" altLang="ja-JP" sz="2400" dirty="0" err="1"/>
              <a:t>int</a:t>
            </a:r>
            <a:r>
              <a:rPr lang="ja-JP" altLang="en-US" sz="2400" dirty="0"/>
              <a:t>型で表しておくと、例えばファイルから文字を１文字ずつ読み取って変数に代入する場合、ファイルの終端に来た時に</a:t>
            </a:r>
            <a:r>
              <a:rPr lang="en-US" altLang="ja-JP" sz="2400" dirty="0"/>
              <a:t>EOF(</a:t>
            </a:r>
            <a:r>
              <a:rPr lang="en-US" altLang="ja-JP" sz="2400" dirty="0" err="1"/>
              <a:t>int</a:t>
            </a:r>
            <a:r>
              <a:rPr lang="ja-JP" altLang="en-US" sz="2400" dirty="0"/>
              <a:t>型、値はどの文字とも異なる。普通は</a:t>
            </a:r>
            <a:r>
              <a:rPr lang="en-US" altLang="ja-JP" sz="2400" dirty="0"/>
              <a:t>-1</a:t>
            </a:r>
            <a:r>
              <a:rPr lang="ja-JP" altLang="en-US" sz="2400" dirty="0" err="1"/>
              <a:t>。</a:t>
            </a:r>
            <a:r>
              <a:rPr lang="en-US" altLang="ja-JP" sz="2400" dirty="0"/>
              <a:t>)</a:t>
            </a:r>
            <a:r>
              <a:rPr lang="ja-JP" altLang="en-US" sz="2400" dirty="0"/>
              <a:t>が返され、それを変数に代入し、その値が</a:t>
            </a:r>
            <a:r>
              <a:rPr lang="en-US" altLang="ja-JP" sz="2400" dirty="0"/>
              <a:t>EOF</a:t>
            </a:r>
            <a:r>
              <a:rPr lang="ja-JP" altLang="en-US" sz="2400" dirty="0"/>
              <a:t>と等しいかどうか判定するといったプログラムを書けるというメリットがある。</a:t>
            </a:r>
            <a:endParaRPr lang="en-US" altLang="ja-JP" sz="2400" dirty="0"/>
          </a:p>
          <a:p>
            <a:r>
              <a:rPr lang="ja-JP" altLang="en-US" sz="2400" dirty="0"/>
              <a:t>（補足）文字列は</a:t>
            </a:r>
            <a:r>
              <a:rPr lang="en-US" altLang="ja-JP" sz="2400" dirty="0"/>
              <a:t>char</a:t>
            </a:r>
            <a:r>
              <a:rPr lang="ja-JP" altLang="en-US" sz="2400" dirty="0"/>
              <a:t>型の並びである（後述）。</a:t>
            </a:r>
            <a:endParaRPr lang="en-US" altLang="ja-JP" sz="2400" dirty="0"/>
          </a:p>
        </p:txBody>
      </p:sp>
      <p:sp>
        <p:nvSpPr>
          <p:cNvPr id="6" name="正方形/長方形 5"/>
          <p:cNvSpPr/>
          <p:nvPr/>
        </p:nvSpPr>
        <p:spPr>
          <a:xfrm>
            <a:off x="714348" y="2329757"/>
            <a:ext cx="7786742" cy="1384995"/>
          </a:xfrm>
          <a:prstGeom prst="rect">
            <a:avLst/>
          </a:prstGeom>
        </p:spPr>
        <p:txBody>
          <a:bodyPr wrap="square">
            <a:spAutoFit/>
          </a:bodyPr>
          <a:lstStyle/>
          <a:p>
            <a:pPr lvl="0"/>
            <a:r>
              <a:rPr lang="ja-JP" altLang="en-US" sz="2800" dirty="0">
                <a:solidFill>
                  <a:prstClr val="black"/>
                </a:solidFill>
              </a:rPr>
              <a:t>（例） </a:t>
            </a:r>
            <a:r>
              <a:rPr lang="fr-FR" altLang="ja-JP" sz="2800" dirty="0">
                <a:solidFill>
                  <a:prstClr val="black"/>
                </a:solidFill>
              </a:rPr>
              <a:t>'</a:t>
            </a:r>
            <a:r>
              <a:rPr lang="en-US" altLang="ja-JP" sz="2800" dirty="0">
                <a:solidFill>
                  <a:prstClr val="black"/>
                </a:solidFill>
              </a:rPr>
              <a:t>a</a:t>
            </a:r>
            <a:r>
              <a:rPr lang="fr-FR" altLang="ja-JP" sz="2800" dirty="0">
                <a:solidFill>
                  <a:prstClr val="black"/>
                </a:solidFill>
              </a:rPr>
              <a:t>'</a:t>
            </a:r>
            <a:r>
              <a:rPr lang="en-US" altLang="ja-JP" sz="2800" dirty="0">
                <a:solidFill>
                  <a:prstClr val="black"/>
                </a:solidFill>
              </a:rPr>
              <a:t> </a:t>
            </a:r>
            <a:r>
              <a:rPr lang="ja-JP" altLang="en-US" sz="2800" dirty="0">
                <a:solidFill>
                  <a:prstClr val="black"/>
                </a:solidFill>
              </a:rPr>
              <a:t>は</a:t>
            </a:r>
            <a:r>
              <a:rPr lang="en-US" altLang="ja-JP" sz="2800" dirty="0">
                <a:solidFill>
                  <a:prstClr val="black"/>
                </a:solidFill>
              </a:rPr>
              <a:t>a</a:t>
            </a:r>
            <a:r>
              <a:rPr lang="ja-JP" altLang="en-US" sz="2800" dirty="0">
                <a:solidFill>
                  <a:prstClr val="black"/>
                </a:solidFill>
              </a:rPr>
              <a:t>という文字に対応する</a:t>
            </a:r>
            <a:r>
              <a:rPr lang="en-US" altLang="ja-JP" sz="2800" dirty="0" err="1">
                <a:solidFill>
                  <a:prstClr val="black"/>
                </a:solidFill>
              </a:rPr>
              <a:t>int</a:t>
            </a:r>
            <a:r>
              <a:rPr lang="ja-JP" altLang="en-US" sz="2800" dirty="0">
                <a:solidFill>
                  <a:prstClr val="black"/>
                </a:solidFill>
              </a:rPr>
              <a:t>型の数を表す。（</a:t>
            </a:r>
            <a:r>
              <a:rPr lang="en-US" altLang="ja-JP" sz="2800" dirty="0">
                <a:solidFill>
                  <a:prstClr val="black"/>
                </a:solidFill>
              </a:rPr>
              <a:t>char</a:t>
            </a:r>
            <a:r>
              <a:rPr lang="ja-JP" altLang="en-US" sz="2800" dirty="0">
                <a:solidFill>
                  <a:prstClr val="black"/>
                </a:solidFill>
              </a:rPr>
              <a:t>型ではないことに注意。</a:t>
            </a:r>
            <a:r>
              <a:rPr lang="en-US" altLang="ja-JP" sz="2800" dirty="0">
                <a:solidFill>
                  <a:prstClr val="black"/>
                </a:solidFill>
              </a:rPr>
              <a:t>C++</a:t>
            </a:r>
            <a:r>
              <a:rPr lang="ja-JP" altLang="en-US" sz="2800" dirty="0">
                <a:solidFill>
                  <a:prstClr val="black"/>
                </a:solidFill>
              </a:rPr>
              <a:t>では</a:t>
            </a:r>
            <a:r>
              <a:rPr lang="en-US" altLang="ja-JP" sz="2800" dirty="0">
                <a:solidFill>
                  <a:prstClr val="black"/>
                </a:solidFill>
              </a:rPr>
              <a:t>char</a:t>
            </a:r>
            <a:r>
              <a:rPr lang="ja-JP" altLang="en-US" sz="2800" dirty="0">
                <a:solidFill>
                  <a:prstClr val="black"/>
                </a:solidFill>
              </a:rPr>
              <a:t>型だが。）演習室の環境では、</a:t>
            </a:r>
            <a:r>
              <a:rPr lang="fr-FR" altLang="ja-JP" sz="2800" dirty="0">
                <a:solidFill>
                  <a:prstClr val="black"/>
                </a:solidFill>
              </a:rPr>
              <a:t>'</a:t>
            </a:r>
            <a:r>
              <a:rPr lang="en-US" altLang="ja-JP" sz="2800" dirty="0">
                <a:solidFill>
                  <a:prstClr val="black"/>
                </a:solidFill>
              </a:rPr>
              <a:t>a</a:t>
            </a:r>
            <a:r>
              <a:rPr lang="fr-FR" altLang="ja-JP" sz="2800" dirty="0">
                <a:solidFill>
                  <a:prstClr val="black"/>
                </a:solidFill>
              </a:rPr>
              <a:t>'</a:t>
            </a:r>
            <a:r>
              <a:rPr lang="ja-JP" altLang="en-US" sz="2800" dirty="0">
                <a:solidFill>
                  <a:prstClr val="black"/>
                </a:solidFill>
              </a:rPr>
              <a:t>は</a:t>
            </a:r>
            <a:r>
              <a:rPr lang="en-US" altLang="ja-JP" sz="2800" dirty="0" err="1">
                <a:solidFill>
                  <a:prstClr val="black"/>
                </a:solidFill>
              </a:rPr>
              <a:t>int</a:t>
            </a:r>
            <a:r>
              <a:rPr lang="ja-JP" altLang="en-US" sz="2800" dirty="0">
                <a:solidFill>
                  <a:prstClr val="black"/>
                </a:solidFill>
              </a:rPr>
              <a:t>型の</a:t>
            </a:r>
            <a:r>
              <a:rPr lang="en-US" altLang="ja-JP" sz="2800" dirty="0">
                <a:solidFill>
                  <a:prstClr val="black"/>
                </a:solidFill>
              </a:rPr>
              <a:t>97</a:t>
            </a:r>
            <a:r>
              <a:rPr lang="ja-JP" altLang="en-US" sz="2800" dirty="0">
                <a:solidFill>
                  <a:prstClr val="black"/>
                </a:solidFill>
              </a:rPr>
              <a:t>を表す。</a:t>
            </a:r>
            <a:endParaRPr lang="en-US" altLang="ja-JP" sz="2800"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1143000"/>
          </a:xfrm>
        </p:spPr>
        <p:txBody>
          <a:bodyPr>
            <a:normAutofit/>
          </a:bodyPr>
          <a:lstStyle/>
          <a:p>
            <a:r>
              <a:rPr lang="en-US" altLang="ja-JP" dirty="0" err="1"/>
              <a:t>printf</a:t>
            </a:r>
            <a:r>
              <a:rPr lang="ja-JP" altLang="en-US" dirty="0"/>
              <a:t>での文字の表示方法</a:t>
            </a:r>
            <a:endParaRPr kumimoji="1" lang="ja-JP" altLang="en-US" dirty="0"/>
          </a:p>
        </p:txBody>
      </p:sp>
      <p:sp>
        <p:nvSpPr>
          <p:cNvPr id="4" name="テキスト ボックス 3"/>
          <p:cNvSpPr txBox="1"/>
          <p:nvPr/>
        </p:nvSpPr>
        <p:spPr>
          <a:xfrm>
            <a:off x="357158" y="1428736"/>
            <a:ext cx="8501122" cy="1200329"/>
          </a:xfrm>
          <a:prstGeom prst="rect">
            <a:avLst/>
          </a:prstGeom>
          <a:noFill/>
        </p:spPr>
        <p:txBody>
          <a:bodyPr wrap="square" rtlCol="0">
            <a:spAutoFit/>
          </a:bodyPr>
          <a:lstStyle/>
          <a:p>
            <a:r>
              <a:rPr lang="en-US" altLang="ja-JP" sz="2400" dirty="0" err="1"/>
              <a:t>p</a:t>
            </a:r>
            <a:r>
              <a:rPr kumimoji="1" lang="en-US" altLang="ja-JP" sz="2400" dirty="0" err="1"/>
              <a:t>rintf</a:t>
            </a:r>
            <a:r>
              <a:rPr kumimoji="1" lang="ja-JP" altLang="en-US" sz="2400" dirty="0"/>
              <a:t>関数で文字</a:t>
            </a:r>
            <a:r>
              <a:rPr lang="ja-JP" altLang="en-US" sz="2400" dirty="0"/>
              <a:t>を表示する場合、変換指定子を</a:t>
            </a:r>
            <a:r>
              <a:rPr lang="en-US" altLang="ja-JP" sz="2400" dirty="0"/>
              <a:t>%c</a:t>
            </a:r>
            <a:r>
              <a:rPr lang="ja-JP" altLang="en-US" sz="2400" dirty="0"/>
              <a:t>にする。引数には</a:t>
            </a:r>
            <a:r>
              <a:rPr lang="en-US" altLang="ja-JP" sz="2400" dirty="0" err="1"/>
              <a:t>int</a:t>
            </a:r>
            <a:r>
              <a:rPr lang="ja-JP" altLang="en-US" sz="2400" dirty="0"/>
              <a:t>型を受け取り、それを</a:t>
            </a:r>
            <a:r>
              <a:rPr lang="en-US" altLang="ja-JP" sz="2400" dirty="0"/>
              <a:t>unsigned char</a:t>
            </a:r>
            <a:r>
              <a:rPr lang="ja-JP" altLang="en-US" sz="2400" dirty="0"/>
              <a:t>型に変換（</a:t>
            </a:r>
            <a:r>
              <a:rPr lang="en-US" altLang="ja-JP" sz="2400" dirty="0"/>
              <a:t>256</a:t>
            </a:r>
            <a:r>
              <a:rPr lang="ja-JP" altLang="en-US" sz="2400" dirty="0"/>
              <a:t>で割った非負の余りに変換）し、それに対応する文字を表示する。</a:t>
            </a:r>
            <a:endParaRPr kumimoji="1" lang="ja-JP" altLang="en-US" sz="2400" dirty="0"/>
          </a:p>
        </p:txBody>
      </p:sp>
      <p:sp>
        <p:nvSpPr>
          <p:cNvPr id="6" name="正方形/長方形 5"/>
          <p:cNvSpPr/>
          <p:nvPr/>
        </p:nvSpPr>
        <p:spPr>
          <a:xfrm>
            <a:off x="1142976" y="2786058"/>
            <a:ext cx="4143404" cy="3970318"/>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("%d\n",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 + 256);</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 – 256);</a:t>
            </a:r>
          </a:p>
          <a:p>
            <a:r>
              <a:rPr lang="en-US" altLang="ja-JP" sz="2800" dirty="0"/>
              <a:t>  return 0;</a:t>
            </a:r>
          </a:p>
          <a:p>
            <a:r>
              <a:rPr lang="en-US" altLang="ja-JP" sz="2800" dirty="0"/>
              <a:t>}</a:t>
            </a:r>
          </a:p>
        </p:txBody>
      </p:sp>
      <p:sp>
        <p:nvSpPr>
          <p:cNvPr id="7" name="テキスト ボックス 6"/>
          <p:cNvSpPr txBox="1"/>
          <p:nvPr/>
        </p:nvSpPr>
        <p:spPr>
          <a:xfrm>
            <a:off x="5500694" y="3643314"/>
            <a:ext cx="2444900" cy="2677656"/>
          </a:xfrm>
          <a:prstGeom prst="rect">
            <a:avLst/>
          </a:prstGeom>
          <a:noFill/>
        </p:spPr>
        <p:txBody>
          <a:bodyPr wrap="none" rtlCol="0">
            <a:spAutoFit/>
          </a:bodyPr>
          <a:lstStyle/>
          <a:p>
            <a:r>
              <a:rPr kumimoji="1" lang="en-US" altLang="ja-JP" sz="2800" dirty="0"/>
              <a:t>a</a:t>
            </a:r>
          </a:p>
          <a:p>
            <a:r>
              <a:rPr lang="en-US" altLang="ja-JP" sz="2800" dirty="0"/>
              <a:t>97</a:t>
            </a:r>
          </a:p>
          <a:p>
            <a:r>
              <a:rPr lang="en-US" altLang="ja-JP" sz="2800" dirty="0"/>
              <a:t>a</a:t>
            </a:r>
            <a:endParaRPr kumimoji="1" lang="en-US" altLang="ja-JP" sz="2800" dirty="0"/>
          </a:p>
          <a:p>
            <a:r>
              <a:rPr lang="en-US" altLang="ja-JP" sz="2800" dirty="0"/>
              <a:t>a</a:t>
            </a:r>
          </a:p>
          <a:p>
            <a:r>
              <a:rPr lang="en-US" altLang="ja-JP" sz="2800" dirty="0"/>
              <a:t>a</a:t>
            </a:r>
            <a:endParaRPr kumimoji="1" lang="en-US" altLang="ja-JP" sz="2800" dirty="0"/>
          </a:p>
          <a:p>
            <a:r>
              <a:rPr lang="ja-JP" altLang="en-US" sz="2800" dirty="0"/>
              <a:t>が表示される。</a:t>
            </a:r>
            <a:endParaRPr lang="en-US" altLang="ja-JP"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17596"/>
          </a:xfrm>
        </p:spPr>
        <p:txBody>
          <a:bodyPr>
            <a:normAutofit/>
          </a:bodyPr>
          <a:lstStyle/>
          <a:p>
            <a:r>
              <a:rPr lang="ja-JP" altLang="en-US" dirty="0"/>
              <a:t>文字の</a:t>
            </a:r>
            <a:r>
              <a:rPr lang="en-US" altLang="ja-JP" dirty="0"/>
              <a:t>8</a:t>
            </a:r>
            <a:r>
              <a:rPr lang="ja-JP" altLang="en-US" dirty="0"/>
              <a:t>進表記</a:t>
            </a:r>
            <a:endParaRPr kumimoji="1" lang="ja-JP" altLang="en-US" dirty="0"/>
          </a:p>
        </p:txBody>
      </p:sp>
      <p:sp>
        <p:nvSpPr>
          <p:cNvPr id="4" name="テキスト ボックス 3"/>
          <p:cNvSpPr txBox="1"/>
          <p:nvPr/>
        </p:nvSpPr>
        <p:spPr>
          <a:xfrm>
            <a:off x="928662" y="1071546"/>
            <a:ext cx="7215238" cy="2677656"/>
          </a:xfrm>
          <a:prstGeom prst="rect">
            <a:avLst/>
          </a:prstGeom>
          <a:noFill/>
        </p:spPr>
        <p:txBody>
          <a:bodyPr wrap="square" rtlCol="0">
            <a:spAutoFit/>
          </a:bodyPr>
          <a:lstStyle/>
          <a:p>
            <a:r>
              <a:rPr kumimoji="1" lang="ja-JP" altLang="en-US" sz="2800" dirty="0"/>
              <a:t>ある文字に対応する数が分かっているとき、</a:t>
            </a:r>
            <a:r>
              <a:rPr lang="ja-JP" altLang="en-US" sz="2800" dirty="0"/>
              <a:t>その数で直接書きたい場合がある。その時に使うのが文字の</a:t>
            </a:r>
            <a:r>
              <a:rPr lang="en-US" altLang="ja-JP" sz="2800" dirty="0"/>
              <a:t>8</a:t>
            </a:r>
            <a:r>
              <a:rPr lang="ja-JP" altLang="en-US" sz="2800" dirty="0"/>
              <a:t>進表記である。例えば、</a:t>
            </a:r>
            <a:r>
              <a:rPr lang="fr-FR" altLang="ja-JP" sz="2800" dirty="0"/>
              <a:t>'</a:t>
            </a:r>
            <a:r>
              <a:rPr lang="en-US" altLang="ja-JP" sz="2800" dirty="0"/>
              <a:t>a</a:t>
            </a:r>
            <a:r>
              <a:rPr lang="fr-FR" altLang="ja-JP" sz="2800" dirty="0"/>
              <a:t>'</a:t>
            </a:r>
            <a:r>
              <a:rPr lang="ja-JP" altLang="en-US" sz="2800" dirty="0"/>
              <a:t>と書く代りに（演習室の環境では）</a:t>
            </a:r>
            <a:r>
              <a:rPr lang="fr-FR" altLang="ja-JP" sz="2800" dirty="0"/>
              <a:t>'</a:t>
            </a:r>
            <a:r>
              <a:rPr lang="en-US" altLang="ja-JP" sz="2800" dirty="0"/>
              <a:t>\141</a:t>
            </a:r>
            <a:r>
              <a:rPr lang="fr-FR" altLang="ja-JP" sz="2800" dirty="0"/>
              <a:t>'</a:t>
            </a:r>
            <a:r>
              <a:rPr lang="ja-JP" altLang="en-US" sz="2800" dirty="0"/>
              <a:t>と書くことができる。ただし、プログラムの可搬性が低下するので使わない方がよい。</a:t>
            </a:r>
            <a:endParaRPr lang="en-US" altLang="ja-JP" sz="2800" dirty="0"/>
          </a:p>
        </p:txBody>
      </p:sp>
      <p:sp>
        <p:nvSpPr>
          <p:cNvPr id="3" name="正方形/長方形 2"/>
          <p:cNvSpPr/>
          <p:nvPr/>
        </p:nvSpPr>
        <p:spPr>
          <a:xfrm>
            <a:off x="683568" y="3861048"/>
            <a:ext cx="7560840" cy="2677656"/>
          </a:xfrm>
          <a:prstGeom prst="rect">
            <a:avLst/>
          </a:prstGeom>
          <a:ln>
            <a:solidFill>
              <a:schemeClr val="tx1"/>
            </a:solidFill>
          </a:ln>
        </p:spPr>
        <p:txBody>
          <a:bodyPr wrap="square">
            <a:spAutoFit/>
          </a:bodyPr>
          <a:lstStyle/>
          <a:p>
            <a:r>
              <a:rPr lang="ja-JP" altLang="en-US" sz="2800" dirty="0"/>
              <a:t>よく使うのは、ヌル文字（</a:t>
            </a:r>
            <a:r>
              <a:rPr lang="en-US" altLang="ja-JP" sz="2800" dirty="0">
                <a:latin typeface="+mn-ea"/>
              </a:rPr>
              <a:t>null character</a:t>
            </a:r>
            <a:r>
              <a:rPr lang="ja-JP" altLang="en-US" sz="2800" dirty="0">
                <a:latin typeface="+mn-ea"/>
              </a:rPr>
              <a:t>、値は</a:t>
            </a:r>
            <a:r>
              <a:rPr lang="en-US" altLang="ja-JP" sz="2800" dirty="0">
                <a:latin typeface="+mn-ea"/>
              </a:rPr>
              <a:t>0</a:t>
            </a:r>
            <a:r>
              <a:rPr lang="ja-JP" altLang="en-US" sz="2800" dirty="0">
                <a:latin typeface="+mn-ea"/>
              </a:rPr>
              <a:t>、ナル文字</a:t>
            </a:r>
            <a:r>
              <a:rPr lang="en-US" altLang="en-US" sz="2800" dirty="0">
                <a:latin typeface="+mn-ea"/>
              </a:rPr>
              <a:t>と</a:t>
            </a:r>
            <a:r>
              <a:rPr lang="ja-JP" altLang="en-US" sz="2800" dirty="0">
                <a:latin typeface="+mn-ea"/>
              </a:rPr>
              <a:t>読んでもよい）</a:t>
            </a:r>
            <a:r>
              <a:rPr lang="ja-JP" altLang="en-US" sz="2800" dirty="0"/>
              <a:t>を表す場合で、</a:t>
            </a:r>
            <a:r>
              <a:rPr lang="fr-FR" altLang="ja-JP" sz="2800" dirty="0"/>
              <a:t>'</a:t>
            </a:r>
            <a:r>
              <a:rPr lang="en-US" altLang="ja-JP" sz="2800" dirty="0"/>
              <a:t>\0</a:t>
            </a:r>
            <a:r>
              <a:rPr lang="fr-FR" altLang="ja-JP" sz="2800" dirty="0"/>
              <a:t>'</a:t>
            </a:r>
            <a:r>
              <a:rPr lang="ja-JP" altLang="en-US" sz="2800" dirty="0"/>
              <a:t>と書く。</a:t>
            </a:r>
            <a:r>
              <a:rPr lang="fr-FR" altLang="ja-JP" sz="2800" dirty="0"/>
              <a:t>'</a:t>
            </a:r>
            <a:r>
              <a:rPr lang="en-US" altLang="ja-JP" sz="2800" dirty="0"/>
              <a:t>\0</a:t>
            </a:r>
            <a:r>
              <a:rPr lang="fr-FR" altLang="ja-JP" sz="2800" dirty="0"/>
              <a:t>'</a:t>
            </a:r>
            <a:r>
              <a:rPr lang="ja-JP" altLang="en-US" sz="2800" dirty="0"/>
              <a:t>は、対応する数が</a:t>
            </a:r>
            <a:r>
              <a:rPr lang="en-US" altLang="ja-JP" sz="2800" dirty="0"/>
              <a:t>0</a:t>
            </a:r>
            <a:r>
              <a:rPr lang="ja-JP" altLang="en-US" sz="2800" dirty="0"/>
              <a:t>である文字に対応する数、つまり</a:t>
            </a:r>
            <a:r>
              <a:rPr lang="en-US" altLang="ja-JP" sz="2800" dirty="0"/>
              <a:t>0</a:t>
            </a:r>
            <a:r>
              <a:rPr lang="ja-JP" altLang="en-US" sz="2800" dirty="0"/>
              <a:t>を表している。</a:t>
            </a:r>
            <a:r>
              <a:rPr lang="en-US" altLang="ja-JP" sz="2800" dirty="0"/>
              <a:t>0</a:t>
            </a:r>
            <a:r>
              <a:rPr lang="ja-JP" altLang="en-US" sz="2800" dirty="0"/>
              <a:t>と直接書いても同じ意味だが、</a:t>
            </a:r>
            <a:r>
              <a:rPr lang="en-US" altLang="ja-JP" sz="2800" dirty="0"/>
              <a:t>0</a:t>
            </a:r>
            <a:r>
              <a:rPr lang="ja-JP" altLang="en-US" sz="2800" dirty="0"/>
              <a:t>よりも</a:t>
            </a:r>
            <a:r>
              <a:rPr lang="fr-FR" altLang="ja-JP" sz="2800" dirty="0"/>
              <a:t>'</a:t>
            </a:r>
            <a:r>
              <a:rPr lang="en-US" altLang="ja-JP" sz="2800" dirty="0"/>
              <a:t>\0</a:t>
            </a:r>
            <a:r>
              <a:rPr lang="fr-FR" altLang="ja-JP" sz="2800" dirty="0"/>
              <a:t>'</a:t>
            </a:r>
            <a:r>
              <a:rPr lang="ja-JP" altLang="en-US" sz="2800" dirty="0"/>
              <a:t>の方が、文字を表している数だということが見た目に分かりやすいのでよく使う。</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8</a:t>
            </a:r>
            <a:r>
              <a:rPr kumimoji="1" lang="ja-JP" altLang="en-US" dirty="0"/>
              <a:t>進</a:t>
            </a:r>
            <a:r>
              <a:rPr lang="ja-JP" altLang="en-US" dirty="0"/>
              <a:t>逆斜線</a:t>
            </a:r>
            <a:r>
              <a:rPr kumimoji="1" lang="ja-JP" altLang="en-US" dirty="0"/>
              <a:t>表記の構文（参考）</a:t>
            </a:r>
          </a:p>
        </p:txBody>
      </p:sp>
      <p:sp>
        <p:nvSpPr>
          <p:cNvPr id="4" name="テキスト ボックス 3"/>
          <p:cNvSpPr txBox="1"/>
          <p:nvPr/>
        </p:nvSpPr>
        <p:spPr>
          <a:xfrm>
            <a:off x="3857620" y="1428736"/>
            <a:ext cx="1911549" cy="523220"/>
          </a:xfrm>
          <a:prstGeom prst="rect">
            <a:avLst/>
          </a:prstGeom>
          <a:solidFill>
            <a:srgbClr val="FFFF00"/>
          </a:solidFill>
          <a:ln>
            <a:solidFill>
              <a:schemeClr val="tx1"/>
            </a:solidFill>
          </a:ln>
        </p:spPr>
        <p:txBody>
          <a:bodyPr wrap="none" rtlCol="0">
            <a:spAutoFit/>
          </a:bodyPr>
          <a:lstStyle/>
          <a:p>
            <a:r>
              <a:rPr kumimoji="1" lang="en-US" altLang="ja-JP" sz="2800" dirty="0"/>
              <a:t>\ octal-digit</a:t>
            </a:r>
          </a:p>
        </p:txBody>
      </p:sp>
      <p:sp>
        <p:nvSpPr>
          <p:cNvPr id="5" name="正方形/長方形 4"/>
          <p:cNvSpPr/>
          <p:nvPr/>
        </p:nvSpPr>
        <p:spPr>
          <a:xfrm>
            <a:off x="3902392" y="2214554"/>
            <a:ext cx="3455690" cy="523220"/>
          </a:xfrm>
          <a:prstGeom prst="rect">
            <a:avLst/>
          </a:prstGeom>
          <a:solidFill>
            <a:srgbClr val="FFFF00"/>
          </a:solidFill>
          <a:ln>
            <a:solidFill>
              <a:schemeClr val="tx1"/>
            </a:solidFill>
          </a:ln>
        </p:spPr>
        <p:txBody>
          <a:bodyPr wrap="none">
            <a:spAutoFit/>
          </a:bodyPr>
          <a:lstStyle/>
          <a:p>
            <a:pPr lvl="0"/>
            <a:r>
              <a:rPr lang="en-US" altLang="ja-JP" sz="2800" dirty="0">
                <a:solidFill>
                  <a:prstClr val="black"/>
                </a:solidFill>
              </a:rPr>
              <a:t>\ octal-digit </a:t>
            </a:r>
            <a:r>
              <a:rPr lang="en-US" altLang="ja-JP" sz="2800" dirty="0" err="1">
                <a:solidFill>
                  <a:prstClr val="black"/>
                </a:solidFill>
              </a:rPr>
              <a:t>octal-digit</a:t>
            </a:r>
            <a:endParaRPr lang="en-US" altLang="ja-JP" sz="2800" dirty="0">
              <a:solidFill>
                <a:prstClr val="black"/>
              </a:solidFill>
            </a:endParaRPr>
          </a:p>
        </p:txBody>
      </p:sp>
      <p:sp>
        <p:nvSpPr>
          <p:cNvPr id="6" name="正方形/長方形 5"/>
          <p:cNvSpPr/>
          <p:nvPr/>
        </p:nvSpPr>
        <p:spPr>
          <a:xfrm>
            <a:off x="3857620" y="3000372"/>
            <a:ext cx="4999830" cy="523220"/>
          </a:xfrm>
          <a:prstGeom prst="rect">
            <a:avLst/>
          </a:prstGeom>
          <a:solidFill>
            <a:srgbClr val="FFFF00"/>
          </a:solidFill>
          <a:ln>
            <a:solidFill>
              <a:schemeClr val="tx1"/>
            </a:solidFill>
          </a:ln>
        </p:spPr>
        <p:txBody>
          <a:bodyPr wrap="none">
            <a:spAutoFit/>
          </a:bodyPr>
          <a:lstStyle/>
          <a:p>
            <a:pPr lvl="0"/>
            <a:r>
              <a:rPr lang="en-US" altLang="ja-JP" sz="2800" dirty="0">
                <a:solidFill>
                  <a:prstClr val="black"/>
                </a:solidFill>
              </a:rPr>
              <a:t>\ octal-digit </a:t>
            </a:r>
            <a:r>
              <a:rPr lang="en-US" altLang="ja-JP" sz="2800" dirty="0" err="1">
                <a:solidFill>
                  <a:prstClr val="black"/>
                </a:solidFill>
              </a:rPr>
              <a:t>octal-digit</a:t>
            </a:r>
            <a:r>
              <a:rPr lang="en-US" altLang="ja-JP" sz="2800" dirty="0">
                <a:solidFill>
                  <a:prstClr val="black"/>
                </a:solidFill>
              </a:rPr>
              <a:t> octal-digit</a:t>
            </a:r>
          </a:p>
        </p:txBody>
      </p:sp>
      <p:sp>
        <p:nvSpPr>
          <p:cNvPr id="7" name="テキスト ボックス 6"/>
          <p:cNvSpPr txBox="1"/>
          <p:nvPr/>
        </p:nvSpPr>
        <p:spPr>
          <a:xfrm>
            <a:off x="389240" y="1428736"/>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kumimoji="1" lang="en-US" altLang="ja-JP" sz="2400" dirty="0"/>
              <a:t>1</a:t>
            </a:r>
            <a:endParaRPr kumimoji="1" lang="ja-JP" altLang="en-US" sz="2400" dirty="0"/>
          </a:p>
        </p:txBody>
      </p:sp>
      <p:sp>
        <p:nvSpPr>
          <p:cNvPr id="8" name="テキスト ボックス 7"/>
          <p:cNvSpPr txBox="1"/>
          <p:nvPr/>
        </p:nvSpPr>
        <p:spPr>
          <a:xfrm>
            <a:off x="387764" y="2247255"/>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lang="en-US" altLang="ja-JP" sz="2400" dirty="0"/>
              <a:t>2</a:t>
            </a:r>
            <a:endParaRPr kumimoji="1" lang="ja-JP" altLang="en-US" sz="2400" dirty="0"/>
          </a:p>
        </p:txBody>
      </p:sp>
      <p:sp>
        <p:nvSpPr>
          <p:cNvPr id="9" name="テキスト ボックス 8"/>
          <p:cNvSpPr txBox="1"/>
          <p:nvPr/>
        </p:nvSpPr>
        <p:spPr>
          <a:xfrm>
            <a:off x="389240" y="3000372"/>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lang="en-US" altLang="ja-JP" sz="2400" dirty="0"/>
              <a:t>3</a:t>
            </a:r>
            <a:endParaRPr kumimoji="1" lang="ja-JP" altLang="en-US" sz="2400" dirty="0"/>
          </a:p>
        </p:txBody>
      </p:sp>
      <p:sp>
        <p:nvSpPr>
          <p:cNvPr id="10" name="テキスト ボックス 9"/>
          <p:cNvSpPr txBox="1"/>
          <p:nvPr/>
        </p:nvSpPr>
        <p:spPr>
          <a:xfrm>
            <a:off x="571472" y="3643314"/>
            <a:ext cx="8143932" cy="1200329"/>
          </a:xfrm>
          <a:prstGeom prst="rect">
            <a:avLst/>
          </a:prstGeom>
          <a:noFill/>
        </p:spPr>
        <p:txBody>
          <a:bodyPr wrap="square" rtlCol="0">
            <a:spAutoFit/>
          </a:bodyPr>
          <a:lstStyle/>
          <a:p>
            <a:r>
              <a:rPr kumimoji="1" lang="ja-JP" altLang="en-US" sz="2400" dirty="0"/>
              <a:t>ただし、</a:t>
            </a:r>
            <a:r>
              <a:rPr kumimoji="1" lang="en-US" altLang="ja-JP" sz="2400" dirty="0"/>
              <a:t>octal-digit</a:t>
            </a:r>
            <a:r>
              <a:rPr kumimoji="1" lang="ja-JP" altLang="en-US" sz="2400" dirty="0"/>
              <a:t>は</a:t>
            </a:r>
            <a:r>
              <a:rPr kumimoji="1" lang="en-US" altLang="ja-JP" sz="2400" dirty="0"/>
              <a:t>0 1 2 3 4 5 6 7</a:t>
            </a:r>
            <a:r>
              <a:rPr kumimoji="1" lang="ja-JP" altLang="en-US" sz="2400" dirty="0"/>
              <a:t>のいずれかを表す。</a:t>
            </a:r>
            <a:endParaRPr kumimoji="1" lang="en-US" altLang="ja-JP" sz="2400" dirty="0"/>
          </a:p>
          <a:p>
            <a:r>
              <a:rPr lang="ja-JP" altLang="en-US" sz="2400" dirty="0"/>
              <a:t>つまり、バックスラッシュのあとに</a:t>
            </a:r>
            <a:r>
              <a:rPr lang="en-US" altLang="ja-JP" sz="2400" dirty="0"/>
              <a:t>1</a:t>
            </a:r>
            <a:r>
              <a:rPr lang="ja-JP" altLang="en-US" sz="2400" dirty="0"/>
              <a:t>桁から</a:t>
            </a:r>
            <a:r>
              <a:rPr lang="en-US" altLang="ja-JP" sz="2400" dirty="0"/>
              <a:t>3</a:t>
            </a:r>
            <a:r>
              <a:rPr lang="ja-JP" altLang="en-US" sz="2400" dirty="0"/>
              <a:t>桁の</a:t>
            </a:r>
            <a:r>
              <a:rPr lang="en-US" altLang="ja-JP" sz="2400" dirty="0"/>
              <a:t>8</a:t>
            </a:r>
            <a:r>
              <a:rPr lang="ja-JP" altLang="en-US" sz="2400" dirty="0"/>
              <a:t>進数を書いたものが</a:t>
            </a:r>
            <a:r>
              <a:rPr lang="en-US" altLang="ja-JP" sz="2400" dirty="0"/>
              <a:t>8</a:t>
            </a:r>
            <a:r>
              <a:rPr lang="ja-JP" altLang="en-US" sz="2400" dirty="0"/>
              <a:t>進逆斜線表記である。</a:t>
            </a:r>
            <a:endParaRPr kumimoji="1" lang="ja-JP" altLang="en-US" sz="2400" dirty="0"/>
          </a:p>
        </p:txBody>
      </p:sp>
      <p:sp>
        <p:nvSpPr>
          <p:cNvPr id="11" name="テキスト ボックス 10"/>
          <p:cNvSpPr txBox="1"/>
          <p:nvPr/>
        </p:nvSpPr>
        <p:spPr>
          <a:xfrm>
            <a:off x="428597" y="4786322"/>
            <a:ext cx="8143932" cy="1938992"/>
          </a:xfrm>
          <a:prstGeom prst="rect">
            <a:avLst/>
          </a:prstGeom>
          <a:noFill/>
        </p:spPr>
        <p:txBody>
          <a:bodyPr wrap="square" rtlCol="0">
            <a:spAutoFit/>
          </a:bodyPr>
          <a:lstStyle/>
          <a:p>
            <a:r>
              <a:rPr lang="en-US" altLang="ja-JP" sz="2400" dirty="0"/>
              <a:t>8</a:t>
            </a:r>
            <a:r>
              <a:rPr kumimoji="1" lang="ja-JP" altLang="en-US" sz="2400" dirty="0"/>
              <a:t>進逆斜線表記は</a:t>
            </a:r>
            <a:r>
              <a:rPr lang="ja-JP" altLang="en-US" sz="2400" dirty="0"/>
              <a:t>クォートおよびダブルクォートの中でのみ用いる。</a:t>
            </a:r>
            <a:r>
              <a:rPr lang="en-US" altLang="ja-JP" sz="2400" dirty="0"/>
              <a:t>8</a:t>
            </a:r>
            <a:r>
              <a:rPr lang="ja-JP" altLang="en-US" sz="2400" dirty="0"/>
              <a:t>進逆斜線表記をクォートで囲んだとき、それは、その</a:t>
            </a:r>
            <a:r>
              <a:rPr lang="en-US" altLang="ja-JP" sz="2400" dirty="0"/>
              <a:t>8</a:t>
            </a:r>
            <a:r>
              <a:rPr lang="ja-JP" altLang="en-US" sz="2400" dirty="0"/>
              <a:t>進数の表している数</a:t>
            </a:r>
            <a:r>
              <a:rPr lang="en-US" altLang="ja-JP" sz="2400" dirty="0"/>
              <a:t>(</a:t>
            </a:r>
            <a:r>
              <a:rPr lang="en-US" altLang="ja-JP" sz="2400" dirty="0" err="1"/>
              <a:t>int</a:t>
            </a:r>
            <a:r>
              <a:rPr lang="ja-JP" altLang="en-US" sz="2400" dirty="0"/>
              <a:t>型</a:t>
            </a:r>
            <a:r>
              <a:rPr lang="en-US" altLang="ja-JP" sz="2400" dirty="0"/>
              <a:t>)</a:t>
            </a:r>
            <a:r>
              <a:rPr lang="ja-JP" altLang="en-US" sz="2400" dirty="0"/>
              <a:t>を表す。つまり、文字を表すための数であるということを見た目に分かりやすくするために用意されている構文である。</a:t>
            </a:r>
            <a:endParaRPr kumimoji="1" lang="ja-JP"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変数への格納</a:t>
            </a:r>
            <a:endParaRPr kumimoji="1" lang="ja-JP" altLang="en-US" dirty="0"/>
          </a:p>
        </p:txBody>
      </p:sp>
      <p:sp>
        <p:nvSpPr>
          <p:cNvPr id="5" name="正方形/長方形 4"/>
          <p:cNvSpPr/>
          <p:nvPr/>
        </p:nvSpPr>
        <p:spPr>
          <a:xfrm>
            <a:off x="755576" y="1571612"/>
            <a:ext cx="3024336" cy="4832092"/>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x =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("%d\n", x);</a:t>
            </a:r>
          </a:p>
          <a:p>
            <a:r>
              <a:rPr lang="en-US" altLang="ja-JP" sz="2800" dirty="0"/>
              <a:t>  x = x+1;</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("%d\n", x);</a:t>
            </a:r>
          </a:p>
          <a:p>
            <a:r>
              <a:rPr lang="en-US" altLang="ja-JP" sz="2800" dirty="0"/>
              <a:t>  return 0;</a:t>
            </a:r>
          </a:p>
          <a:p>
            <a:r>
              <a:rPr lang="en-US" altLang="ja-JP" sz="2800" dirty="0"/>
              <a:t>}</a:t>
            </a:r>
          </a:p>
        </p:txBody>
      </p:sp>
      <p:sp>
        <p:nvSpPr>
          <p:cNvPr id="6" name="テキスト ボックス 5"/>
          <p:cNvSpPr txBox="1"/>
          <p:nvPr/>
        </p:nvSpPr>
        <p:spPr>
          <a:xfrm>
            <a:off x="4644008" y="1615440"/>
            <a:ext cx="4177604" cy="2677656"/>
          </a:xfrm>
          <a:prstGeom prst="rect">
            <a:avLst/>
          </a:prstGeom>
          <a:noFill/>
          <a:ln>
            <a:solidFill>
              <a:schemeClr val="tx1"/>
            </a:solidFill>
          </a:ln>
        </p:spPr>
        <p:txBody>
          <a:bodyPr wrap="square" rtlCol="0">
            <a:spAutoFit/>
          </a:bodyPr>
          <a:lstStyle/>
          <a:p>
            <a:r>
              <a:rPr kumimoji="1" lang="ja-JP" altLang="en-US" sz="2400" dirty="0"/>
              <a:t>文字は</a:t>
            </a:r>
            <a:r>
              <a:rPr lang="ja-JP" altLang="en-US" sz="2400" dirty="0"/>
              <a:t>よく</a:t>
            </a:r>
            <a:r>
              <a:rPr kumimoji="1" lang="en-US" altLang="ja-JP" sz="2400" dirty="0" err="1"/>
              <a:t>int</a:t>
            </a:r>
            <a:r>
              <a:rPr kumimoji="1" lang="ja-JP" altLang="en-US" sz="2400" dirty="0"/>
              <a:t>型の変数に格納</a:t>
            </a:r>
            <a:r>
              <a:rPr lang="ja-JP" altLang="en-US" sz="2400" dirty="0"/>
              <a:t>される</a:t>
            </a:r>
            <a:r>
              <a:rPr kumimoji="1" lang="en-US" altLang="ja-JP" sz="2400" dirty="0"/>
              <a:t>(EOF</a:t>
            </a:r>
            <a:r>
              <a:rPr kumimoji="1" lang="ja-JP" altLang="en-US" sz="2400" dirty="0"/>
              <a:t>が格納できるようにするため</a:t>
            </a:r>
            <a:r>
              <a:rPr kumimoji="1" lang="en-US" altLang="ja-JP" sz="2400" dirty="0"/>
              <a:t>)</a:t>
            </a:r>
            <a:r>
              <a:rPr kumimoji="1" lang="ja-JP" altLang="en-US" sz="2400" dirty="0"/>
              <a:t>。</a:t>
            </a:r>
            <a:r>
              <a:rPr lang="en-US" altLang="ja-JP" sz="2400" dirty="0"/>
              <a:t>EOF</a:t>
            </a:r>
            <a:r>
              <a:rPr lang="ja-JP" altLang="en-US" sz="2400" dirty="0"/>
              <a:t>を格納しない場合は</a:t>
            </a:r>
            <a:r>
              <a:rPr lang="en-US" altLang="ja-JP" sz="2400" dirty="0"/>
              <a:t>char</a:t>
            </a:r>
            <a:r>
              <a:rPr lang="ja-JP" altLang="en-US" sz="2400" dirty="0"/>
              <a:t>型の変数に入れてよい。ただしあとで説明するように、文字列は</a:t>
            </a:r>
            <a:r>
              <a:rPr lang="en-US" altLang="ja-JP" sz="2400" dirty="0"/>
              <a:t>char</a:t>
            </a:r>
            <a:r>
              <a:rPr lang="ja-JP" altLang="en-US" sz="2400" dirty="0"/>
              <a:t>型の配列である。</a:t>
            </a:r>
            <a:endParaRPr kumimoji="1" lang="en-US" altLang="ja-JP" sz="2400" dirty="0"/>
          </a:p>
        </p:txBody>
      </p:sp>
      <p:sp>
        <p:nvSpPr>
          <p:cNvPr id="7" name="正方形/長方形 6"/>
          <p:cNvSpPr/>
          <p:nvPr/>
        </p:nvSpPr>
        <p:spPr>
          <a:xfrm>
            <a:off x="4675358" y="4653136"/>
            <a:ext cx="3929090" cy="830997"/>
          </a:xfrm>
          <a:prstGeom prst="rect">
            <a:avLst/>
          </a:prstGeom>
        </p:spPr>
        <p:txBody>
          <a:bodyPr wrap="square">
            <a:spAutoFit/>
          </a:bodyPr>
          <a:lstStyle/>
          <a:p>
            <a:r>
              <a:rPr lang="en-US" altLang="ja-JP" sz="2400" dirty="0"/>
              <a:t>1</a:t>
            </a:r>
            <a:r>
              <a:rPr lang="ja-JP" altLang="en-US" sz="2400" dirty="0"/>
              <a:t>を足したものを</a:t>
            </a:r>
            <a:r>
              <a:rPr lang="en-US" altLang="ja-JP" sz="2400" dirty="0"/>
              <a:t>%c</a:t>
            </a:r>
            <a:r>
              <a:rPr lang="ja-JP" altLang="en-US" sz="2400" dirty="0"/>
              <a:t>で表示すると</a:t>
            </a:r>
            <a:r>
              <a:rPr lang="en-US" altLang="ja-JP" sz="2400" dirty="0"/>
              <a:t>b</a:t>
            </a:r>
            <a:r>
              <a:rPr lang="ja-JP" altLang="en-US" sz="2400" dirty="0"/>
              <a:t>が表示される。</a:t>
            </a:r>
            <a:endParaRPr lang="en-US" altLang="ja-JP" sz="2400" dirty="0"/>
          </a:p>
        </p:txBody>
      </p:sp>
      <p:sp>
        <p:nvSpPr>
          <p:cNvPr id="3" name="テキスト ボックス 2"/>
          <p:cNvSpPr txBox="1"/>
          <p:nvPr/>
        </p:nvSpPr>
        <p:spPr>
          <a:xfrm>
            <a:off x="3851920" y="3284984"/>
            <a:ext cx="548648" cy="2246769"/>
          </a:xfrm>
          <a:prstGeom prst="rect">
            <a:avLst/>
          </a:prstGeom>
          <a:noFill/>
        </p:spPr>
        <p:txBody>
          <a:bodyPr wrap="none" rtlCol="0">
            <a:spAutoFit/>
          </a:bodyPr>
          <a:lstStyle/>
          <a:p>
            <a:r>
              <a:rPr kumimoji="1" lang="en-US" altLang="ja-JP" sz="2800" dirty="0"/>
              <a:t>a</a:t>
            </a:r>
          </a:p>
          <a:p>
            <a:r>
              <a:rPr lang="en-US" altLang="ja-JP" sz="2800" dirty="0"/>
              <a:t>97</a:t>
            </a:r>
          </a:p>
          <a:p>
            <a:endParaRPr lang="en-US" altLang="ja-JP" sz="2800" dirty="0"/>
          </a:p>
          <a:p>
            <a:r>
              <a:rPr kumimoji="1" lang="en-US" altLang="ja-JP" sz="2800" dirty="0"/>
              <a:t>b</a:t>
            </a:r>
          </a:p>
          <a:p>
            <a:r>
              <a:rPr lang="en-US" altLang="ja-JP" sz="2800" dirty="0"/>
              <a:t>98</a:t>
            </a:r>
            <a:endParaRPr kumimoji="1" lang="ja-JP"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整数型の範囲について</a:t>
            </a:r>
            <a:br>
              <a:rPr lang="en-US" altLang="ja-JP" dirty="0"/>
            </a:br>
            <a:r>
              <a:rPr lang="ja-JP" altLang="en-US" dirty="0"/>
              <a:t>（打ち込んで確認）</a:t>
            </a:r>
            <a:endParaRPr kumimoji="1" lang="ja-JP" altLang="en-US" dirty="0"/>
          </a:p>
        </p:txBody>
      </p:sp>
      <p:sp>
        <p:nvSpPr>
          <p:cNvPr id="5" name="テキスト ボックス 4"/>
          <p:cNvSpPr txBox="1"/>
          <p:nvPr/>
        </p:nvSpPr>
        <p:spPr>
          <a:xfrm>
            <a:off x="714348" y="1538789"/>
            <a:ext cx="7858180" cy="954107"/>
          </a:xfrm>
          <a:prstGeom prst="rect">
            <a:avLst/>
          </a:prstGeom>
          <a:noFill/>
        </p:spPr>
        <p:txBody>
          <a:bodyPr wrap="square" rtlCol="0">
            <a:spAutoFit/>
          </a:bodyPr>
          <a:lstStyle/>
          <a:p>
            <a:r>
              <a:rPr kumimoji="1" lang="en-US" altLang="ja-JP" sz="2800" dirty="0"/>
              <a:t>C</a:t>
            </a:r>
            <a:r>
              <a:rPr kumimoji="1" lang="ja-JP" altLang="en-US" sz="2800" dirty="0"/>
              <a:t>言語の処理系は、</a:t>
            </a:r>
            <a:r>
              <a:rPr kumimoji="1" lang="en-US" altLang="ja-JP" sz="2800" dirty="0" err="1"/>
              <a:t>limits.h</a:t>
            </a:r>
            <a:r>
              <a:rPr lang="ja-JP" altLang="en-US" sz="2800" dirty="0"/>
              <a:t>において、</a:t>
            </a:r>
            <a:r>
              <a:rPr kumimoji="1" lang="ja-JP" altLang="en-US" sz="2800" dirty="0"/>
              <a:t>それぞれの型の最大値、最小値をマクロ</a:t>
            </a:r>
            <a:r>
              <a:rPr lang="ja-JP" altLang="en-US" sz="2800" dirty="0"/>
              <a:t>として提供する。</a:t>
            </a:r>
            <a:endParaRPr kumimoji="1" lang="ja-JP" altLang="en-US" sz="2800" dirty="0"/>
          </a:p>
        </p:txBody>
      </p:sp>
      <p:sp>
        <p:nvSpPr>
          <p:cNvPr id="6" name="テキスト ボックス 5"/>
          <p:cNvSpPr txBox="1"/>
          <p:nvPr/>
        </p:nvSpPr>
        <p:spPr>
          <a:xfrm>
            <a:off x="395536" y="2615421"/>
            <a:ext cx="8568952" cy="3477875"/>
          </a:xfrm>
          <a:prstGeom prst="rect">
            <a:avLst/>
          </a:prstGeom>
          <a:noFill/>
          <a:ln>
            <a:solidFill>
              <a:schemeClr val="tx1"/>
            </a:solidFill>
          </a:ln>
        </p:spPr>
        <p:txBody>
          <a:bodyPr wrap="square" rtlCol="0">
            <a:spAutoFit/>
          </a:bodyPr>
          <a:lstStyle/>
          <a:p>
            <a:r>
              <a:rPr lang="en" altLang="ja-JP" sz="2200" dirty="0">
                <a:effectLst/>
              </a:rPr>
              <a:t>#include &lt;</a:t>
            </a:r>
            <a:r>
              <a:rPr lang="en" altLang="ja-JP" sz="2200" dirty="0" err="1">
                <a:effectLst/>
              </a:rPr>
              <a:t>stdio.h</a:t>
            </a:r>
            <a:r>
              <a:rPr lang="en" altLang="ja-JP" sz="2200" dirty="0">
                <a:effectLst/>
              </a:rPr>
              <a:t>&gt;</a:t>
            </a:r>
          </a:p>
          <a:p>
            <a:r>
              <a:rPr lang="en" altLang="ja-JP" sz="2200" dirty="0">
                <a:effectLst/>
              </a:rPr>
              <a:t>#include &lt;</a:t>
            </a:r>
            <a:r>
              <a:rPr lang="en" altLang="ja-JP" sz="2200" dirty="0" err="1">
                <a:effectLst/>
              </a:rPr>
              <a:t>limits.h</a:t>
            </a:r>
            <a:r>
              <a:rPr lang="en" altLang="ja-JP" sz="2200" dirty="0">
                <a:effectLst/>
              </a:rPr>
              <a:t>&gt;</a:t>
            </a:r>
          </a:p>
          <a:p>
            <a:r>
              <a:rPr lang="en" altLang="ja-JP" sz="2200" dirty="0">
                <a:effectLst/>
              </a:rPr>
              <a:t>int main (void) {</a:t>
            </a:r>
          </a:p>
          <a:p>
            <a:r>
              <a:rPr lang="en" altLang="ja-JP" sz="2200" dirty="0">
                <a:effectLst/>
              </a:rPr>
              <a:t>  </a:t>
            </a:r>
            <a:r>
              <a:rPr lang="en" altLang="ja-JP" sz="2200" dirty="0" err="1">
                <a:effectLst/>
              </a:rPr>
              <a:t>printf</a:t>
            </a:r>
            <a:r>
              <a:rPr lang="en" altLang="ja-JP" sz="2200" dirty="0">
                <a:effectLst/>
              </a:rPr>
              <a:t> ("char: %d</a:t>
            </a:r>
            <a:r>
              <a:rPr lang="ja-JP" altLang="en-US" sz="2200">
                <a:effectLst/>
              </a:rPr>
              <a:t>から</a:t>
            </a:r>
            <a:r>
              <a:rPr lang="en-US" altLang="ja-JP" sz="2200" dirty="0">
                <a:effectLst/>
              </a:rPr>
              <a:t>%</a:t>
            </a:r>
            <a:r>
              <a:rPr lang="en" altLang="ja-JP" sz="2200" dirty="0">
                <a:effectLst/>
              </a:rPr>
              <a:t>d</a:t>
            </a:r>
            <a:r>
              <a:rPr lang="ja-JP" altLang="en-US" sz="2200">
                <a:effectLst/>
              </a:rPr>
              <a:t>まで</a:t>
            </a:r>
            <a:r>
              <a:rPr lang="en-US" altLang="ja-JP" sz="2200" dirty="0">
                <a:effectLst/>
              </a:rPr>
              <a:t>\</a:t>
            </a:r>
            <a:r>
              <a:rPr lang="en" altLang="ja-JP" sz="2200" dirty="0">
                <a:effectLst/>
              </a:rPr>
              <a:t>n", CHAR_MIN, CHAR_MAX);</a:t>
            </a:r>
          </a:p>
          <a:p>
            <a:r>
              <a:rPr lang="en" altLang="ja-JP" sz="2200" dirty="0">
                <a:effectLst/>
              </a:rPr>
              <a:t>  </a:t>
            </a:r>
            <a:r>
              <a:rPr lang="en" altLang="ja-JP" sz="2200" dirty="0" err="1">
                <a:effectLst/>
              </a:rPr>
              <a:t>printf</a:t>
            </a:r>
            <a:r>
              <a:rPr lang="en" altLang="ja-JP" sz="2200" dirty="0">
                <a:effectLst/>
              </a:rPr>
              <a:t> ("short int: %d</a:t>
            </a:r>
            <a:r>
              <a:rPr lang="ja-JP" altLang="en-US" sz="2200">
                <a:effectLst/>
              </a:rPr>
              <a:t>から</a:t>
            </a:r>
            <a:r>
              <a:rPr lang="en-US" altLang="ja-JP" sz="2200" dirty="0">
                <a:effectLst/>
              </a:rPr>
              <a:t>%</a:t>
            </a:r>
            <a:r>
              <a:rPr lang="en" altLang="ja-JP" sz="2200" dirty="0">
                <a:effectLst/>
              </a:rPr>
              <a:t>d</a:t>
            </a:r>
            <a:r>
              <a:rPr lang="ja-JP" altLang="en-US" sz="2200">
                <a:effectLst/>
              </a:rPr>
              <a:t>まで</a:t>
            </a:r>
            <a:r>
              <a:rPr lang="en-US" altLang="ja-JP" sz="2200" dirty="0">
                <a:effectLst/>
              </a:rPr>
              <a:t>\</a:t>
            </a:r>
            <a:r>
              <a:rPr lang="en" altLang="ja-JP" sz="2200" dirty="0">
                <a:effectLst/>
              </a:rPr>
              <a:t>n", SHRT_MIN, SHRT_MAX);</a:t>
            </a:r>
          </a:p>
          <a:p>
            <a:r>
              <a:rPr lang="en" altLang="ja-JP" sz="2200" dirty="0">
                <a:effectLst/>
              </a:rPr>
              <a:t>  </a:t>
            </a:r>
            <a:r>
              <a:rPr lang="en" altLang="ja-JP" sz="2200" dirty="0" err="1">
                <a:effectLst/>
              </a:rPr>
              <a:t>printf</a:t>
            </a:r>
            <a:r>
              <a:rPr lang="en" altLang="ja-JP" sz="2200" dirty="0">
                <a:effectLst/>
              </a:rPr>
              <a:t> ("int: %d</a:t>
            </a:r>
            <a:r>
              <a:rPr lang="ja-JP" altLang="en-US" sz="2200">
                <a:effectLst/>
              </a:rPr>
              <a:t>から</a:t>
            </a:r>
            <a:r>
              <a:rPr lang="en-US" altLang="ja-JP" sz="2200" dirty="0">
                <a:effectLst/>
              </a:rPr>
              <a:t>%</a:t>
            </a:r>
            <a:r>
              <a:rPr lang="en" altLang="ja-JP" sz="2200" dirty="0">
                <a:effectLst/>
              </a:rPr>
              <a:t>d</a:t>
            </a:r>
            <a:r>
              <a:rPr lang="ja-JP" altLang="en-US" sz="2200">
                <a:effectLst/>
              </a:rPr>
              <a:t>まで</a:t>
            </a:r>
            <a:r>
              <a:rPr lang="en-US" altLang="ja-JP" sz="2200" dirty="0">
                <a:effectLst/>
              </a:rPr>
              <a:t>\</a:t>
            </a:r>
            <a:r>
              <a:rPr lang="en" altLang="ja-JP" sz="2200" dirty="0">
                <a:effectLst/>
              </a:rPr>
              <a:t>n", INT_MIN, INT_MAX);</a:t>
            </a:r>
          </a:p>
          <a:p>
            <a:r>
              <a:rPr lang="en" altLang="ja-JP" sz="2200" dirty="0">
                <a:effectLst/>
              </a:rPr>
              <a:t>  </a:t>
            </a:r>
            <a:r>
              <a:rPr lang="en" altLang="ja-JP" sz="2200" dirty="0" err="1">
                <a:effectLst/>
              </a:rPr>
              <a:t>printf</a:t>
            </a:r>
            <a:r>
              <a:rPr lang="en" altLang="ja-JP" sz="2200" dirty="0">
                <a:effectLst/>
              </a:rPr>
              <a:t> ("long int: %</a:t>
            </a:r>
            <a:r>
              <a:rPr lang="en" altLang="ja-JP" sz="2200" dirty="0" err="1">
                <a:effectLst/>
              </a:rPr>
              <a:t>ld</a:t>
            </a:r>
            <a:r>
              <a:rPr lang="ja-JP" altLang="en-US" sz="2200">
                <a:effectLst/>
              </a:rPr>
              <a:t>から</a:t>
            </a:r>
            <a:r>
              <a:rPr lang="en-US" altLang="ja-JP" sz="2200" dirty="0">
                <a:effectLst/>
              </a:rPr>
              <a:t>%</a:t>
            </a:r>
            <a:r>
              <a:rPr lang="en" altLang="ja-JP" sz="2200" dirty="0" err="1">
                <a:effectLst/>
              </a:rPr>
              <a:t>ld</a:t>
            </a:r>
            <a:r>
              <a:rPr lang="ja-JP" altLang="en-US" sz="2200">
                <a:effectLst/>
              </a:rPr>
              <a:t>まで</a:t>
            </a:r>
            <a:r>
              <a:rPr lang="en-US" altLang="ja-JP" sz="2200" dirty="0">
                <a:effectLst/>
              </a:rPr>
              <a:t>\</a:t>
            </a:r>
            <a:r>
              <a:rPr lang="en" altLang="ja-JP" sz="2200" dirty="0">
                <a:effectLst/>
              </a:rPr>
              <a:t>n", LONG_MIN, LONG_MAX);</a:t>
            </a:r>
          </a:p>
          <a:p>
            <a:r>
              <a:rPr lang="en" altLang="ja-JP" sz="2200" dirty="0">
                <a:effectLst/>
              </a:rPr>
              <a:t>  </a:t>
            </a:r>
            <a:r>
              <a:rPr lang="en" altLang="ja-JP" sz="2200" dirty="0" err="1">
                <a:effectLst/>
              </a:rPr>
              <a:t>printf</a:t>
            </a:r>
            <a:r>
              <a:rPr lang="en" altLang="ja-JP" sz="2200" dirty="0">
                <a:effectLst/>
              </a:rPr>
              <a:t> ("long long int: %</a:t>
            </a:r>
            <a:r>
              <a:rPr lang="en" altLang="ja-JP" sz="2200" dirty="0" err="1">
                <a:effectLst/>
              </a:rPr>
              <a:t>lld</a:t>
            </a:r>
            <a:r>
              <a:rPr lang="ja-JP" altLang="en-US" sz="2200">
                <a:effectLst/>
              </a:rPr>
              <a:t>から</a:t>
            </a:r>
            <a:r>
              <a:rPr lang="en-US" altLang="ja-JP" sz="2200" dirty="0">
                <a:effectLst/>
              </a:rPr>
              <a:t>%</a:t>
            </a:r>
            <a:r>
              <a:rPr lang="en" altLang="ja-JP" sz="2200" dirty="0" err="1">
                <a:effectLst/>
              </a:rPr>
              <a:t>lld</a:t>
            </a:r>
            <a:r>
              <a:rPr lang="ja-JP" altLang="en-US" sz="2200">
                <a:effectLst/>
              </a:rPr>
              <a:t>まで</a:t>
            </a:r>
            <a:r>
              <a:rPr lang="en-US" altLang="ja-JP" sz="2200" dirty="0">
                <a:effectLst/>
              </a:rPr>
              <a:t>\</a:t>
            </a:r>
            <a:r>
              <a:rPr lang="en" altLang="ja-JP" sz="2200" dirty="0">
                <a:effectLst/>
              </a:rPr>
              <a:t>n", LLONG_MIN, LLONG_MAX);</a:t>
            </a:r>
          </a:p>
          <a:p>
            <a:r>
              <a:rPr lang="en" altLang="ja-JP" sz="2200" dirty="0">
                <a:effectLst/>
              </a:rPr>
              <a:t>  return 0;</a:t>
            </a:r>
          </a:p>
          <a:p>
            <a:r>
              <a:rPr lang="en" altLang="ja-JP" sz="2200" dirty="0">
                <a:effectLst/>
              </a:rPr>
              <a:t>}</a:t>
            </a:r>
          </a:p>
        </p:txBody>
      </p:sp>
      <p:sp>
        <p:nvSpPr>
          <p:cNvPr id="7" name="テキスト ボックス 6"/>
          <p:cNvSpPr txBox="1"/>
          <p:nvPr/>
        </p:nvSpPr>
        <p:spPr>
          <a:xfrm>
            <a:off x="395536" y="6142894"/>
            <a:ext cx="7785145" cy="461665"/>
          </a:xfrm>
          <a:prstGeom prst="rect">
            <a:avLst/>
          </a:prstGeom>
          <a:noFill/>
        </p:spPr>
        <p:txBody>
          <a:bodyPr wrap="none" rtlCol="0">
            <a:spAutoFit/>
          </a:bodyPr>
          <a:lstStyle/>
          <a:p>
            <a:r>
              <a:rPr lang="en-US" altLang="ja-JP" sz="2400" dirty="0"/>
              <a:t> long int, long long int</a:t>
            </a:r>
            <a:r>
              <a:rPr lang="ja-JP" altLang="en-US" sz="2400"/>
              <a:t>の</a:t>
            </a:r>
            <a:r>
              <a:rPr lang="ja-JP" altLang="en-US" sz="2400" dirty="0"/>
              <a:t>変換指定子には</a:t>
            </a:r>
            <a:r>
              <a:rPr lang="en-US" altLang="ja-JP" sz="2400" dirty="0"/>
              <a:t>%</a:t>
            </a:r>
            <a:r>
              <a:rPr lang="en-US" altLang="ja-JP" sz="2400" dirty="0" err="1"/>
              <a:t>ld</a:t>
            </a:r>
            <a:r>
              <a:rPr lang="en-US" altLang="ja-JP" sz="2400" dirty="0"/>
              <a:t>, %</a:t>
            </a:r>
            <a:r>
              <a:rPr lang="en-US" altLang="ja-JP" sz="2400" dirty="0" err="1"/>
              <a:t>lld</a:t>
            </a:r>
            <a:r>
              <a:rPr lang="ja-JP" altLang="en-US" sz="2400"/>
              <a:t>を</a:t>
            </a:r>
            <a:r>
              <a:rPr lang="ja-JP" altLang="en-US" sz="2400" dirty="0"/>
              <a:t>用いる。</a:t>
            </a:r>
            <a:endParaRPr kumimoji="1" lang="ja-JP"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整数型のまとめ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整数型はある一定の範囲の整数を表現するための型である。</a:t>
            </a:r>
            <a:endParaRPr kumimoji="1" lang="en-US" altLang="ja-JP" dirty="0"/>
          </a:p>
          <a:p>
            <a:r>
              <a:rPr lang="ja-JP" altLang="en-US" dirty="0"/>
              <a:t>扱う数値が負にならないことが分かっていれば、符号無しの型を使うと、同じビット数で、より大きな範囲の数を扱うことができる。</a:t>
            </a:r>
            <a:endParaRPr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浮動小数点型</a:t>
            </a:r>
          </a:p>
        </p:txBody>
      </p:sp>
      <p:sp>
        <p:nvSpPr>
          <p:cNvPr id="4" name="コンテンツ プレースホルダ 2"/>
          <p:cNvSpPr>
            <a:spLocks noGrp="1"/>
          </p:cNvSpPr>
          <p:nvPr>
            <p:ph idx="1"/>
          </p:nvPr>
        </p:nvSpPr>
        <p:spPr>
          <a:xfrm>
            <a:off x="457200" y="1600201"/>
            <a:ext cx="8258204" cy="2757493"/>
          </a:xfrm>
        </p:spPr>
        <p:txBody>
          <a:bodyPr>
            <a:normAutofit/>
          </a:bodyPr>
          <a:lstStyle/>
          <a:p>
            <a:pPr>
              <a:buNone/>
            </a:pPr>
            <a:r>
              <a:rPr kumimoji="1" lang="ja-JP" altLang="en-US" dirty="0"/>
              <a:t>浮動小数点型は小数を表すための型であり、</a:t>
            </a:r>
            <a:endParaRPr kumimoji="1" lang="en-US" altLang="ja-JP" dirty="0"/>
          </a:p>
          <a:p>
            <a:pPr lvl="1"/>
            <a:r>
              <a:rPr lang="en-US" altLang="ja-JP" dirty="0"/>
              <a:t>float</a:t>
            </a:r>
            <a:r>
              <a:rPr lang="ja-JP" altLang="en-US" dirty="0"/>
              <a:t>型</a:t>
            </a:r>
            <a:endParaRPr lang="en-US" altLang="ja-JP" dirty="0"/>
          </a:p>
          <a:p>
            <a:pPr lvl="1"/>
            <a:r>
              <a:rPr lang="en-US" altLang="ja-JP" dirty="0"/>
              <a:t>double</a:t>
            </a:r>
            <a:r>
              <a:rPr kumimoji="1" lang="ja-JP" altLang="en-US" dirty="0"/>
              <a:t>型</a:t>
            </a:r>
            <a:endParaRPr kumimoji="1" lang="en-US" altLang="ja-JP" dirty="0"/>
          </a:p>
          <a:p>
            <a:pPr lvl="1"/>
            <a:r>
              <a:rPr lang="en-US" altLang="ja-JP" dirty="0"/>
              <a:t>long double</a:t>
            </a:r>
            <a:r>
              <a:rPr lang="ja-JP" altLang="en-US" dirty="0"/>
              <a:t>型</a:t>
            </a:r>
            <a:endParaRPr lang="en-US" altLang="ja-JP" dirty="0"/>
          </a:p>
          <a:p>
            <a:pPr>
              <a:buNone/>
            </a:pPr>
            <a:r>
              <a:rPr lang="ja-JP" altLang="en-US" dirty="0"/>
              <a:t>の３つがある。この演習では説明しない。</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a:t>文字列とは（１）</a:t>
            </a:r>
          </a:p>
        </p:txBody>
      </p:sp>
      <p:sp>
        <p:nvSpPr>
          <p:cNvPr id="4" name="テキスト ボックス 3"/>
          <p:cNvSpPr txBox="1"/>
          <p:nvPr/>
        </p:nvSpPr>
        <p:spPr>
          <a:xfrm>
            <a:off x="683568" y="1164227"/>
            <a:ext cx="7999711" cy="954107"/>
          </a:xfrm>
          <a:prstGeom prst="rect">
            <a:avLst/>
          </a:prstGeom>
          <a:noFill/>
        </p:spPr>
        <p:txBody>
          <a:bodyPr wrap="square" rtlCol="0">
            <a:spAutoFit/>
          </a:bodyPr>
          <a:lstStyle/>
          <a:p>
            <a:r>
              <a:rPr lang="en-US" altLang="ja-JP" sz="2800" dirty="0">
                <a:latin typeface="+mn-ea"/>
              </a:rPr>
              <a:t>char</a:t>
            </a:r>
            <a:r>
              <a:rPr lang="ja-JP" altLang="en-US" sz="2800" dirty="0">
                <a:latin typeface="+mn-ea"/>
              </a:rPr>
              <a:t>型の配列中の任意の場所から</a:t>
            </a:r>
            <a:r>
              <a:rPr lang="fr-FR" altLang="ja-JP" sz="2800" dirty="0">
                <a:latin typeface="+mn-ea"/>
              </a:rPr>
              <a:t>'</a:t>
            </a:r>
            <a:r>
              <a:rPr lang="en-US" altLang="ja-JP" sz="2800" dirty="0">
                <a:solidFill>
                  <a:sysClr val="windowText" lastClr="000000"/>
                </a:solidFill>
              </a:rPr>
              <a:t>\</a:t>
            </a:r>
            <a:r>
              <a:rPr lang="en-US" altLang="ja-JP" sz="2800" dirty="0">
                <a:latin typeface="+mn-ea"/>
              </a:rPr>
              <a:t>0</a:t>
            </a:r>
            <a:r>
              <a:rPr lang="fr-FR" altLang="ja-JP" sz="2800" dirty="0">
                <a:latin typeface="+mn-ea"/>
              </a:rPr>
              <a:t>'</a:t>
            </a:r>
            <a:r>
              <a:rPr lang="en-US" altLang="ja-JP" sz="2800" dirty="0">
                <a:latin typeface="+mn-ea"/>
              </a:rPr>
              <a:t>(</a:t>
            </a:r>
            <a:r>
              <a:rPr lang="ja-JP" altLang="en-US" sz="2800" dirty="0">
                <a:latin typeface="+mn-ea"/>
              </a:rPr>
              <a:t>ヌル文字</a:t>
            </a:r>
            <a:r>
              <a:rPr lang="en-US" altLang="ja-JP" sz="2800" dirty="0">
                <a:latin typeface="+mn-ea"/>
              </a:rPr>
              <a:t>)</a:t>
            </a:r>
            <a:r>
              <a:rPr lang="ja-JP" altLang="en-US" sz="2800" dirty="0">
                <a:latin typeface="+mn-ea"/>
              </a:rPr>
              <a:t>までを文字列と言う。</a:t>
            </a:r>
            <a:endParaRPr kumimoji="1" lang="ja-JP" altLang="en-US" sz="2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235336995"/>
              </p:ext>
            </p:extLst>
          </p:nvPr>
        </p:nvGraphicFramePr>
        <p:xfrm>
          <a:off x="1285852" y="2189182"/>
          <a:ext cx="4959840" cy="709610"/>
        </p:xfrm>
        <a:graphic>
          <a:graphicData uri="http://schemas.openxmlformats.org/drawingml/2006/table">
            <a:tbl>
              <a:tblPr firstRow="1" bandRow="1">
                <a:tableStyleId>{00A15C55-8517-42AA-B614-E9B94910E393}</a:tableStyleId>
              </a:tblPr>
              <a:tblGrid>
                <a:gridCol w="826640">
                  <a:extLst>
                    <a:ext uri="{9D8B030D-6E8A-4147-A177-3AD203B41FA5}">
                      <a16:colId xmlns:a16="http://schemas.microsoft.com/office/drawing/2014/main" val="20000"/>
                    </a:ext>
                  </a:extLst>
                </a:gridCol>
                <a:gridCol w="826640">
                  <a:extLst>
                    <a:ext uri="{9D8B030D-6E8A-4147-A177-3AD203B41FA5}">
                      <a16:colId xmlns:a16="http://schemas.microsoft.com/office/drawing/2014/main" val="20001"/>
                    </a:ext>
                  </a:extLst>
                </a:gridCol>
                <a:gridCol w="826640">
                  <a:extLst>
                    <a:ext uri="{9D8B030D-6E8A-4147-A177-3AD203B41FA5}">
                      <a16:colId xmlns:a16="http://schemas.microsoft.com/office/drawing/2014/main" val="20002"/>
                    </a:ext>
                  </a:extLst>
                </a:gridCol>
                <a:gridCol w="826640">
                  <a:extLst>
                    <a:ext uri="{9D8B030D-6E8A-4147-A177-3AD203B41FA5}">
                      <a16:colId xmlns:a16="http://schemas.microsoft.com/office/drawing/2014/main" val="20003"/>
                    </a:ext>
                  </a:extLst>
                </a:gridCol>
                <a:gridCol w="826640">
                  <a:extLst>
                    <a:ext uri="{9D8B030D-6E8A-4147-A177-3AD203B41FA5}">
                      <a16:colId xmlns:a16="http://schemas.microsoft.com/office/drawing/2014/main" val="20004"/>
                    </a:ext>
                  </a:extLst>
                </a:gridCol>
                <a:gridCol w="826640">
                  <a:extLst>
                    <a:ext uri="{9D8B030D-6E8A-4147-A177-3AD203B41FA5}">
                      <a16:colId xmlns:a16="http://schemas.microsoft.com/office/drawing/2014/main" val="20005"/>
                    </a:ext>
                  </a:extLst>
                </a:gridCol>
              </a:tblGrid>
              <a:tr h="70961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829096"/>
              </p:ext>
            </p:extLst>
          </p:nvPr>
        </p:nvGraphicFramePr>
        <p:xfrm>
          <a:off x="1285854" y="3117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39950028"/>
              </p:ext>
            </p:extLst>
          </p:nvPr>
        </p:nvGraphicFramePr>
        <p:xfrm>
          <a:off x="1285852" y="4118008"/>
          <a:ext cx="6643736" cy="70961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gridCol w="830467">
                  <a:extLst>
                    <a:ext uri="{9D8B030D-6E8A-4147-A177-3AD203B41FA5}">
                      <a16:colId xmlns:a16="http://schemas.microsoft.com/office/drawing/2014/main" val="20007"/>
                    </a:ext>
                  </a:extLst>
                </a:gridCol>
              </a:tblGrid>
              <a:tr h="70961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a:xfrm>
            <a:off x="611560" y="4997494"/>
            <a:ext cx="8136904" cy="1815882"/>
          </a:xfrm>
          <a:prstGeom prst="rect">
            <a:avLst/>
          </a:prstGeom>
          <a:noFill/>
        </p:spPr>
        <p:txBody>
          <a:bodyPr wrap="square" rtlCol="0">
            <a:spAutoFit/>
          </a:bodyPr>
          <a:lstStyle/>
          <a:p>
            <a:r>
              <a:rPr kumimoji="1" lang="ja-JP" altLang="en-US" sz="2800" dirty="0"/>
              <a:t>これらは</a:t>
            </a:r>
            <a:r>
              <a:rPr kumimoji="1" lang="en-US" altLang="ja-JP" sz="2800" dirty="0"/>
              <a:t>char</a:t>
            </a:r>
            <a:r>
              <a:rPr kumimoji="1" lang="ja-JP" altLang="en-US" sz="2800" dirty="0"/>
              <a:t>型の配列であるとする</a:t>
            </a:r>
            <a:r>
              <a:rPr lang="ja-JP" altLang="en-US" sz="2800" dirty="0"/>
              <a:t>。</a:t>
            </a:r>
            <a:r>
              <a:rPr lang="ja-JP" altLang="en-US" sz="2800" dirty="0">
                <a:latin typeface="+mn-ea"/>
              </a:rPr>
              <a:t>（</a:t>
            </a:r>
            <a:r>
              <a:rPr lang="fr-FR" altLang="ja-JP" sz="2800" dirty="0"/>
              <a:t>'</a:t>
            </a:r>
            <a:r>
              <a:rPr lang="en-US" altLang="ja-JP" sz="2800" dirty="0"/>
              <a:t>L</a:t>
            </a:r>
            <a:r>
              <a:rPr lang="fr-FR" altLang="ja-JP" sz="2800" dirty="0"/>
              <a:t>'</a:t>
            </a:r>
            <a:r>
              <a:rPr lang="ja-JP" altLang="en-US" sz="2800" dirty="0">
                <a:latin typeface="+mn-ea"/>
              </a:rPr>
              <a:t>や</a:t>
            </a:r>
            <a:r>
              <a:rPr lang="fr-FR" altLang="ja-JP" sz="2800" dirty="0"/>
              <a:t>'</a:t>
            </a:r>
            <a:r>
              <a:rPr lang="en-US" altLang="ja-JP" sz="2800" dirty="0">
                <a:solidFill>
                  <a:sysClr val="windowText" lastClr="000000"/>
                </a:solidFill>
              </a:rPr>
              <a:t>\</a:t>
            </a:r>
            <a:r>
              <a:rPr lang="en-US" altLang="ja-JP" sz="2800" dirty="0"/>
              <a:t>0</a:t>
            </a:r>
            <a:r>
              <a:rPr lang="fr-FR" altLang="ja-JP" sz="2800" dirty="0"/>
              <a:t>'</a:t>
            </a:r>
            <a:r>
              <a:rPr lang="ja-JP" altLang="en-US" sz="2800" dirty="0">
                <a:latin typeface="+mn-ea"/>
              </a:rPr>
              <a:t>などは</a:t>
            </a:r>
            <a:r>
              <a:rPr lang="en-US" altLang="ja-JP" sz="2800" dirty="0" err="1">
                <a:latin typeface="+mn-ea"/>
              </a:rPr>
              <a:t>int</a:t>
            </a:r>
            <a:r>
              <a:rPr lang="ja-JP" altLang="en-US" sz="2800" dirty="0">
                <a:latin typeface="+mn-ea"/>
              </a:rPr>
              <a:t>型だが、</a:t>
            </a:r>
            <a:r>
              <a:rPr lang="en-US" altLang="ja-JP" sz="2800" dirty="0">
                <a:latin typeface="+mn-ea"/>
              </a:rPr>
              <a:t>char</a:t>
            </a:r>
            <a:r>
              <a:rPr lang="ja-JP" altLang="en-US" sz="2800" dirty="0">
                <a:latin typeface="+mn-ea"/>
              </a:rPr>
              <a:t>型に変換されていると思って読んでください。）</a:t>
            </a:r>
            <a:r>
              <a:rPr lang="en-US" altLang="ja-JP" sz="2800" dirty="0"/>
              <a:t>char</a:t>
            </a:r>
            <a:r>
              <a:rPr lang="ja-JP" altLang="en-US" sz="2800" dirty="0"/>
              <a:t>型の配列の中で、</a:t>
            </a:r>
            <a:r>
              <a:rPr lang="fr-FR" altLang="ja-JP" sz="2800" dirty="0"/>
              <a:t>'</a:t>
            </a:r>
            <a:r>
              <a:rPr lang="en-US" altLang="ja-JP" sz="2800" dirty="0"/>
              <a:t>\0</a:t>
            </a:r>
            <a:r>
              <a:rPr lang="fr-FR" altLang="ja-JP" sz="2800" dirty="0"/>
              <a:t>'</a:t>
            </a:r>
            <a:r>
              <a:rPr lang="ja-JP" altLang="en-US" sz="2800" dirty="0"/>
              <a:t>が最後（だけ）にある部分を文字列という。</a:t>
            </a:r>
            <a:endParaRPr kumimoji="1" lang="en-US" altLang="ja-JP"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p:txBody>
          <a:bodyPr/>
          <a:lstStyle/>
          <a:p>
            <a:r>
              <a:rPr kumimoji="1" lang="ja-JP" altLang="en-US" dirty="0"/>
              <a:t>基本型、文字列について</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文字列とは（２）</a:t>
            </a:r>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142976" y="2857496"/>
            <a:ext cx="3623108" cy="461665"/>
          </a:xfrm>
          <a:prstGeom prst="rect">
            <a:avLst/>
          </a:prstGeom>
          <a:noFill/>
        </p:spPr>
        <p:txBody>
          <a:bodyPr wrap="none" rtlCol="0">
            <a:spAutoFit/>
          </a:bodyPr>
          <a:lstStyle/>
          <a:p>
            <a:r>
              <a:rPr kumimoji="1" lang="ja-JP" altLang="en-US" sz="2400" dirty="0"/>
              <a:t>この</a:t>
            </a:r>
            <a:r>
              <a:rPr lang="ja-JP" altLang="en-US" sz="2400" dirty="0"/>
              <a:t>部分は文字列である。</a:t>
            </a:r>
            <a:endParaRPr kumimoji="1" lang="ja-JP" altLang="en-US" sz="2400" dirty="0"/>
          </a:p>
        </p:txBody>
      </p:sp>
      <p:sp>
        <p:nvSpPr>
          <p:cNvPr id="12" name="右中かっこ 11"/>
          <p:cNvSpPr/>
          <p:nvPr/>
        </p:nvSpPr>
        <p:spPr>
          <a:xfrm rot="16200000" flipH="1">
            <a:off x="2536019" y="964391"/>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1643042" y="4929198"/>
            <a:ext cx="3563796" cy="461665"/>
          </a:xfrm>
          <a:prstGeom prst="rect">
            <a:avLst/>
          </a:prstGeom>
          <a:noFill/>
        </p:spPr>
        <p:txBody>
          <a:bodyPr wrap="none" rtlCol="0">
            <a:spAutoFit/>
          </a:bodyPr>
          <a:lstStyle/>
          <a:p>
            <a:r>
              <a:rPr kumimoji="1" lang="ja-JP" altLang="en-US" sz="2400" dirty="0"/>
              <a:t>この</a:t>
            </a:r>
            <a:r>
              <a:rPr lang="ja-JP" altLang="en-US" sz="2400" dirty="0"/>
              <a:t>部分も文字列である。</a:t>
            </a:r>
            <a:endParaRPr kumimoji="1" lang="ja-JP" altLang="en-US" sz="2400" dirty="0"/>
          </a:p>
        </p:txBody>
      </p:sp>
      <p:sp>
        <p:nvSpPr>
          <p:cNvPr id="15" name="右中かっこ 14"/>
          <p:cNvSpPr/>
          <p:nvPr/>
        </p:nvSpPr>
        <p:spPr>
          <a:xfrm rot="16200000" flipH="1">
            <a:off x="2893210" y="3393281"/>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971600" y="5643578"/>
            <a:ext cx="6528788" cy="954107"/>
          </a:xfrm>
          <a:prstGeom prst="rect">
            <a:avLst/>
          </a:prstGeom>
          <a:noFill/>
        </p:spPr>
        <p:txBody>
          <a:bodyPr wrap="square" rtlCol="0">
            <a:spAutoFit/>
          </a:bodyPr>
          <a:lstStyle/>
          <a:p>
            <a:r>
              <a:rPr kumimoji="1" lang="ja-JP" altLang="en-US" sz="2800" dirty="0"/>
              <a:t>一番右端が</a:t>
            </a:r>
            <a:r>
              <a:rPr kumimoji="1" lang="fr-FR" altLang="ja-JP" sz="2800" dirty="0"/>
              <a:t>'</a:t>
            </a:r>
            <a:r>
              <a:rPr kumimoji="1" lang="en-US" altLang="ja-JP" sz="2800" dirty="0"/>
              <a:t>\0</a:t>
            </a:r>
            <a:r>
              <a:rPr kumimoji="1" lang="fr-FR" altLang="ja-JP" sz="2800" dirty="0"/>
              <a:t>'</a:t>
            </a:r>
            <a:r>
              <a:rPr kumimoji="1" lang="ja-JP" altLang="en-US" sz="2800" dirty="0"/>
              <a:t>であり、それ以外に</a:t>
            </a:r>
            <a:r>
              <a:rPr kumimoji="1" lang="fr-FR" altLang="ja-JP" sz="2800" dirty="0"/>
              <a:t>'</a:t>
            </a:r>
            <a:r>
              <a:rPr kumimoji="1" lang="en-US" altLang="ja-JP" sz="2800" dirty="0"/>
              <a:t>\0</a:t>
            </a:r>
            <a:r>
              <a:rPr kumimoji="1" lang="fr-FR" altLang="ja-JP" sz="2800" dirty="0"/>
              <a:t>'</a:t>
            </a:r>
            <a:r>
              <a:rPr kumimoji="1" lang="ja-JP" altLang="en-US" sz="2800" dirty="0"/>
              <a:t>を含んでいなければそれは文字列である。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文字列とは（</a:t>
            </a:r>
            <a:r>
              <a:rPr lang="ja-JP" altLang="en-US" dirty="0"/>
              <a:t>３</a:t>
            </a:r>
            <a:r>
              <a:rPr kumimoji="1" lang="ja-JP" altLang="en-US" dirty="0"/>
              <a:t>）</a:t>
            </a:r>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643042" y="2857496"/>
            <a:ext cx="5907386" cy="461665"/>
          </a:xfrm>
          <a:prstGeom prst="rect">
            <a:avLst/>
          </a:prstGeom>
          <a:noFill/>
        </p:spPr>
        <p:txBody>
          <a:bodyPr wrap="none" rtlCol="0">
            <a:spAutoFit/>
          </a:bodyPr>
          <a:lstStyle/>
          <a:p>
            <a:r>
              <a:rPr kumimoji="1" lang="ja-JP" altLang="en-US" sz="2400" dirty="0"/>
              <a:t>この</a:t>
            </a:r>
            <a:r>
              <a:rPr lang="ja-JP" altLang="en-US" sz="2400" dirty="0"/>
              <a:t>部分は文字列である（空文字列という）。</a:t>
            </a:r>
            <a:endParaRPr kumimoji="1" lang="ja-JP" altLang="en-US" sz="2400" dirty="0"/>
          </a:p>
        </p:txBody>
      </p:sp>
      <p:sp>
        <p:nvSpPr>
          <p:cNvPr id="12" name="右中かっこ 11"/>
          <p:cNvSpPr/>
          <p:nvPr/>
        </p:nvSpPr>
        <p:spPr>
          <a:xfrm rot="16200000" flipH="1">
            <a:off x="3750463" y="2178837"/>
            <a:ext cx="571506"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3865724" y="5000636"/>
            <a:ext cx="3563796" cy="461665"/>
          </a:xfrm>
          <a:prstGeom prst="rect">
            <a:avLst/>
          </a:prstGeom>
          <a:noFill/>
        </p:spPr>
        <p:txBody>
          <a:bodyPr wrap="none" rtlCol="0">
            <a:spAutoFit/>
          </a:bodyPr>
          <a:lstStyle/>
          <a:p>
            <a:r>
              <a:rPr kumimoji="1" lang="ja-JP" altLang="en-US" sz="2400" dirty="0"/>
              <a:t>この</a:t>
            </a:r>
            <a:r>
              <a:rPr lang="ja-JP" altLang="en-US" sz="2400" dirty="0"/>
              <a:t>部分も文字列である。</a:t>
            </a:r>
            <a:endParaRPr kumimoji="1" lang="ja-JP" altLang="en-US" sz="2400" dirty="0"/>
          </a:p>
        </p:txBody>
      </p:sp>
      <p:sp>
        <p:nvSpPr>
          <p:cNvPr id="15" name="右中かっこ 14"/>
          <p:cNvSpPr/>
          <p:nvPr/>
        </p:nvSpPr>
        <p:spPr>
          <a:xfrm rot="16200000" flipH="1">
            <a:off x="5393537" y="3464719"/>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1067548" y="5643578"/>
            <a:ext cx="6744812" cy="954107"/>
          </a:xfrm>
          <a:prstGeom prst="rect">
            <a:avLst/>
          </a:prstGeom>
          <a:noFill/>
        </p:spPr>
        <p:txBody>
          <a:bodyPr wrap="square" rtlCol="0">
            <a:spAutoFit/>
          </a:bodyPr>
          <a:lstStyle/>
          <a:p>
            <a:r>
              <a:rPr kumimoji="1" lang="ja-JP" altLang="en-US" sz="2800" dirty="0"/>
              <a:t>一番右端が</a:t>
            </a:r>
            <a:r>
              <a:rPr kumimoji="1" lang="fr-FR" altLang="ja-JP" sz="2800" dirty="0"/>
              <a:t>'</a:t>
            </a:r>
            <a:r>
              <a:rPr kumimoji="1" lang="en-US" altLang="ja-JP" sz="2800" dirty="0"/>
              <a:t>\0</a:t>
            </a:r>
            <a:r>
              <a:rPr kumimoji="1" lang="fr-FR" altLang="ja-JP" sz="2800" dirty="0"/>
              <a:t>'</a:t>
            </a:r>
            <a:r>
              <a:rPr kumimoji="1" lang="ja-JP" altLang="en-US" sz="2800" dirty="0"/>
              <a:t>であり、それ以外に</a:t>
            </a:r>
            <a:r>
              <a:rPr kumimoji="1" lang="fr-FR" altLang="ja-JP" sz="2800" dirty="0"/>
              <a:t>'</a:t>
            </a:r>
            <a:r>
              <a:rPr kumimoji="1" lang="en-US" altLang="ja-JP" sz="2800" dirty="0"/>
              <a:t>\0</a:t>
            </a:r>
            <a:r>
              <a:rPr kumimoji="1" lang="fr-FR" altLang="ja-JP" sz="2800" dirty="0"/>
              <a:t>'</a:t>
            </a:r>
            <a:r>
              <a:rPr kumimoji="1" lang="ja-JP" altLang="en-US" sz="2800" dirty="0"/>
              <a:t>を含んでいなければそれは文字列である。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kumimoji="1" lang="en-US" altLang="ja-JP" dirty="0"/>
              <a:t>har</a:t>
            </a:r>
            <a:r>
              <a:rPr kumimoji="1" lang="ja-JP" altLang="en-US" dirty="0"/>
              <a:t>型の配列</a:t>
            </a:r>
          </a:p>
        </p:txBody>
      </p:sp>
      <p:sp>
        <p:nvSpPr>
          <p:cNvPr id="4" name="テキスト ボックス 3"/>
          <p:cNvSpPr txBox="1"/>
          <p:nvPr/>
        </p:nvSpPr>
        <p:spPr>
          <a:xfrm>
            <a:off x="928662" y="1571612"/>
            <a:ext cx="7072361" cy="4832092"/>
          </a:xfrm>
          <a:prstGeom prst="rect">
            <a:avLst/>
          </a:prstGeom>
          <a:noFill/>
        </p:spPr>
        <p:txBody>
          <a:bodyPr wrap="square" rtlCol="0">
            <a:spAutoFit/>
          </a:bodyPr>
          <a:lstStyle/>
          <a:p>
            <a:r>
              <a:rPr lang="ja-JP" altLang="en-US" sz="2800" dirty="0"/>
              <a:t>文字列は</a:t>
            </a:r>
            <a:r>
              <a:rPr lang="en-US" altLang="ja-JP" sz="2800" dirty="0"/>
              <a:t>char</a:t>
            </a:r>
            <a:r>
              <a:rPr lang="ja-JP" altLang="en-US" sz="2800" dirty="0"/>
              <a:t>型の配列を宣言し、各要素に文字を</a:t>
            </a:r>
            <a:r>
              <a:rPr lang="en-US" altLang="ja-JP" sz="2800" dirty="0"/>
              <a:t>1</a:t>
            </a:r>
            <a:r>
              <a:rPr lang="ja-JP" altLang="en-US" sz="2800" dirty="0"/>
              <a:t>文字ずつ格納して最後にヌル文字を格納することによって作成できる。</a:t>
            </a:r>
            <a:endParaRPr lang="en-US" altLang="ja-JP" sz="2800" dirty="0"/>
          </a:p>
          <a:p>
            <a:r>
              <a:rPr lang="en-US" altLang="ja-JP" sz="2800" dirty="0"/>
              <a:t>char</a:t>
            </a:r>
            <a:r>
              <a:rPr lang="ja-JP" altLang="en-US" sz="2800" dirty="0"/>
              <a:t>型の配列型の変数は</a:t>
            </a:r>
            <a:endParaRPr lang="en-US" altLang="ja-JP" sz="2800" dirty="0"/>
          </a:p>
          <a:p>
            <a:r>
              <a:rPr kumimoji="1" lang="en-US" altLang="ja-JP" sz="2800" dirty="0"/>
              <a:t>    char a [7];</a:t>
            </a:r>
          </a:p>
          <a:p>
            <a:r>
              <a:rPr lang="ja-JP" altLang="en-US" sz="2800" dirty="0" err="1"/>
              <a:t>のように</a:t>
            </a:r>
            <a:r>
              <a:rPr lang="ja-JP" altLang="en-US" sz="2800" dirty="0"/>
              <a:t>宣言する。これは</a:t>
            </a:r>
            <a:r>
              <a:rPr lang="en-US" altLang="ja-JP" sz="2800" dirty="0"/>
              <a:t>char</a:t>
            </a:r>
            <a:r>
              <a:rPr lang="ja-JP" altLang="en-US" sz="2800" dirty="0"/>
              <a:t>型の要素を</a:t>
            </a:r>
            <a:r>
              <a:rPr lang="en-US" altLang="ja-JP" sz="2800" dirty="0"/>
              <a:t>7</a:t>
            </a:r>
            <a:r>
              <a:rPr lang="ja-JP" altLang="en-US" sz="2800" dirty="0"/>
              <a:t>個持つ配列</a:t>
            </a:r>
            <a:r>
              <a:rPr lang="en-US" altLang="ja-JP" sz="2800" dirty="0"/>
              <a:t>a</a:t>
            </a:r>
            <a:r>
              <a:rPr lang="ja-JP" altLang="en-US" sz="2800" dirty="0"/>
              <a:t>を宣言している。この宣言下で</a:t>
            </a:r>
            <a:endParaRPr kumimoji="1" lang="en-US" altLang="ja-JP" sz="2800" dirty="0"/>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ja-JP" altLang="en-US" sz="2800" dirty="0"/>
              <a:t>という代入文が実行されると、</a:t>
            </a:r>
            <a:r>
              <a:rPr lang="fr-FR" altLang="ja-JP" sz="2800" dirty="0"/>
              <a:t>'</a:t>
            </a:r>
            <a:r>
              <a:rPr lang="en-US" altLang="ja-JP" sz="2800" dirty="0"/>
              <a:t>L</a:t>
            </a:r>
            <a:r>
              <a:rPr lang="fr-FR" altLang="ja-JP" sz="2800" dirty="0"/>
              <a:t>'</a:t>
            </a:r>
            <a:r>
              <a:rPr lang="en-US" altLang="ja-JP" sz="2800" dirty="0"/>
              <a:t>(</a:t>
            </a:r>
            <a:r>
              <a:rPr lang="en-US" altLang="ja-JP" sz="2800" dirty="0" err="1"/>
              <a:t>int</a:t>
            </a:r>
            <a:r>
              <a:rPr lang="ja-JP" altLang="en-US" sz="2800" dirty="0"/>
              <a:t>型の数</a:t>
            </a:r>
            <a:r>
              <a:rPr lang="en-US" altLang="ja-JP" sz="2800" dirty="0"/>
              <a:t>)</a:t>
            </a:r>
            <a:r>
              <a:rPr lang="ja-JP" altLang="en-US" sz="2800" dirty="0"/>
              <a:t>が暗黙の型変換</a:t>
            </a:r>
            <a:r>
              <a:rPr lang="en-US" altLang="ja-JP" sz="2800" dirty="0"/>
              <a:t>(</a:t>
            </a:r>
            <a:r>
              <a:rPr lang="ja-JP" altLang="en-US" sz="2800" dirty="0"/>
              <a:t>第</a:t>
            </a:r>
            <a:r>
              <a:rPr lang="en-US" altLang="ja-JP" sz="2800" dirty="0"/>
              <a:t>1</a:t>
            </a:r>
            <a:r>
              <a:rPr lang="ja-JP" altLang="en-US" sz="2800" dirty="0"/>
              <a:t>回講義スライド参照</a:t>
            </a:r>
            <a:r>
              <a:rPr lang="en-US" altLang="ja-JP" sz="2800" dirty="0"/>
              <a:t>)</a:t>
            </a:r>
            <a:r>
              <a:rPr lang="ja-JP" altLang="en-US" sz="2800" dirty="0"/>
              <a:t>により</a:t>
            </a:r>
            <a:r>
              <a:rPr lang="en-US" altLang="ja-JP" sz="2800" dirty="0"/>
              <a:t>char</a:t>
            </a:r>
            <a:r>
              <a:rPr lang="ja-JP" altLang="en-US" sz="2800" dirty="0"/>
              <a:t>型に変換されてから</a:t>
            </a:r>
            <a:r>
              <a:rPr lang="en-US" altLang="ja-JP" sz="2800" dirty="0"/>
              <a:t>a[0]</a:t>
            </a:r>
            <a:r>
              <a:rPr lang="ja-JP" altLang="en-US" sz="2800" dirty="0"/>
              <a:t>に代入される。</a:t>
            </a:r>
            <a:endParaRPr kumimoji="1" lang="ja-JP"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kumimoji="1" lang="en-US" altLang="ja-JP" sz="3600" dirty="0" err="1"/>
              <a:t>printf</a:t>
            </a:r>
            <a:r>
              <a:rPr kumimoji="1" lang="ja-JP" altLang="en-US" sz="3600" dirty="0"/>
              <a:t>関数での文字列の表示方法</a:t>
            </a:r>
          </a:p>
        </p:txBody>
      </p:sp>
      <p:sp>
        <p:nvSpPr>
          <p:cNvPr id="4" name="テキスト ボックス 3"/>
          <p:cNvSpPr txBox="1"/>
          <p:nvPr/>
        </p:nvSpPr>
        <p:spPr>
          <a:xfrm>
            <a:off x="4572000" y="1142984"/>
            <a:ext cx="3857652" cy="3108543"/>
          </a:xfrm>
          <a:prstGeom prst="rect">
            <a:avLst/>
          </a:prstGeom>
          <a:noFill/>
          <a:ln>
            <a:solidFill>
              <a:schemeClr val="tx1"/>
            </a:solidFill>
          </a:ln>
        </p:spPr>
        <p:txBody>
          <a:bodyPr wrap="square" rtlCol="0">
            <a:spAutoFit/>
          </a:bodyPr>
          <a:lstStyle/>
          <a:p>
            <a:r>
              <a:rPr lang="ja-JP" altLang="en-US" sz="2800" dirty="0"/>
              <a:t>文字列の表示には、変換指定子に</a:t>
            </a:r>
            <a:r>
              <a:rPr kumimoji="1" lang="en-US" altLang="ja-JP" sz="2800" dirty="0"/>
              <a:t>%s</a:t>
            </a:r>
            <a:r>
              <a:rPr kumimoji="1" lang="ja-JP" altLang="en-US" sz="2800" dirty="0"/>
              <a:t>を用い、引数に</a:t>
            </a:r>
            <a:r>
              <a:rPr kumimoji="1" lang="en-US" altLang="ja-JP" sz="2800" dirty="0">
                <a:solidFill>
                  <a:srgbClr val="FF0000"/>
                </a:solidFill>
              </a:rPr>
              <a:t>char</a:t>
            </a:r>
            <a:r>
              <a:rPr kumimoji="1" lang="ja-JP" altLang="en-US" sz="2800" dirty="0">
                <a:solidFill>
                  <a:srgbClr val="FF0000"/>
                </a:solidFill>
              </a:rPr>
              <a:t>型</a:t>
            </a:r>
            <a:r>
              <a:rPr kumimoji="1" lang="ja-JP" altLang="en-US" sz="2800" dirty="0"/>
              <a:t>へ</a:t>
            </a:r>
            <a:r>
              <a:rPr kumimoji="1" lang="ja-JP" altLang="en-US" sz="2800"/>
              <a:t>のポインタを</a:t>
            </a:r>
            <a:r>
              <a:rPr kumimoji="1" lang="ja-JP" altLang="en-US" sz="2800" dirty="0"/>
              <a:t>与える。</a:t>
            </a:r>
            <a:r>
              <a:rPr lang="ja-JP" altLang="en-US" sz="2800" dirty="0"/>
              <a:t>そのポインタが指しているところから、ヌル文字の手前までを画面に表示する。</a:t>
            </a:r>
            <a:endParaRPr kumimoji="1" lang="en-US" altLang="ja-JP" sz="28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a:solidFill>
                  <a:srgbClr val="FF0000"/>
                </a:solidFill>
              </a:rPr>
              <a:t>char</a:t>
            </a:r>
            <a:r>
              <a:rPr lang="en-US" altLang="ja-JP" sz="2800" dirty="0"/>
              <a:t>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t>'</a:t>
            </a:r>
            <a:r>
              <a:rPr lang="en-US" altLang="ja-JP" sz="2800" dirty="0" err="1"/>
              <a:t>i</a:t>
            </a:r>
            <a:r>
              <a:rPr lang="fr-FR" altLang="ja-JP" sz="2800" dirty="0"/>
              <a:t>'</a:t>
            </a:r>
            <a:r>
              <a:rPr lang="en-US" altLang="ja-JP" sz="2800" dirty="0"/>
              <a:t>;</a:t>
            </a:r>
          </a:p>
          <a:p>
            <a:r>
              <a:rPr lang="en-US" altLang="ja-JP" sz="2800" dirty="0"/>
              <a:t>    a[2] = </a:t>
            </a:r>
            <a:r>
              <a:rPr lang="fr-FR" altLang="ja-JP" sz="2800" dirty="0"/>
              <a:t>'</a:t>
            </a:r>
            <a:r>
              <a:rPr lang="en-US" altLang="ja-JP" sz="2800" dirty="0"/>
              <a:t>n</a:t>
            </a:r>
            <a:r>
              <a:rPr lang="fr-FR" altLang="ja-JP" sz="2800" dirty="0"/>
              <a:t>'</a:t>
            </a:r>
            <a:r>
              <a:rPr lang="en-US" altLang="ja-JP" sz="2800" dirty="0"/>
              <a:t>;</a:t>
            </a:r>
          </a:p>
          <a:p>
            <a:r>
              <a:rPr lang="en-US" altLang="ja-JP" sz="2800" dirty="0"/>
              <a:t>    a[3] = </a:t>
            </a:r>
            <a:r>
              <a:rPr lang="fr-FR" altLang="ja-JP" sz="2800" dirty="0"/>
              <a:t>'</a:t>
            </a:r>
            <a:r>
              <a:rPr lang="en-US" altLang="ja-JP" sz="2800" dirty="0"/>
              <a:t>\0</a:t>
            </a:r>
            <a:r>
              <a:rPr lang="fr-FR" altLang="ja-JP" sz="2800" dirty="0"/>
              <a:t>'</a:t>
            </a:r>
            <a:r>
              <a:rPr lang="en-US" altLang="ja-JP" sz="2800" dirty="0"/>
              <a:t>;</a:t>
            </a:r>
          </a:p>
          <a:p>
            <a:r>
              <a:rPr lang="en-US" altLang="ja-JP" sz="2800" dirty="0"/>
              <a:t>    a[4] = </a:t>
            </a:r>
            <a:r>
              <a:rPr lang="fr-FR" altLang="ja-JP" sz="2800" dirty="0"/>
              <a:t>'</a:t>
            </a:r>
            <a:r>
              <a:rPr lang="en-US" altLang="ja-JP" sz="2800" dirty="0"/>
              <a:t>u</a:t>
            </a:r>
            <a:r>
              <a:rPr lang="fr-FR" altLang="ja-JP" sz="2800" dirty="0"/>
              <a:t>'</a:t>
            </a:r>
            <a:r>
              <a:rPr lang="en-US" altLang="ja-JP" sz="2800" dirty="0"/>
              <a:t>;</a:t>
            </a:r>
          </a:p>
          <a:p>
            <a:r>
              <a:rPr lang="en-US" altLang="ja-JP" sz="2800" dirty="0"/>
              <a:t>    a[5] = </a:t>
            </a:r>
            <a:r>
              <a:rPr lang="fr-FR" altLang="ja-JP" sz="2800" dirty="0"/>
              <a:t>'</a:t>
            </a:r>
            <a:r>
              <a:rPr lang="en-US" altLang="ja-JP" sz="2800" dirty="0"/>
              <a:t>x</a:t>
            </a:r>
            <a:r>
              <a:rPr lang="fr-FR" altLang="ja-JP" sz="2800" dirty="0"/>
              <a:t>'</a:t>
            </a:r>
            <a:r>
              <a:rPr lang="en-US" altLang="ja-JP" sz="2800" dirty="0"/>
              <a:t>;</a:t>
            </a:r>
          </a:p>
          <a:p>
            <a:r>
              <a:rPr lang="en-US" altLang="ja-JP" sz="2800" dirty="0"/>
              <a:t>    a[6] = </a:t>
            </a:r>
            <a:r>
              <a:rPr lang="fr-FR" altLang="ja-JP" sz="2800" dirty="0"/>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&amp;a[0]</a:t>
            </a:r>
            <a:r>
              <a:rPr lang="en-US" altLang="ja-JP" sz="2800" dirty="0"/>
              <a:t>);</a:t>
            </a:r>
          </a:p>
          <a:p>
            <a:r>
              <a:rPr lang="en-US" altLang="ja-JP" sz="2800" dirty="0"/>
              <a:t>    return 0;</a:t>
            </a:r>
          </a:p>
          <a:p>
            <a:r>
              <a:rPr lang="en-US" altLang="ja-JP" sz="2800" dirty="0"/>
              <a:t>}</a:t>
            </a:r>
            <a:endParaRPr kumimoji="1" lang="ja-JP" altLang="en-US" sz="2800" dirty="0"/>
          </a:p>
        </p:txBody>
      </p:sp>
      <p:sp>
        <p:nvSpPr>
          <p:cNvPr id="6" name="テキスト ボックス 5"/>
          <p:cNvSpPr txBox="1"/>
          <p:nvPr/>
        </p:nvSpPr>
        <p:spPr>
          <a:xfrm>
            <a:off x="4643438" y="4857760"/>
            <a:ext cx="3571900" cy="1569660"/>
          </a:xfrm>
          <a:prstGeom prst="rect">
            <a:avLst/>
          </a:prstGeom>
          <a:noFill/>
        </p:spPr>
        <p:txBody>
          <a:bodyPr wrap="square" rtlCol="0">
            <a:spAutoFit/>
          </a:bodyPr>
          <a:lstStyle/>
          <a:p>
            <a:r>
              <a:rPr kumimoji="1" lang="en-US" altLang="ja-JP" sz="2400" dirty="0"/>
              <a:t>&amp;a[0]</a:t>
            </a:r>
            <a:r>
              <a:rPr kumimoji="1" lang="ja-JP" altLang="en-US" sz="2400" dirty="0"/>
              <a:t>は配列</a:t>
            </a:r>
            <a:r>
              <a:rPr kumimoji="1" lang="en-US" altLang="ja-JP" sz="2400" dirty="0"/>
              <a:t>a</a:t>
            </a:r>
            <a:r>
              <a:rPr kumimoji="1" lang="ja-JP" altLang="en-US" sz="2400" dirty="0"/>
              <a:t>の先頭要素</a:t>
            </a:r>
            <a:r>
              <a:rPr lang="ja-JP" altLang="en-US" sz="2400" dirty="0"/>
              <a:t>へのポインタを表す。先頭要素は</a:t>
            </a:r>
            <a:r>
              <a:rPr lang="fr-FR" altLang="ja-JP" sz="2400" dirty="0"/>
              <a:t>'</a:t>
            </a:r>
            <a:r>
              <a:rPr lang="en-US" altLang="ja-JP" sz="2400" dirty="0"/>
              <a:t>L</a:t>
            </a:r>
            <a:r>
              <a:rPr lang="fr-FR" altLang="ja-JP" sz="2400" dirty="0"/>
              <a:t>'</a:t>
            </a:r>
            <a:r>
              <a:rPr lang="ja-JP" altLang="en-US" sz="2400" dirty="0"/>
              <a:t>であり、</a:t>
            </a:r>
            <a:r>
              <a:rPr lang="en-US" altLang="ja-JP" sz="2400" dirty="0"/>
              <a:t>Lin</a:t>
            </a:r>
            <a:r>
              <a:rPr lang="ja-JP" altLang="en-US" sz="2400" dirty="0"/>
              <a:t>が表示される。</a:t>
            </a:r>
            <a:endParaRPr lang="en-US" altLang="ja-JP"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fontScale="90000"/>
          </a:bodyPr>
          <a:lstStyle/>
          <a:p>
            <a:r>
              <a:rPr kumimoji="1" lang="en-US" altLang="ja-JP" sz="3600" dirty="0" err="1"/>
              <a:t>printf</a:t>
            </a:r>
            <a:r>
              <a:rPr kumimoji="1" lang="ja-JP" altLang="en-US" sz="3600" dirty="0"/>
              <a:t>関数での文字列の表示方法</a:t>
            </a:r>
            <a:br>
              <a:rPr kumimoji="1" lang="en-US" altLang="ja-JP" sz="3600" dirty="0"/>
            </a:br>
            <a:r>
              <a:rPr lang="ja-JP" altLang="en-US" sz="3600" dirty="0"/>
              <a:t>（打ち込んで確認）</a:t>
            </a:r>
            <a:endParaRPr kumimoji="1" lang="ja-JP" altLang="en-US" sz="36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t>'</a:t>
            </a:r>
            <a:r>
              <a:rPr lang="en-US" altLang="ja-JP" sz="2800" dirty="0" err="1"/>
              <a:t>i</a:t>
            </a:r>
            <a:r>
              <a:rPr lang="fr-FR" altLang="ja-JP" sz="2800" dirty="0"/>
              <a:t>'</a:t>
            </a:r>
            <a:r>
              <a:rPr lang="en-US" altLang="ja-JP" sz="2800" dirty="0"/>
              <a:t>;</a:t>
            </a:r>
          </a:p>
          <a:p>
            <a:r>
              <a:rPr lang="en-US" altLang="ja-JP" sz="2800" dirty="0"/>
              <a:t>    a[2] = </a:t>
            </a:r>
            <a:r>
              <a:rPr lang="fr-FR" altLang="ja-JP" sz="2800" dirty="0"/>
              <a:t>'</a:t>
            </a:r>
            <a:r>
              <a:rPr lang="en-US" altLang="ja-JP" sz="2800" dirty="0"/>
              <a:t>n</a:t>
            </a:r>
            <a:r>
              <a:rPr lang="fr-FR" altLang="ja-JP" sz="2800" dirty="0"/>
              <a:t>'</a:t>
            </a:r>
            <a:r>
              <a:rPr lang="en-US" altLang="ja-JP" sz="2800" dirty="0"/>
              <a:t>;</a:t>
            </a:r>
          </a:p>
          <a:p>
            <a:r>
              <a:rPr lang="en-US" altLang="ja-JP" sz="2800" dirty="0"/>
              <a:t>    a[3] = </a:t>
            </a:r>
            <a:r>
              <a:rPr lang="fr-FR" altLang="ja-JP" sz="2800" dirty="0"/>
              <a:t>'</a:t>
            </a:r>
            <a:r>
              <a:rPr lang="en-US" altLang="ja-JP" sz="2800" dirty="0"/>
              <a:t>\0</a:t>
            </a:r>
            <a:r>
              <a:rPr lang="fr-FR" altLang="ja-JP" sz="2800" dirty="0"/>
              <a:t>'</a:t>
            </a:r>
            <a:r>
              <a:rPr lang="en-US" altLang="ja-JP" sz="2800" dirty="0"/>
              <a:t>;</a:t>
            </a:r>
          </a:p>
          <a:p>
            <a:r>
              <a:rPr lang="en-US" altLang="ja-JP" sz="2800" dirty="0"/>
              <a:t>    a[4] = </a:t>
            </a:r>
            <a:r>
              <a:rPr lang="fr-FR" altLang="ja-JP" sz="2800" dirty="0"/>
              <a:t>'</a:t>
            </a:r>
            <a:r>
              <a:rPr lang="en-US" altLang="ja-JP" sz="2800" dirty="0"/>
              <a:t>u</a:t>
            </a:r>
            <a:r>
              <a:rPr lang="fr-FR" altLang="ja-JP" sz="2800" dirty="0"/>
              <a:t>'</a:t>
            </a:r>
            <a:r>
              <a:rPr lang="en-US" altLang="ja-JP" sz="2800" dirty="0"/>
              <a:t>;</a:t>
            </a:r>
          </a:p>
          <a:p>
            <a:r>
              <a:rPr lang="en-US" altLang="ja-JP" sz="2800" dirty="0"/>
              <a:t>    a[5] = </a:t>
            </a:r>
            <a:r>
              <a:rPr lang="fr-FR" altLang="ja-JP" sz="2800" dirty="0"/>
              <a:t>'</a:t>
            </a:r>
            <a:r>
              <a:rPr lang="en-US" altLang="ja-JP" sz="2800" dirty="0"/>
              <a:t>x</a:t>
            </a:r>
            <a:r>
              <a:rPr lang="fr-FR" altLang="ja-JP" sz="2800" dirty="0"/>
              <a:t>'</a:t>
            </a:r>
            <a:r>
              <a:rPr lang="en-US" altLang="ja-JP" sz="2800" dirty="0"/>
              <a:t>;</a:t>
            </a:r>
          </a:p>
          <a:p>
            <a:r>
              <a:rPr lang="en-US" altLang="ja-JP" sz="2800" dirty="0"/>
              <a:t>    a[6] = </a:t>
            </a:r>
            <a:r>
              <a:rPr lang="fr-FR" altLang="ja-JP" sz="2800" dirty="0"/>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&amp;a[1]</a:t>
            </a:r>
            <a:r>
              <a:rPr lang="en-US" altLang="ja-JP" sz="2800" dirty="0"/>
              <a:t>);</a:t>
            </a:r>
          </a:p>
          <a:p>
            <a:r>
              <a:rPr lang="en-US" altLang="ja-JP" sz="2800" dirty="0"/>
              <a:t>    return 0;</a:t>
            </a:r>
          </a:p>
          <a:p>
            <a:r>
              <a:rPr lang="en-US" altLang="ja-JP" sz="2800" dirty="0"/>
              <a:t>}</a:t>
            </a:r>
            <a:endParaRPr kumimoji="1" lang="ja-JP" altLang="en-US" sz="2800" dirty="0"/>
          </a:p>
        </p:txBody>
      </p:sp>
      <p:sp>
        <p:nvSpPr>
          <p:cNvPr id="7" name="テキスト ボックス 6"/>
          <p:cNvSpPr txBox="1"/>
          <p:nvPr/>
        </p:nvSpPr>
        <p:spPr>
          <a:xfrm>
            <a:off x="4572000" y="1428736"/>
            <a:ext cx="3816424" cy="2246769"/>
          </a:xfrm>
          <a:prstGeom prst="rect">
            <a:avLst/>
          </a:prstGeom>
          <a:noFill/>
        </p:spPr>
        <p:txBody>
          <a:bodyPr wrap="square" rtlCol="0">
            <a:spAutoFit/>
          </a:bodyPr>
          <a:lstStyle/>
          <a:p>
            <a:r>
              <a:rPr kumimoji="1" lang="en-US" altLang="ja-JP" sz="2800" dirty="0"/>
              <a:t>&amp;a[1]</a:t>
            </a:r>
            <a:r>
              <a:rPr kumimoji="1" lang="ja-JP" altLang="en-US" sz="2800" dirty="0"/>
              <a:t>は配列</a:t>
            </a:r>
            <a:r>
              <a:rPr kumimoji="1" lang="en-US" altLang="ja-JP" sz="2800" dirty="0"/>
              <a:t>a</a:t>
            </a:r>
            <a:r>
              <a:rPr kumimoji="1" lang="ja-JP" altLang="en-US" sz="2800" dirty="0"/>
              <a:t>の</a:t>
            </a:r>
            <a:r>
              <a:rPr kumimoji="1" lang="en-US" altLang="ja-JP" sz="2800" dirty="0"/>
              <a:t>2</a:t>
            </a:r>
            <a:r>
              <a:rPr kumimoji="1" lang="ja-JP" altLang="en-US" sz="2800" dirty="0"/>
              <a:t>番目の要素</a:t>
            </a:r>
            <a:r>
              <a:rPr lang="ja-JP" altLang="en-US" sz="2800" dirty="0"/>
              <a:t>へのポインタを表す。</a:t>
            </a:r>
            <a:r>
              <a:rPr lang="en-US" altLang="ja-JP" sz="2800" dirty="0"/>
              <a:t>2</a:t>
            </a:r>
            <a:r>
              <a:rPr lang="ja-JP" altLang="en-US" sz="2800" dirty="0"/>
              <a:t>番目の要素は</a:t>
            </a:r>
            <a:r>
              <a:rPr lang="fr-FR" altLang="ja-JP" sz="2800" dirty="0"/>
              <a:t>'</a:t>
            </a:r>
            <a:r>
              <a:rPr lang="en-US" altLang="ja-JP" sz="2800" dirty="0" err="1"/>
              <a:t>i</a:t>
            </a:r>
            <a:r>
              <a:rPr lang="fr-FR" altLang="ja-JP" sz="2800" dirty="0"/>
              <a:t>'</a:t>
            </a:r>
            <a:r>
              <a:rPr lang="ja-JP" altLang="en-US" sz="2800" dirty="0"/>
              <a:t>であり、</a:t>
            </a:r>
            <a:r>
              <a:rPr lang="en-US" altLang="ja-JP" sz="2800" dirty="0"/>
              <a:t>in</a:t>
            </a:r>
            <a:r>
              <a:rPr kumimoji="1" lang="ja-JP" altLang="en-US" sz="2800" dirty="0"/>
              <a:t>が画面に表示される。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注意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文字列の表示には</a:t>
            </a:r>
            <a:r>
              <a:rPr kumimoji="1" lang="en-US" altLang="ja-JP" dirty="0" err="1"/>
              <a:t>printf</a:t>
            </a:r>
            <a:r>
              <a:rPr lang="ja-JP" altLang="en-US" dirty="0"/>
              <a:t>の変換指定子として</a:t>
            </a:r>
            <a:r>
              <a:rPr lang="en-US" altLang="ja-JP" dirty="0"/>
              <a:t>%s</a:t>
            </a:r>
            <a:r>
              <a:rPr lang="ja-JP" altLang="en-US" dirty="0"/>
              <a:t>を使う。このとき、引数に与えられるポインタが指す先は</a:t>
            </a:r>
            <a:r>
              <a:rPr lang="en-US" altLang="ja-JP" dirty="0"/>
              <a:t>char</a:t>
            </a:r>
            <a:r>
              <a:rPr lang="ja-JP" altLang="en-US" dirty="0"/>
              <a:t>型であることが前提なので、もし</a:t>
            </a:r>
            <a:r>
              <a:rPr lang="en-US" altLang="ja-JP" dirty="0" err="1"/>
              <a:t>int</a:t>
            </a:r>
            <a:r>
              <a:rPr lang="ja-JP" altLang="en-US" dirty="0"/>
              <a:t>型の配列に文字列を入れていた場合には正常に表示されなくなる。</a:t>
            </a:r>
            <a:endParaRPr lang="en-US" altLang="ja-JP"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lang="ja-JP" altLang="en-US" sz="3600" dirty="0"/>
              <a:t>間違った例</a:t>
            </a:r>
            <a:endParaRPr kumimoji="1" lang="ja-JP" altLang="en-US" sz="3600" dirty="0"/>
          </a:p>
        </p:txBody>
      </p:sp>
      <p:sp>
        <p:nvSpPr>
          <p:cNvPr id="4" name="テキスト ボックス 3"/>
          <p:cNvSpPr txBox="1"/>
          <p:nvPr/>
        </p:nvSpPr>
        <p:spPr>
          <a:xfrm>
            <a:off x="4499992" y="1124744"/>
            <a:ext cx="3857652" cy="2246769"/>
          </a:xfrm>
          <a:prstGeom prst="rect">
            <a:avLst/>
          </a:prstGeom>
          <a:noFill/>
          <a:ln>
            <a:solidFill>
              <a:schemeClr val="tx1"/>
            </a:solidFill>
          </a:ln>
        </p:spPr>
        <p:txBody>
          <a:bodyPr wrap="square" rtlCol="0">
            <a:spAutoFit/>
          </a:bodyPr>
          <a:lstStyle/>
          <a:p>
            <a:r>
              <a:rPr kumimoji="1" lang="ja-JP" altLang="en-US" sz="2800" dirty="0"/>
              <a:t>このプログラムだと、意図した通りには表示されない。（具体的にどう表示されるかは</a:t>
            </a:r>
            <a:r>
              <a:rPr kumimoji="1" lang="en-US" altLang="ja-JP" sz="2800" dirty="0" err="1"/>
              <a:t>int</a:t>
            </a:r>
            <a:r>
              <a:rPr kumimoji="1" lang="ja-JP" altLang="en-US" sz="2800" dirty="0"/>
              <a:t>型の表現に依存。）</a:t>
            </a:r>
            <a:endParaRPr lang="en-US" altLang="ja-JP" sz="2800" dirty="0"/>
          </a:p>
        </p:txBody>
      </p:sp>
      <p:sp>
        <p:nvSpPr>
          <p:cNvPr id="5" name="テキスト ボックス 4"/>
          <p:cNvSpPr txBox="1"/>
          <p:nvPr/>
        </p:nvSpPr>
        <p:spPr>
          <a:xfrm>
            <a:off x="428596" y="1071546"/>
            <a:ext cx="3746988" cy="5755422"/>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solidFill>
                  <a:srgbClr val="FF0000"/>
                </a:solidFill>
              </a:rPr>
              <a:t>int</a:t>
            </a:r>
            <a:r>
              <a:rPr lang="en-US" altLang="ja-JP" sz="2800" dirty="0"/>
              <a:t>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solidFill>
                  <a:sysClr val="windowText" lastClr="000000"/>
                </a:solidFill>
              </a:rPr>
              <a:t>'</a:t>
            </a:r>
            <a:r>
              <a:rPr lang="en-US" altLang="ja-JP" sz="2800" dirty="0" err="1"/>
              <a:t>i</a:t>
            </a:r>
            <a:r>
              <a:rPr lang="fr-FR" altLang="ja-JP" sz="2800" dirty="0"/>
              <a:t>'</a:t>
            </a:r>
            <a:r>
              <a:rPr lang="en-US" altLang="ja-JP" sz="2800" dirty="0"/>
              <a:t>;</a:t>
            </a:r>
          </a:p>
          <a:p>
            <a:r>
              <a:rPr lang="en-US" altLang="ja-JP" sz="2800" dirty="0"/>
              <a:t>    a[2] = </a:t>
            </a:r>
            <a:r>
              <a:rPr lang="fr-FR" altLang="ja-JP" sz="2800" dirty="0">
                <a:solidFill>
                  <a:sysClr val="windowText" lastClr="000000"/>
                </a:solidFill>
              </a:rPr>
              <a:t>'</a:t>
            </a:r>
            <a:r>
              <a:rPr lang="en-US" altLang="ja-JP" sz="2800" dirty="0"/>
              <a:t>n</a:t>
            </a:r>
            <a:r>
              <a:rPr lang="fr-FR" altLang="ja-JP" sz="2800" dirty="0"/>
              <a:t>'</a:t>
            </a:r>
            <a:r>
              <a:rPr lang="en-US" altLang="ja-JP" sz="2800" dirty="0"/>
              <a:t>;</a:t>
            </a:r>
          </a:p>
          <a:p>
            <a:r>
              <a:rPr lang="en-US" altLang="ja-JP" sz="2800" dirty="0"/>
              <a:t>    a[3] = </a:t>
            </a:r>
            <a:r>
              <a:rPr lang="fr-FR" altLang="ja-JP" sz="2800" dirty="0">
                <a:solidFill>
                  <a:sysClr val="windowText" lastClr="000000"/>
                </a:solidFill>
              </a:rPr>
              <a:t>'</a:t>
            </a:r>
            <a:r>
              <a:rPr lang="en-US" altLang="ja-JP" sz="2800" dirty="0"/>
              <a:t>\0</a:t>
            </a:r>
            <a:r>
              <a:rPr lang="fr-FR" altLang="ja-JP" sz="2800" dirty="0"/>
              <a:t>'</a:t>
            </a:r>
            <a:r>
              <a:rPr lang="en-US" altLang="ja-JP" sz="2800" dirty="0"/>
              <a:t>;</a:t>
            </a:r>
          </a:p>
          <a:p>
            <a:r>
              <a:rPr lang="en-US" altLang="ja-JP" sz="2800" dirty="0"/>
              <a:t>    a[4] = </a:t>
            </a:r>
            <a:r>
              <a:rPr lang="fr-FR" altLang="ja-JP" sz="2800" dirty="0">
                <a:solidFill>
                  <a:sysClr val="windowText" lastClr="000000"/>
                </a:solidFill>
              </a:rPr>
              <a:t>'</a:t>
            </a:r>
            <a:r>
              <a:rPr lang="en-US" altLang="ja-JP" sz="2800" dirty="0"/>
              <a:t>u</a:t>
            </a:r>
            <a:r>
              <a:rPr lang="fr-FR" altLang="ja-JP" sz="2800" dirty="0"/>
              <a:t>'</a:t>
            </a:r>
            <a:r>
              <a:rPr lang="en-US" altLang="ja-JP" sz="2800" dirty="0"/>
              <a:t>;</a:t>
            </a:r>
          </a:p>
          <a:p>
            <a:r>
              <a:rPr lang="en-US" altLang="ja-JP" sz="2800" dirty="0"/>
              <a:t>    a[5] = </a:t>
            </a:r>
            <a:r>
              <a:rPr lang="fr-FR" altLang="ja-JP" sz="2800" dirty="0">
                <a:solidFill>
                  <a:sysClr val="windowText" lastClr="000000"/>
                </a:solidFill>
              </a:rPr>
              <a:t>'</a:t>
            </a:r>
            <a:r>
              <a:rPr lang="en-US" altLang="ja-JP" sz="2800" dirty="0"/>
              <a:t>x</a:t>
            </a:r>
            <a:r>
              <a:rPr lang="fr-FR" altLang="ja-JP" sz="2800" dirty="0"/>
              <a:t>'</a:t>
            </a:r>
            <a:r>
              <a:rPr lang="en-US" altLang="ja-JP" sz="2800" dirty="0"/>
              <a:t>;</a:t>
            </a:r>
          </a:p>
          <a:p>
            <a:r>
              <a:rPr lang="en-US" altLang="ja-JP" sz="2800" dirty="0"/>
              <a:t>    a[6] = </a:t>
            </a:r>
            <a:r>
              <a:rPr lang="fr-FR" altLang="ja-JP" sz="2800" dirty="0">
                <a:solidFill>
                  <a:sysClr val="windowText" lastClr="000000"/>
                </a:solidFill>
              </a:rPr>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&amp;a[0]</a:t>
            </a:r>
            <a:r>
              <a:rPr lang="en-US" altLang="ja-JP" sz="2800" dirty="0"/>
              <a:t>);</a:t>
            </a:r>
          </a:p>
          <a:p>
            <a:r>
              <a:rPr lang="en-US" altLang="ja-JP" sz="2800" dirty="0"/>
              <a:t>    return 0;</a:t>
            </a:r>
          </a:p>
          <a:p>
            <a:r>
              <a:rPr lang="en-US" altLang="ja-JP" sz="2800" dirty="0"/>
              <a:t>}</a:t>
            </a:r>
            <a:endParaRPr kumimoji="1" lang="ja-JP" altLang="en-US" sz="2800" dirty="0"/>
          </a:p>
        </p:txBody>
      </p:sp>
      <p:sp>
        <p:nvSpPr>
          <p:cNvPr id="7" name="正方形/長方形 6"/>
          <p:cNvSpPr/>
          <p:nvPr/>
        </p:nvSpPr>
        <p:spPr>
          <a:xfrm>
            <a:off x="4499992" y="3501008"/>
            <a:ext cx="4248472" cy="2677656"/>
          </a:xfrm>
          <a:prstGeom prst="rect">
            <a:avLst/>
          </a:prstGeom>
          <a:ln>
            <a:solidFill>
              <a:schemeClr val="tx1"/>
            </a:solidFill>
          </a:ln>
        </p:spPr>
        <p:txBody>
          <a:bodyPr wrap="square">
            <a:spAutoFit/>
          </a:bodyPr>
          <a:lstStyle/>
          <a:p>
            <a:r>
              <a:rPr lang="en-US" altLang="ja-JP" sz="2400" dirty="0"/>
              <a:t>(</a:t>
            </a:r>
            <a:r>
              <a:rPr lang="ja-JP" altLang="en-US" sz="2400" dirty="0"/>
              <a:t>さらに補足</a:t>
            </a:r>
            <a:r>
              <a:rPr lang="en-US" altLang="ja-JP" sz="2400" dirty="0"/>
              <a:t>)</a:t>
            </a:r>
          </a:p>
          <a:p>
            <a:r>
              <a:rPr lang="en-US" altLang="ja-JP" sz="2400" dirty="0"/>
              <a:t>&amp;a[0]</a:t>
            </a:r>
            <a:r>
              <a:rPr lang="ja-JP" altLang="en-US" sz="2400" dirty="0"/>
              <a:t>は</a:t>
            </a:r>
            <a:r>
              <a:rPr lang="en-US" altLang="ja-JP" sz="2400" dirty="0" err="1"/>
              <a:t>int</a:t>
            </a:r>
            <a:r>
              <a:rPr lang="ja-JP" altLang="en-US" sz="2400" dirty="0" err="1"/>
              <a:t>への</a:t>
            </a:r>
            <a:r>
              <a:rPr lang="ja-JP" altLang="en-US" sz="2400" dirty="0"/>
              <a:t>ポインタ型であり、</a:t>
            </a:r>
            <a:r>
              <a:rPr lang="en-US" altLang="ja-JP" sz="2400" dirty="0"/>
              <a:t>char</a:t>
            </a:r>
            <a:r>
              <a:rPr lang="ja-JP" altLang="en-US" sz="2400" dirty="0"/>
              <a:t>型へのポインタではないので、</a:t>
            </a:r>
            <a:endParaRPr lang="en-US" altLang="ja-JP" sz="2400" dirty="0"/>
          </a:p>
          <a:p>
            <a:r>
              <a:rPr lang="en-US" altLang="ja-JP" sz="2400" dirty="0"/>
              <a:t>$ </a:t>
            </a:r>
            <a:r>
              <a:rPr lang="en-US" altLang="ja-JP" sz="2400" dirty="0" err="1"/>
              <a:t>gcc</a:t>
            </a:r>
            <a:r>
              <a:rPr lang="en-US" altLang="ja-JP" sz="2400" dirty="0"/>
              <a:t> -W -Wall </a:t>
            </a:r>
            <a:r>
              <a:rPr lang="en-US" altLang="ja-JP" sz="2400" dirty="0" err="1"/>
              <a:t>test.c</a:t>
            </a:r>
            <a:endParaRPr lang="en-US" altLang="ja-JP" sz="2400" dirty="0"/>
          </a:p>
          <a:p>
            <a:r>
              <a:rPr lang="ja-JP" altLang="en-US" sz="2400" dirty="0" err="1"/>
              <a:t>のように</a:t>
            </a:r>
            <a:r>
              <a:rPr lang="ja-JP" altLang="en-US" sz="2400" dirty="0"/>
              <a:t>オプションを付けてコンパイルすれば</a:t>
            </a:r>
            <a:r>
              <a:rPr lang="en-US" altLang="ja-JP" sz="2400" dirty="0"/>
              <a:t>warning</a:t>
            </a:r>
            <a:r>
              <a:rPr lang="ja-JP" altLang="en-US" sz="2400" dirty="0"/>
              <a:t>が出る。</a:t>
            </a:r>
            <a:endParaRPr lang="en-US" altLang="ja-JP"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解説</a:t>
            </a:r>
            <a:endParaRPr kumimoji="1" lang="ja-JP" altLang="en-US" dirty="0"/>
          </a:p>
        </p:txBody>
      </p:sp>
      <p:sp>
        <p:nvSpPr>
          <p:cNvPr id="4" name="テキスト ボックス 3"/>
          <p:cNvSpPr txBox="1"/>
          <p:nvPr/>
        </p:nvSpPr>
        <p:spPr>
          <a:xfrm>
            <a:off x="1115616" y="1268760"/>
            <a:ext cx="7344816" cy="954107"/>
          </a:xfrm>
          <a:prstGeom prst="rect">
            <a:avLst/>
          </a:prstGeom>
          <a:noFill/>
        </p:spPr>
        <p:txBody>
          <a:bodyPr wrap="square" rtlCol="0">
            <a:spAutoFit/>
          </a:bodyPr>
          <a:lstStyle/>
          <a:p>
            <a:r>
              <a:rPr kumimoji="1" lang="ja-JP" altLang="en-US" sz="2800" dirty="0"/>
              <a:t>この演習室の環境では、</a:t>
            </a:r>
            <a:r>
              <a:rPr kumimoji="1" lang="fr-FR" altLang="ja-JP" sz="2800" dirty="0"/>
              <a:t>'</a:t>
            </a:r>
            <a:r>
              <a:rPr kumimoji="1" lang="en-US" altLang="ja-JP" sz="2800" dirty="0"/>
              <a:t>L</a:t>
            </a:r>
            <a:r>
              <a:rPr kumimoji="1" lang="fr-FR" altLang="ja-JP" sz="2800" dirty="0"/>
              <a:t>'</a:t>
            </a:r>
            <a:r>
              <a:rPr kumimoji="1" lang="ja-JP" altLang="en-US" sz="2800" dirty="0"/>
              <a:t>は</a:t>
            </a:r>
            <a:r>
              <a:rPr kumimoji="1" lang="en-US" altLang="ja-JP" sz="2800" dirty="0" err="1"/>
              <a:t>int</a:t>
            </a:r>
            <a:r>
              <a:rPr lang="ja-JP" altLang="en-US" sz="2800" dirty="0"/>
              <a:t>型の</a:t>
            </a:r>
            <a:r>
              <a:rPr lang="en-US" altLang="ja-JP" sz="2800" dirty="0"/>
              <a:t>76</a:t>
            </a:r>
            <a:r>
              <a:rPr lang="ja-JP" altLang="en-US" sz="2800" dirty="0"/>
              <a:t>であり、さきほどの</a:t>
            </a:r>
            <a:r>
              <a:rPr lang="en-US" altLang="ja-JP" sz="2800" dirty="0" err="1"/>
              <a:t>int</a:t>
            </a:r>
            <a:r>
              <a:rPr lang="ja-JP" altLang="en-US" sz="2800" dirty="0"/>
              <a:t>型の配列</a:t>
            </a:r>
            <a:r>
              <a:rPr lang="en-US" altLang="ja-JP" sz="2800" dirty="0"/>
              <a:t>a</a:t>
            </a:r>
            <a:r>
              <a:rPr lang="ja-JP" altLang="en-US" sz="2800" dirty="0"/>
              <a:t>は、メモリ上では</a:t>
            </a:r>
            <a:endParaRPr lang="en-US" altLang="ja-JP" sz="2800" dirty="0"/>
          </a:p>
        </p:txBody>
      </p:sp>
      <p:graphicFrame>
        <p:nvGraphicFramePr>
          <p:cNvPr id="5" name="表 4"/>
          <p:cNvGraphicFramePr>
            <a:graphicFrameLocks noGrp="1"/>
          </p:cNvGraphicFramePr>
          <p:nvPr/>
        </p:nvGraphicFramePr>
        <p:xfrm>
          <a:off x="539552" y="2348880"/>
          <a:ext cx="8136900" cy="714380"/>
        </p:xfrm>
        <a:graphic>
          <a:graphicData uri="http://schemas.openxmlformats.org/drawingml/2006/table">
            <a:tbl>
              <a:tblPr firstRow="1" bandRow="1">
                <a:tableStyleId>{00A15C55-8517-42AA-B614-E9B94910E393}</a:tableStyleId>
              </a:tblPr>
              <a:tblGrid>
                <a:gridCol w="813690">
                  <a:extLst>
                    <a:ext uri="{9D8B030D-6E8A-4147-A177-3AD203B41FA5}">
                      <a16:colId xmlns:a16="http://schemas.microsoft.com/office/drawing/2014/main" val="20000"/>
                    </a:ext>
                  </a:extLst>
                </a:gridCol>
                <a:gridCol w="813690">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813690">
                  <a:extLst>
                    <a:ext uri="{9D8B030D-6E8A-4147-A177-3AD203B41FA5}">
                      <a16:colId xmlns:a16="http://schemas.microsoft.com/office/drawing/2014/main" val="20003"/>
                    </a:ext>
                  </a:extLst>
                </a:gridCol>
                <a:gridCol w="813690">
                  <a:extLst>
                    <a:ext uri="{9D8B030D-6E8A-4147-A177-3AD203B41FA5}">
                      <a16:colId xmlns:a16="http://schemas.microsoft.com/office/drawing/2014/main" val="20004"/>
                    </a:ext>
                  </a:extLst>
                </a:gridCol>
                <a:gridCol w="813690">
                  <a:extLst>
                    <a:ext uri="{9D8B030D-6E8A-4147-A177-3AD203B41FA5}">
                      <a16:colId xmlns:a16="http://schemas.microsoft.com/office/drawing/2014/main" val="20005"/>
                    </a:ext>
                  </a:extLst>
                </a:gridCol>
                <a:gridCol w="813690">
                  <a:extLst>
                    <a:ext uri="{9D8B030D-6E8A-4147-A177-3AD203B41FA5}">
                      <a16:colId xmlns:a16="http://schemas.microsoft.com/office/drawing/2014/main" val="20006"/>
                    </a:ext>
                  </a:extLst>
                </a:gridCol>
                <a:gridCol w="813690">
                  <a:extLst>
                    <a:ext uri="{9D8B030D-6E8A-4147-A177-3AD203B41FA5}">
                      <a16:colId xmlns:a16="http://schemas.microsoft.com/office/drawing/2014/main" val="20007"/>
                    </a:ext>
                  </a:extLst>
                </a:gridCol>
                <a:gridCol w="813690">
                  <a:extLst>
                    <a:ext uri="{9D8B030D-6E8A-4147-A177-3AD203B41FA5}">
                      <a16:colId xmlns:a16="http://schemas.microsoft.com/office/drawing/2014/main" val="20008"/>
                    </a:ext>
                  </a:extLst>
                </a:gridCol>
                <a:gridCol w="813690">
                  <a:extLst>
                    <a:ext uri="{9D8B030D-6E8A-4147-A177-3AD203B41FA5}">
                      <a16:colId xmlns:a16="http://schemas.microsoft.com/office/drawing/2014/main" val="20009"/>
                    </a:ext>
                  </a:extLst>
                </a:gridCol>
              </a:tblGrid>
              <a:tr h="714380">
                <a:tc>
                  <a:txBody>
                    <a:bodyPr/>
                    <a:lstStyle/>
                    <a:p>
                      <a:pPr algn="ctr"/>
                      <a:r>
                        <a:rPr kumimoji="1" lang="en-US" altLang="ja-JP" sz="3200" b="0" dirty="0">
                          <a:solidFill>
                            <a:sysClr val="windowText" lastClr="000000"/>
                          </a:solidFill>
                        </a:rPr>
                        <a:t>76</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105</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110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 name="テキスト ボックス 5"/>
          <p:cNvSpPr txBox="1"/>
          <p:nvPr/>
        </p:nvSpPr>
        <p:spPr>
          <a:xfrm>
            <a:off x="1115616" y="4437112"/>
            <a:ext cx="4935967" cy="523220"/>
          </a:xfrm>
          <a:prstGeom prst="rect">
            <a:avLst/>
          </a:prstGeom>
          <a:noFill/>
        </p:spPr>
        <p:txBody>
          <a:bodyPr wrap="none" rtlCol="0">
            <a:spAutoFit/>
          </a:bodyPr>
          <a:lstStyle/>
          <a:p>
            <a:r>
              <a:rPr kumimoji="1" lang="ja-JP" altLang="en-US" sz="2800" dirty="0" err="1"/>
              <a:t>のように</a:t>
            </a:r>
            <a:r>
              <a:rPr kumimoji="1" lang="ja-JP" altLang="en-US" sz="2800" dirty="0"/>
              <a:t>並んでいる。すなわち、</a:t>
            </a:r>
          </a:p>
        </p:txBody>
      </p:sp>
      <p:sp>
        <p:nvSpPr>
          <p:cNvPr id="7" name="右中かっこ 6"/>
          <p:cNvSpPr/>
          <p:nvPr/>
        </p:nvSpPr>
        <p:spPr>
          <a:xfrm rot="16200000" flipH="1">
            <a:off x="1861154"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右中かっこ 7"/>
          <p:cNvSpPr/>
          <p:nvPr/>
        </p:nvSpPr>
        <p:spPr>
          <a:xfrm rot="16200000" flipH="1">
            <a:off x="5173522"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795632" y="3697868"/>
            <a:ext cx="760144" cy="523220"/>
          </a:xfrm>
          <a:prstGeom prst="rect">
            <a:avLst/>
          </a:prstGeom>
          <a:noFill/>
        </p:spPr>
        <p:txBody>
          <a:bodyPr wrap="none" rtlCol="0">
            <a:spAutoFit/>
          </a:bodyPr>
          <a:lstStyle/>
          <a:p>
            <a:r>
              <a:rPr kumimoji="1" lang="en-US" altLang="ja-JP" sz="2800" dirty="0"/>
              <a:t>a[0]</a:t>
            </a:r>
            <a:endParaRPr kumimoji="1" lang="ja-JP" altLang="en-US" sz="2800" dirty="0"/>
          </a:p>
        </p:txBody>
      </p:sp>
      <p:sp>
        <p:nvSpPr>
          <p:cNvPr id="11" name="テキスト ボックス 10"/>
          <p:cNvSpPr txBox="1"/>
          <p:nvPr/>
        </p:nvSpPr>
        <p:spPr>
          <a:xfrm>
            <a:off x="5108000" y="3697868"/>
            <a:ext cx="760144" cy="523220"/>
          </a:xfrm>
          <a:prstGeom prst="rect">
            <a:avLst/>
          </a:prstGeom>
          <a:noFill/>
        </p:spPr>
        <p:txBody>
          <a:bodyPr wrap="none" rtlCol="0">
            <a:spAutoFit/>
          </a:bodyPr>
          <a:lstStyle/>
          <a:p>
            <a:r>
              <a:rPr kumimoji="1" lang="en-US" altLang="ja-JP" sz="2800" dirty="0"/>
              <a:t>a[1]</a:t>
            </a:r>
            <a:endParaRPr kumimoji="1" lang="ja-JP" altLang="en-US" sz="2800" dirty="0"/>
          </a:p>
        </p:txBody>
      </p:sp>
      <p:sp>
        <p:nvSpPr>
          <p:cNvPr id="12" name="テキスト ボックス 11"/>
          <p:cNvSpPr txBox="1"/>
          <p:nvPr/>
        </p:nvSpPr>
        <p:spPr>
          <a:xfrm>
            <a:off x="7596336" y="3717032"/>
            <a:ext cx="415372" cy="523220"/>
          </a:xfrm>
          <a:prstGeom prst="rect">
            <a:avLst/>
          </a:prstGeom>
          <a:noFill/>
        </p:spPr>
        <p:txBody>
          <a:bodyPr wrap="square" rtlCol="0">
            <a:spAutoFit/>
          </a:bodyPr>
          <a:lstStyle/>
          <a:p>
            <a:r>
              <a:rPr kumimoji="1" lang="en-US" altLang="ja-JP" sz="2800" dirty="0"/>
              <a:t>…</a:t>
            </a:r>
            <a:endParaRPr kumimoji="1" lang="ja-JP" altLang="en-US" sz="2800" dirty="0"/>
          </a:p>
        </p:txBody>
      </p:sp>
      <p:graphicFrame>
        <p:nvGraphicFramePr>
          <p:cNvPr id="13" name="表 12"/>
          <p:cNvGraphicFramePr>
            <a:graphicFrameLocks noGrp="1"/>
          </p:cNvGraphicFramePr>
          <p:nvPr>
            <p:extLst>
              <p:ext uri="{D42A27DB-BD31-4B8C-83A1-F6EECF244321}">
                <p14:modId xmlns:p14="http://schemas.microsoft.com/office/powerpoint/2010/main" val="2720341323"/>
              </p:ext>
            </p:extLst>
          </p:nvPr>
        </p:nvGraphicFramePr>
        <p:xfrm>
          <a:off x="539552" y="5013176"/>
          <a:ext cx="8136900" cy="714380"/>
        </p:xfrm>
        <a:graphic>
          <a:graphicData uri="http://schemas.openxmlformats.org/drawingml/2006/table">
            <a:tbl>
              <a:tblPr firstRow="1" bandRow="1">
                <a:tableStyleId>{00A15C55-8517-42AA-B614-E9B94910E393}</a:tableStyleId>
              </a:tblPr>
              <a:tblGrid>
                <a:gridCol w="813690">
                  <a:extLst>
                    <a:ext uri="{9D8B030D-6E8A-4147-A177-3AD203B41FA5}">
                      <a16:colId xmlns:a16="http://schemas.microsoft.com/office/drawing/2014/main" val="20000"/>
                    </a:ext>
                  </a:extLst>
                </a:gridCol>
                <a:gridCol w="813690">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813690">
                  <a:extLst>
                    <a:ext uri="{9D8B030D-6E8A-4147-A177-3AD203B41FA5}">
                      <a16:colId xmlns:a16="http://schemas.microsoft.com/office/drawing/2014/main" val="20003"/>
                    </a:ext>
                  </a:extLst>
                </a:gridCol>
                <a:gridCol w="813690">
                  <a:extLst>
                    <a:ext uri="{9D8B030D-6E8A-4147-A177-3AD203B41FA5}">
                      <a16:colId xmlns:a16="http://schemas.microsoft.com/office/drawing/2014/main" val="20004"/>
                    </a:ext>
                  </a:extLst>
                </a:gridCol>
                <a:gridCol w="813690">
                  <a:extLst>
                    <a:ext uri="{9D8B030D-6E8A-4147-A177-3AD203B41FA5}">
                      <a16:colId xmlns:a16="http://schemas.microsoft.com/office/drawing/2014/main" val="20005"/>
                    </a:ext>
                  </a:extLst>
                </a:gridCol>
                <a:gridCol w="813690">
                  <a:extLst>
                    <a:ext uri="{9D8B030D-6E8A-4147-A177-3AD203B41FA5}">
                      <a16:colId xmlns:a16="http://schemas.microsoft.com/office/drawing/2014/main" val="20006"/>
                    </a:ext>
                  </a:extLst>
                </a:gridCol>
                <a:gridCol w="813690">
                  <a:extLst>
                    <a:ext uri="{9D8B030D-6E8A-4147-A177-3AD203B41FA5}">
                      <a16:colId xmlns:a16="http://schemas.microsoft.com/office/drawing/2014/main" val="20007"/>
                    </a:ext>
                  </a:extLst>
                </a:gridCol>
                <a:gridCol w="813690">
                  <a:extLst>
                    <a:ext uri="{9D8B030D-6E8A-4147-A177-3AD203B41FA5}">
                      <a16:colId xmlns:a16="http://schemas.microsoft.com/office/drawing/2014/main" val="20008"/>
                    </a:ext>
                  </a:extLst>
                </a:gridCol>
                <a:gridCol w="813690">
                  <a:extLst>
                    <a:ext uri="{9D8B030D-6E8A-4147-A177-3AD203B41FA5}">
                      <a16:colId xmlns:a16="http://schemas.microsoft.com/office/drawing/2014/main" val="20009"/>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522147" y="5859269"/>
            <a:ext cx="8226317" cy="954107"/>
          </a:xfrm>
          <a:prstGeom prst="rect">
            <a:avLst/>
          </a:prstGeom>
          <a:noFill/>
        </p:spPr>
        <p:txBody>
          <a:bodyPr wrap="square" rtlCol="0">
            <a:spAutoFit/>
          </a:bodyPr>
          <a:lstStyle/>
          <a:p>
            <a:r>
              <a:rPr kumimoji="1" lang="ja-JP" altLang="en-US" sz="2800" dirty="0"/>
              <a:t>ということである。つまり、この演習室の環境では</a:t>
            </a:r>
            <a:r>
              <a:rPr kumimoji="1" lang="fr-FR" altLang="ja-JP" sz="2800" dirty="0"/>
              <a:t>'</a:t>
            </a:r>
            <a:r>
              <a:rPr kumimoji="1" lang="en-US" altLang="ja-JP" sz="2800" dirty="0"/>
              <a:t>L</a:t>
            </a:r>
            <a:r>
              <a:rPr kumimoji="1" lang="fr-FR" altLang="ja-JP" sz="2800" dirty="0"/>
              <a:t>'</a:t>
            </a:r>
            <a:r>
              <a:rPr kumimoji="1" lang="ja-JP" altLang="en-US" sz="2800" dirty="0"/>
              <a:t>しか表示されなくなる。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4000" dirty="0"/>
              <a:t>ポインタ</a:t>
            </a:r>
            <a:r>
              <a:rPr kumimoji="1" lang="ja-JP" altLang="en-US" sz="4000"/>
              <a:t>について</a:t>
            </a:r>
            <a:endParaRPr kumimoji="1" lang="ja-JP" altLang="en-US" sz="4000" dirty="0"/>
          </a:p>
        </p:txBody>
      </p:sp>
      <p:graphicFrame>
        <p:nvGraphicFramePr>
          <p:cNvPr id="8" name="表 7"/>
          <p:cNvGraphicFramePr>
            <a:graphicFrameLocks noGrp="1"/>
          </p:cNvGraphicFramePr>
          <p:nvPr/>
        </p:nvGraphicFramePr>
        <p:xfrm>
          <a:off x="1687689" y="2252955"/>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3110211"/>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3110211"/>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3110211"/>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3110211"/>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3110211"/>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3110211"/>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3110211"/>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1214414" y="4039751"/>
            <a:ext cx="6643734" cy="2246769"/>
          </a:xfrm>
          <a:prstGeom prst="rect">
            <a:avLst/>
          </a:prstGeom>
          <a:noFill/>
        </p:spPr>
        <p:txBody>
          <a:bodyPr wrap="square" rtlCol="0">
            <a:spAutoFit/>
          </a:bodyPr>
          <a:lstStyle/>
          <a:p>
            <a:r>
              <a:rPr kumimoji="1" lang="en-US" altLang="ja-JP" sz="2800" dirty="0"/>
              <a:t>&amp;a[0]</a:t>
            </a:r>
            <a:r>
              <a:rPr kumimoji="1" lang="ja-JP" altLang="en-US" sz="2800" dirty="0"/>
              <a:t>は配列</a:t>
            </a:r>
            <a:r>
              <a:rPr kumimoji="1" lang="en-US" altLang="ja-JP" sz="2800" dirty="0"/>
              <a:t>a</a:t>
            </a:r>
            <a:r>
              <a:rPr kumimoji="1" lang="ja-JP" altLang="en-US" sz="2800" dirty="0"/>
              <a:t>の先頭要素へのポインタであり、</a:t>
            </a:r>
            <a:r>
              <a:rPr lang="en-US" altLang="ja-JP" sz="2800" dirty="0"/>
              <a:t>&amp;a[0]</a:t>
            </a:r>
            <a:r>
              <a:rPr lang="ja-JP" altLang="en-US" sz="2800" dirty="0"/>
              <a:t>の値は、配列</a:t>
            </a:r>
            <a:r>
              <a:rPr lang="en-US" altLang="ja-JP" sz="2800" dirty="0"/>
              <a:t>a</a:t>
            </a:r>
            <a:r>
              <a:rPr lang="ja-JP" altLang="en-US" sz="2800" dirty="0"/>
              <a:t>の先頭要素</a:t>
            </a:r>
            <a:r>
              <a:rPr kumimoji="1" lang="ja-JP" altLang="en-US" sz="2800" dirty="0"/>
              <a:t>の番地である。この場合、</a:t>
            </a:r>
            <a:r>
              <a:rPr kumimoji="1" lang="en-US" altLang="ja-JP" sz="2800" dirty="0"/>
              <a:t>100</a:t>
            </a:r>
            <a:r>
              <a:rPr kumimoji="1" lang="ja-JP" altLang="en-US" sz="2800" dirty="0"/>
              <a:t>である。</a:t>
            </a:r>
            <a:r>
              <a:rPr kumimoji="1" lang="en-US" altLang="ja-JP" sz="2800" dirty="0"/>
              <a:t>&amp;a[1]</a:t>
            </a:r>
            <a:r>
              <a:rPr kumimoji="1" lang="ja-JP" altLang="en-US" sz="2800" dirty="0"/>
              <a:t>は</a:t>
            </a:r>
            <a:r>
              <a:rPr lang="ja-JP" altLang="en-US" sz="2800" dirty="0"/>
              <a:t>配列</a:t>
            </a:r>
            <a:r>
              <a:rPr lang="en-US" altLang="ja-JP" sz="2800" dirty="0"/>
              <a:t>a</a:t>
            </a:r>
            <a:r>
              <a:rPr lang="ja-JP" altLang="en-US" sz="2800" dirty="0"/>
              <a:t>の</a:t>
            </a:r>
            <a:r>
              <a:rPr lang="en-US" altLang="ja-JP" sz="2800" dirty="0"/>
              <a:t>2</a:t>
            </a:r>
            <a:r>
              <a:rPr lang="ja-JP" altLang="en-US" sz="2800" dirty="0"/>
              <a:t>番目の要素へのポインタであり、</a:t>
            </a:r>
            <a:r>
              <a:rPr lang="en-US" altLang="ja-JP" sz="2800" dirty="0"/>
              <a:t>101</a:t>
            </a:r>
            <a:r>
              <a:rPr lang="ja-JP" altLang="en-US" sz="2800" dirty="0"/>
              <a:t>である。</a:t>
            </a:r>
            <a:r>
              <a:rPr lang="en-US" altLang="ja-JP" sz="2800" dirty="0"/>
              <a:t>&amp;a[2]</a:t>
            </a:r>
            <a:r>
              <a:rPr lang="ja-JP" altLang="en-US" sz="2800" dirty="0"/>
              <a:t>は</a:t>
            </a:r>
            <a:r>
              <a:rPr lang="en-US" altLang="ja-JP" sz="2800" dirty="0"/>
              <a:t>102</a:t>
            </a:r>
            <a:r>
              <a:rPr lang="ja-JP" altLang="en-US" sz="2800" dirty="0"/>
              <a:t>である。以下同様。</a:t>
            </a:r>
            <a:endParaRPr kumimoji="1" lang="en-US" altLang="ja-JP" sz="2800" dirty="0"/>
          </a:p>
        </p:txBody>
      </p:sp>
      <p:sp>
        <p:nvSpPr>
          <p:cNvPr id="23" name="テキスト ボックス 22"/>
          <p:cNvSpPr txBox="1"/>
          <p:nvPr/>
        </p:nvSpPr>
        <p:spPr>
          <a:xfrm>
            <a:off x="1785918" y="171448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71448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71448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71448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714488"/>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714488"/>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714488"/>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752889"/>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57174"/>
            <a:ext cx="8784976" cy="785810"/>
          </a:xfrm>
        </p:spPr>
        <p:txBody>
          <a:bodyPr>
            <a:noAutofit/>
          </a:bodyPr>
          <a:lstStyle/>
          <a:p>
            <a:r>
              <a:rPr lang="en-US" altLang="ja-JP" sz="3600" dirty="0" err="1"/>
              <a:t>p</a:t>
            </a:r>
            <a:r>
              <a:rPr kumimoji="1" lang="en-US" altLang="ja-JP" sz="3600" dirty="0" err="1"/>
              <a:t>rintf</a:t>
            </a:r>
            <a:r>
              <a:rPr kumimoji="1" lang="ja-JP" altLang="en-US" sz="3600" dirty="0"/>
              <a:t>関数</a:t>
            </a:r>
            <a:r>
              <a:rPr lang="ja-JP" altLang="en-US" sz="3600" dirty="0"/>
              <a:t>における</a:t>
            </a:r>
            <a:r>
              <a:rPr kumimoji="1" lang="ja-JP" altLang="en-US" sz="3600" dirty="0"/>
              <a:t>変換指定子の</a:t>
            </a:r>
            <a:r>
              <a:rPr kumimoji="1" lang="en-US" altLang="ja-JP" sz="3600" dirty="0"/>
              <a:t>%s</a:t>
            </a:r>
            <a:r>
              <a:rPr kumimoji="1" lang="ja-JP" altLang="en-US" sz="3600" dirty="0"/>
              <a:t>について</a:t>
            </a:r>
          </a:p>
        </p:txBody>
      </p:sp>
      <p:graphicFrame>
        <p:nvGraphicFramePr>
          <p:cNvPr id="8" name="表 7"/>
          <p:cNvGraphicFramePr>
            <a:graphicFrameLocks noGrp="1"/>
          </p:cNvGraphicFramePr>
          <p:nvPr>
            <p:extLst>
              <p:ext uri="{D42A27DB-BD31-4B8C-83A1-F6EECF244321}">
                <p14:modId xmlns:p14="http://schemas.microsoft.com/office/powerpoint/2010/main" val="4050040627"/>
              </p:ext>
            </p:extLst>
          </p:nvPr>
        </p:nvGraphicFramePr>
        <p:xfrm>
          <a:off x="1687689" y="1895765"/>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2753021"/>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2753021"/>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2753021"/>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2753021"/>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2753021"/>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2753021"/>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2753021"/>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928662" y="3643314"/>
            <a:ext cx="6643734" cy="2677656"/>
          </a:xfrm>
          <a:prstGeom prst="rect">
            <a:avLst/>
          </a:prstGeom>
          <a:noFill/>
        </p:spPr>
        <p:txBody>
          <a:bodyPr wrap="square" rtlCol="0">
            <a:spAutoFit/>
          </a:bodyPr>
          <a:lstStyle/>
          <a:p>
            <a:r>
              <a:rPr lang="en-US" altLang="ja-JP" sz="2800" dirty="0"/>
              <a:t> </a:t>
            </a:r>
            <a:r>
              <a:rPr lang="ja-JP" altLang="en-US" sz="2800" dirty="0"/>
              <a:t>   </a:t>
            </a:r>
            <a:r>
              <a:rPr lang="en-US" altLang="ja-JP" sz="2800" dirty="0" err="1"/>
              <a:t>printf</a:t>
            </a:r>
            <a:r>
              <a:rPr lang="en-US" altLang="ja-JP" sz="2800" dirty="0"/>
              <a:t> ("%s", &amp;a[1]);</a:t>
            </a:r>
          </a:p>
          <a:p>
            <a:r>
              <a:rPr kumimoji="1" lang="ja-JP" altLang="en-US" sz="2800" dirty="0"/>
              <a:t>が実行されると、</a:t>
            </a:r>
            <a:r>
              <a:rPr lang="en-US" altLang="ja-JP" sz="2800" dirty="0"/>
              <a:t>101</a:t>
            </a:r>
            <a:r>
              <a:rPr lang="ja-JP" altLang="en-US" sz="2800" dirty="0"/>
              <a:t>番地から、ヌル文字の</a:t>
            </a:r>
            <a:r>
              <a:rPr lang="en-US" altLang="ja-JP" sz="2800" dirty="0"/>
              <a:t>1</a:t>
            </a:r>
            <a:r>
              <a:rPr lang="ja-JP" altLang="en-US" sz="2800" dirty="0"/>
              <a:t>つ手前までの文字が画面に出力される。つまり、</a:t>
            </a:r>
            <a:r>
              <a:rPr lang="en-US" altLang="ja-JP" sz="2800" dirty="0"/>
              <a:t>in</a:t>
            </a:r>
            <a:r>
              <a:rPr lang="ja-JP" altLang="en-US" sz="2800" dirty="0"/>
              <a:t>が表示される。</a:t>
            </a:r>
            <a:endParaRPr lang="en-US" altLang="ja-JP" sz="2800" dirty="0"/>
          </a:p>
          <a:p>
            <a:r>
              <a:rPr lang="en-US" altLang="ja-JP" sz="2800" dirty="0"/>
              <a:t>    </a:t>
            </a:r>
            <a:r>
              <a:rPr lang="en-US" altLang="ja-JP" sz="2800" dirty="0" err="1"/>
              <a:t>printf</a:t>
            </a:r>
            <a:r>
              <a:rPr lang="en-US" altLang="ja-JP" sz="2800" dirty="0"/>
              <a:t> ("%s", &amp;a[4]);</a:t>
            </a:r>
          </a:p>
          <a:p>
            <a:r>
              <a:rPr lang="ja-JP" altLang="en-US" sz="2800" dirty="0"/>
              <a:t>だと、</a:t>
            </a:r>
            <a:r>
              <a:rPr lang="en-US" altLang="ja-JP" sz="2800" dirty="0" err="1"/>
              <a:t>ux</a:t>
            </a:r>
            <a:r>
              <a:rPr lang="ja-JP" altLang="en-US" sz="2800" dirty="0"/>
              <a:t>が表示される。</a:t>
            </a:r>
            <a:endParaRPr lang="en-US" altLang="ja-JP" sz="2800" dirty="0"/>
          </a:p>
        </p:txBody>
      </p:sp>
      <p:sp>
        <p:nvSpPr>
          <p:cNvPr id="23" name="テキスト ボックス 22"/>
          <p:cNvSpPr txBox="1"/>
          <p:nvPr/>
        </p:nvSpPr>
        <p:spPr>
          <a:xfrm>
            <a:off x="1785918" y="135729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35729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35729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35729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357298"/>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357298"/>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357298"/>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395699"/>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基本型</a:t>
            </a:r>
          </a:p>
        </p:txBody>
      </p:sp>
      <p:sp>
        <p:nvSpPr>
          <p:cNvPr id="3" name="コンテンツ プレースホルダ 2"/>
          <p:cNvSpPr>
            <a:spLocks noGrp="1"/>
          </p:cNvSpPr>
          <p:nvPr>
            <p:ph idx="1"/>
          </p:nvPr>
        </p:nvSpPr>
        <p:spPr>
          <a:xfrm>
            <a:off x="457200" y="1600201"/>
            <a:ext cx="8229600" cy="2471742"/>
          </a:xfrm>
        </p:spPr>
        <p:txBody>
          <a:bodyPr/>
          <a:lstStyle/>
          <a:p>
            <a:r>
              <a:rPr kumimoji="1" lang="ja-JP" altLang="en-US" dirty="0"/>
              <a:t>これまでに紹介した基本型は</a:t>
            </a:r>
            <a:r>
              <a:rPr kumimoji="1" lang="en-US" altLang="ja-JP" dirty="0" err="1"/>
              <a:t>int</a:t>
            </a:r>
            <a:r>
              <a:rPr lang="ja-JP" altLang="en-US" dirty="0"/>
              <a:t>型、</a:t>
            </a:r>
            <a:r>
              <a:rPr lang="en-US" altLang="ja-JP" dirty="0"/>
              <a:t>double</a:t>
            </a:r>
            <a:r>
              <a:rPr lang="ja-JP" altLang="en-US" dirty="0"/>
              <a:t>型である。その他にもさまざまな基本型があり、整数型、浮動小数点型に分類できる。</a:t>
            </a:r>
            <a:endParaRPr lang="en-US" altLang="ja-JP"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補足</a:t>
            </a:r>
            <a:endParaRPr kumimoji="1" lang="ja-JP" altLang="en-US" dirty="0"/>
          </a:p>
        </p:txBody>
      </p:sp>
      <p:sp>
        <p:nvSpPr>
          <p:cNvPr id="4" name="テキスト ボックス 3"/>
          <p:cNvSpPr txBox="1"/>
          <p:nvPr/>
        </p:nvSpPr>
        <p:spPr>
          <a:xfrm>
            <a:off x="683568" y="3966155"/>
            <a:ext cx="7920880" cy="830997"/>
          </a:xfrm>
          <a:prstGeom prst="rect">
            <a:avLst/>
          </a:prstGeom>
          <a:noFill/>
          <a:ln>
            <a:solidFill>
              <a:schemeClr val="bg1"/>
            </a:solidFill>
          </a:ln>
        </p:spPr>
        <p:txBody>
          <a:bodyPr wrap="square" rtlCol="0">
            <a:spAutoFit/>
          </a:bodyPr>
          <a:lstStyle/>
          <a:p>
            <a:r>
              <a:rPr lang="ja-JP" altLang="en-US" sz="2400" dirty="0"/>
              <a:t>（参考）</a:t>
            </a:r>
            <a:r>
              <a:rPr lang="en-US" altLang="ja-JP" sz="2400" dirty="0"/>
              <a:t> </a:t>
            </a:r>
            <a:r>
              <a:rPr lang="en-US" altLang="ja-JP" sz="2400" dirty="0" err="1"/>
              <a:t>printf</a:t>
            </a:r>
            <a:r>
              <a:rPr lang="ja-JP" altLang="en-US" sz="2400" dirty="0"/>
              <a:t>の変換指定子で</a:t>
            </a:r>
            <a:r>
              <a:rPr lang="en-US" altLang="ja-JP" sz="2400" dirty="0"/>
              <a:t>float</a:t>
            </a:r>
            <a:r>
              <a:rPr lang="ja-JP" altLang="en-US" sz="2400" dirty="0"/>
              <a:t>型用のものがないのも規定の実引数拡張による。</a:t>
            </a:r>
            <a:endParaRPr kumimoji="1" lang="ja-JP" altLang="en-US" sz="2400" dirty="0"/>
          </a:p>
        </p:txBody>
      </p:sp>
      <p:sp>
        <p:nvSpPr>
          <p:cNvPr id="5" name="正方形/長方形 4"/>
          <p:cNvSpPr/>
          <p:nvPr/>
        </p:nvSpPr>
        <p:spPr>
          <a:xfrm>
            <a:off x="683568" y="1562016"/>
            <a:ext cx="7632848" cy="2308324"/>
          </a:xfrm>
          <a:prstGeom prst="rect">
            <a:avLst/>
          </a:prstGeom>
        </p:spPr>
        <p:txBody>
          <a:bodyPr wrap="square">
            <a:spAutoFit/>
          </a:bodyPr>
          <a:lstStyle/>
          <a:p>
            <a:r>
              <a:rPr lang="en-US" altLang="ja-JP" sz="2400" dirty="0" err="1"/>
              <a:t>printf</a:t>
            </a:r>
            <a:r>
              <a:rPr lang="ja-JP" altLang="en-US" sz="2400" dirty="0"/>
              <a:t>関数において変換指定子として</a:t>
            </a:r>
            <a:r>
              <a:rPr lang="en-US" altLang="ja-JP" sz="2400" dirty="0"/>
              <a:t>%c</a:t>
            </a:r>
            <a:r>
              <a:rPr lang="ja-JP" altLang="en-US" sz="2400" dirty="0"/>
              <a:t>を使う場合、引数の型は</a:t>
            </a:r>
            <a:r>
              <a:rPr lang="en-US" altLang="ja-JP" sz="2400" dirty="0" err="1"/>
              <a:t>int</a:t>
            </a:r>
            <a:r>
              <a:rPr lang="ja-JP" altLang="en-US" sz="2400" dirty="0"/>
              <a:t>型と書いたが、</a:t>
            </a:r>
            <a:r>
              <a:rPr lang="en-US" altLang="ja-JP" sz="2400" dirty="0"/>
              <a:t>char</a:t>
            </a:r>
            <a:r>
              <a:rPr lang="ja-JP" altLang="en-US" sz="2400" dirty="0"/>
              <a:t>型でもよい。もし</a:t>
            </a:r>
            <a:r>
              <a:rPr lang="en-US" altLang="ja-JP" sz="2400" dirty="0"/>
              <a:t>char</a:t>
            </a:r>
            <a:r>
              <a:rPr lang="ja-JP" altLang="en-US" sz="2400" dirty="0"/>
              <a:t>型の式が与えられた場合は、規定の実引数拡張</a:t>
            </a:r>
            <a:r>
              <a:rPr lang="en-US" altLang="ja-JP" sz="2400" dirty="0"/>
              <a:t>(default argument promotion)</a:t>
            </a:r>
            <a:r>
              <a:rPr lang="ja-JP" altLang="en-US" sz="2400" dirty="0"/>
              <a:t>により、自動的に</a:t>
            </a:r>
            <a:r>
              <a:rPr lang="en-US" altLang="ja-JP" sz="2400" dirty="0" err="1"/>
              <a:t>int</a:t>
            </a:r>
            <a:r>
              <a:rPr lang="ja-JP" altLang="en-US" sz="2400" dirty="0"/>
              <a:t>型に変換される</a:t>
            </a:r>
            <a:r>
              <a:rPr lang="en-US" altLang="ja-JP" sz="2400" dirty="0"/>
              <a:t>(</a:t>
            </a:r>
            <a:r>
              <a:rPr lang="en-US" altLang="ja-JP" sz="2400" dirty="0" err="1"/>
              <a:t>printf</a:t>
            </a:r>
            <a:r>
              <a:rPr lang="ja-JP" altLang="en-US" sz="2400" dirty="0"/>
              <a:t>の引数の個数は可変なので</a:t>
            </a:r>
            <a:r>
              <a:rPr lang="en-US" altLang="ja-JP" sz="2400" dirty="0"/>
              <a:t>)</a:t>
            </a:r>
            <a:r>
              <a:rPr lang="ja-JP" altLang="en-US" sz="2400" dirty="0" err="1"/>
              <a:t>。</a:t>
            </a:r>
            <a:r>
              <a:rPr lang="ja-JP" altLang="en-US" sz="2400" dirty="0"/>
              <a:t>これは本講義の範囲外とし、説明はしない。</a:t>
            </a:r>
            <a:endParaRPr lang="en-US" altLang="ja-JP"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改行文字</a:t>
            </a:r>
            <a:endParaRPr kumimoji="1" lang="ja-JP" altLang="en-US" dirty="0"/>
          </a:p>
        </p:txBody>
      </p:sp>
      <p:sp>
        <p:nvSpPr>
          <p:cNvPr id="4" name="テキスト ボックス 3"/>
          <p:cNvSpPr txBox="1"/>
          <p:nvPr/>
        </p:nvSpPr>
        <p:spPr>
          <a:xfrm>
            <a:off x="683568" y="1613118"/>
            <a:ext cx="7776864" cy="1877437"/>
          </a:xfrm>
          <a:prstGeom prst="rect">
            <a:avLst/>
          </a:prstGeom>
          <a:noFill/>
        </p:spPr>
        <p:txBody>
          <a:bodyPr wrap="square" rtlCol="0">
            <a:spAutoFit/>
          </a:bodyPr>
          <a:lstStyle/>
          <a:p>
            <a:r>
              <a:rPr lang="ja-JP" altLang="en-US" sz="2800" dirty="0"/>
              <a:t>改行文字は</a:t>
            </a:r>
            <a:r>
              <a:rPr lang="fr-FR" altLang="ja-JP" sz="2800" dirty="0"/>
              <a:t>'</a:t>
            </a:r>
            <a:r>
              <a:rPr lang="en-US" altLang="ja-JP" sz="2800" dirty="0"/>
              <a:t>\n</a:t>
            </a:r>
            <a:r>
              <a:rPr lang="fr-FR" altLang="ja-JP" sz="2800" dirty="0"/>
              <a:t>'</a:t>
            </a:r>
            <a:r>
              <a:rPr lang="ja-JP" altLang="en-US" sz="2800" dirty="0"/>
              <a:t>で表す。</a:t>
            </a:r>
            <a:endParaRPr lang="en-US" altLang="ja-JP" sz="2800" dirty="0"/>
          </a:p>
          <a:p>
            <a:r>
              <a:rPr lang="fr-FR" altLang="ja-JP" sz="2800" dirty="0">
                <a:solidFill>
                  <a:sysClr val="windowText" lastClr="000000"/>
                </a:solidFill>
              </a:rPr>
              <a:t>'</a:t>
            </a:r>
            <a:r>
              <a:rPr lang="en-US" altLang="ja-JP" sz="2800" dirty="0"/>
              <a:t>\n</a:t>
            </a:r>
            <a:r>
              <a:rPr lang="fr-FR" altLang="ja-JP" sz="2800" dirty="0"/>
              <a:t>'</a:t>
            </a:r>
            <a:r>
              <a:rPr lang="ja-JP" altLang="en-US" sz="2800" dirty="0"/>
              <a:t>自体は</a:t>
            </a:r>
            <a:r>
              <a:rPr lang="en-US" altLang="ja-JP" sz="2800" dirty="0" err="1"/>
              <a:t>int</a:t>
            </a:r>
            <a:r>
              <a:rPr lang="ja-JP" altLang="en-US" sz="2800" dirty="0"/>
              <a:t>型の数だが、</a:t>
            </a:r>
            <a:r>
              <a:rPr lang="en-US" altLang="ja-JP" sz="2800" dirty="0"/>
              <a:t>char</a:t>
            </a:r>
            <a:r>
              <a:rPr lang="ja-JP" altLang="en-US" sz="2800" dirty="0"/>
              <a:t>型の変数や</a:t>
            </a:r>
            <a:r>
              <a:rPr lang="en-US" altLang="ja-JP" sz="2800" dirty="0"/>
              <a:t>char</a:t>
            </a:r>
            <a:r>
              <a:rPr lang="ja-JP" altLang="en-US" sz="2800" dirty="0"/>
              <a:t>型の配列の要素に代入するときは自動的に</a:t>
            </a:r>
            <a:r>
              <a:rPr lang="en-US" altLang="ja-JP" sz="2800" dirty="0"/>
              <a:t>char</a:t>
            </a:r>
            <a:r>
              <a:rPr lang="ja-JP" altLang="en-US" sz="2800" dirty="0"/>
              <a:t>型の数に変換されてから代入される（暗黙の型変換）。</a:t>
            </a:r>
            <a:endParaRPr lang="en-US" altLang="ja-JP"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a:t>
            </a:r>
          </a:p>
        </p:txBody>
      </p:sp>
      <p:sp>
        <p:nvSpPr>
          <p:cNvPr id="4" name="テキスト ボックス 3"/>
          <p:cNvSpPr txBox="1"/>
          <p:nvPr/>
        </p:nvSpPr>
        <p:spPr>
          <a:xfrm>
            <a:off x="500034" y="1428736"/>
            <a:ext cx="8215369" cy="2246769"/>
          </a:xfrm>
          <a:prstGeom prst="rect">
            <a:avLst/>
          </a:prstGeom>
          <a:noFill/>
        </p:spPr>
        <p:txBody>
          <a:bodyPr wrap="square" rtlCol="0">
            <a:spAutoFit/>
          </a:bodyPr>
          <a:lstStyle/>
          <a:p>
            <a:r>
              <a:rPr lang="ja-JP" altLang="en-US" sz="2800" dirty="0"/>
              <a:t>文字の並びをダブルクォート </a:t>
            </a:r>
            <a:r>
              <a:rPr lang="en-US" altLang="ja-JP" sz="2800" dirty="0"/>
              <a:t>" </a:t>
            </a:r>
            <a:r>
              <a:rPr lang="ja-JP" altLang="en-US" sz="2800" dirty="0"/>
              <a:t>で囲んだものを文字列リテラルという。</a:t>
            </a:r>
            <a:endParaRPr lang="en-US" altLang="ja-JP" sz="2800" dirty="0"/>
          </a:p>
          <a:p>
            <a:r>
              <a:rPr lang="ja-JP" altLang="en-US" sz="2800" dirty="0"/>
              <a:t>（例）</a:t>
            </a:r>
            <a:r>
              <a:rPr lang="en-US" altLang="ja-JP" sz="2800" dirty="0"/>
              <a:t> </a:t>
            </a:r>
            <a:r>
              <a:rPr kumimoji="1" lang="en-US" altLang="ja-JP" sz="2800" dirty="0"/>
              <a:t>"</a:t>
            </a:r>
            <a:r>
              <a:rPr kumimoji="1" lang="en-US" altLang="ja-JP" sz="2800" dirty="0" err="1"/>
              <a:t>abc</a:t>
            </a:r>
            <a:r>
              <a:rPr lang="en-US" altLang="ja-JP" sz="2800" dirty="0"/>
              <a:t>\n</a:t>
            </a:r>
            <a:r>
              <a:rPr kumimoji="1" lang="en-US" altLang="ja-JP" sz="2800" dirty="0"/>
              <a:t>"</a:t>
            </a:r>
            <a:r>
              <a:rPr kumimoji="1" lang="ja-JP" altLang="en-US" sz="2800" dirty="0"/>
              <a:t>など。</a:t>
            </a:r>
            <a:endParaRPr kumimoji="1" lang="en-US" altLang="ja-JP" sz="2800" dirty="0"/>
          </a:p>
          <a:p>
            <a:r>
              <a:rPr lang="ja-JP" altLang="en-US" sz="2800" dirty="0"/>
              <a:t>文字列リテラルは</a:t>
            </a:r>
            <a:r>
              <a:rPr lang="en-US" altLang="ja-JP" sz="2800" dirty="0"/>
              <a:t>char</a:t>
            </a:r>
            <a:r>
              <a:rPr lang="ja-JP" altLang="en-US" sz="2800" dirty="0"/>
              <a:t>型の配列であり、末尾にヌル文字</a:t>
            </a:r>
            <a:r>
              <a:rPr lang="fr-FR" altLang="ja-JP" sz="2800" dirty="0">
                <a:solidFill>
                  <a:prstClr val="black"/>
                </a:solidFill>
              </a:rPr>
              <a:t>'</a:t>
            </a:r>
            <a:r>
              <a:rPr lang="en-US" altLang="ja-JP" sz="2800" dirty="0"/>
              <a:t>\</a:t>
            </a:r>
            <a:r>
              <a:rPr lang="en-US" altLang="ja-JP" sz="2800" dirty="0">
                <a:solidFill>
                  <a:prstClr val="black"/>
                </a:solidFill>
              </a:rPr>
              <a:t>0</a:t>
            </a:r>
            <a:r>
              <a:rPr lang="fr-FR" altLang="ja-JP" sz="2800" dirty="0">
                <a:solidFill>
                  <a:prstClr val="black"/>
                </a:solidFill>
              </a:rPr>
              <a:t>'</a:t>
            </a:r>
            <a:r>
              <a:rPr lang="ja-JP" altLang="en-US" sz="2800" dirty="0"/>
              <a:t>が追加されたものである。</a:t>
            </a:r>
            <a:endParaRPr lang="en-US" altLang="ja-JP" sz="2800" dirty="0"/>
          </a:p>
        </p:txBody>
      </p:sp>
      <p:graphicFrame>
        <p:nvGraphicFramePr>
          <p:cNvPr id="5" name="表 4"/>
          <p:cNvGraphicFramePr>
            <a:graphicFrameLocks noGrp="1"/>
          </p:cNvGraphicFramePr>
          <p:nvPr>
            <p:extLst>
              <p:ext uri="{D42A27DB-BD31-4B8C-83A1-F6EECF244321}">
                <p14:modId xmlns:p14="http://schemas.microsoft.com/office/powerpoint/2010/main" val="2676765126"/>
              </p:ext>
            </p:extLst>
          </p:nvPr>
        </p:nvGraphicFramePr>
        <p:xfrm>
          <a:off x="1363560" y="5589240"/>
          <a:ext cx="4104455" cy="648072"/>
        </p:xfrm>
        <a:graphic>
          <a:graphicData uri="http://schemas.openxmlformats.org/drawingml/2006/table">
            <a:tbl>
              <a:tblPr firstRow="1" bandRow="1">
                <a:tableStyleId>{00A15C55-8517-42AA-B614-E9B94910E393}</a:tableStyleId>
              </a:tblPr>
              <a:tblGrid>
                <a:gridCol w="820891">
                  <a:extLst>
                    <a:ext uri="{9D8B030D-6E8A-4147-A177-3AD203B41FA5}">
                      <a16:colId xmlns:a16="http://schemas.microsoft.com/office/drawing/2014/main" val="20000"/>
                    </a:ext>
                  </a:extLst>
                </a:gridCol>
                <a:gridCol w="820891">
                  <a:extLst>
                    <a:ext uri="{9D8B030D-6E8A-4147-A177-3AD203B41FA5}">
                      <a16:colId xmlns:a16="http://schemas.microsoft.com/office/drawing/2014/main" val="20001"/>
                    </a:ext>
                  </a:extLst>
                </a:gridCol>
                <a:gridCol w="820891">
                  <a:extLst>
                    <a:ext uri="{9D8B030D-6E8A-4147-A177-3AD203B41FA5}">
                      <a16:colId xmlns:a16="http://schemas.microsoft.com/office/drawing/2014/main" val="20002"/>
                    </a:ext>
                  </a:extLst>
                </a:gridCol>
                <a:gridCol w="820891">
                  <a:extLst>
                    <a:ext uri="{9D8B030D-6E8A-4147-A177-3AD203B41FA5}">
                      <a16:colId xmlns:a16="http://schemas.microsoft.com/office/drawing/2014/main" val="20003"/>
                    </a:ext>
                  </a:extLst>
                </a:gridCol>
                <a:gridCol w="820891">
                  <a:extLst>
                    <a:ext uri="{9D8B030D-6E8A-4147-A177-3AD203B41FA5}">
                      <a16:colId xmlns:a16="http://schemas.microsoft.com/office/drawing/2014/main" val="20004"/>
                    </a:ext>
                  </a:extLst>
                </a:gridCol>
              </a:tblGrid>
              <a:tr h="648072">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fr-FR" altLang="ja-JP" sz="3200" b="0" dirty="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71472" y="4005064"/>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a:t>"</a:t>
            </a:r>
            <a:r>
              <a:rPr lang="en-US" altLang="ja-JP" sz="2800" dirty="0" err="1">
                <a:solidFill>
                  <a:prstClr val="black"/>
                </a:solidFill>
              </a:rPr>
              <a:t>abc</a:t>
            </a:r>
            <a:r>
              <a:rPr lang="en-US" altLang="ja-JP" sz="2800" dirty="0"/>
              <a:t>\</a:t>
            </a:r>
            <a:r>
              <a:rPr lang="en-US" altLang="ja-JP" sz="2800" dirty="0">
                <a:solidFill>
                  <a:prstClr val="black"/>
                </a:solidFill>
              </a:rPr>
              <a:t>n"</a:t>
            </a:r>
            <a:r>
              <a:rPr lang="ja-JP" altLang="en-US" sz="2800" dirty="0">
                <a:solidFill>
                  <a:prstClr val="black"/>
                </a:solidFill>
              </a:rPr>
              <a:t>は文字列リテラルであり、最後にヌル文字</a:t>
            </a:r>
            <a:r>
              <a:rPr lang="fr-FR" altLang="ja-JP" sz="2800" dirty="0">
                <a:solidFill>
                  <a:prstClr val="black"/>
                </a:solidFill>
              </a:rPr>
              <a:t>'</a:t>
            </a:r>
            <a:r>
              <a:rPr lang="en-US" altLang="ja-JP" sz="2800" dirty="0"/>
              <a:t>\</a:t>
            </a:r>
            <a:r>
              <a:rPr lang="en-US" altLang="ja-JP" sz="2800" dirty="0">
                <a:solidFill>
                  <a:prstClr val="black"/>
                </a:solidFill>
              </a:rPr>
              <a:t>0</a:t>
            </a:r>
            <a:r>
              <a:rPr lang="fr-FR" altLang="ja-JP" sz="2800" dirty="0">
                <a:solidFill>
                  <a:prstClr val="black"/>
                </a:solidFill>
              </a:rPr>
              <a:t>'</a:t>
            </a:r>
            <a:r>
              <a:rPr lang="ja-JP" altLang="en-US" sz="2800" dirty="0">
                <a:solidFill>
                  <a:prstClr val="black"/>
                </a:solidFill>
              </a:rPr>
              <a:t>が追加されるので、以下のような長さ</a:t>
            </a:r>
            <a:r>
              <a:rPr lang="en-US" altLang="ja-JP" sz="2800" dirty="0">
                <a:solidFill>
                  <a:prstClr val="black"/>
                </a:solidFill>
              </a:rPr>
              <a:t>5</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a:t>
            </a:r>
            <a:endParaRPr lang="en-US" altLang="ja-JP" sz="2800" dirty="0">
              <a:solidFill>
                <a:prstClr val="black"/>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文字列リテラルの連結</a:t>
            </a:r>
          </a:p>
        </p:txBody>
      </p:sp>
      <p:sp>
        <p:nvSpPr>
          <p:cNvPr id="4" name="テキスト ボックス 3"/>
          <p:cNvSpPr txBox="1"/>
          <p:nvPr/>
        </p:nvSpPr>
        <p:spPr>
          <a:xfrm>
            <a:off x="899592" y="1556792"/>
            <a:ext cx="7488832" cy="954107"/>
          </a:xfrm>
          <a:prstGeom prst="rect">
            <a:avLst/>
          </a:prstGeom>
          <a:noFill/>
        </p:spPr>
        <p:txBody>
          <a:bodyPr wrap="square" rtlCol="0">
            <a:spAutoFit/>
          </a:bodyPr>
          <a:lstStyle/>
          <a:p>
            <a:r>
              <a:rPr kumimoji="1" lang="ja-JP" altLang="en-US" sz="2800" dirty="0"/>
              <a:t>文字列リテラルは並べて書くことにより連結することができる。</a:t>
            </a:r>
          </a:p>
        </p:txBody>
      </p:sp>
      <p:sp>
        <p:nvSpPr>
          <p:cNvPr id="5" name="正方形/長方形 4"/>
          <p:cNvSpPr/>
          <p:nvPr/>
        </p:nvSpPr>
        <p:spPr>
          <a:xfrm>
            <a:off x="1331640" y="2708920"/>
            <a:ext cx="6516216"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nl-NL" altLang="ja-JP" sz="2800" dirty="0"/>
              <a:t>  </a:t>
            </a:r>
            <a:r>
              <a:rPr lang="nl-NL" altLang="ja-JP" sz="2800" dirty="0" err="1"/>
              <a:t>printf</a:t>
            </a:r>
            <a:r>
              <a:rPr lang="nl-NL" altLang="ja-JP" sz="2800" dirty="0"/>
              <a:t>("abc" "</a:t>
            </a:r>
            <a:r>
              <a:rPr lang="nl-NL" altLang="ja-JP" sz="2800" dirty="0" err="1"/>
              <a:t>def</a:t>
            </a:r>
            <a:r>
              <a:rPr lang="nl-NL" altLang="ja-JP" sz="2800" dirty="0"/>
              <a:t>" "</a:t>
            </a:r>
            <a:r>
              <a:rPr lang="nl-NL" altLang="ja-JP" sz="2800" dirty="0" err="1"/>
              <a:t>ghijk</a:t>
            </a:r>
            <a:r>
              <a:rPr lang="nl-NL" altLang="ja-JP" sz="2800" dirty="0"/>
              <a:t>" "\n");</a:t>
            </a:r>
          </a:p>
          <a:p>
            <a:r>
              <a:rPr lang="is-IS" altLang="ja-JP" sz="2800" dirty="0"/>
              <a:t>  return 0;</a:t>
            </a:r>
          </a:p>
          <a:p>
            <a:r>
              <a:rPr lang="is-IS" altLang="ja-JP" sz="2800" dirty="0"/>
              <a:t>}</a:t>
            </a:r>
          </a:p>
        </p:txBody>
      </p:sp>
      <p:sp>
        <p:nvSpPr>
          <p:cNvPr id="6" name="正方形/長方形 5"/>
          <p:cNvSpPr/>
          <p:nvPr/>
        </p:nvSpPr>
        <p:spPr>
          <a:xfrm>
            <a:off x="1259632" y="5229200"/>
            <a:ext cx="6768752" cy="1384995"/>
          </a:xfrm>
          <a:prstGeom prst="rect">
            <a:avLst/>
          </a:prstGeom>
        </p:spPr>
        <p:txBody>
          <a:bodyPr wrap="square">
            <a:spAutoFit/>
          </a:bodyPr>
          <a:lstStyle/>
          <a:p>
            <a:r>
              <a:rPr lang="ja-JP" altLang="en-US" sz="2800" dirty="0"/>
              <a:t>上記の</a:t>
            </a:r>
            <a:r>
              <a:rPr lang="en-US" altLang="ja-JP" sz="2800" dirty="0" err="1"/>
              <a:t>printf</a:t>
            </a:r>
            <a:r>
              <a:rPr lang="ja-JP" altLang="en-US" sz="2800" dirty="0"/>
              <a:t>の部分は、</a:t>
            </a:r>
            <a:endParaRPr lang="nl-NL" altLang="ja-JP" sz="2800" dirty="0"/>
          </a:p>
          <a:p>
            <a:r>
              <a:rPr lang="nl-NL" altLang="ja-JP" sz="2800" dirty="0"/>
              <a:t>   </a:t>
            </a:r>
            <a:r>
              <a:rPr lang="nl-NL" altLang="ja-JP" sz="2800" dirty="0" err="1"/>
              <a:t>printf</a:t>
            </a:r>
            <a:r>
              <a:rPr lang="nl-NL" altLang="ja-JP" sz="2800" dirty="0"/>
              <a:t>("</a:t>
            </a:r>
            <a:r>
              <a:rPr lang="nl-NL" altLang="ja-JP" sz="2800" dirty="0" err="1"/>
              <a:t>abcdefghijk</a:t>
            </a:r>
            <a:r>
              <a:rPr lang="nl-NL" altLang="ja-JP" sz="2800" dirty="0"/>
              <a:t>\n");</a:t>
            </a:r>
          </a:p>
          <a:p>
            <a:r>
              <a:rPr lang="ja-JP" altLang="en-US" sz="2800" dirty="0"/>
              <a:t>と同じ意味である。</a:t>
            </a:r>
          </a:p>
        </p:txBody>
      </p:sp>
    </p:spTree>
    <p:extLst>
      <p:ext uri="{BB962C8B-B14F-4D97-AF65-F5344CB8AC3E}">
        <p14:creationId xmlns:p14="http://schemas.microsoft.com/office/powerpoint/2010/main" val="99173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文字列リテラルの連結（続き）</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467544" y="1628800"/>
            <a:ext cx="8352928" cy="523220"/>
          </a:xfrm>
          <a:prstGeom prst="rect">
            <a:avLst/>
          </a:prstGeom>
          <a:noFill/>
        </p:spPr>
        <p:txBody>
          <a:bodyPr wrap="square" rtlCol="0">
            <a:spAutoFit/>
          </a:bodyPr>
          <a:lstStyle/>
          <a:p>
            <a:r>
              <a:rPr kumimoji="1" lang="ja-JP" altLang="en-US" sz="2800" dirty="0"/>
              <a:t>文字列リテラルを並べて書くとき、改行があってもよい。</a:t>
            </a:r>
          </a:p>
        </p:txBody>
      </p:sp>
      <p:sp>
        <p:nvSpPr>
          <p:cNvPr id="5" name="正方形/長方形 4"/>
          <p:cNvSpPr/>
          <p:nvPr/>
        </p:nvSpPr>
        <p:spPr>
          <a:xfrm>
            <a:off x="1187624" y="2348880"/>
            <a:ext cx="6516216"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a:t>
            </a:r>
            <a:r>
              <a:rPr lang="en-US" altLang="ja-JP" sz="2800" dirty="0" err="1"/>
              <a:t>abc</a:t>
            </a:r>
            <a:r>
              <a:rPr lang="en-US" altLang="ja-JP" sz="2800" dirty="0"/>
              <a:t>" "</a:t>
            </a:r>
            <a:r>
              <a:rPr lang="en-US" altLang="ja-JP" sz="2800" dirty="0" err="1"/>
              <a:t>def</a:t>
            </a:r>
            <a:r>
              <a:rPr lang="en-US" altLang="ja-JP" sz="2800" dirty="0"/>
              <a:t>"</a:t>
            </a:r>
          </a:p>
          <a:p>
            <a:r>
              <a:rPr lang="nl-NL" altLang="ja-JP" sz="2800" dirty="0"/>
              <a:t>             "</a:t>
            </a:r>
            <a:r>
              <a:rPr lang="nl-NL" altLang="ja-JP" sz="2800" dirty="0" err="1"/>
              <a:t>ghijk</a:t>
            </a:r>
            <a:r>
              <a:rPr lang="nl-NL" altLang="ja-JP" sz="2800" dirty="0"/>
              <a:t>" "\n");</a:t>
            </a:r>
          </a:p>
          <a:p>
            <a:r>
              <a:rPr lang="is-IS" altLang="ja-JP" sz="2800" dirty="0"/>
              <a:t>  return 0;</a:t>
            </a:r>
          </a:p>
          <a:p>
            <a:r>
              <a:rPr lang="is-IS" altLang="ja-JP" sz="2800" dirty="0"/>
              <a:t>}</a:t>
            </a:r>
          </a:p>
        </p:txBody>
      </p:sp>
      <p:sp>
        <p:nvSpPr>
          <p:cNvPr id="6" name="正方形/長方形 5"/>
          <p:cNvSpPr/>
          <p:nvPr/>
        </p:nvSpPr>
        <p:spPr>
          <a:xfrm>
            <a:off x="1115616" y="5301208"/>
            <a:ext cx="6768752" cy="1384995"/>
          </a:xfrm>
          <a:prstGeom prst="rect">
            <a:avLst/>
          </a:prstGeom>
        </p:spPr>
        <p:txBody>
          <a:bodyPr wrap="square">
            <a:spAutoFit/>
          </a:bodyPr>
          <a:lstStyle/>
          <a:p>
            <a:r>
              <a:rPr lang="ja-JP" altLang="en-US" sz="2800" dirty="0"/>
              <a:t>上記の</a:t>
            </a:r>
            <a:r>
              <a:rPr lang="en-US" altLang="ja-JP" sz="2800" dirty="0" err="1"/>
              <a:t>printf</a:t>
            </a:r>
            <a:r>
              <a:rPr lang="ja-JP" altLang="en-US" sz="2800" dirty="0"/>
              <a:t>の部分は、</a:t>
            </a:r>
            <a:endParaRPr lang="nl-NL" altLang="ja-JP" sz="2800" dirty="0"/>
          </a:p>
          <a:p>
            <a:r>
              <a:rPr lang="nl-NL" altLang="ja-JP" sz="2800" dirty="0"/>
              <a:t>   </a:t>
            </a:r>
            <a:r>
              <a:rPr lang="nl-NL" altLang="ja-JP" sz="2800" dirty="0" err="1"/>
              <a:t>printf</a:t>
            </a:r>
            <a:r>
              <a:rPr lang="nl-NL" altLang="ja-JP" sz="2800" dirty="0"/>
              <a:t>("</a:t>
            </a:r>
            <a:r>
              <a:rPr lang="nl-NL" altLang="ja-JP" sz="2800" dirty="0" err="1"/>
              <a:t>abcdefghijk</a:t>
            </a:r>
            <a:r>
              <a:rPr lang="nl-NL" altLang="ja-JP" sz="2800" dirty="0"/>
              <a:t>\n");</a:t>
            </a:r>
          </a:p>
          <a:p>
            <a:r>
              <a:rPr lang="ja-JP" altLang="en-US" sz="2800" dirty="0"/>
              <a:t>と同じ意味である。</a:t>
            </a:r>
          </a:p>
        </p:txBody>
      </p:sp>
    </p:spTree>
    <p:extLst>
      <p:ext uri="{BB962C8B-B14F-4D97-AF65-F5344CB8AC3E}">
        <p14:creationId xmlns:p14="http://schemas.microsoft.com/office/powerpoint/2010/main" val="1774115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a:t>
            </a:r>
            <a:br>
              <a:rPr kumimoji="1" lang="en-US" altLang="ja-JP" dirty="0"/>
            </a:br>
            <a:r>
              <a:rPr kumimoji="1" lang="ja-JP" altLang="en-US" dirty="0"/>
              <a:t>（途中にヌル文字がある場合）</a:t>
            </a:r>
          </a:p>
        </p:txBody>
      </p:sp>
      <p:graphicFrame>
        <p:nvGraphicFramePr>
          <p:cNvPr id="5" name="表 4"/>
          <p:cNvGraphicFramePr>
            <a:graphicFrameLocks noGrp="1"/>
          </p:cNvGraphicFramePr>
          <p:nvPr>
            <p:extLst>
              <p:ext uri="{D42A27DB-BD31-4B8C-83A1-F6EECF244321}">
                <p14:modId xmlns:p14="http://schemas.microsoft.com/office/powerpoint/2010/main" val="2959221335"/>
              </p:ext>
            </p:extLst>
          </p:nvPr>
        </p:nvGraphicFramePr>
        <p:xfrm>
          <a:off x="1325370" y="3345592"/>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d</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e</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err="1">
                <a:solidFill>
                  <a:prstClr val="black"/>
                </a:solidFill>
              </a:rPr>
              <a:t>abc</a:t>
            </a:r>
            <a:r>
              <a:rPr lang="en-US" altLang="ja-JP" sz="2800" dirty="0">
                <a:solidFill>
                  <a:prstClr val="black"/>
                </a:solidFill>
              </a:rPr>
              <a:t>\0de"</a:t>
            </a:r>
            <a:r>
              <a:rPr lang="ja-JP" altLang="en-US" sz="2800" dirty="0">
                <a:solidFill>
                  <a:prstClr val="black"/>
                </a:solidFill>
              </a:rPr>
              <a:t>は文字列リテラルである。最後にヌル文字が追加されるので、以下のような長さ</a:t>
            </a:r>
            <a:r>
              <a:rPr lang="en-US" altLang="ja-JP" sz="2800" dirty="0">
                <a:solidFill>
                  <a:prstClr val="black"/>
                </a:solidFill>
              </a:rPr>
              <a:t>7</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a:t>
            </a:r>
            <a:endParaRPr lang="en-US" altLang="ja-JP" sz="2800" dirty="0">
              <a:solidFill>
                <a:prstClr val="black"/>
              </a:solidFill>
            </a:endParaRPr>
          </a:p>
        </p:txBody>
      </p:sp>
    </p:spTree>
    <p:extLst>
      <p:ext uri="{BB962C8B-B14F-4D97-AF65-F5344CB8AC3E}">
        <p14:creationId xmlns:p14="http://schemas.microsoft.com/office/powerpoint/2010/main" val="1417461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5" name="正方形/長方形 4"/>
          <p:cNvSpPr/>
          <p:nvPr/>
        </p:nvSpPr>
        <p:spPr>
          <a:xfrm>
            <a:off x="1500166" y="1714488"/>
            <a:ext cx="4214842"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err="1"/>
              <a:t>abc</a:t>
            </a:r>
            <a:r>
              <a:rPr lang="en-US" altLang="ja-JP" sz="2800" dirty="0"/>
              <a:t>\0de");</a:t>
            </a:r>
          </a:p>
          <a:p>
            <a:r>
              <a:rPr lang="en-US" altLang="ja-JP" sz="2800" dirty="0"/>
              <a:t>    return 0;</a:t>
            </a:r>
          </a:p>
          <a:p>
            <a:r>
              <a:rPr lang="en-US" altLang="ja-JP" sz="2800" dirty="0"/>
              <a:t>}</a:t>
            </a:r>
          </a:p>
        </p:txBody>
      </p:sp>
      <p:sp>
        <p:nvSpPr>
          <p:cNvPr id="6" name="正方形/長方形 5"/>
          <p:cNvSpPr/>
          <p:nvPr/>
        </p:nvSpPr>
        <p:spPr>
          <a:xfrm>
            <a:off x="785786" y="4429132"/>
            <a:ext cx="7500990" cy="954107"/>
          </a:xfrm>
          <a:prstGeom prst="rect">
            <a:avLst/>
          </a:prstGeom>
        </p:spPr>
        <p:txBody>
          <a:bodyPr wrap="square">
            <a:spAutoFit/>
          </a:bodyPr>
          <a:lstStyle/>
          <a:p>
            <a:pPr lvl="0"/>
            <a:r>
              <a:rPr lang="ja-JP" altLang="en-US" sz="2800" dirty="0">
                <a:solidFill>
                  <a:prstClr val="black"/>
                </a:solidFill>
              </a:rPr>
              <a:t>これを実行すると、</a:t>
            </a:r>
            <a:r>
              <a:rPr lang="en-US" altLang="ja-JP" sz="2800" dirty="0" err="1">
                <a:solidFill>
                  <a:prstClr val="black"/>
                </a:solidFill>
              </a:rPr>
              <a:t>abc</a:t>
            </a:r>
            <a:r>
              <a:rPr lang="ja-JP" altLang="en-US" sz="2800" dirty="0">
                <a:solidFill>
                  <a:prstClr val="black"/>
                </a:solidFill>
              </a:rPr>
              <a:t>が表示される（</a:t>
            </a:r>
            <a:r>
              <a:rPr lang="en-US" altLang="ja-JP" sz="2800" dirty="0">
                <a:solidFill>
                  <a:prstClr val="black"/>
                </a:solidFill>
              </a:rPr>
              <a:t>de</a:t>
            </a:r>
            <a:r>
              <a:rPr lang="ja-JP" altLang="en-US" sz="2800" dirty="0">
                <a:solidFill>
                  <a:prstClr val="black"/>
                </a:solidFill>
              </a:rPr>
              <a:t>は表示されない）。</a:t>
            </a:r>
            <a:endParaRPr lang="en-US" altLang="ja-JP" sz="2800" dirty="0">
              <a:solidFill>
                <a:prstClr val="black"/>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文字列リテラル（空文字列）</a:t>
            </a:r>
          </a:p>
        </p:txBody>
      </p:sp>
      <p:graphicFrame>
        <p:nvGraphicFramePr>
          <p:cNvPr id="5" name="表 4"/>
          <p:cNvGraphicFramePr>
            <a:graphicFrameLocks noGrp="1"/>
          </p:cNvGraphicFramePr>
          <p:nvPr>
            <p:extLst>
              <p:ext uri="{D42A27DB-BD31-4B8C-83A1-F6EECF244321}">
                <p14:modId xmlns:p14="http://schemas.microsoft.com/office/powerpoint/2010/main" val="1272774826"/>
              </p:ext>
            </p:extLst>
          </p:nvPr>
        </p:nvGraphicFramePr>
        <p:xfrm>
          <a:off x="1835696" y="3645024"/>
          <a:ext cx="792088" cy="792088"/>
        </p:xfrm>
        <a:graphic>
          <a:graphicData uri="http://schemas.openxmlformats.org/drawingml/2006/table">
            <a:tbl>
              <a:tblPr firstRow="1" bandRow="1">
                <a:tableStyleId>{00A15C55-8517-42AA-B614-E9B94910E393}</a:tableStyleId>
              </a:tblPr>
              <a:tblGrid>
                <a:gridCol w="792088">
                  <a:extLst>
                    <a:ext uri="{9D8B030D-6E8A-4147-A177-3AD203B41FA5}">
                      <a16:colId xmlns:a16="http://schemas.microsoft.com/office/drawing/2014/main" val="20000"/>
                    </a:ext>
                  </a:extLst>
                </a:gridCol>
              </a:tblGrid>
              <a:tr h="792088">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a:t>""</a:t>
            </a:r>
            <a:r>
              <a:rPr lang="ja-JP" altLang="en-US" sz="2800" dirty="0">
                <a:solidFill>
                  <a:prstClr val="black"/>
                </a:solidFill>
              </a:rPr>
              <a:t>は文字列リテラルである。ヌル文字が追加されるので、以下のような長さ</a:t>
            </a:r>
            <a:r>
              <a:rPr lang="en-US" altLang="ja-JP" sz="2800" dirty="0">
                <a:solidFill>
                  <a:prstClr val="black"/>
                </a:solidFill>
              </a:rPr>
              <a:t>1</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型の配列である。つまり、空文字列である。</a:t>
            </a:r>
            <a:endParaRPr lang="en-US" altLang="ja-JP" sz="2800" dirty="0">
              <a:solidFill>
                <a:prstClr val="black"/>
              </a:solidFill>
            </a:endParaRPr>
          </a:p>
        </p:txBody>
      </p:sp>
    </p:spTree>
    <p:extLst>
      <p:ext uri="{BB962C8B-B14F-4D97-AF65-F5344CB8AC3E}">
        <p14:creationId xmlns:p14="http://schemas.microsoft.com/office/powerpoint/2010/main" val="16215304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文字列リテラルの評価（参考）</a:t>
            </a:r>
          </a:p>
        </p:txBody>
      </p:sp>
      <p:sp>
        <p:nvSpPr>
          <p:cNvPr id="4" name="テキスト ボックス 3"/>
          <p:cNvSpPr txBox="1"/>
          <p:nvPr/>
        </p:nvSpPr>
        <p:spPr>
          <a:xfrm>
            <a:off x="683568" y="1412776"/>
            <a:ext cx="7710991" cy="1200328"/>
          </a:xfrm>
          <a:prstGeom prst="rect">
            <a:avLst/>
          </a:prstGeom>
          <a:noFill/>
        </p:spPr>
        <p:txBody>
          <a:bodyPr wrap="square" rtlCol="0">
            <a:spAutoFit/>
          </a:bodyPr>
          <a:lstStyle/>
          <a:p>
            <a:r>
              <a:rPr kumimoji="1" lang="ja-JP" altLang="en-US" sz="2400" dirty="0"/>
              <a:t>文字列リテラルは一つの式であり</a:t>
            </a:r>
            <a:r>
              <a:rPr kumimoji="1" lang="ja-JP" altLang="en-US" sz="2400"/>
              <a:t>、評価</a:t>
            </a:r>
            <a:r>
              <a:rPr lang="ja-JP" altLang="en-US" sz="2400"/>
              <a:t>す</a:t>
            </a:r>
            <a:r>
              <a:rPr kumimoji="1" lang="ja-JP" altLang="en-US" sz="2400"/>
              <a:t>ると</a:t>
            </a:r>
            <a:r>
              <a:rPr kumimoji="1" lang="ja-JP" altLang="en-US" sz="2400" dirty="0"/>
              <a:t>値が得られる。文字列リテラルの評価結果は、文字列リテラルが格納されている配列の先頭要素へのポインタである。</a:t>
            </a:r>
          </a:p>
        </p:txBody>
      </p:sp>
      <p:graphicFrame>
        <p:nvGraphicFramePr>
          <p:cNvPr id="5" name="表 4"/>
          <p:cNvGraphicFramePr>
            <a:graphicFrameLocks noGrp="1"/>
          </p:cNvGraphicFramePr>
          <p:nvPr>
            <p:extLst>
              <p:ext uri="{D42A27DB-BD31-4B8C-83A1-F6EECF244321}">
                <p14:modId xmlns:p14="http://schemas.microsoft.com/office/powerpoint/2010/main" val="2651486280"/>
              </p:ext>
            </p:extLst>
          </p:nvPr>
        </p:nvGraphicFramePr>
        <p:xfrm>
          <a:off x="2834308" y="5119595"/>
          <a:ext cx="3177852" cy="579120"/>
        </p:xfrm>
        <a:graphic>
          <a:graphicData uri="http://schemas.openxmlformats.org/drawingml/2006/table">
            <a:tbl>
              <a:tblPr firstRow="1" bandRow="1">
                <a:tableStyleId>{00A15C55-8517-42AA-B614-E9B94910E393}</a:tableStyleId>
              </a:tblPr>
              <a:tblGrid>
                <a:gridCol w="794463">
                  <a:extLst>
                    <a:ext uri="{9D8B030D-6E8A-4147-A177-3AD203B41FA5}">
                      <a16:colId xmlns:a16="http://schemas.microsoft.com/office/drawing/2014/main" val="20000"/>
                    </a:ext>
                  </a:extLst>
                </a:gridCol>
                <a:gridCol w="794463">
                  <a:extLst>
                    <a:ext uri="{9D8B030D-6E8A-4147-A177-3AD203B41FA5}">
                      <a16:colId xmlns:a16="http://schemas.microsoft.com/office/drawing/2014/main" val="20001"/>
                    </a:ext>
                  </a:extLst>
                </a:gridCol>
                <a:gridCol w="794463">
                  <a:extLst>
                    <a:ext uri="{9D8B030D-6E8A-4147-A177-3AD203B41FA5}">
                      <a16:colId xmlns:a16="http://schemas.microsoft.com/office/drawing/2014/main" val="20002"/>
                    </a:ext>
                  </a:extLst>
                </a:gridCol>
                <a:gridCol w="794463">
                  <a:extLst>
                    <a:ext uri="{9D8B030D-6E8A-4147-A177-3AD203B41FA5}">
                      <a16:colId xmlns:a16="http://schemas.microsoft.com/office/drawing/2014/main" val="20003"/>
                    </a:ext>
                  </a:extLst>
                </a:gridCol>
              </a:tblGrid>
              <a:tr h="541653">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 name="テキスト ボックス 12"/>
          <p:cNvSpPr txBox="1"/>
          <p:nvPr/>
        </p:nvSpPr>
        <p:spPr>
          <a:xfrm>
            <a:off x="2932537" y="458112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14" name="テキスト ボックス 13"/>
          <p:cNvSpPr txBox="1"/>
          <p:nvPr/>
        </p:nvSpPr>
        <p:spPr>
          <a:xfrm>
            <a:off x="3789793" y="458112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15" name="テキスト ボックス 14"/>
          <p:cNvSpPr txBox="1"/>
          <p:nvPr/>
        </p:nvSpPr>
        <p:spPr>
          <a:xfrm>
            <a:off x="4575611" y="458112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6" name="テキスト ボックス 15"/>
          <p:cNvSpPr txBox="1"/>
          <p:nvPr/>
        </p:nvSpPr>
        <p:spPr>
          <a:xfrm>
            <a:off x="5432867" y="458112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0" name="テキスト ボックス 19"/>
          <p:cNvSpPr txBox="1"/>
          <p:nvPr/>
        </p:nvSpPr>
        <p:spPr>
          <a:xfrm>
            <a:off x="1860967" y="4619529"/>
            <a:ext cx="857256" cy="461665"/>
          </a:xfrm>
          <a:prstGeom prst="rect">
            <a:avLst/>
          </a:prstGeom>
          <a:noFill/>
        </p:spPr>
        <p:txBody>
          <a:bodyPr wrap="square" rtlCol="0">
            <a:spAutoFit/>
          </a:bodyPr>
          <a:lstStyle/>
          <a:p>
            <a:r>
              <a:rPr kumimoji="1" lang="ja-JP" altLang="en-US" sz="2400" dirty="0"/>
              <a:t>番地</a:t>
            </a:r>
          </a:p>
        </p:txBody>
      </p:sp>
      <p:sp>
        <p:nvSpPr>
          <p:cNvPr id="21" name="テキスト ボックス 20"/>
          <p:cNvSpPr txBox="1"/>
          <p:nvPr/>
        </p:nvSpPr>
        <p:spPr>
          <a:xfrm>
            <a:off x="179512" y="3308791"/>
            <a:ext cx="8856984" cy="1200329"/>
          </a:xfrm>
          <a:prstGeom prst="rect">
            <a:avLst/>
          </a:prstGeom>
          <a:solidFill>
            <a:schemeClr val="accent3"/>
          </a:solidFill>
          <a:ln>
            <a:solidFill>
              <a:srgbClr val="000000"/>
            </a:solidFill>
          </a:ln>
        </p:spPr>
        <p:txBody>
          <a:bodyPr wrap="square" rtlCol="0">
            <a:spAutoFit/>
          </a:bodyPr>
          <a:lstStyle/>
          <a:p>
            <a:r>
              <a:rPr kumimoji="1" lang="ja-JP" altLang="en-US" sz="2400"/>
              <a:t>例えば、</a:t>
            </a:r>
            <a:r>
              <a:rPr lang="en-US" altLang="ja-JP" sz="2400" dirty="0"/>
              <a:t>“</a:t>
            </a:r>
            <a:r>
              <a:rPr lang="en-US" altLang="ja-JP" sz="2400" dirty="0" err="1"/>
              <a:t>abc</a:t>
            </a:r>
            <a:r>
              <a:rPr lang="en-US" altLang="ja-JP" sz="2400" dirty="0"/>
              <a:t>”</a:t>
            </a:r>
            <a:r>
              <a:rPr kumimoji="1" lang="ja-JP" altLang="en-US" sz="2400"/>
              <a:t>と</a:t>
            </a:r>
            <a:r>
              <a:rPr kumimoji="1" lang="ja-JP" altLang="en-US" sz="2400" dirty="0"/>
              <a:t>いう文字列リテラルが</a:t>
            </a:r>
            <a:r>
              <a:rPr kumimoji="1" lang="en-US" altLang="ja-JP" sz="2400" dirty="0"/>
              <a:t>100</a:t>
            </a:r>
            <a:r>
              <a:rPr kumimoji="1" lang="ja-JP" altLang="en-US" sz="2400" dirty="0"/>
              <a:t>番地から</a:t>
            </a:r>
            <a:r>
              <a:rPr kumimoji="1" lang="en-US" altLang="ja-JP" sz="2400" dirty="0"/>
              <a:t>103</a:t>
            </a:r>
            <a:r>
              <a:rPr kumimoji="1" lang="ja-JP" altLang="en-US" sz="2400" dirty="0"/>
              <a:t>番地に格納されていたとする。する</a:t>
            </a:r>
            <a:r>
              <a:rPr kumimoji="1" lang="ja-JP" altLang="en-US" sz="2400"/>
              <a:t>と、</a:t>
            </a:r>
            <a:r>
              <a:rPr lang="en-US" altLang="ja-JP" sz="2400" dirty="0"/>
              <a:t>“</a:t>
            </a:r>
            <a:r>
              <a:rPr lang="en-US" altLang="ja-JP" sz="2400" dirty="0" err="1"/>
              <a:t>abc</a:t>
            </a:r>
            <a:r>
              <a:rPr lang="en-US" altLang="ja-JP" sz="2400" dirty="0"/>
              <a:t>”</a:t>
            </a:r>
            <a:r>
              <a:rPr lang="ja-JP" altLang="en-US" sz="2400"/>
              <a:t>の</a:t>
            </a:r>
            <a:r>
              <a:rPr lang="ja-JP" altLang="en-US" sz="2400" dirty="0"/>
              <a:t>評価結果は</a:t>
            </a:r>
            <a:r>
              <a:rPr lang="en-US" altLang="ja-JP" sz="2400" dirty="0"/>
              <a:t>100</a:t>
            </a:r>
            <a:r>
              <a:rPr lang="ja-JP" altLang="en-US" sz="2400" dirty="0"/>
              <a:t>となる</a:t>
            </a:r>
            <a:r>
              <a:rPr lang="ja-JP" altLang="en-US" sz="2400"/>
              <a:t>。（仮想記憶がある</a:t>
            </a:r>
            <a:r>
              <a:rPr lang="en-US" altLang="ja-JP" sz="2400" dirty="0"/>
              <a:t>OS</a:t>
            </a:r>
            <a:r>
              <a:rPr lang="ja-JP" altLang="en-US" sz="2400"/>
              <a:t>だと評価結果とメモリ番地は同じではないかもしれない）</a:t>
            </a:r>
            <a:endParaRPr lang="ja-JP" altLang="en-US" sz="2400" dirty="0"/>
          </a:p>
        </p:txBody>
      </p:sp>
      <p:sp>
        <p:nvSpPr>
          <p:cNvPr id="22" name="テキスト ボックス 21"/>
          <p:cNvSpPr txBox="1"/>
          <p:nvPr/>
        </p:nvSpPr>
        <p:spPr>
          <a:xfrm>
            <a:off x="323528" y="2708920"/>
            <a:ext cx="1231828"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a:t>イメージ</a:t>
            </a:r>
          </a:p>
        </p:txBody>
      </p:sp>
      <p:sp>
        <p:nvSpPr>
          <p:cNvPr id="23" name="テキスト ボックス 22"/>
          <p:cNvSpPr txBox="1"/>
          <p:nvPr/>
        </p:nvSpPr>
        <p:spPr>
          <a:xfrm>
            <a:off x="539552" y="5877272"/>
            <a:ext cx="8009015" cy="830997"/>
          </a:xfrm>
          <a:prstGeom prst="rect">
            <a:avLst/>
          </a:prstGeom>
          <a:noFill/>
        </p:spPr>
        <p:txBody>
          <a:bodyPr wrap="square" rtlCol="0">
            <a:spAutoFit/>
          </a:bodyPr>
          <a:lstStyle/>
          <a:p>
            <a:r>
              <a:rPr lang="en-US" altLang="ja-JP" sz="2400" dirty="0"/>
              <a:t>p</a:t>
            </a:r>
            <a:r>
              <a:rPr lang="ja-JP" altLang="en-US" sz="2400" dirty="0"/>
              <a:t>が</a:t>
            </a:r>
            <a:r>
              <a:rPr lang="en-US" altLang="ja-JP" sz="2400" dirty="0"/>
              <a:t>char</a:t>
            </a:r>
            <a:r>
              <a:rPr lang="ja-JP" altLang="en-US" sz="2400" dirty="0"/>
              <a:t>へのポインタ型の変数の場合、</a:t>
            </a:r>
            <a:r>
              <a:rPr lang="en-US" altLang="ja-JP" sz="2400" dirty="0"/>
              <a:t>p="</a:t>
            </a:r>
            <a:r>
              <a:rPr lang="en-US" altLang="ja-JP" sz="2400" dirty="0" err="1"/>
              <a:t>abc</a:t>
            </a:r>
            <a:r>
              <a:rPr lang="en-US" altLang="ja-JP" sz="2400" dirty="0"/>
              <a:t>"</a:t>
            </a:r>
            <a:r>
              <a:rPr lang="ja-JP" altLang="en-US" sz="2400" dirty="0"/>
              <a:t>のような代入式が</a:t>
            </a:r>
            <a:r>
              <a:rPr lang="ja-JP" altLang="en-US" sz="2400"/>
              <a:t>書ける。</a:t>
            </a:r>
            <a:endParaRPr kumimoji="1" lang="ja-JP" altLang="en-US" sz="2400" dirty="0"/>
          </a:p>
        </p:txBody>
      </p:sp>
    </p:spTree>
    <p:extLst>
      <p:ext uri="{BB962C8B-B14F-4D97-AF65-F5344CB8AC3E}">
        <p14:creationId xmlns:p14="http://schemas.microsoft.com/office/powerpoint/2010/main" val="4250556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文字列リテラルの記憶域期間（参考）</a:t>
            </a:r>
          </a:p>
        </p:txBody>
      </p:sp>
      <p:sp>
        <p:nvSpPr>
          <p:cNvPr id="4" name="テキスト ボックス 3"/>
          <p:cNvSpPr txBox="1"/>
          <p:nvPr/>
        </p:nvSpPr>
        <p:spPr>
          <a:xfrm>
            <a:off x="467544" y="1628800"/>
            <a:ext cx="8136904" cy="1200328"/>
          </a:xfrm>
          <a:prstGeom prst="rect">
            <a:avLst/>
          </a:prstGeom>
          <a:noFill/>
        </p:spPr>
        <p:txBody>
          <a:bodyPr wrap="square" rtlCol="0">
            <a:spAutoFit/>
          </a:bodyPr>
          <a:lstStyle/>
          <a:p>
            <a:r>
              <a:rPr kumimoji="1" lang="ja-JP" altLang="en-US" sz="2400" dirty="0"/>
              <a:t>文字列リテラル（を格納している配列）は、プログラムの実行の開始から終了まで存在する。このことを、「文字列リテラルは静的記憶域期間</a:t>
            </a:r>
            <a:r>
              <a:rPr kumimoji="1" lang="en-US" altLang="ja-JP" sz="2400" dirty="0"/>
              <a:t>(static storage duration)</a:t>
            </a:r>
            <a:r>
              <a:rPr kumimoji="1" lang="ja-JP" altLang="en-US" sz="2400" dirty="0"/>
              <a:t>を持つ」という。</a:t>
            </a:r>
          </a:p>
        </p:txBody>
      </p:sp>
      <p:sp>
        <p:nvSpPr>
          <p:cNvPr id="5" name="テキスト ボックス 4"/>
          <p:cNvSpPr txBox="1"/>
          <p:nvPr/>
        </p:nvSpPr>
        <p:spPr>
          <a:xfrm>
            <a:off x="539552" y="3212976"/>
            <a:ext cx="7632848" cy="1631216"/>
          </a:xfrm>
          <a:prstGeom prst="rect">
            <a:avLst/>
          </a:prstGeom>
          <a:noFill/>
        </p:spPr>
        <p:txBody>
          <a:bodyPr wrap="square" rtlCol="0">
            <a:spAutoFit/>
          </a:bodyPr>
          <a:lstStyle/>
          <a:p>
            <a:r>
              <a:rPr lang="ja-JP" altLang="en-US" sz="2000" dirty="0"/>
              <a:t>これまでのプロ入</a:t>
            </a:r>
            <a:r>
              <a:rPr lang="en-US" altLang="ja-JP" sz="2000" dirty="0"/>
              <a:t>2</a:t>
            </a:r>
            <a:r>
              <a:rPr lang="ja-JP" altLang="en-US" sz="2000" dirty="0"/>
              <a:t>の授業の例で出てきた、関数の中の複合文（ブロック）で宣言される変数は、プログラムの制御が宣言を通過するときにオブジェクト（箱）が生成され、その宣言が属している一番内側の複合文（ブロック）を抜けるときにそのオブジェクト（箱）は破棄される。このことを、自動記憶域期間</a:t>
            </a:r>
            <a:r>
              <a:rPr lang="en-US" altLang="ja-JP" sz="2000" dirty="0"/>
              <a:t>(automatic storage duration)</a:t>
            </a:r>
            <a:r>
              <a:rPr lang="ja-JP" altLang="en-US" sz="2000" dirty="0"/>
              <a:t>を持つという。</a:t>
            </a:r>
            <a:endParaRPr kumimoji="1" lang="ja-JP" altLang="en-US" sz="2000" dirty="0"/>
          </a:p>
        </p:txBody>
      </p:sp>
      <p:sp>
        <p:nvSpPr>
          <p:cNvPr id="6" name="テキスト ボックス 5"/>
          <p:cNvSpPr txBox="1"/>
          <p:nvPr/>
        </p:nvSpPr>
        <p:spPr>
          <a:xfrm>
            <a:off x="611560" y="5013176"/>
            <a:ext cx="7344816" cy="646331"/>
          </a:xfrm>
          <a:prstGeom prst="rect">
            <a:avLst/>
          </a:prstGeom>
          <a:noFill/>
        </p:spPr>
        <p:txBody>
          <a:bodyPr wrap="square" rtlCol="0">
            <a:spAutoFit/>
          </a:bodyPr>
          <a:lstStyle/>
          <a:p>
            <a:r>
              <a:rPr kumimoji="1" lang="ja-JP" altLang="en-US" dirty="0"/>
              <a:t>プロ入</a:t>
            </a:r>
            <a:r>
              <a:rPr kumimoji="1" lang="en-US" altLang="ja-JP" dirty="0"/>
              <a:t>2</a:t>
            </a:r>
            <a:r>
              <a:rPr kumimoji="1" lang="ja-JP" altLang="en-US" dirty="0"/>
              <a:t>の授業では説明しないが、関数の外で宣言される変数は静的記憶域期間</a:t>
            </a:r>
            <a:r>
              <a:rPr kumimoji="1" lang="en-US" altLang="ja-JP" dirty="0"/>
              <a:t>(static storage duration)</a:t>
            </a:r>
            <a:r>
              <a:rPr kumimoji="1" lang="ja-JP" altLang="en-US" dirty="0"/>
              <a:t>を持つ。</a:t>
            </a:r>
          </a:p>
        </p:txBody>
      </p:sp>
      <p:sp>
        <p:nvSpPr>
          <p:cNvPr id="7" name="正方形/長方形 6"/>
          <p:cNvSpPr/>
          <p:nvPr/>
        </p:nvSpPr>
        <p:spPr>
          <a:xfrm>
            <a:off x="611560" y="5877272"/>
            <a:ext cx="3942794" cy="369332"/>
          </a:xfrm>
          <a:prstGeom prst="rect">
            <a:avLst/>
          </a:prstGeom>
        </p:spPr>
        <p:txBody>
          <a:bodyPr wrap="none">
            <a:spAutoFit/>
          </a:bodyPr>
          <a:lstStyle/>
          <a:p>
            <a:r>
              <a:rPr lang="ja-JP" altLang="en-US" dirty="0"/>
              <a:t>詳しくは教科書</a:t>
            </a:r>
            <a:r>
              <a:rPr lang="en-US" altLang="ja-JP" dirty="0"/>
              <a:t>6-3</a:t>
            </a:r>
            <a:r>
              <a:rPr lang="ja-JP" altLang="en-US" dirty="0"/>
              <a:t>節を読んでください。</a:t>
            </a:r>
          </a:p>
        </p:txBody>
      </p:sp>
    </p:spTree>
    <p:extLst>
      <p:ext uri="{BB962C8B-B14F-4D97-AF65-F5344CB8AC3E}">
        <p14:creationId xmlns:p14="http://schemas.microsoft.com/office/powerpoint/2010/main" val="331695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a:t>整数型</a:t>
            </a:r>
          </a:p>
        </p:txBody>
      </p:sp>
      <p:sp>
        <p:nvSpPr>
          <p:cNvPr id="4" name="テキスト ボックス 3"/>
          <p:cNvSpPr txBox="1"/>
          <p:nvPr/>
        </p:nvSpPr>
        <p:spPr>
          <a:xfrm>
            <a:off x="570332" y="1262365"/>
            <a:ext cx="7962108" cy="5262979"/>
          </a:xfrm>
          <a:prstGeom prst="rect">
            <a:avLst/>
          </a:prstGeom>
          <a:noFill/>
        </p:spPr>
        <p:txBody>
          <a:bodyPr wrap="square" rtlCol="0">
            <a:spAutoFit/>
          </a:bodyPr>
          <a:lstStyle/>
          <a:p>
            <a:r>
              <a:rPr lang="ja-JP" altLang="en-US" sz="2800" dirty="0"/>
              <a:t>整数型は</a:t>
            </a:r>
            <a:r>
              <a:rPr lang="en-US" altLang="ja-JP" sz="2800" dirty="0"/>
              <a:t> </a:t>
            </a:r>
            <a:r>
              <a:rPr lang="ja-JP" altLang="en-US" sz="2800" dirty="0" err="1"/>
              <a:t>、</a:t>
            </a:r>
            <a:r>
              <a:rPr lang="en-US" altLang="ja-JP" sz="2800" dirty="0"/>
              <a:t>char</a:t>
            </a:r>
            <a:r>
              <a:rPr lang="ja-JP" altLang="en-US" sz="2800" dirty="0"/>
              <a:t>型</a:t>
            </a:r>
            <a:r>
              <a:rPr lang="en-US" altLang="ja-JP" sz="2800" dirty="0"/>
              <a:t>, short </a:t>
            </a:r>
            <a:r>
              <a:rPr lang="en-US" altLang="ja-JP" sz="2800" dirty="0" err="1"/>
              <a:t>int</a:t>
            </a:r>
            <a:r>
              <a:rPr lang="ja-JP" altLang="en-US" sz="2800" dirty="0"/>
              <a:t>型</a:t>
            </a:r>
            <a:r>
              <a:rPr lang="en-US" altLang="ja-JP" sz="2800" dirty="0"/>
              <a:t>, </a:t>
            </a:r>
            <a:r>
              <a:rPr lang="en-US" altLang="ja-JP" sz="2800" dirty="0" err="1"/>
              <a:t>int</a:t>
            </a:r>
            <a:r>
              <a:rPr lang="ja-JP" altLang="en-US" sz="2800" dirty="0"/>
              <a:t>型</a:t>
            </a:r>
            <a:r>
              <a:rPr lang="en-US" altLang="ja-JP" sz="2800" dirty="0"/>
              <a:t>, long int</a:t>
            </a:r>
            <a:r>
              <a:rPr lang="ja-JP" altLang="en-US" sz="2800"/>
              <a:t>型</a:t>
            </a:r>
            <a:r>
              <a:rPr lang="en-US" altLang="ja-JP" sz="2800" dirty="0"/>
              <a:t>, long long int</a:t>
            </a:r>
            <a:r>
              <a:rPr lang="ja-JP" altLang="en-US" sz="2800"/>
              <a:t>型</a:t>
            </a:r>
            <a:r>
              <a:rPr kumimoji="1" lang="ja-JP" altLang="en-US" sz="2800"/>
              <a:t>の</a:t>
            </a:r>
            <a:r>
              <a:rPr kumimoji="1" lang="en-US" altLang="ja-JP" sz="2800" dirty="0"/>
              <a:t>5</a:t>
            </a:r>
            <a:r>
              <a:rPr kumimoji="1" lang="ja-JP" altLang="en-US" sz="2800"/>
              <a:t>種類ある。</a:t>
            </a:r>
            <a:r>
              <a:rPr kumimoji="1" lang="en-US" altLang="ja-JP" sz="2800" dirty="0"/>
              <a:t>(C99</a:t>
            </a:r>
            <a:r>
              <a:rPr kumimoji="1" lang="ja-JP" altLang="en-US" sz="2800"/>
              <a:t>で</a:t>
            </a:r>
            <a:r>
              <a:rPr kumimoji="1" lang="en-US" altLang="ja-JP" sz="2800" dirty="0"/>
              <a:t>long long int</a:t>
            </a:r>
            <a:r>
              <a:rPr kumimoji="1" lang="ja-JP" altLang="en-US" sz="2800" dirty="0"/>
              <a:t>型</a:t>
            </a:r>
            <a:r>
              <a:rPr kumimoji="1" lang="ja-JP" altLang="en-US" sz="2800"/>
              <a:t>が加わった</a:t>
            </a:r>
            <a:r>
              <a:rPr kumimoji="1" lang="en-US" altLang="ja-JP" sz="2800" dirty="0"/>
              <a:t>)</a:t>
            </a:r>
            <a:r>
              <a:rPr kumimoji="1" lang="ja-JP" altLang="en-US" sz="2800" dirty="0" err="1"/>
              <a:t>。</a:t>
            </a:r>
            <a:r>
              <a:rPr lang="en-US" altLang="ja-JP" sz="2800" dirty="0"/>
              <a:t>char</a:t>
            </a:r>
            <a:r>
              <a:rPr lang="ja-JP" altLang="en-US" sz="2800" dirty="0"/>
              <a:t>型が一番小さく、</a:t>
            </a:r>
            <a:r>
              <a:rPr lang="en-US" altLang="ja-JP" sz="2800" dirty="0"/>
              <a:t>long </a:t>
            </a:r>
            <a:r>
              <a:rPr lang="en-US" altLang="ja-JP" sz="2800" dirty="0" err="1"/>
              <a:t>int</a:t>
            </a:r>
            <a:r>
              <a:rPr lang="ja-JP" altLang="en-US" sz="2800" dirty="0"/>
              <a:t>型が一番大きい（具体的に何バイトかは定められておらず、処理系によって異なる）。</a:t>
            </a:r>
            <a:endParaRPr lang="en-US" altLang="ja-JP" sz="2800" dirty="0"/>
          </a:p>
          <a:p>
            <a:r>
              <a:rPr lang="ja-JP" altLang="en-US" sz="2800" dirty="0"/>
              <a:t>それぞれの型は、符号付きと符号無し</a:t>
            </a:r>
            <a:r>
              <a:rPr lang="ja-JP" altLang="en-US" sz="2800"/>
              <a:t>でそれぞれ</a:t>
            </a:r>
            <a:r>
              <a:rPr lang="en-US" altLang="ja-JP" sz="2800" dirty="0"/>
              <a:t>2</a:t>
            </a:r>
            <a:r>
              <a:rPr lang="ja-JP" altLang="en-US" sz="2800"/>
              <a:t>つずつ</a:t>
            </a:r>
            <a:r>
              <a:rPr lang="ja-JP" altLang="en-US" sz="2800" dirty="0"/>
              <a:t>ある。</a:t>
            </a:r>
            <a:r>
              <a:rPr lang="en-US" altLang="ja-JP" sz="2800" dirty="0"/>
              <a:t> </a:t>
            </a:r>
            <a:r>
              <a:rPr lang="ja-JP" altLang="en-US" sz="2800" dirty="0"/>
              <a:t>型指定子</a:t>
            </a:r>
            <a:r>
              <a:rPr lang="en-US" altLang="ja-JP" sz="2800" dirty="0"/>
              <a:t>(signed</a:t>
            </a:r>
            <a:r>
              <a:rPr lang="ja-JP" altLang="en-US" sz="2800" dirty="0"/>
              <a:t>か</a:t>
            </a:r>
            <a:r>
              <a:rPr lang="en-US" altLang="ja-JP" sz="2800" dirty="0"/>
              <a:t>unsigned)</a:t>
            </a:r>
            <a:r>
              <a:rPr lang="ja-JP" altLang="en-US" sz="2800" dirty="0"/>
              <a:t>で指定する。</a:t>
            </a:r>
            <a:r>
              <a:rPr lang="en-US" altLang="ja-JP" sz="2800" dirty="0"/>
              <a:t>char</a:t>
            </a:r>
            <a:r>
              <a:rPr lang="ja-JP" altLang="en-US" sz="2800" dirty="0"/>
              <a:t>型以外は、型指定子を与えない場合は符号付きになる。</a:t>
            </a:r>
            <a:r>
              <a:rPr lang="en-US" altLang="ja-JP" sz="2800" dirty="0"/>
              <a:t>char</a:t>
            </a:r>
            <a:r>
              <a:rPr lang="ja-JP" altLang="en-US" sz="2800" dirty="0"/>
              <a:t>型は、型指定子を与えない場合は、符号付きか符号無しかのいずれかである（処理系依存）。</a:t>
            </a:r>
            <a:endParaRPr lang="en-US" altLang="ja-JP" sz="2800" dirty="0"/>
          </a:p>
          <a:p>
            <a:r>
              <a:rPr kumimoji="1" lang="ja-JP" altLang="en-US" sz="2800" dirty="0"/>
              <a:t>扱う数の範囲に</a:t>
            </a:r>
            <a:r>
              <a:rPr lang="ja-JP" altLang="en-US" sz="2800" dirty="0"/>
              <a:t>応じて適切な型を選択して用いる。</a:t>
            </a:r>
            <a:endParaRPr kumimoji="1" lang="en-US" altLang="ja-JP"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文字列リテラルの書き換え（参考）</a:t>
            </a:r>
          </a:p>
        </p:txBody>
      </p:sp>
      <p:sp>
        <p:nvSpPr>
          <p:cNvPr id="4" name="テキスト ボックス 3"/>
          <p:cNvSpPr txBox="1"/>
          <p:nvPr/>
        </p:nvSpPr>
        <p:spPr>
          <a:xfrm>
            <a:off x="467544" y="1556792"/>
            <a:ext cx="8136904" cy="830997"/>
          </a:xfrm>
          <a:prstGeom prst="rect">
            <a:avLst/>
          </a:prstGeom>
          <a:noFill/>
        </p:spPr>
        <p:txBody>
          <a:bodyPr wrap="square" rtlCol="0">
            <a:spAutoFit/>
          </a:bodyPr>
          <a:lstStyle/>
          <a:p>
            <a:r>
              <a:rPr kumimoji="1" lang="ja-JP" altLang="en-US" sz="2400" dirty="0"/>
              <a:t>文字列リテラル（によって作られる配列）</a:t>
            </a:r>
            <a:r>
              <a:rPr lang="en-US" altLang="en-US" sz="2400" dirty="0"/>
              <a:t>の中身</a:t>
            </a:r>
            <a:r>
              <a:rPr lang="ja-JP" altLang="en-US" sz="2400" dirty="0"/>
              <a:t>は</a:t>
            </a:r>
            <a:r>
              <a:rPr lang="en-US" altLang="en-US" sz="2400" dirty="0"/>
              <a:t>書き換え</a:t>
            </a:r>
            <a:r>
              <a:rPr lang="ja-JP" altLang="en-US" sz="2400" dirty="0"/>
              <a:t>不可</a:t>
            </a:r>
            <a:r>
              <a:rPr lang="en-US" altLang="en-US" sz="2400" dirty="0"/>
              <a:t>（動作が未定義）。</a:t>
            </a:r>
            <a:endParaRPr kumimoji="1" lang="ja-JP" altLang="en-US" sz="2400" dirty="0"/>
          </a:p>
        </p:txBody>
      </p:sp>
      <p:sp>
        <p:nvSpPr>
          <p:cNvPr id="5" name="正方形/長方形 4"/>
          <p:cNvSpPr/>
          <p:nvPr/>
        </p:nvSpPr>
        <p:spPr>
          <a:xfrm>
            <a:off x="611560" y="2564904"/>
            <a:ext cx="3456384" cy="2862322"/>
          </a:xfrm>
          <a:prstGeom prst="rect">
            <a:avLst/>
          </a:prstGeom>
          <a:ln>
            <a:solidFill>
              <a:schemeClr val="tx1"/>
            </a:solidFill>
          </a:ln>
        </p:spPr>
        <p:txBody>
          <a:bodyPr wrap="square">
            <a:spAutoFit/>
          </a:bodyPr>
          <a:lstStyle/>
          <a:p>
            <a:r>
              <a:rPr lang="ro-RO" altLang="ja-JP" sz="2000" dirty="0"/>
              <a:t>#include &lt;stdio.h&gt;                                                              </a:t>
            </a:r>
          </a:p>
          <a:p>
            <a:r>
              <a:rPr lang="ro-RO" altLang="ja-JP" sz="2000" dirty="0"/>
              <a:t>#include &lt;string.h&gt;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*p;                                                                      </a:t>
            </a:r>
          </a:p>
          <a:p>
            <a:r>
              <a:rPr lang="de-DE" altLang="ja-JP" sz="2000" dirty="0"/>
              <a:t>  p="</a:t>
            </a:r>
            <a:r>
              <a:rPr lang="de-DE" altLang="ja-JP" sz="2000" dirty="0" err="1"/>
              <a:t>abc</a:t>
            </a:r>
            <a:r>
              <a:rPr lang="de-DE" altLang="ja-JP" sz="2000" dirty="0"/>
              <a:t>";                                                                      </a:t>
            </a:r>
          </a:p>
          <a:p>
            <a:r>
              <a:rPr lang="de-DE" altLang="ja-JP" sz="2000" dirty="0"/>
              <a:t>  p[0]=‘b’;  /* </a:t>
            </a:r>
            <a:r>
              <a:rPr lang="ja-JP" altLang="en-US" sz="2000" dirty="0"/>
              <a:t>動作が未定義</a:t>
            </a:r>
            <a:r>
              <a:rPr lang="en-US" altLang="ja-JP" sz="2000" dirty="0"/>
              <a:t> */</a:t>
            </a:r>
            <a:endParaRPr lang="de-DE" altLang="ja-JP" sz="2000" dirty="0"/>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6" name="正方形/長方形 5"/>
          <p:cNvSpPr/>
          <p:nvPr/>
        </p:nvSpPr>
        <p:spPr>
          <a:xfrm>
            <a:off x="4572000" y="2564904"/>
            <a:ext cx="2536749" cy="2246769"/>
          </a:xfrm>
          <a:prstGeom prst="rect">
            <a:avLst/>
          </a:prstGeom>
          <a:ln>
            <a:solidFill>
              <a:srgbClr val="000000"/>
            </a:solidFill>
          </a:ln>
        </p:spPr>
        <p:txBody>
          <a:bodyPr wrap="square">
            <a:spAutoFit/>
          </a:bodyPr>
          <a:lstStyle/>
          <a:p>
            <a:r>
              <a:rPr lang="ro-RO" altLang="ja-JP" sz="2000" dirty="0"/>
              <a:t>#include &lt;stdio.h&gt;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a[7] = "</a:t>
            </a:r>
            <a:r>
              <a:rPr lang="de-DE" altLang="ja-JP" sz="2000" dirty="0" err="1"/>
              <a:t>xyz</a:t>
            </a:r>
            <a:r>
              <a:rPr lang="de-DE" altLang="ja-JP" sz="2000" dirty="0"/>
              <a:t>";                                                            </a:t>
            </a:r>
          </a:p>
          <a:p>
            <a:r>
              <a:rPr lang="de-DE" altLang="ja-JP" sz="2000" dirty="0"/>
              <a:t>  a[0]='</a:t>
            </a:r>
            <a:r>
              <a:rPr lang="de-DE" altLang="ja-JP" sz="2000" dirty="0" err="1"/>
              <a:t>w</a:t>
            </a:r>
            <a:r>
              <a:rPr lang="de-DE" altLang="ja-JP" sz="2000" dirty="0"/>
              <a:t>'; /* OK */</a:t>
            </a:r>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7" name="テキスト ボックス 6"/>
          <p:cNvSpPr txBox="1"/>
          <p:nvPr/>
        </p:nvSpPr>
        <p:spPr>
          <a:xfrm>
            <a:off x="4572000" y="4941168"/>
            <a:ext cx="3528392" cy="1200329"/>
          </a:xfrm>
          <a:prstGeom prst="rect">
            <a:avLst/>
          </a:prstGeom>
          <a:noFill/>
        </p:spPr>
        <p:txBody>
          <a:bodyPr wrap="square" rtlCol="0">
            <a:spAutoFit/>
          </a:bodyPr>
          <a:lstStyle/>
          <a:p>
            <a:r>
              <a:rPr lang="en-US" altLang="ja-JP" dirty="0"/>
              <a:t>char a[7] = “xyz”;</a:t>
            </a:r>
            <a:r>
              <a:rPr lang="ja-JP" altLang="en-US" dirty="0"/>
              <a:t>は</a:t>
            </a:r>
            <a:r>
              <a:rPr kumimoji="1" lang="ja-JP" altLang="en-US" dirty="0"/>
              <a:t>配列</a:t>
            </a:r>
            <a:r>
              <a:rPr kumimoji="1" lang="en-US" altLang="ja-JP" dirty="0"/>
              <a:t>a</a:t>
            </a:r>
            <a:r>
              <a:rPr kumimoji="1" lang="ja-JP" altLang="en-US" dirty="0"/>
              <a:t>が</a:t>
            </a:r>
            <a:r>
              <a:rPr lang="en-US" altLang="ja-JP" dirty="0"/>
              <a:t>xyz</a:t>
            </a:r>
            <a:r>
              <a:rPr lang="en-US" altLang="en-US" dirty="0"/>
              <a:t>\0</a:t>
            </a:r>
            <a:r>
              <a:rPr lang="ja-JP" altLang="en-US" dirty="0"/>
              <a:t>で初期化されるだけ。配列</a:t>
            </a:r>
            <a:r>
              <a:rPr lang="en-US" altLang="ja-JP" dirty="0"/>
              <a:t>a</a:t>
            </a:r>
            <a:r>
              <a:rPr lang="ja-JP" altLang="en-US" dirty="0"/>
              <a:t>は</a:t>
            </a:r>
            <a:r>
              <a:rPr lang="en-US" altLang="ja-JP" dirty="0"/>
              <a:t>main</a:t>
            </a:r>
            <a:r>
              <a:rPr lang="ja-JP" altLang="en-US" dirty="0"/>
              <a:t>関数内で宣言されている配列で、書き換えは自由。</a:t>
            </a:r>
            <a:endParaRPr kumimoji="1" lang="ja-JP" altLang="en-US" dirty="0"/>
          </a:p>
        </p:txBody>
      </p:sp>
      <p:sp>
        <p:nvSpPr>
          <p:cNvPr id="8" name="テキスト ボックス 7"/>
          <p:cNvSpPr txBox="1"/>
          <p:nvPr/>
        </p:nvSpPr>
        <p:spPr>
          <a:xfrm>
            <a:off x="755576" y="5517232"/>
            <a:ext cx="3168352" cy="1200329"/>
          </a:xfrm>
          <a:prstGeom prst="rect">
            <a:avLst/>
          </a:prstGeom>
          <a:noFill/>
        </p:spPr>
        <p:txBody>
          <a:bodyPr wrap="square" rtlCol="0">
            <a:spAutoFit/>
          </a:bodyPr>
          <a:lstStyle/>
          <a:p>
            <a:r>
              <a:rPr lang="en-US" altLang="ja-JP" dirty="0"/>
              <a:t>p</a:t>
            </a:r>
            <a:r>
              <a:rPr kumimoji="1" lang="en-US" altLang="ja-JP" dirty="0"/>
              <a:t>[0]=‘b’</a:t>
            </a:r>
            <a:r>
              <a:rPr kumimoji="1" lang="ja-JP" altLang="en-US" dirty="0"/>
              <a:t>は文字列リテラルによって作られる配列の一部を書き換えようとしており、動作が未定義。</a:t>
            </a:r>
          </a:p>
        </p:txBody>
      </p:sp>
    </p:spTree>
    <p:extLst>
      <p:ext uri="{BB962C8B-B14F-4D97-AF65-F5344CB8AC3E}">
        <p14:creationId xmlns:p14="http://schemas.microsoft.com/office/powerpoint/2010/main" val="2122776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文字の読み込み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lang="en-US" altLang="ja-JP" sz="2800" dirty="0"/>
              <a:t>1</a:t>
            </a:r>
            <a:r>
              <a:rPr kumimoji="1" lang="ja-JP" altLang="en-US" sz="2800" dirty="0"/>
              <a:t>文字の読み込みは、</a:t>
            </a:r>
            <a:r>
              <a:rPr kumimoji="1" lang="en-US" altLang="ja-JP" sz="2800" dirty="0" err="1"/>
              <a:t>scanf</a:t>
            </a:r>
            <a:r>
              <a:rPr kumimoji="1" lang="ja-JP" altLang="en-US" sz="2800" dirty="0"/>
              <a:t>関数で変換指定子として</a:t>
            </a:r>
            <a:r>
              <a:rPr kumimoji="1" lang="en-US" altLang="ja-JP" sz="2800" dirty="0"/>
              <a:t>%c</a:t>
            </a:r>
            <a:r>
              <a:rPr kumimoji="1" lang="ja-JP" altLang="en-US" sz="2800" dirty="0"/>
              <a:t>を用いて行う。</a:t>
            </a:r>
          </a:p>
        </p:txBody>
      </p:sp>
      <p:sp>
        <p:nvSpPr>
          <p:cNvPr id="5" name="正方形/長方形 4"/>
          <p:cNvSpPr/>
          <p:nvPr/>
        </p:nvSpPr>
        <p:spPr>
          <a:xfrm>
            <a:off x="755576" y="2769890"/>
            <a:ext cx="4572000" cy="3539430"/>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a:t>
            </a:r>
          </a:p>
          <a:p>
            <a:r>
              <a:rPr lang="en-US" altLang="ja-JP" sz="2800" dirty="0"/>
              <a:t>  </a:t>
            </a:r>
            <a:r>
              <a:rPr lang="en-US" altLang="ja-JP" sz="2800" dirty="0" err="1"/>
              <a:t>printf</a:t>
            </a:r>
            <a:r>
              <a:rPr lang="en-US" altLang="ja-JP" sz="2800" dirty="0"/>
              <a:t> ("Input characters: ");</a:t>
            </a:r>
          </a:p>
          <a:p>
            <a:r>
              <a:rPr lang="en-US" altLang="ja-JP" sz="2800" dirty="0"/>
              <a:t>  </a:t>
            </a:r>
            <a:r>
              <a:rPr lang="en-US" altLang="ja-JP" sz="2800" dirty="0" err="1">
                <a:solidFill>
                  <a:srgbClr val="FF0000"/>
                </a:solidFill>
              </a:rPr>
              <a:t>scanf</a:t>
            </a:r>
            <a:r>
              <a:rPr lang="en-US" altLang="ja-JP" sz="2800" dirty="0">
                <a:solidFill>
                  <a:srgbClr val="FF0000"/>
                </a:solidFill>
              </a:rPr>
              <a:t> ("%c", &amp;a);</a:t>
            </a:r>
          </a:p>
          <a:p>
            <a:r>
              <a:rPr lang="en-US" altLang="ja-JP" sz="2800" dirty="0"/>
              <a:t>  </a:t>
            </a:r>
            <a:r>
              <a:rPr lang="en-US" altLang="ja-JP" sz="2800" dirty="0" err="1"/>
              <a:t>printf</a:t>
            </a:r>
            <a:r>
              <a:rPr lang="en-US" altLang="ja-JP" sz="2800" dirty="0"/>
              <a:t> ("%c\n", a);</a:t>
            </a:r>
          </a:p>
          <a:p>
            <a:r>
              <a:rPr lang="en-US" altLang="ja-JP" sz="2800" dirty="0"/>
              <a:t>  return 0;</a:t>
            </a:r>
          </a:p>
          <a:p>
            <a:r>
              <a:rPr lang="en-US" altLang="ja-JP" sz="2800" dirty="0"/>
              <a:t>}</a:t>
            </a:r>
          </a:p>
        </p:txBody>
      </p:sp>
      <p:sp>
        <p:nvSpPr>
          <p:cNvPr id="6" name="テキスト ボックス 5"/>
          <p:cNvSpPr txBox="1"/>
          <p:nvPr/>
        </p:nvSpPr>
        <p:spPr>
          <a:xfrm>
            <a:off x="5652120" y="2852936"/>
            <a:ext cx="3096344" cy="1938992"/>
          </a:xfrm>
          <a:prstGeom prst="rect">
            <a:avLst/>
          </a:prstGeom>
          <a:noFill/>
        </p:spPr>
        <p:txBody>
          <a:bodyPr wrap="square" rtlCol="0">
            <a:spAutoFit/>
          </a:bodyPr>
          <a:lstStyle/>
          <a:p>
            <a:r>
              <a:rPr kumimoji="1" lang="en-US" altLang="ja-JP" sz="2400" dirty="0"/>
              <a:t>%d</a:t>
            </a:r>
            <a:r>
              <a:rPr kumimoji="1" lang="ja-JP" altLang="en-US" sz="2400" dirty="0"/>
              <a:t>や</a:t>
            </a:r>
            <a:r>
              <a:rPr lang="en-US" altLang="ja-JP" sz="2400" dirty="0"/>
              <a:t>%s</a:t>
            </a:r>
            <a:r>
              <a:rPr kumimoji="1" lang="ja-JP" altLang="en-US" sz="2400" dirty="0"/>
              <a:t>の場合と違い、</a:t>
            </a:r>
            <a:r>
              <a:rPr lang="en-US" altLang="ja-JP" sz="2400" dirty="0"/>
              <a:t>%c</a:t>
            </a:r>
            <a:r>
              <a:rPr lang="ja-JP" altLang="en-US" sz="2400" dirty="0"/>
              <a:t>の場合は</a:t>
            </a:r>
            <a:r>
              <a:rPr kumimoji="1" lang="ja-JP" altLang="en-US" sz="2400" dirty="0"/>
              <a:t>入力文字が改行、空白、タブ</a:t>
            </a:r>
            <a:r>
              <a:rPr lang="ja-JP" altLang="en-US" sz="2400" dirty="0"/>
              <a:t>などの</a:t>
            </a:r>
            <a:r>
              <a:rPr kumimoji="1" lang="ja-JP" altLang="en-US" sz="2400" dirty="0"/>
              <a:t>場合も読み込まれる。</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文字列の読み込み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kumimoji="1" lang="ja-JP" altLang="en-US" sz="2800" dirty="0"/>
              <a:t>文字列の読み込みは、</a:t>
            </a:r>
            <a:r>
              <a:rPr kumimoji="1" lang="en-US" altLang="ja-JP" sz="2800" dirty="0" err="1"/>
              <a:t>scanf</a:t>
            </a:r>
            <a:r>
              <a:rPr kumimoji="1" lang="ja-JP" altLang="en-US" sz="2800" dirty="0"/>
              <a:t>関数で変換指定子として</a:t>
            </a:r>
            <a:r>
              <a:rPr kumimoji="1" lang="en-US" altLang="ja-JP" sz="2800" dirty="0"/>
              <a:t>%s</a:t>
            </a:r>
            <a:r>
              <a:rPr kumimoji="1" lang="ja-JP" altLang="en-US" sz="2800" dirty="0"/>
              <a:t>を用いて行う。</a:t>
            </a:r>
          </a:p>
        </p:txBody>
      </p:sp>
      <p:sp>
        <p:nvSpPr>
          <p:cNvPr id="6" name="正方形/長方形 5"/>
          <p:cNvSpPr/>
          <p:nvPr/>
        </p:nvSpPr>
        <p:spPr>
          <a:xfrm>
            <a:off x="1259632" y="2492896"/>
            <a:ext cx="4572000" cy="3539430"/>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a[7];</a:t>
            </a:r>
          </a:p>
          <a:p>
            <a:r>
              <a:rPr lang="en-US" altLang="ja-JP" sz="2800" dirty="0"/>
              <a:t>  </a:t>
            </a:r>
            <a:r>
              <a:rPr lang="en-US" altLang="ja-JP" sz="2800" dirty="0" err="1"/>
              <a:t>printf</a:t>
            </a:r>
            <a:r>
              <a:rPr lang="en-US" altLang="ja-JP" sz="2800" dirty="0"/>
              <a:t> ("Input characters: ");</a:t>
            </a:r>
          </a:p>
          <a:p>
            <a:r>
              <a:rPr lang="en-US" altLang="ja-JP" sz="2800" dirty="0"/>
              <a:t>  </a:t>
            </a:r>
            <a:r>
              <a:rPr lang="en-US" altLang="ja-JP" sz="2800" dirty="0" err="1">
                <a:solidFill>
                  <a:srgbClr val="FF0000"/>
                </a:solidFill>
              </a:rPr>
              <a:t>scanf</a:t>
            </a:r>
            <a:r>
              <a:rPr lang="en-US" altLang="ja-JP" sz="2800" dirty="0">
                <a:solidFill>
                  <a:srgbClr val="FF0000"/>
                </a:solidFill>
              </a:rPr>
              <a:t> ("%s", &amp;a[0]);</a:t>
            </a:r>
          </a:p>
          <a:p>
            <a:r>
              <a:rPr lang="en-US" altLang="ja-JP" sz="2800" dirty="0"/>
              <a:t>  </a:t>
            </a:r>
            <a:r>
              <a:rPr lang="en-US" altLang="ja-JP" sz="2800" dirty="0" err="1"/>
              <a:t>printf</a:t>
            </a:r>
            <a:r>
              <a:rPr lang="en-US" altLang="ja-JP" sz="2800" dirty="0"/>
              <a:t> ("%s\n", &amp;a[0]);</a:t>
            </a:r>
          </a:p>
          <a:p>
            <a:r>
              <a:rPr lang="en-US" altLang="ja-JP" sz="2800" dirty="0"/>
              <a:t>  return 0;</a:t>
            </a:r>
          </a:p>
          <a:p>
            <a:r>
              <a:rPr lang="en-US" altLang="ja-JP" sz="2800" dirty="0"/>
              <a:t>}</a:t>
            </a:r>
          </a:p>
        </p:txBody>
      </p:sp>
      <p:sp>
        <p:nvSpPr>
          <p:cNvPr id="5" name="テキスト ボックス 4"/>
          <p:cNvSpPr txBox="1"/>
          <p:nvPr/>
        </p:nvSpPr>
        <p:spPr>
          <a:xfrm>
            <a:off x="6084168" y="3501008"/>
            <a:ext cx="2736304" cy="2246769"/>
          </a:xfrm>
          <a:prstGeom prst="rect">
            <a:avLst/>
          </a:prstGeom>
          <a:noFill/>
        </p:spPr>
        <p:txBody>
          <a:bodyPr wrap="square" rtlCol="0">
            <a:spAutoFit/>
          </a:bodyPr>
          <a:lstStyle/>
          <a:p>
            <a:r>
              <a:rPr lang="ja-JP" altLang="en-US" sz="2800" dirty="0"/>
              <a:t>入力文字中に空白文字があると、空白文字の手前までが配列に格納される。</a:t>
            </a:r>
            <a:endParaRPr kumimoji="1" lang="ja-JP" altLang="en-US"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85810"/>
          </a:xfrm>
        </p:spPr>
        <p:txBody>
          <a:bodyPr>
            <a:noAutofit/>
          </a:bodyPr>
          <a:lstStyle/>
          <a:p>
            <a:r>
              <a:rPr kumimoji="1" lang="en-US" altLang="ja-JP" sz="3600" dirty="0" err="1"/>
              <a:t>scanf</a:t>
            </a:r>
            <a:r>
              <a:rPr kumimoji="1" lang="ja-JP" altLang="en-US" sz="3600" dirty="0"/>
              <a:t>関数における変換指定子の</a:t>
            </a:r>
            <a:r>
              <a:rPr kumimoji="1" lang="en-US" altLang="ja-JP" sz="3600" dirty="0"/>
              <a:t>%s</a:t>
            </a:r>
            <a:r>
              <a:rPr kumimoji="1" lang="ja-JP" altLang="en-US" sz="3600" dirty="0"/>
              <a:t>について</a:t>
            </a:r>
          </a:p>
        </p:txBody>
      </p:sp>
      <p:graphicFrame>
        <p:nvGraphicFramePr>
          <p:cNvPr id="8" name="表 7"/>
          <p:cNvGraphicFramePr>
            <a:graphicFrameLocks noGrp="1"/>
          </p:cNvGraphicFramePr>
          <p:nvPr/>
        </p:nvGraphicFramePr>
        <p:xfrm>
          <a:off x="1687689" y="1752889"/>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d</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e</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2610145"/>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2610145"/>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2610145"/>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2610145"/>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2610145"/>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2610145"/>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2610145"/>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251520" y="3478356"/>
            <a:ext cx="8712968" cy="3046988"/>
          </a:xfrm>
          <a:prstGeom prst="rect">
            <a:avLst/>
          </a:prstGeom>
          <a:noFill/>
        </p:spPr>
        <p:txBody>
          <a:bodyPr wrap="square" rtlCol="0">
            <a:spAutoFit/>
          </a:bodyPr>
          <a:lstStyle/>
          <a:p>
            <a:r>
              <a:rPr lang="en-US" altLang="ja-JP" sz="2400" dirty="0"/>
              <a:t> </a:t>
            </a:r>
            <a:r>
              <a:rPr lang="ja-JP" altLang="en-US" sz="2400" dirty="0"/>
              <a:t>   </a:t>
            </a:r>
            <a:r>
              <a:rPr lang="en-US" altLang="ja-JP" sz="2400" dirty="0" err="1"/>
              <a:t>scanf</a:t>
            </a:r>
            <a:r>
              <a:rPr lang="en-US" altLang="ja-JP" sz="2400" dirty="0"/>
              <a:t> ("%s", &amp;a[0]);</a:t>
            </a:r>
          </a:p>
          <a:p>
            <a:r>
              <a:rPr kumimoji="1" lang="ja-JP" altLang="en-US" sz="2400" dirty="0"/>
              <a:t>が実行されると、例えば</a:t>
            </a:r>
            <a:r>
              <a:rPr kumimoji="1" lang="en-US" altLang="ja-JP" sz="2400" dirty="0" err="1"/>
              <a:t>abcde</a:t>
            </a:r>
            <a:r>
              <a:rPr kumimoji="1" lang="ja-JP" altLang="en-US" sz="2400" dirty="0"/>
              <a:t>をキーボードから入力した場合、</a:t>
            </a:r>
            <a:r>
              <a:rPr lang="en-US" altLang="ja-JP" sz="2400" dirty="0"/>
              <a:t>100</a:t>
            </a:r>
            <a:r>
              <a:rPr lang="ja-JP" altLang="en-US" sz="2400" dirty="0"/>
              <a:t>番地から</a:t>
            </a:r>
            <a:r>
              <a:rPr lang="en-US" altLang="ja-JP" sz="2400" dirty="0"/>
              <a:t>104</a:t>
            </a:r>
            <a:r>
              <a:rPr lang="ja-JP" altLang="en-US" sz="2400" dirty="0"/>
              <a:t>番地まで</a:t>
            </a:r>
            <a:r>
              <a:rPr lang="en-US" altLang="ja-JP" sz="2400" dirty="0" err="1"/>
              <a:t>a,b,c,d,e</a:t>
            </a:r>
            <a:r>
              <a:rPr lang="ja-JP" altLang="en-US" sz="2400" dirty="0"/>
              <a:t>が順番に格納され、</a:t>
            </a:r>
            <a:r>
              <a:rPr lang="en-US" altLang="ja-JP" sz="2400" dirty="0"/>
              <a:t>105</a:t>
            </a:r>
            <a:r>
              <a:rPr lang="ja-JP" altLang="en-US" sz="2400" dirty="0"/>
              <a:t>番地にヌル文字が格納される。最後にヌル文字が格納されるので、配列のサイズ</a:t>
            </a:r>
            <a:r>
              <a:rPr lang="en-US" altLang="ja-JP" sz="2400" dirty="0"/>
              <a:t>-1</a:t>
            </a:r>
            <a:r>
              <a:rPr lang="ja-JP" altLang="en-US" sz="2400" dirty="0"/>
              <a:t>の長さを超えて入力してはいけない。それ以上入力したらあふれた部分も書きこまれる（これをバッファーオーバーフローという）。 サーバープログラム等でこのようなコードが用いられていると攻撃の対象になるので対処が必要だが、本講義の範囲外とする。</a:t>
            </a:r>
            <a:endParaRPr lang="en-US" altLang="ja-JP" sz="2400" dirty="0"/>
          </a:p>
        </p:txBody>
      </p:sp>
      <p:sp>
        <p:nvSpPr>
          <p:cNvPr id="23" name="テキスト ボックス 22"/>
          <p:cNvSpPr txBox="1"/>
          <p:nvPr/>
        </p:nvSpPr>
        <p:spPr>
          <a:xfrm>
            <a:off x="1785918" y="1214422"/>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214422"/>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214422"/>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21442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21442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214422"/>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214422"/>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252823"/>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a:t>gets</a:t>
            </a:r>
            <a:r>
              <a:rPr kumimoji="1" lang="ja-JP" altLang="en-US" dirty="0"/>
              <a:t>関数</a:t>
            </a:r>
          </a:p>
        </p:txBody>
      </p:sp>
      <p:sp>
        <p:nvSpPr>
          <p:cNvPr id="4" name="テキスト ボックス 3"/>
          <p:cNvSpPr txBox="1"/>
          <p:nvPr/>
        </p:nvSpPr>
        <p:spPr>
          <a:xfrm>
            <a:off x="755576" y="1124744"/>
            <a:ext cx="7929618" cy="2677656"/>
          </a:xfrm>
          <a:prstGeom prst="rect">
            <a:avLst/>
          </a:prstGeom>
          <a:noFill/>
        </p:spPr>
        <p:txBody>
          <a:bodyPr wrap="square" rtlCol="0">
            <a:spAutoFit/>
          </a:bodyPr>
          <a:lstStyle/>
          <a:p>
            <a:r>
              <a:rPr lang="ja-JP" altLang="en-US" sz="2400" dirty="0"/>
              <a:t>空白がある文字列は</a:t>
            </a:r>
            <a:r>
              <a:rPr kumimoji="1" lang="en-US" altLang="ja-JP" sz="2400" dirty="0"/>
              <a:t>gets</a:t>
            </a:r>
            <a:r>
              <a:rPr kumimoji="1" lang="ja-JP" altLang="en-US" sz="2400" dirty="0"/>
              <a:t>関数を用いる</a:t>
            </a:r>
            <a:r>
              <a:rPr lang="ja-JP" altLang="en-US" sz="2400" dirty="0"/>
              <a:t>と読み込ませることができる。</a:t>
            </a:r>
            <a:r>
              <a:rPr lang="en-US" altLang="ja-JP" sz="2400" dirty="0"/>
              <a:t>gets</a:t>
            </a:r>
            <a:r>
              <a:rPr lang="ja-JP" altLang="en-US" sz="2400" dirty="0"/>
              <a:t>関数は改行文字まで読み込み、改行文字をヌル文字に置き換えて配列に格納する。これも配列のサイズを超えた場合にも書きこまれる。</a:t>
            </a:r>
            <a:r>
              <a:rPr lang="en-US" altLang="ja-JP" sz="2400" dirty="0"/>
              <a:t>(</a:t>
            </a:r>
            <a:r>
              <a:rPr lang="en-US" altLang="ja-JP" sz="2400" dirty="0" err="1"/>
              <a:t>fgets</a:t>
            </a:r>
            <a:r>
              <a:rPr lang="ja-JP" altLang="en-US" sz="2400" dirty="0"/>
              <a:t>関数を用いるとこれに対処できるが、本講義の範囲外とする。）</a:t>
            </a:r>
            <a:endParaRPr lang="en-US" altLang="ja-JP" sz="2400" dirty="0"/>
          </a:p>
          <a:p>
            <a:r>
              <a:rPr lang="en-US" altLang="ja-JP" sz="2400" dirty="0"/>
              <a:t>g</a:t>
            </a:r>
            <a:r>
              <a:rPr kumimoji="1" lang="en-US" altLang="ja-JP" sz="2400" dirty="0"/>
              <a:t>ets</a:t>
            </a:r>
            <a:r>
              <a:rPr lang="ja-JP" altLang="en-US" sz="2400" dirty="0"/>
              <a:t>が使われていると</a:t>
            </a:r>
            <a:r>
              <a:rPr kumimoji="1" lang="en-US" altLang="ja-JP" sz="2400" dirty="0" err="1"/>
              <a:t>gcc</a:t>
            </a:r>
            <a:r>
              <a:rPr kumimoji="1" lang="ja-JP" altLang="en-US" sz="2400" dirty="0"/>
              <a:t>が警告を出すが、本講義では無視することとする。</a:t>
            </a:r>
          </a:p>
        </p:txBody>
      </p:sp>
      <p:sp>
        <p:nvSpPr>
          <p:cNvPr id="5" name="正方形/長方形 4"/>
          <p:cNvSpPr/>
          <p:nvPr/>
        </p:nvSpPr>
        <p:spPr>
          <a:xfrm>
            <a:off x="1547664" y="3919696"/>
            <a:ext cx="5786478"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char a[10];</a:t>
            </a:r>
          </a:p>
          <a:p>
            <a:r>
              <a:rPr lang="en-US" altLang="ja-JP" sz="2400" dirty="0"/>
              <a:t>  gets (&amp;a[0]);</a:t>
            </a:r>
          </a:p>
          <a:p>
            <a:r>
              <a:rPr lang="en-US" altLang="ja-JP" sz="2400" dirty="0"/>
              <a:t>  </a:t>
            </a:r>
            <a:r>
              <a:rPr lang="en-US" altLang="ja-JP" sz="2400" dirty="0" err="1"/>
              <a:t>printf</a:t>
            </a:r>
            <a:r>
              <a:rPr lang="en-US" altLang="ja-JP" sz="2400" dirty="0"/>
              <a:t> ("%s\n", &amp;a[0]);</a:t>
            </a:r>
          </a:p>
          <a:p>
            <a:r>
              <a:rPr lang="ja-JP" altLang="en-US" sz="2400" dirty="0"/>
              <a:t>  </a:t>
            </a:r>
            <a:r>
              <a:rPr lang="en-US" altLang="ja-JP" sz="2400" dirty="0"/>
              <a:t>return 0;</a:t>
            </a:r>
          </a:p>
          <a:p>
            <a:r>
              <a:rPr lang="en-US" altLang="ja-JP" sz="2400"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ダブルクォートやクォートの</a:t>
            </a:r>
            <a:br>
              <a:rPr kumimoji="1" lang="en-US" altLang="ja-JP" dirty="0"/>
            </a:br>
            <a:r>
              <a:rPr kumimoji="1" lang="ja-JP" altLang="en-US" dirty="0"/>
              <a:t>表示等について</a:t>
            </a:r>
          </a:p>
        </p:txBody>
      </p:sp>
      <p:sp>
        <p:nvSpPr>
          <p:cNvPr id="3" name="コンテンツ プレースホルダー 2"/>
          <p:cNvSpPr>
            <a:spLocks noGrp="1"/>
          </p:cNvSpPr>
          <p:nvPr>
            <p:ph idx="1"/>
          </p:nvPr>
        </p:nvSpPr>
        <p:spPr>
          <a:xfrm>
            <a:off x="467544" y="1772816"/>
            <a:ext cx="8229600" cy="4525963"/>
          </a:xfrm>
        </p:spPr>
        <p:txBody>
          <a:bodyPr/>
          <a:lstStyle/>
          <a:p>
            <a:r>
              <a:rPr lang="ja-JP" altLang="en-US" dirty="0"/>
              <a:t>ダブルクォートやクォート自体をダブルクォートやクォートの中に書きたい場合は、バックスラッシュをその前につける。</a:t>
            </a:r>
            <a:endParaRPr kumimoji="1" lang="ja-JP" altLang="en-US" dirty="0"/>
          </a:p>
        </p:txBody>
      </p:sp>
    </p:spTree>
    <p:extLst>
      <p:ext uri="{BB962C8B-B14F-4D97-AF65-F5344CB8AC3E}">
        <p14:creationId xmlns:p14="http://schemas.microsoft.com/office/powerpoint/2010/main" val="341405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r>
              <a:rPr lang="en-US" altLang="ja-JP" dirty="0"/>
              <a:t>1</a:t>
            </a:r>
            <a:endParaRPr kumimoji="1" lang="ja-JP" altLang="en-US" dirty="0"/>
          </a:p>
        </p:txBody>
      </p:sp>
      <p:sp>
        <p:nvSpPr>
          <p:cNvPr id="4" name="正方形/長方形 3"/>
          <p:cNvSpPr/>
          <p:nvPr/>
        </p:nvSpPr>
        <p:spPr>
          <a:xfrm>
            <a:off x="971600" y="2492896"/>
            <a:ext cx="4572000" cy="3539431"/>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fr-FR" altLang="ja-JP" sz="2800" dirty="0"/>
              <a:t>'</a:t>
            </a:r>
            <a:r>
              <a:rPr lang="en-US" altLang="ja-JP" sz="2800" dirty="0"/>
              <a:t>\n");</a:t>
            </a:r>
          </a:p>
          <a:p>
            <a:r>
              <a:rPr lang="en-US" altLang="ja-JP" sz="2800" dirty="0"/>
              <a:t>  </a:t>
            </a:r>
            <a:r>
              <a:rPr lang="en-US" altLang="ja-JP" sz="2800" dirty="0" err="1"/>
              <a:t>printf</a:t>
            </a:r>
            <a:r>
              <a:rPr lang="en-US" altLang="ja-JP" sz="2800" dirty="0"/>
              <a:t> ("\"\n");</a:t>
            </a:r>
          </a:p>
          <a:p>
            <a:r>
              <a:rPr lang="en-US" altLang="ja-JP" sz="2800" dirty="0"/>
              <a:t>  </a:t>
            </a:r>
            <a:r>
              <a:rPr lang="en-US" altLang="ja-JP" sz="2800" dirty="0" err="1"/>
              <a:t>printf</a:t>
            </a:r>
            <a:r>
              <a:rPr lang="en-US" altLang="ja-JP" sz="2800" dirty="0"/>
              <a:t> ("%c\n", </a:t>
            </a:r>
            <a:r>
              <a:rPr lang="fr-FR" altLang="ja-JP" sz="2800" dirty="0"/>
              <a:t>'</a:t>
            </a:r>
            <a:r>
              <a:rPr lang="en-US" altLang="ja-JP" sz="2800" dirty="0"/>
              <a:t>\</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fr-FR" altLang="ja-JP" sz="2800" dirty="0"/>
              <a:t>'</a:t>
            </a:r>
            <a:r>
              <a:rPr lang="en-US" altLang="ja-JP" sz="2800" dirty="0"/>
              <a:t>\"</a:t>
            </a:r>
            <a:r>
              <a:rPr lang="fr-FR" altLang="ja-JP" sz="2800" dirty="0"/>
              <a:t>'</a:t>
            </a:r>
            <a:r>
              <a:rPr lang="en-US" altLang="ja-JP" sz="2800" dirty="0"/>
              <a:t>);</a:t>
            </a:r>
          </a:p>
          <a:p>
            <a:r>
              <a:rPr lang="en-US" altLang="ja-JP" sz="2800" dirty="0"/>
              <a:t>  return 0;</a:t>
            </a:r>
          </a:p>
          <a:p>
            <a:r>
              <a:rPr lang="en-US" altLang="ja-JP" sz="2800" dirty="0"/>
              <a:t>}</a:t>
            </a:r>
          </a:p>
        </p:txBody>
      </p:sp>
      <p:sp>
        <p:nvSpPr>
          <p:cNvPr id="5" name="正方形/長方形 4"/>
          <p:cNvSpPr/>
          <p:nvPr/>
        </p:nvSpPr>
        <p:spPr>
          <a:xfrm>
            <a:off x="827584" y="1628800"/>
            <a:ext cx="6721712" cy="584776"/>
          </a:xfrm>
          <a:prstGeom prst="rect">
            <a:avLst/>
          </a:prstGeom>
        </p:spPr>
        <p:txBody>
          <a:bodyPr wrap="none">
            <a:spAutoFit/>
          </a:bodyPr>
          <a:lstStyle/>
          <a:p>
            <a:r>
              <a:rPr lang="ja-JP" altLang="en-US" sz="3200" dirty="0"/>
              <a:t>ダブルクォートやクォートを表示する例</a:t>
            </a:r>
          </a:p>
        </p:txBody>
      </p:sp>
    </p:spTree>
    <p:extLst>
      <p:ext uri="{BB962C8B-B14F-4D97-AF65-F5344CB8AC3E}">
        <p14:creationId xmlns:p14="http://schemas.microsoft.com/office/powerpoint/2010/main" val="2581977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r>
              <a:rPr lang="en-US" altLang="ja-JP" dirty="0"/>
              <a:t>2</a:t>
            </a:r>
            <a:endParaRPr kumimoji="1" lang="ja-JP" altLang="en-US" dirty="0"/>
          </a:p>
        </p:txBody>
      </p:sp>
      <p:sp>
        <p:nvSpPr>
          <p:cNvPr id="4" name="正方形/長方形 3"/>
          <p:cNvSpPr/>
          <p:nvPr/>
        </p:nvSpPr>
        <p:spPr>
          <a:xfrm>
            <a:off x="899592" y="2636912"/>
            <a:ext cx="4572000" cy="3970318"/>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x,y</a:t>
            </a:r>
            <a:r>
              <a:rPr lang="en-US" altLang="ja-JP" sz="2800" dirty="0"/>
              <a:t>;</a:t>
            </a:r>
          </a:p>
          <a:p>
            <a:r>
              <a:rPr lang="en-US" altLang="ja-JP" sz="2800" dirty="0"/>
              <a:t>  x = </a:t>
            </a:r>
            <a:r>
              <a:rPr lang="fr-FR" altLang="ja-JP" sz="2800" dirty="0"/>
              <a:t>'</a:t>
            </a:r>
            <a:r>
              <a:rPr lang="en-US" altLang="ja-JP" sz="2800" dirty="0"/>
              <a:t>\</a:t>
            </a:r>
            <a:r>
              <a:rPr lang="fr-FR" altLang="ja-JP" sz="2800" dirty="0"/>
              <a:t>''</a:t>
            </a:r>
            <a:r>
              <a:rPr lang="en-US" altLang="ja-JP" sz="2800" dirty="0"/>
              <a:t>;</a:t>
            </a:r>
          </a:p>
          <a:p>
            <a:r>
              <a:rPr lang="en-US" altLang="ja-JP" sz="2800" dirty="0"/>
              <a:t>  y = </a:t>
            </a:r>
            <a:r>
              <a:rPr lang="fr-FR" altLang="ja-JP" sz="2800" dirty="0"/>
              <a:t>'</a:t>
            </a:r>
            <a:r>
              <a:rPr lang="en-US" altLang="ja-JP" sz="2800" dirty="0"/>
              <a:t>\"</a:t>
            </a:r>
            <a:r>
              <a:rPr lang="fr-FR" altLang="ja-JP" sz="2800" dirty="0"/>
              <a:t>'</a:t>
            </a:r>
            <a:r>
              <a:rPr lang="en-US" altLang="ja-JP" sz="2800" dirty="0"/>
              <a:t>;</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("%c\n", y);</a:t>
            </a:r>
          </a:p>
          <a:p>
            <a:r>
              <a:rPr lang="en-US" altLang="ja-JP" sz="2800" dirty="0"/>
              <a:t>  return 0;</a:t>
            </a:r>
          </a:p>
          <a:p>
            <a:r>
              <a:rPr lang="en-US" altLang="ja-JP" sz="2800" dirty="0"/>
              <a:t>}</a:t>
            </a:r>
          </a:p>
        </p:txBody>
      </p:sp>
      <p:sp>
        <p:nvSpPr>
          <p:cNvPr id="5" name="正方形/長方形 4"/>
          <p:cNvSpPr/>
          <p:nvPr/>
        </p:nvSpPr>
        <p:spPr>
          <a:xfrm>
            <a:off x="827584" y="1340768"/>
            <a:ext cx="8194872" cy="1077218"/>
          </a:xfrm>
          <a:prstGeom prst="rect">
            <a:avLst/>
          </a:prstGeom>
        </p:spPr>
        <p:txBody>
          <a:bodyPr wrap="none">
            <a:spAutoFit/>
          </a:bodyPr>
          <a:lstStyle/>
          <a:p>
            <a:r>
              <a:rPr lang="ja-JP" altLang="en-US" sz="3200" dirty="0"/>
              <a:t>ダブルクォートやクォートを変数に代入してから</a:t>
            </a:r>
            <a:endParaRPr lang="en-US" altLang="ja-JP" sz="3200" dirty="0"/>
          </a:p>
          <a:p>
            <a:r>
              <a:rPr lang="ja-JP" altLang="en-US" sz="3200" dirty="0"/>
              <a:t>表示する例</a:t>
            </a:r>
          </a:p>
        </p:txBody>
      </p:sp>
    </p:spTree>
    <p:extLst>
      <p:ext uri="{BB962C8B-B14F-4D97-AF65-F5344CB8AC3E}">
        <p14:creationId xmlns:p14="http://schemas.microsoft.com/office/powerpoint/2010/main" val="3331813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基本課題１</a:t>
            </a:r>
          </a:p>
        </p:txBody>
      </p:sp>
      <p:sp>
        <p:nvSpPr>
          <p:cNvPr id="67585" name="Rectangle 1"/>
          <p:cNvSpPr>
            <a:spLocks noChangeArrowheads="1"/>
          </p:cNvSpPr>
          <p:nvPr/>
        </p:nvSpPr>
        <p:spPr bwMode="auto">
          <a:xfrm>
            <a:off x="683568" y="1543432"/>
            <a:ext cx="76328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1" lang="ja-JP" sz="2800" b="0" i="0" u="none" strike="noStrike" cap="none" normalizeH="0" baseline="0" dirty="0">
                <a:ln>
                  <a:noFill/>
                </a:ln>
                <a:solidFill>
                  <a:schemeClr val="tx1"/>
                </a:solidFill>
                <a:effectLst/>
                <a:latin typeface="+mn-ea"/>
                <a:cs typeface="Times New Roman" pitchFamily="18" charset="0"/>
              </a:rPr>
              <a:t>英文を</a:t>
            </a:r>
            <a:r>
              <a:rPr kumimoji="1" lang="ja-JP" altLang="en-US" sz="2800" b="0" i="0" u="none" strike="noStrike" cap="none" normalizeH="0" baseline="0" dirty="0">
                <a:ln>
                  <a:noFill/>
                </a:ln>
                <a:solidFill>
                  <a:schemeClr val="tx1"/>
                </a:solidFill>
                <a:effectLst/>
                <a:latin typeface="+mn-ea"/>
                <a:cs typeface="Times New Roman" pitchFamily="18" charset="0"/>
              </a:rPr>
              <a:t>キーボードから</a:t>
            </a:r>
            <a:r>
              <a:rPr kumimoji="1" lang="ja-JP" sz="2800" b="0" i="0" u="none" strike="noStrike" cap="none" normalizeH="0" baseline="0" dirty="0">
                <a:ln>
                  <a:noFill/>
                </a:ln>
                <a:solidFill>
                  <a:schemeClr val="tx1"/>
                </a:solidFill>
                <a:effectLst/>
                <a:latin typeface="+mn-ea"/>
                <a:cs typeface="Times New Roman" pitchFamily="18" charset="0"/>
              </a:rPr>
              <a:t>入力し、その英文の長さを表示するプログラムを作成せよ。ただし、</a:t>
            </a:r>
            <a:r>
              <a:rPr kumimoji="1" lang="ja-JP" altLang="en-US" sz="2800" b="0" i="0" u="none" strike="noStrike" cap="none" normalizeH="0" baseline="0" dirty="0">
                <a:ln>
                  <a:noFill/>
                </a:ln>
                <a:solidFill>
                  <a:schemeClr val="tx1"/>
                </a:solidFill>
                <a:effectLst/>
                <a:latin typeface="+mn-ea"/>
                <a:cs typeface="Times New Roman" pitchFamily="18" charset="0"/>
              </a:rPr>
              <a:t>英字以外の文字（</a:t>
            </a:r>
            <a:r>
              <a:rPr kumimoji="1" lang="ja-JP" sz="2800" b="0" i="0" u="none" strike="noStrike" cap="none" normalizeH="0" baseline="0" dirty="0">
                <a:ln>
                  <a:noFill/>
                </a:ln>
                <a:solidFill>
                  <a:schemeClr val="tx1"/>
                </a:solidFill>
                <a:effectLst/>
                <a:latin typeface="+mn-ea"/>
                <a:cs typeface="Times New Roman" pitchFamily="18" charset="0"/>
              </a:rPr>
              <a:t>空白</a:t>
            </a:r>
            <a:r>
              <a:rPr kumimoji="1" lang="ja-JP" altLang="en-US" sz="2800" b="0" i="0" u="none" strike="noStrike" cap="none" normalizeH="0" baseline="0" dirty="0">
                <a:ln>
                  <a:noFill/>
                </a:ln>
                <a:solidFill>
                  <a:schemeClr val="tx1"/>
                </a:solidFill>
                <a:effectLst/>
                <a:latin typeface="+mn-ea"/>
                <a:cs typeface="Times New Roman" pitchFamily="18" charset="0"/>
              </a:rPr>
              <a:t>やピリオド等）</a:t>
            </a:r>
            <a:r>
              <a:rPr kumimoji="1" lang="ja-JP" sz="2800" b="0" i="0" u="none" strike="noStrike" cap="none" normalizeH="0" baseline="0" dirty="0">
                <a:ln>
                  <a:noFill/>
                </a:ln>
                <a:solidFill>
                  <a:schemeClr val="tx1"/>
                </a:solidFill>
                <a:effectLst/>
                <a:latin typeface="+mn-ea"/>
                <a:cs typeface="Times New Roman" pitchFamily="18" charset="0"/>
              </a:rPr>
              <a:t>も文字数にカウントする</a:t>
            </a:r>
            <a:r>
              <a:rPr lang="ja-JP" altLang="en-US" sz="2800" dirty="0">
                <a:latin typeface="+mn-ea"/>
                <a:cs typeface="Times New Roman" pitchFamily="18" charset="0"/>
              </a:rPr>
              <a:t>。</a:t>
            </a:r>
            <a:r>
              <a:rPr lang="en-US" altLang="ja-JP" sz="2800" dirty="0">
                <a:latin typeface="+mn-ea"/>
                <a:cs typeface="Times New Roman" pitchFamily="18" charset="0"/>
              </a:rPr>
              <a:t> gets</a:t>
            </a:r>
            <a:r>
              <a:rPr lang="ja-JP" altLang="en-US" sz="2800" dirty="0">
                <a:latin typeface="+mn-ea"/>
                <a:cs typeface="Times New Roman" pitchFamily="18" charset="0"/>
              </a:rPr>
              <a:t>関数を使ってよいものとするが、参考課題</a:t>
            </a:r>
            <a:r>
              <a:rPr lang="en-US" altLang="ja-JP" sz="2800" dirty="0">
                <a:latin typeface="+mn-ea"/>
                <a:cs typeface="Times New Roman" pitchFamily="18" charset="0"/>
              </a:rPr>
              <a:t>1</a:t>
            </a:r>
            <a:r>
              <a:rPr lang="ja-JP" altLang="en-US" sz="2800" dirty="0">
                <a:latin typeface="+mn-ea"/>
                <a:cs typeface="Times New Roman" pitchFamily="18" charset="0"/>
              </a:rPr>
              <a:t>のようにしてもよい。配列を使う場合は十分な長さの配列を宣言して使用せよ。</a:t>
            </a:r>
            <a:endParaRPr lang="en-US" altLang="ja-JP" sz="2800" dirty="0">
              <a:latin typeface="+mn-ea"/>
              <a:cs typeface="Times New Roman" pitchFamily="18" charset="0"/>
            </a:endParaRPr>
          </a:p>
        </p:txBody>
      </p:sp>
      <p:sp>
        <p:nvSpPr>
          <p:cNvPr id="4" name="正方形/長方形 3"/>
          <p:cNvSpPr/>
          <p:nvPr/>
        </p:nvSpPr>
        <p:spPr>
          <a:xfrm>
            <a:off x="755576" y="4365104"/>
            <a:ext cx="6984776" cy="2246769"/>
          </a:xfrm>
          <a:prstGeom prst="rect">
            <a:avLst/>
          </a:prstGeom>
        </p:spPr>
        <p:txBody>
          <a:bodyPr wrap="square">
            <a:spAutoFit/>
          </a:bodyPr>
          <a:lstStyle/>
          <a:p>
            <a:pPr lvl="0" fontAlgn="base">
              <a:spcBef>
                <a:spcPct val="0"/>
              </a:spcBef>
              <a:spcAft>
                <a:spcPct val="0"/>
              </a:spcAft>
            </a:pPr>
            <a:r>
              <a:rPr lang="en-US" altLang="ja-JP" sz="2800" dirty="0">
                <a:solidFill>
                  <a:prstClr val="black"/>
                </a:solidFill>
                <a:latin typeface="ＭＳ Ｐゴシック"/>
                <a:cs typeface="Times New Roman" pitchFamily="18" charset="0"/>
              </a:rPr>
              <a:t>[</a:t>
            </a:r>
            <a:r>
              <a:rPr lang="ja-JP" altLang="en-US" sz="2800" dirty="0">
                <a:solidFill>
                  <a:prstClr val="black"/>
                </a:solidFill>
                <a:latin typeface="ＭＳ Ｐゴシック"/>
                <a:cs typeface="Times New Roman" pitchFamily="18" charset="0"/>
              </a:rPr>
              <a:t>実行例</a:t>
            </a:r>
            <a:r>
              <a:rPr lang="en-US" altLang="ja-JP" sz="2800" dirty="0">
                <a:solidFill>
                  <a:prstClr val="black"/>
                </a:solidFill>
                <a:latin typeface="ＭＳ Ｐゴシック"/>
                <a:cs typeface="Times New Roman" pitchFamily="18" charset="0"/>
              </a:rPr>
              <a:t>]</a:t>
            </a:r>
          </a:p>
          <a:p>
            <a:pPr fontAlgn="base">
              <a:spcBef>
                <a:spcPct val="0"/>
              </a:spcBef>
              <a:spcAft>
                <a:spcPct val="0"/>
              </a:spcAft>
            </a:pPr>
            <a:r>
              <a:rPr lang="en-US" altLang="ja-JP" sz="2800" dirty="0"/>
              <a:t>$ ./</a:t>
            </a:r>
            <a:r>
              <a:rPr lang="en-US" altLang="ja-JP" sz="2800" dirty="0" err="1"/>
              <a:t>a.out</a:t>
            </a:r>
            <a:endParaRPr lang="en-US" altLang="ja-JP" sz="2800" dirty="0">
              <a:solidFill>
                <a:prstClr val="black"/>
              </a:solidFill>
              <a:latin typeface="ＭＳ Ｐゴシック"/>
              <a:cs typeface="Times New Roman" pitchFamily="18" charset="0"/>
            </a:endParaRPr>
          </a:p>
          <a:p>
            <a:pPr lvl="0" fontAlgn="base">
              <a:spcBef>
                <a:spcPct val="0"/>
              </a:spcBef>
              <a:spcAft>
                <a:spcPct val="0"/>
              </a:spcAft>
            </a:pPr>
            <a:r>
              <a:rPr lang="ja-JP" altLang="en-US" sz="2800" dirty="0">
                <a:solidFill>
                  <a:prstClr val="black"/>
                </a:solidFill>
                <a:latin typeface="ＭＳ Ｐゴシック"/>
                <a:cs typeface="Times New Roman" pitchFamily="18" charset="0"/>
              </a:rPr>
              <a:t>英文を入力して下さい</a:t>
            </a:r>
            <a:r>
              <a:rPr lang="en-US" altLang="ja-JP" sz="2800" dirty="0">
                <a:solidFill>
                  <a:prstClr val="black"/>
                </a:solidFill>
                <a:latin typeface="ＭＳ Ｐゴシック"/>
                <a:cs typeface="Times New Roman" pitchFamily="18" charset="0"/>
              </a:rPr>
              <a:t>: </a:t>
            </a:r>
            <a:r>
              <a:rPr lang="en-US" altLang="ja-JP" sz="2800" dirty="0">
                <a:solidFill>
                  <a:srgbClr val="FF0000"/>
                </a:solidFill>
                <a:latin typeface="ＭＳ Ｐゴシック"/>
                <a:cs typeface="Times New Roman" pitchFamily="18" charset="0"/>
              </a:rPr>
              <a:t>This is a pen.</a:t>
            </a:r>
          </a:p>
          <a:p>
            <a:pPr lvl="0" fontAlgn="base">
              <a:spcBef>
                <a:spcPct val="0"/>
              </a:spcBef>
              <a:spcAft>
                <a:spcPct val="0"/>
              </a:spcAft>
            </a:pPr>
            <a:r>
              <a:rPr lang="ja-JP" altLang="en-US" sz="2800" dirty="0">
                <a:solidFill>
                  <a:prstClr val="black"/>
                </a:solidFill>
                <a:latin typeface="ＭＳ Ｐゴシック"/>
                <a:cs typeface="Times New Roman" pitchFamily="18" charset="0"/>
              </a:rPr>
              <a:t>あなたが入力した英文の文字数は</a:t>
            </a:r>
            <a:r>
              <a:rPr lang="en-US" altLang="ja-JP" sz="2800" dirty="0">
                <a:solidFill>
                  <a:prstClr val="black"/>
                </a:solidFill>
                <a:latin typeface="ＭＳ Ｐゴシック"/>
                <a:cs typeface="Times New Roman" pitchFamily="18" charset="0"/>
              </a:rPr>
              <a:t>14</a:t>
            </a:r>
            <a:r>
              <a:rPr lang="ja-JP" altLang="en-US" sz="2800" dirty="0">
                <a:solidFill>
                  <a:prstClr val="black"/>
                </a:solidFill>
                <a:latin typeface="ＭＳ Ｐゴシック"/>
                <a:cs typeface="Times New Roman" pitchFamily="18" charset="0"/>
              </a:rPr>
              <a:t>です。</a:t>
            </a:r>
            <a:endParaRPr lang="en-US" altLang="ja-JP" sz="2800" dirty="0">
              <a:solidFill>
                <a:prstClr val="black"/>
              </a:solidFill>
              <a:latin typeface="ＭＳ Ｐゴシック"/>
              <a:cs typeface="Times New Roman" pitchFamily="18" charset="0"/>
            </a:endParaRPr>
          </a:p>
          <a:p>
            <a:pPr lvl="0" fontAlgn="base">
              <a:spcBef>
                <a:spcPct val="0"/>
              </a:spcBef>
              <a:spcAft>
                <a:spcPct val="0"/>
              </a:spcAft>
            </a:pPr>
            <a:r>
              <a:rPr lang="en-US" altLang="ja-JP" sz="2800" dirty="0"/>
              <a:t>$</a:t>
            </a:r>
            <a:endParaRPr lang="ja-JP" altLang="en-US" sz="2800" dirty="0">
              <a:solidFill>
                <a:prstClr val="black"/>
              </a:solidFill>
              <a:latin typeface="ＭＳ Ｐゴシック"/>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a:t>基本課題</a:t>
            </a:r>
            <a:r>
              <a:rPr lang="en-US" altLang="ja-JP" dirty="0"/>
              <a:t>2</a:t>
            </a:r>
            <a:endParaRPr kumimoji="1" lang="ja-JP" altLang="en-US" dirty="0"/>
          </a:p>
        </p:txBody>
      </p:sp>
      <p:sp>
        <p:nvSpPr>
          <p:cNvPr id="4" name="正方形/長方形 3"/>
          <p:cNvSpPr/>
          <p:nvPr/>
        </p:nvSpPr>
        <p:spPr>
          <a:xfrm>
            <a:off x="395536" y="1268760"/>
            <a:ext cx="8496944" cy="5324535"/>
          </a:xfrm>
          <a:prstGeom prst="rect">
            <a:avLst/>
          </a:prstGeom>
        </p:spPr>
        <p:txBody>
          <a:bodyPr wrap="square">
            <a:spAutoFit/>
          </a:bodyPr>
          <a:lstStyle/>
          <a:p>
            <a:r>
              <a:rPr lang="ja-JP" altLang="en-US" sz="2000" dirty="0"/>
              <a:t>英語の文字列</a:t>
            </a:r>
            <a:r>
              <a:rPr lang="en-US" altLang="ja-JP" sz="2000" dirty="0"/>
              <a:t>(char</a:t>
            </a:r>
            <a:r>
              <a:rPr lang="ja-JP" altLang="en-US" sz="2000" dirty="0"/>
              <a:t> </a:t>
            </a:r>
            <a:r>
              <a:rPr lang="en-US" altLang="ja-JP" sz="2000" dirty="0"/>
              <a:t>*</a:t>
            </a:r>
            <a:r>
              <a:rPr lang="ja-JP" altLang="en-US" sz="2000" dirty="0"/>
              <a:t>型</a:t>
            </a:r>
            <a:r>
              <a:rPr lang="en-US" altLang="ja-JP" sz="2000" dirty="0"/>
              <a:t>)</a:t>
            </a:r>
            <a:r>
              <a:rPr lang="ja-JP" altLang="en-US" sz="2000" dirty="0"/>
              <a:t>を受け取り、その中の空白の数を返す関数</a:t>
            </a:r>
            <a:r>
              <a:rPr lang="en-US" altLang="ja-JP" sz="2000" dirty="0" err="1"/>
              <a:t>countSpaces</a:t>
            </a:r>
            <a:r>
              <a:rPr lang="ja-JP" altLang="en-US" sz="2000" dirty="0"/>
              <a:t>を定義せよ。</a:t>
            </a:r>
            <a:endParaRPr lang="en-US" altLang="ja-JP" sz="2000" dirty="0"/>
          </a:p>
          <a:p>
            <a:r>
              <a:rPr lang="ja-JP" altLang="en-US" sz="2000" dirty="0"/>
              <a:t>      </a:t>
            </a:r>
            <a:r>
              <a:rPr lang="en-US" altLang="ja-JP" sz="2000" dirty="0" err="1"/>
              <a:t>int</a:t>
            </a:r>
            <a:r>
              <a:rPr lang="en-US" altLang="ja-JP" sz="2000" dirty="0"/>
              <a:t> </a:t>
            </a:r>
            <a:r>
              <a:rPr lang="en-US" altLang="ja-JP" sz="2000" dirty="0" err="1"/>
              <a:t>countSpaces</a:t>
            </a:r>
            <a:r>
              <a:rPr lang="en-US" altLang="ja-JP" sz="2000" dirty="0"/>
              <a:t> (char *</a:t>
            </a:r>
            <a:r>
              <a:rPr lang="en-US" altLang="ja-JP" sz="2000" dirty="0" err="1"/>
              <a:t>str</a:t>
            </a:r>
            <a:r>
              <a:rPr lang="en-US" altLang="ja-JP" sz="2000" dirty="0"/>
              <a:t>) { ... }</a:t>
            </a:r>
            <a:endParaRPr lang="ja-JP" altLang="en-US" sz="2000" dirty="0"/>
          </a:p>
          <a:p>
            <a:r>
              <a:rPr lang="ja-JP" altLang="en-US" sz="2000" dirty="0"/>
              <a:t>また、</a:t>
            </a:r>
            <a:r>
              <a:rPr lang="en-US" altLang="ja-JP" sz="2000" dirty="0" err="1"/>
              <a:t>countSpaces</a:t>
            </a:r>
            <a:r>
              <a:rPr lang="ja-JP" altLang="en-US" sz="2000" dirty="0"/>
              <a:t>が正常に動作することを以下のように確認せよ。</a:t>
            </a:r>
          </a:p>
          <a:p>
            <a:r>
              <a:rPr lang="ja-JP" altLang="en-US" sz="2000" dirty="0"/>
              <a:t>文字列を</a:t>
            </a:r>
            <a:r>
              <a:rPr lang="en-US" altLang="ja-JP" sz="2000" dirty="0"/>
              <a:t>main</a:t>
            </a:r>
            <a:r>
              <a:rPr lang="ja-JP" altLang="en-US" sz="2000" dirty="0"/>
              <a:t>関数中</a:t>
            </a:r>
            <a:r>
              <a:rPr lang="ja-JP" altLang="en-US" sz="2000"/>
              <a:t>においてキーボード</a:t>
            </a:r>
            <a:r>
              <a:rPr lang="ja-JP" altLang="en-US" sz="2000" dirty="0"/>
              <a:t>から受け取り、</a:t>
            </a:r>
            <a:r>
              <a:rPr lang="ja-JP" altLang="en-US" sz="2000"/>
              <a:t>それを関数</a:t>
            </a:r>
            <a:r>
              <a:rPr lang="en-US" altLang="ja-JP" sz="2000" dirty="0" err="1"/>
              <a:t>countSpaces</a:t>
            </a:r>
            <a:r>
              <a:rPr lang="ja-JP" altLang="en-US" sz="2000" dirty="0"/>
              <a:t>に渡して返り値として空白の数を受け取り、それを</a:t>
            </a:r>
            <a:r>
              <a:rPr lang="en-US" altLang="ja-JP" sz="2000" dirty="0"/>
              <a:t>main</a:t>
            </a:r>
            <a:r>
              <a:rPr lang="ja-JP" altLang="en-US" sz="2000" dirty="0"/>
              <a:t>関数中で以下の実行例のように画面に表示する。</a:t>
            </a:r>
            <a:endParaRPr lang="en-US" altLang="ja-JP" sz="2000" dirty="0"/>
          </a:p>
          <a:p>
            <a:r>
              <a:rPr lang="en-US" altLang="ja-JP" sz="2000" dirty="0"/>
              <a:t>[</a:t>
            </a:r>
            <a:r>
              <a:rPr lang="ja-JP" altLang="en-US" sz="2000" dirty="0"/>
              <a:t>実行例</a:t>
            </a:r>
            <a:r>
              <a:rPr lang="en-US" altLang="ja-JP" sz="2000" dirty="0"/>
              <a:t>]</a:t>
            </a:r>
            <a:endParaRPr lang="ja-JP" altLang="en-US" sz="2000" dirty="0"/>
          </a:p>
          <a:p>
            <a:r>
              <a:rPr lang="en-US" altLang="ja-JP" sz="2000" dirty="0"/>
              <a:t>$ ./</a:t>
            </a:r>
            <a:r>
              <a:rPr lang="en-US" altLang="ja-JP" sz="2000" dirty="0" err="1"/>
              <a:t>a.out</a:t>
            </a:r>
            <a:endParaRPr lang="en-US" altLang="ja-JP" sz="2000" dirty="0"/>
          </a:p>
          <a:p>
            <a:r>
              <a:rPr lang="ja-JP" altLang="en-US" sz="2000" dirty="0"/>
              <a:t>英語の文字列を入力してください</a:t>
            </a:r>
            <a:r>
              <a:rPr lang="en-US" altLang="ja-JP" sz="2000" dirty="0"/>
              <a:t>:  </a:t>
            </a:r>
            <a:r>
              <a:rPr lang="en-US" altLang="ja-JP" sz="2000" dirty="0">
                <a:solidFill>
                  <a:srgbClr val="FF0000"/>
                </a:solidFill>
              </a:rPr>
              <a:t>I am a student.</a:t>
            </a:r>
          </a:p>
          <a:p>
            <a:r>
              <a:rPr lang="ja-JP" altLang="en-US" sz="2000" dirty="0"/>
              <a:t>文字列</a:t>
            </a:r>
            <a:r>
              <a:rPr lang="en-US" altLang="ja-JP" sz="2000" dirty="0"/>
              <a:t>“I am a student.”</a:t>
            </a:r>
            <a:r>
              <a:rPr lang="ja-JP" altLang="en-US" sz="2000" dirty="0"/>
              <a:t>中の空白の数は</a:t>
            </a:r>
            <a:r>
              <a:rPr lang="en-US" altLang="ja-JP" sz="2000" dirty="0"/>
              <a:t>3</a:t>
            </a:r>
            <a:r>
              <a:rPr lang="ja-JP" altLang="en-US" sz="2000" dirty="0"/>
              <a:t>個です。</a:t>
            </a:r>
            <a:endParaRPr lang="en-US" altLang="ja-JP" sz="2000" dirty="0"/>
          </a:p>
          <a:p>
            <a:r>
              <a:rPr lang="ja-JP" altLang="en-US" sz="2000" dirty="0"/>
              <a:t>（ヒント）空白（に対応する</a:t>
            </a:r>
            <a:r>
              <a:rPr lang="en-US" altLang="ja-JP" sz="2000" dirty="0" err="1"/>
              <a:t>int</a:t>
            </a:r>
            <a:r>
              <a:rPr lang="ja-JP" altLang="en-US" sz="2000" dirty="0"/>
              <a:t>型の値）は </a:t>
            </a:r>
            <a:r>
              <a:rPr lang="en-US" altLang="ja-JP" sz="2000" dirty="0"/>
              <a:t>‘ ’ </a:t>
            </a:r>
            <a:r>
              <a:rPr lang="ja-JP" altLang="en-US" sz="2000" dirty="0"/>
              <a:t>（空白をクォート</a:t>
            </a:r>
            <a:r>
              <a:rPr lang="en-US" altLang="ja-JP" sz="2000" dirty="0"/>
              <a:t>'</a:t>
            </a:r>
            <a:r>
              <a:rPr lang="ja-JP" altLang="en-US" sz="2000" dirty="0"/>
              <a:t>で囲んだもの）で表される。</a:t>
            </a:r>
            <a:endParaRPr lang="en-US" altLang="ja-JP" sz="2000" dirty="0"/>
          </a:p>
          <a:p>
            <a:r>
              <a:rPr lang="ja-JP" altLang="en-US" sz="2000" dirty="0"/>
              <a:t>（</a:t>
            </a:r>
            <a:r>
              <a:rPr lang="ja-JP" altLang="en-US" sz="2000"/>
              <a:t>注意）</a:t>
            </a:r>
            <a:r>
              <a:rPr lang="en-US" altLang="ja-JP" sz="2000" dirty="0"/>
              <a:t>gets</a:t>
            </a:r>
            <a:r>
              <a:rPr lang="ja-JP" altLang="en-US" sz="2000" dirty="0"/>
              <a:t>関数は使うべきではないが、ここでは使っていいことにする。（ただし、文字列格納用の配列は十分な長さで宣言する。）</a:t>
            </a:r>
            <a:endParaRPr lang="en-US" altLang="ja-JP" sz="2000" dirty="0"/>
          </a:p>
          <a:p>
            <a:r>
              <a:rPr lang="ja-JP" altLang="en-US" sz="2000" dirty="0"/>
              <a:t>（補足）関数</a:t>
            </a:r>
            <a:r>
              <a:rPr lang="en-US" altLang="ja-JP" sz="2000" dirty="0" err="1"/>
              <a:t>countSpaces</a:t>
            </a:r>
            <a:r>
              <a:rPr lang="ja-JP" altLang="en-US" sz="2000" dirty="0"/>
              <a:t>の仮引数の</a:t>
            </a:r>
            <a:r>
              <a:rPr lang="en-US" altLang="ja-JP" sz="2000" dirty="0"/>
              <a:t>char *</a:t>
            </a:r>
            <a:r>
              <a:rPr lang="en-US" altLang="ja-JP" sz="2000" dirty="0" err="1"/>
              <a:t>str</a:t>
            </a:r>
            <a:r>
              <a:rPr lang="ja-JP" altLang="en-US" sz="2000" dirty="0"/>
              <a:t>の部分は</a:t>
            </a:r>
            <a:r>
              <a:rPr lang="en-US" altLang="ja-JP" sz="2000" dirty="0"/>
              <a:t>char </a:t>
            </a:r>
            <a:r>
              <a:rPr lang="en-US" altLang="ja-JP" sz="2000" dirty="0" err="1"/>
              <a:t>str</a:t>
            </a:r>
            <a:r>
              <a:rPr lang="en-US" altLang="ja-JP" sz="2000" dirty="0"/>
              <a:t> []</a:t>
            </a:r>
            <a:r>
              <a:rPr lang="ja-JP" altLang="en-US" sz="2000" dirty="0"/>
              <a:t>と書いても同じ意味である。</a:t>
            </a:r>
          </a:p>
        </p:txBody>
      </p:sp>
    </p:spTree>
    <p:extLst>
      <p:ext uri="{BB962C8B-B14F-4D97-AF65-F5344CB8AC3E}">
        <p14:creationId xmlns:p14="http://schemas.microsoft.com/office/powerpoint/2010/main" val="286956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char</a:t>
            </a:r>
            <a:r>
              <a:rPr kumimoji="1" lang="ja-JP" altLang="en-US" dirty="0"/>
              <a:t>型が符号付きかどうか判定</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1331640" y="1772816"/>
            <a:ext cx="5363841" cy="4832092"/>
          </a:xfrm>
          <a:prstGeom prst="rect">
            <a:avLst/>
          </a:prstGeom>
          <a:noFill/>
          <a:ln>
            <a:solidFill>
              <a:schemeClr val="tx1"/>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en-US" altLang="ja-JP" sz="2800" dirty="0"/>
              <a:t>#include &lt;</a:t>
            </a:r>
            <a:r>
              <a:rPr lang="en-US" altLang="ja-JP" sz="2800" dirty="0" err="1"/>
              <a:t>limits.h</a:t>
            </a:r>
            <a:r>
              <a:rPr lang="en-US" altLang="ja-JP" sz="2800" dirty="0"/>
              <a:t>&gt;</a:t>
            </a:r>
          </a:p>
          <a:p>
            <a:endParaRPr lang="en-US" altLang="ja-JP" sz="2800" dirty="0"/>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ja-JP" altLang="en-US" sz="2800" dirty="0"/>
              <a:t>この処理系の</a:t>
            </a:r>
            <a:r>
              <a:rPr lang="en-US" altLang="ja-JP" sz="2800" dirty="0"/>
              <a:t>char</a:t>
            </a:r>
            <a:r>
              <a:rPr lang="ja-JP" altLang="en-US" sz="2800" dirty="0"/>
              <a:t>型は</a:t>
            </a:r>
            <a:r>
              <a:rPr lang="en-US" altLang="ja-JP" sz="2800" dirty="0"/>
              <a:t>");</a:t>
            </a:r>
          </a:p>
          <a:p>
            <a:r>
              <a:rPr lang="en-US" altLang="ja-JP" sz="2800" dirty="0"/>
              <a:t>  if (CHAR_MIN)</a:t>
            </a:r>
          </a:p>
          <a:p>
            <a:r>
              <a:rPr lang="en-US" altLang="ja-JP" sz="2800" dirty="0"/>
              <a:t>    </a:t>
            </a:r>
            <a:r>
              <a:rPr lang="en-US" altLang="ja-JP" sz="2800" dirty="0" err="1"/>
              <a:t>printf</a:t>
            </a:r>
            <a:r>
              <a:rPr lang="en-US" altLang="ja-JP" sz="2800" dirty="0"/>
              <a:t>("</a:t>
            </a:r>
            <a:r>
              <a:rPr lang="ja-JP" altLang="en-US" sz="2800" dirty="0"/>
              <a:t>符号つきです。</a:t>
            </a:r>
            <a:r>
              <a:rPr lang="en-US" altLang="ja-JP" sz="2800" dirty="0"/>
              <a:t>\n");</a:t>
            </a:r>
          </a:p>
          <a:p>
            <a:r>
              <a:rPr lang="en-US" altLang="ja-JP" sz="2800" dirty="0"/>
              <a:t>  else</a:t>
            </a:r>
          </a:p>
          <a:p>
            <a:r>
              <a:rPr lang="en-US" altLang="ja-JP" sz="2800" dirty="0"/>
              <a:t>    </a:t>
            </a:r>
            <a:r>
              <a:rPr lang="en-US" altLang="ja-JP" sz="2800" dirty="0" err="1"/>
              <a:t>printf</a:t>
            </a:r>
            <a:r>
              <a:rPr lang="en-US" altLang="ja-JP" sz="2800" dirty="0"/>
              <a:t>("</a:t>
            </a:r>
            <a:r>
              <a:rPr lang="ja-JP" altLang="en-US" sz="2800" dirty="0"/>
              <a:t>符号無しです。</a:t>
            </a:r>
            <a:r>
              <a:rPr lang="en-US" altLang="ja-JP" sz="2800" dirty="0"/>
              <a:t>\n");</a:t>
            </a:r>
          </a:p>
          <a:p>
            <a:r>
              <a:rPr lang="en-US" altLang="ja-JP" sz="2800" dirty="0"/>
              <a:t>  return 0;</a:t>
            </a:r>
          </a:p>
          <a:p>
            <a:r>
              <a:rPr lang="en-US" altLang="ja-JP" sz="2800" dirty="0"/>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lstStyle/>
          <a:p>
            <a:r>
              <a:rPr kumimoji="1" lang="ja-JP" altLang="en-US" dirty="0"/>
              <a:t>発展課題１</a:t>
            </a:r>
          </a:p>
        </p:txBody>
      </p:sp>
      <p:sp>
        <p:nvSpPr>
          <p:cNvPr id="4" name="正方形/長方形 3"/>
          <p:cNvSpPr/>
          <p:nvPr/>
        </p:nvSpPr>
        <p:spPr>
          <a:xfrm>
            <a:off x="611560" y="1211268"/>
            <a:ext cx="8064896" cy="1569660"/>
          </a:xfrm>
          <a:prstGeom prst="rect">
            <a:avLst/>
          </a:prstGeom>
        </p:spPr>
        <p:txBody>
          <a:bodyPr wrap="square">
            <a:spAutoFit/>
          </a:bodyPr>
          <a:lstStyle/>
          <a:p>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英字以外の文字（空白、ピリオド、コンマ、クエスチョンマーク、ハイフン、アポストロフィー等）は区切り文字とし、単語数にはカウントしないこととする。</a:t>
            </a:r>
            <a:endParaRPr lang="en-US" altLang="ja-JP" sz="2400" dirty="0">
              <a:latin typeface="+mn-ea"/>
              <a:cs typeface="Times New Roman" pitchFamily="18" charset="0"/>
            </a:endParaRPr>
          </a:p>
        </p:txBody>
      </p:sp>
      <p:sp>
        <p:nvSpPr>
          <p:cNvPr id="5" name="正方形/長方形 4"/>
          <p:cNvSpPr/>
          <p:nvPr/>
        </p:nvSpPr>
        <p:spPr>
          <a:xfrm>
            <a:off x="467544" y="2883708"/>
            <a:ext cx="8064896"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This 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Is this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How are you? --- I</a:t>
            </a:r>
            <a:r>
              <a:rPr lang="fr-FR" altLang="ja-JP" sz="2400" dirty="0"/>
              <a:t>'</a:t>
            </a:r>
            <a:r>
              <a:rPr lang="en-US" altLang="ja-JP" sz="2400" dirty="0"/>
              <a:t>m fine, thank you.</a:t>
            </a:r>
          </a:p>
          <a:p>
            <a:r>
              <a:rPr lang="ja-JP" altLang="en-US" sz="2400" dirty="0"/>
              <a:t>単語数は</a:t>
            </a:r>
            <a:r>
              <a:rPr lang="en-US" altLang="ja-JP" sz="2400" dirty="0"/>
              <a:t>8</a:t>
            </a:r>
            <a:r>
              <a:rPr lang="ja-JP" altLang="en-US" sz="2400" dirty="0"/>
              <a:t>です。</a:t>
            </a:r>
            <a:endParaRPr lang="en-US" altLang="ja-JP" sz="2400" dirty="0"/>
          </a:p>
        </p:txBody>
      </p:sp>
    </p:spTree>
    <p:extLst>
      <p:ext uri="{BB962C8B-B14F-4D97-AF65-F5344CB8AC3E}">
        <p14:creationId xmlns:p14="http://schemas.microsoft.com/office/powerpoint/2010/main" val="2041928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テキスト ボックス 3"/>
          <p:cNvSpPr txBox="1"/>
          <p:nvPr/>
        </p:nvSpPr>
        <p:spPr>
          <a:xfrm>
            <a:off x="539552" y="1772816"/>
            <a:ext cx="8064896" cy="954107"/>
          </a:xfrm>
          <a:prstGeom prst="rect">
            <a:avLst/>
          </a:prstGeom>
          <a:noFill/>
        </p:spPr>
        <p:txBody>
          <a:bodyPr wrap="square" rtlCol="0">
            <a:spAutoFit/>
          </a:bodyPr>
          <a:lstStyle/>
          <a:p>
            <a:r>
              <a:rPr lang="ja-JP" altLang="en-US" sz="2800" dirty="0"/>
              <a:t>英文をキーボードから読み取り、英字の大文字だけを表示するプログラムを書け。</a:t>
            </a:r>
            <a:endParaRPr kumimoji="1" lang="ja-JP" altLang="en-US" sz="2800" dirty="0"/>
          </a:p>
        </p:txBody>
      </p:sp>
      <p:sp>
        <p:nvSpPr>
          <p:cNvPr id="5" name="正方形/長方形 4"/>
          <p:cNvSpPr/>
          <p:nvPr/>
        </p:nvSpPr>
        <p:spPr>
          <a:xfrm>
            <a:off x="683568" y="3068960"/>
            <a:ext cx="7272808" cy="2246769"/>
          </a:xfrm>
          <a:prstGeom prst="rect">
            <a:avLst/>
          </a:prstGeom>
        </p:spPr>
        <p:txBody>
          <a:bodyPr wrap="square">
            <a:spAutoFit/>
          </a:bodyPr>
          <a:lstStyle/>
          <a:p>
            <a:r>
              <a:rPr lang="en-US" altLang="ja-JP" sz="2800" dirty="0"/>
              <a:t>[</a:t>
            </a:r>
            <a:r>
              <a:rPr lang="ja-JP" altLang="en-US" sz="2800" dirty="0"/>
              <a:t>実行例</a:t>
            </a:r>
            <a:r>
              <a:rPr lang="en-US" altLang="ja-JP" sz="2800" dirty="0"/>
              <a:t>]</a:t>
            </a:r>
          </a:p>
          <a:p>
            <a:r>
              <a:rPr lang="en-US" altLang="ja-JP" sz="2800" dirty="0"/>
              <a:t>$ ./</a:t>
            </a:r>
            <a:r>
              <a:rPr lang="en-US" altLang="ja-JP" sz="2800" dirty="0" err="1"/>
              <a:t>a.out</a:t>
            </a:r>
            <a:endParaRPr lang="en-US" altLang="ja-JP" sz="2800" dirty="0"/>
          </a:p>
          <a:p>
            <a:r>
              <a:rPr lang="ja-JP" altLang="en-US" sz="2800" dirty="0"/>
              <a:t>文字列を入力</a:t>
            </a:r>
            <a:r>
              <a:rPr lang="en-US" altLang="ja-JP" sz="2800" dirty="0"/>
              <a:t>: </a:t>
            </a:r>
            <a:r>
              <a:rPr lang="en-US" altLang="ja-JP" sz="2800" dirty="0">
                <a:solidFill>
                  <a:srgbClr val="FF0000"/>
                </a:solidFill>
              </a:rPr>
              <a:t>Unidentified Flying Object</a:t>
            </a:r>
          </a:p>
          <a:p>
            <a:r>
              <a:rPr lang="en-US" altLang="ja-JP" sz="2800" dirty="0"/>
              <a:t>UFO</a:t>
            </a:r>
          </a:p>
          <a:p>
            <a:r>
              <a:rPr lang="en-US" altLang="ja-JP" sz="2800"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70712"/>
            <a:ext cx="8229600" cy="654032"/>
          </a:xfrm>
        </p:spPr>
        <p:txBody>
          <a:bodyPr>
            <a:noAutofit/>
          </a:bodyPr>
          <a:lstStyle/>
          <a:p>
            <a:r>
              <a:rPr kumimoji="1" lang="ja-JP" altLang="en-US" dirty="0"/>
              <a:t>発展課題</a:t>
            </a:r>
            <a:r>
              <a:rPr lang="ja-JP" altLang="en-US" dirty="0"/>
              <a:t>３</a:t>
            </a:r>
            <a:endParaRPr kumimoji="1" lang="ja-JP" altLang="en-US" dirty="0"/>
          </a:p>
        </p:txBody>
      </p:sp>
      <p:sp>
        <p:nvSpPr>
          <p:cNvPr id="4" name="テキスト ボックス 3"/>
          <p:cNvSpPr txBox="1"/>
          <p:nvPr/>
        </p:nvSpPr>
        <p:spPr>
          <a:xfrm>
            <a:off x="539552" y="1470263"/>
            <a:ext cx="8136904" cy="2246769"/>
          </a:xfrm>
          <a:prstGeom prst="rect">
            <a:avLst/>
          </a:prstGeom>
          <a:noFill/>
        </p:spPr>
        <p:txBody>
          <a:bodyPr wrap="square" rtlCol="0">
            <a:spAutoFit/>
          </a:bodyPr>
          <a:lstStyle/>
          <a:p>
            <a:r>
              <a:rPr lang="ja-JP" altLang="en-US" sz="2800" dirty="0"/>
              <a:t>キーボードから英文を読み取り、それが回文かどうかを判定するプログラムを作成せよ。ただし、英字</a:t>
            </a:r>
            <a:r>
              <a:rPr lang="en-US" altLang="ja-JP" sz="2800" dirty="0"/>
              <a:t>a-z</a:t>
            </a:r>
            <a:r>
              <a:rPr lang="ja-JP" altLang="en-US" sz="2800" dirty="0"/>
              <a:t>の大文字小文字は区別せず、かつ英字以外の記号（空白、エクスクラメーションマーク等）は無視するものとする。</a:t>
            </a:r>
            <a:endParaRPr lang="en-US" altLang="ja-JP" sz="2800" dirty="0"/>
          </a:p>
        </p:txBody>
      </p:sp>
      <p:sp>
        <p:nvSpPr>
          <p:cNvPr id="5" name="正方形/長方形 4"/>
          <p:cNvSpPr/>
          <p:nvPr/>
        </p:nvSpPr>
        <p:spPr>
          <a:xfrm>
            <a:off x="611560" y="4005064"/>
            <a:ext cx="7128792" cy="1384995"/>
          </a:xfrm>
          <a:prstGeom prst="rect">
            <a:avLst/>
          </a:prstGeom>
        </p:spPr>
        <p:txBody>
          <a:bodyPr wrap="square">
            <a:spAutoFit/>
          </a:bodyPr>
          <a:lstStyle/>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a:t>
            </a:r>
          </a:p>
          <a:p>
            <a:pPr lvl="0"/>
            <a:r>
              <a:rPr lang="ja-JP" altLang="en-US" sz="2800" dirty="0">
                <a:solidFill>
                  <a:prstClr val="black"/>
                </a:solidFill>
              </a:rPr>
              <a:t>英文を入力してください</a:t>
            </a:r>
            <a:r>
              <a:rPr lang="en-US" altLang="ja-JP" sz="2800" dirty="0">
                <a:solidFill>
                  <a:prstClr val="black"/>
                </a:solidFill>
              </a:rPr>
              <a:t>: </a:t>
            </a:r>
            <a:r>
              <a:rPr lang="en-US" altLang="ja-JP" sz="2800" dirty="0">
                <a:solidFill>
                  <a:srgbClr val="FF0000"/>
                </a:solidFill>
              </a:rPr>
              <a:t>So many dynamos!</a:t>
            </a:r>
          </a:p>
          <a:p>
            <a:pPr lvl="0"/>
            <a:r>
              <a:rPr lang="en-US" altLang="ja-JP" sz="2800" dirty="0">
                <a:solidFill>
                  <a:prstClr val="black"/>
                </a:solidFill>
              </a:rPr>
              <a:t>So many dynamos!</a:t>
            </a:r>
            <a:r>
              <a:rPr lang="ja-JP" altLang="en-US" sz="2800" dirty="0">
                <a:solidFill>
                  <a:prstClr val="black"/>
                </a:solidFill>
              </a:rPr>
              <a:t> は回文です。</a:t>
            </a:r>
            <a:endParaRPr lang="en-US" altLang="ja-JP" sz="2800" dirty="0">
              <a:solidFill>
                <a:prstClr val="black"/>
              </a:solidFill>
            </a:endParaRPr>
          </a:p>
        </p:txBody>
      </p:sp>
      <p:sp>
        <p:nvSpPr>
          <p:cNvPr id="6" name="正方形/長方形 5"/>
          <p:cNvSpPr/>
          <p:nvPr/>
        </p:nvSpPr>
        <p:spPr>
          <a:xfrm>
            <a:off x="755576" y="5733256"/>
            <a:ext cx="7435080" cy="830997"/>
          </a:xfrm>
          <a:prstGeom prst="rect">
            <a:avLst/>
          </a:prstGeom>
        </p:spPr>
        <p:txBody>
          <a:bodyPr wrap="square">
            <a:spAutoFit/>
          </a:bodyPr>
          <a:lstStyle/>
          <a:p>
            <a:pPr lvl="0"/>
            <a:r>
              <a:rPr lang="ja-JP" altLang="en-US" sz="2400" dirty="0">
                <a:solidFill>
                  <a:prstClr val="black"/>
                </a:solidFill>
              </a:rPr>
              <a:t>（参考）</a:t>
            </a:r>
            <a:r>
              <a:rPr lang="en-US" altLang="ja-JP" sz="2400" dirty="0">
                <a:solidFill>
                  <a:prstClr val="black"/>
                </a:solidFill>
              </a:rPr>
              <a:t>dynamo</a:t>
            </a:r>
            <a:r>
              <a:rPr lang="ja-JP" altLang="en-US" sz="2400" dirty="0">
                <a:solidFill>
                  <a:prstClr val="black"/>
                </a:solidFill>
              </a:rPr>
              <a:t>は発電機。</a:t>
            </a:r>
            <a:r>
              <a:rPr lang="en-US" altLang="ja-JP" sz="2400" dirty="0">
                <a:solidFill>
                  <a:prstClr val="black"/>
                </a:solidFill>
              </a:rPr>
              <a:t>dynamos</a:t>
            </a:r>
            <a:r>
              <a:rPr lang="ja-JP" altLang="en-US" sz="2400" dirty="0">
                <a:solidFill>
                  <a:prstClr val="black"/>
                </a:solidFill>
              </a:rPr>
              <a:t>は</a:t>
            </a:r>
            <a:r>
              <a:rPr lang="en-US" altLang="ja-JP" sz="2400" dirty="0">
                <a:solidFill>
                  <a:prstClr val="black"/>
                </a:solidFill>
              </a:rPr>
              <a:t>dynamo</a:t>
            </a:r>
            <a:r>
              <a:rPr lang="ja-JP" altLang="en-US" sz="2400" dirty="0">
                <a:solidFill>
                  <a:prstClr val="black"/>
                </a:solidFill>
              </a:rPr>
              <a:t>の複数形</a:t>
            </a:r>
            <a:endParaRPr lang="en-US" altLang="ja-JP" sz="2400" dirty="0">
              <a:solidFill>
                <a:prstClr val="black"/>
              </a:solidFill>
            </a:endParaRPr>
          </a:p>
          <a:p>
            <a:pPr lvl="0"/>
            <a:r>
              <a:rPr lang="ja-JP" altLang="en-US" sz="2400" dirty="0">
                <a:solidFill>
                  <a:prstClr val="black"/>
                </a:solidFill>
              </a:rPr>
              <a:t>（注意）十分な長さの配列を宣言して用いること。</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ja-JP" altLang="en-US" dirty="0"/>
              <a:t>発展課題４</a:t>
            </a:r>
            <a:endParaRPr kumimoji="1" lang="ja-JP" altLang="en-US" dirty="0"/>
          </a:p>
        </p:txBody>
      </p:sp>
      <p:sp>
        <p:nvSpPr>
          <p:cNvPr id="4" name="正方形/長方形 3"/>
          <p:cNvSpPr/>
          <p:nvPr/>
        </p:nvSpPr>
        <p:spPr>
          <a:xfrm>
            <a:off x="971600" y="3140968"/>
            <a:ext cx="6606480" cy="3539430"/>
          </a:xfrm>
          <a:prstGeom prst="rect">
            <a:avLst/>
          </a:prstGeom>
        </p:spPr>
        <p:txBody>
          <a:bodyPr wrap="square">
            <a:spAutoFit/>
          </a:bodyPr>
          <a:lstStyle/>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1]</a:t>
            </a:r>
          </a:p>
          <a:p>
            <a:pPr lvl="0"/>
            <a:r>
              <a:rPr lang="en-US" altLang="ja-JP" sz="2800" dirty="0">
                <a:solidFill>
                  <a:prstClr val="black"/>
                </a:solidFill>
              </a:rPr>
              <a:t>1</a:t>
            </a:r>
            <a:r>
              <a:rPr lang="ja-JP" altLang="en-US" sz="2800" dirty="0">
                <a:solidFill>
                  <a:prstClr val="black"/>
                </a:solidFill>
              </a:rPr>
              <a:t>つ目の文字列</a:t>
            </a:r>
            <a:r>
              <a:rPr lang="en-US" altLang="ja-JP" sz="2800" dirty="0">
                <a:solidFill>
                  <a:prstClr val="black"/>
                </a:solidFill>
              </a:rPr>
              <a:t>: </a:t>
            </a:r>
            <a:r>
              <a:rPr lang="en-US" altLang="ja-JP" sz="2800" dirty="0">
                <a:solidFill>
                  <a:srgbClr val="FF0000"/>
                </a:solidFill>
              </a:rPr>
              <a:t>def</a:t>
            </a:r>
          </a:p>
          <a:p>
            <a:pPr lvl="0"/>
            <a:r>
              <a:rPr lang="en-US" altLang="ja-JP" sz="2800" dirty="0">
                <a:solidFill>
                  <a:prstClr val="black"/>
                </a:solidFill>
              </a:rPr>
              <a:t>2</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abcdefg</a:t>
            </a:r>
            <a:endParaRPr lang="en-US" altLang="ja-JP" sz="2800" dirty="0">
              <a:solidFill>
                <a:srgbClr val="FF0000"/>
              </a:solidFill>
            </a:endParaRPr>
          </a:p>
          <a:p>
            <a:pPr lvl="0"/>
            <a:r>
              <a:rPr lang="en-US" altLang="ja-JP" sz="2800" dirty="0" err="1">
                <a:solidFill>
                  <a:prstClr val="black"/>
                </a:solidFill>
              </a:rPr>
              <a:t>def</a:t>
            </a:r>
            <a:r>
              <a:rPr lang="ja-JP" altLang="en-US" sz="2800" dirty="0">
                <a:solidFill>
                  <a:prstClr val="black"/>
                </a:solidFill>
              </a:rPr>
              <a:t>は</a:t>
            </a:r>
            <a:r>
              <a:rPr lang="en-US" altLang="ja-JP" sz="2800" dirty="0" err="1">
                <a:solidFill>
                  <a:prstClr val="black"/>
                </a:solidFill>
              </a:rPr>
              <a:t>abcdefg</a:t>
            </a:r>
            <a:r>
              <a:rPr lang="ja-JP" altLang="en-US" sz="2800" dirty="0">
                <a:solidFill>
                  <a:prstClr val="black"/>
                </a:solidFill>
              </a:rPr>
              <a:t>の部分文字列です。</a:t>
            </a:r>
            <a:endParaRPr lang="en-US" altLang="ja-JP" sz="2800" dirty="0">
              <a:solidFill>
                <a:prstClr val="black"/>
              </a:solidFill>
            </a:endParaRPr>
          </a:p>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2]</a:t>
            </a:r>
          </a:p>
          <a:p>
            <a:pPr lvl="0"/>
            <a:r>
              <a:rPr lang="en-US" altLang="ja-JP" sz="2800" dirty="0">
                <a:solidFill>
                  <a:prstClr val="black"/>
                </a:solidFill>
              </a:rPr>
              <a:t>1</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cef</a:t>
            </a:r>
            <a:endParaRPr lang="en-US" altLang="ja-JP" sz="2800" dirty="0">
              <a:solidFill>
                <a:srgbClr val="FF0000"/>
              </a:solidFill>
            </a:endParaRPr>
          </a:p>
          <a:p>
            <a:pPr lvl="0"/>
            <a:r>
              <a:rPr lang="en-US" altLang="ja-JP" sz="2800" dirty="0">
                <a:solidFill>
                  <a:prstClr val="black"/>
                </a:solidFill>
              </a:rPr>
              <a:t>2</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abcdefg</a:t>
            </a:r>
            <a:endParaRPr lang="en-US" altLang="ja-JP" sz="2800" dirty="0">
              <a:solidFill>
                <a:srgbClr val="FF0000"/>
              </a:solidFill>
            </a:endParaRPr>
          </a:p>
          <a:p>
            <a:pPr lvl="0"/>
            <a:r>
              <a:rPr lang="en-US" altLang="ja-JP" sz="2800" dirty="0" err="1">
                <a:solidFill>
                  <a:prstClr val="black"/>
                </a:solidFill>
              </a:rPr>
              <a:t>cef</a:t>
            </a:r>
            <a:r>
              <a:rPr lang="ja-JP" altLang="en-US" sz="2800" dirty="0">
                <a:solidFill>
                  <a:prstClr val="black"/>
                </a:solidFill>
              </a:rPr>
              <a:t>は</a:t>
            </a:r>
            <a:r>
              <a:rPr lang="en-US" altLang="ja-JP" sz="2800" dirty="0" err="1">
                <a:solidFill>
                  <a:prstClr val="black"/>
                </a:solidFill>
              </a:rPr>
              <a:t>abcdefg</a:t>
            </a:r>
            <a:r>
              <a:rPr lang="ja-JP" altLang="en-US" sz="2800" dirty="0">
                <a:solidFill>
                  <a:prstClr val="black"/>
                </a:solidFill>
              </a:rPr>
              <a:t>の部分文字列ではありません。</a:t>
            </a:r>
          </a:p>
        </p:txBody>
      </p:sp>
      <p:sp>
        <p:nvSpPr>
          <p:cNvPr id="6" name="正方形/長方形 5"/>
          <p:cNvSpPr/>
          <p:nvPr/>
        </p:nvSpPr>
        <p:spPr>
          <a:xfrm>
            <a:off x="467544" y="1181070"/>
            <a:ext cx="8136904" cy="1815882"/>
          </a:xfrm>
          <a:prstGeom prst="rect">
            <a:avLst/>
          </a:prstGeom>
        </p:spPr>
        <p:txBody>
          <a:bodyPr wrap="square">
            <a:spAutoFit/>
          </a:bodyPr>
          <a:lstStyle/>
          <a:p>
            <a:r>
              <a:rPr lang="ja-JP" altLang="en-US" sz="2800" dirty="0"/>
              <a:t>文字列を</a:t>
            </a:r>
            <a:r>
              <a:rPr lang="en-US" altLang="ja-JP" sz="2800" dirty="0"/>
              <a:t>2</a:t>
            </a:r>
            <a:r>
              <a:rPr lang="ja-JP" altLang="en-US" sz="2800" dirty="0"/>
              <a:t>つキーボードから</a:t>
            </a:r>
            <a:r>
              <a:rPr lang="en-US" altLang="en-US" sz="2800" dirty="0"/>
              <a:t>読み取り</a:t>
            </a:r>
            <a:r>
              <a:rPr lang="ja-JP" altLang="en-US" sz="2800" dirty="0"/>
              <a:t>、</a:t>
            </a:r>
            <a:r>
              <a:rPr lang="en-US" altLang="ja-JP" sz="2800" dirty="0"/>
              <a:t>1</a:t>
            </a:r>
            <a:r>
              <a:rPr lang="ja-JP" altLang="en-US" sz="2800" dirty="0"/>
              <a:t>つ目の文字列が</a:t>
            </a:r>
            <a:r>
              <a:rPr lang="en-US" altLang="ja-JP" sz="2800" dirty="0"/>
              <a:t>2</a:t>
            </a:r>
            <a:r>
              <a:rPr lang="ja-JP" altLang="en-US" sz="2800" dirty="0"/>
              <a:t>つ目の文字列の連続した部分文字列になっているかどうかを判定するプログラムを作成せよ。ただし、入力文字列中に空白やタブはないものとする。</a:t>
            </a:r>
            <a:endParaRPr lang="en-US" altLang="ja-JP"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a:t>発展課題</a:t>
            </a:r>
            <a:r>
              <a:rPr kumimoji="1" lang="en-US" altLang="ja-JP" dirty="0"/>
              <a:t>5</a:t>
            </a:r>
            <a:endParaRPr kumimoji="1" lang="ja-JP" altLang="en-US" dirty="0"/>
          </a:p>
        </p:txBody>
      </p:sp>
      <p:sp>
        <p:nvSpPr>
          <p:cNvPr id="4" name="正方形/長方形 3"/>
          <p:cNvSpPr/>
          <p:nvPr/>
        </p:nvSpPr>
        <p:spPr>
          <a:xfrm>
            <a:off x="251520" y="1124744"/>
            <a:ext cx="8748464" cy="5632311"/>
          </a:xfrm>
          <a:prstGeom prst="rect">
            <a:avLst/>
          </a:prstGeom>
        </p:spPr>
        <p:txBody>
          <a:bodyPr wrap="square">
            <a:spAutoFit/>
          </a:bodyPr>
          <a:lstStyle/>
          <a:p>
            <a:r>
              <a:rPr lang="ja-JP" altLang="en-US" sz="2000" dirty="0"/>
              <a:t>英語の文字列</a:t>
            </a:r>
            <a:r>
              <a:rPr lang="en-US" altLang="ja-JP" sz="2000" dirty="0"/>
              <a:t>(char</a:t>
            </a:r>
            <a:r>
              <a:rPr lang="ja-JP" altLang="en-US" sz="2000" dirty="0"/>
              <a:t> </a:t>
            </a:r>
            <a:r>
              <a:rPr lang="en-US" altLang="ja-JP" sz="2000" dirty="0"/>
              <a:t>*</a:t>
            </a:r>
            <a:r>
              <a:rPr lang="ja-JP" altLang="en-US" sz="2000" dirty="0"/>
              <a:t>型</a:t>
            </a:r>
            <a:r>
              <a:rPr lang="en-US" altLang="ja-JP" sz="2000" dirty="0"/>
              <a:t>)</a:t>
            </a:r>
            <a:r>
              <a:rPr lang="ja-JP" altLang="en-US" sz="2000" dirty="0"/>
              <a:t>を受け取り、その中の空白を全部削除する関数</a:t>
            </a:r>
            <a:r>
              <a:rPr lang="en-US" altLang="ja-JP" sz="2000" dirty="0" err="1"/>
              <a:t>deleteSpaces</a:t>
            </a:r>
            <a:r>
              <a:rPr lang="ja-JP" altLang="en-US" sz="2000" dirty="0"/>
              <a:t>を定義せよ。</a:t>
            </a:r>
            <a:endParaRPr lang="en-US" altLang="ja-JP" sz="2000" dirty="0"/>
          </a:p>
          <a:p>
            <a:r>
              <a:rPr lang="ja-JP" altLang="en-US" sz="2000" dirty="0"/>
              <a:t>      </a:t>
            </a:r>
            <a:r>
              <a:rPr lang="en-US" altLang="ja-JP" sz="2000" dirty="0"/>
              <a:t>void </a:t>
            </a:r>
            <a:r>
              <a:rPr lang="en-US" altLang="ja-JP" sz="2000" dirty="0" err="1"/>
              <a:t>deleteSpaces</a:t>
            </a:r>
            <a:r>
              <a:rPr lang="en-US" altLang="ja-JP" sz="2000" dirty="0"/>
              <a:t> (char *</a:t>
            </a:r>
            <a:r>
              <a:rPr lang="en-US" altLang="ja-JP" sz="2000" dirty="0" err="1"/>
              <a:t>str</a:t>
            </a:r>
            <a:r>
              <a:rPr lang="en-US" altLang="ja-JP" sz="2000" dirty="0"/>
              <a:t>) { ... }</a:t>
            </a:r>
            <a:endParaRPr lang="ja-JP" altLang="en-US" sz="2000" dirty="0"/>
          </a:p>
          <a:p>
            <a:r>
              <a:rPr lang="ja-JP" altLang="en-US" sz="2000" dirty="0"/>
              <a:t>また、</a:t>
            </a:r>
            <a:r>
              <a:rPr lang="en-US" altLang="ja-JP" sz="2000" dirty="0" err="1"/>
              <a:t>deleteSpaces</a:t>
            </a:r>
            <a:r>
              <a:rPr lang="ja-JP" altLang="en-US" sz="2000" dirty="0"/>
              <a:t>が正常に動作することを以下のように確認せよ。</a:t>
            </a:r>
          </a:p>
          <a:p>
            <a:r>
              <a:rPr lang="ja-JP" altLang="en-US" sz="2000" dirty="0"/>
              <a:t>文字列を</a:t>
            </a:r>
            <a:r>
              <a:rPr lang="en-US" altLang="ja-JP" sz="2000" dirty="0"/>
              <a:t>main</a:t>
            </a:r>
            <a:r>
              <a:rPr lang="ja-JP" altLang="en-US" sz="2000" dirty="0"/>
              <a:t>関数中において</a:t>
            </a:r>
            <a:r>
              <a:rPr lang="en-US" altLang="ja-JP" sz="2000" dirty="0"/>
              <a:t>gets</a:t>
            </a:r>
            <a:r>
              <a:rPr lang="ja-JP" altLang="en-US" sz="2000" dirty="0"/>
              <a:t>関数でキーボードから受け取り、それを関数</a:t>
            </a:r>
            <a:r>
              <a:rPr lang="en-US" altLang="ja-JP" sz="2000" dirty="0" err="1"/>
              <a:t>deleteSpaces</a:t>
            </a:r>
            <a:r>
              <a:rPr lang="ja-JP" altLang="en-US" sz="2000" dirty="0"/>
              <a:t>に渡し、その後</a:t>
            </a:r>
            <a:r>
              <a:rPr lang="en-US" altLang="ja-JP" sz="2000" dirty="0"/>
              <a:t>main</a:t>
            </a:r>
            <a:r>
              <a:rPr lang="ja-JP" altLang="en-US" sz="2000" dirty="0"/>
              <a:t>関数中で以下の実行例のように空白削除後の文字列を画面に表示する。</a:t>
            </a:r>
            <a:endParaRPr lang="en-US" altLang="ja-JP" sz="2000" dirty="0"/>
          </a:p>
          <a:p>
            <a:endParaRPr lang="en-US" altLang="ja-JP" sz="2000" dirty="0"/>
          </a:p>
          <a:p>
            <a:r>
              <a:rPr lang="ja-JP" altLang="en-US" sz="2000" dirty="0"/>
              <a:t>（実行例）</a:t>
            </a:r>
            <a:endParaRPr lang="en-US" altLang="ja-JP" sz="2000" dirty="0"/>
          </a:p>
          <a:p>
            <a:r>
              <a:rPr lang="ja-JP" altLang="en-US" sz="2000" dirty="0"/>
              <a:t>英語の文字列を入力してください</a:t>
            </a:r>
            <a:r>
              <a:rPr lang="en-US" altLang="ja-JP" sz="2000" dirty="0"/>
              <a:t>:  </a:t>
            </a:r>
            <a:r>
              <a:rPr lang="en-US" altLang="ja-JP" sz="2000" dirty="0">
                <a:solidFill>
                  <a:srgbClr val="FF0000"/>
                </a:solidFill>
              </a:rPr>
              <a:t>I am a student.</a:t>
            </a:r>
          </a:p>
          <a:p>
            <a:r>
              <a:rPr lang="ja-JP" altLang="en-US" sz="2000" dirty="0"/>
              <a:t>空白を削除すると</a:t>
            </a:r>
            <a:r>
              <a:rPr lang="en-US" altLang="ja-JP" sz="2000" dirty="0"/>
              <a:t>”</a:t>
            </a:r>
            <a:r>
              <a:rPr lang="en-US" altLang="ja-JP" sz="2000" dirty="0" err="1"/>
              <a:t>Iamastudent</a:t>
            </a:r>
            <a:r>
              <a:rPr lang="en-US" altLang="ja-JP" sz="2000" dirty="0"/>
              <a:t>.”</a:t>
            </a:r>
            <a:r>
              <a:rPr lang="ja-JP" altLang="en-US" sz="2000" dirty="0"/>
              <a:t>になります。</a:t>
            </a:r>
            <a:endParaRPr lang="en-US" altLang="ja-JP" sz="2000" dirty="0"/>
          </a:p>
          <a:p>
            <a:endParaRPr lang="en-US" altLang="ja-JP" sz="2000" dirty="0"/>
          </a:p>
          <a:p>
            <a:r>
              <a:rPr lang="ja-JP" altLang="en-US" sz="2000" dirty="0"/>
              <a:t>（ヒント）空白（に対応する</a:t>
            </a:r>
            <a:r>
              <a:rPr lang="en-US" altLang="ja-JP" sz="2000" dirty="0" err="1"/>
              <a:t>int</a:t>
            </a:r>
            <a:r>
              <a:rPr lang="ja-JP" altLang="en-US" sz="2000" dirty="0"/>
              <a:t>型の値）は </a:t>
            </a:r>
            <a:r>
              <a:rPr lang="en-US" altLang="ja-JP" sz="2000" dirty="0"/>
              <a:t>‘ ’ </a:t>
            </a:r>
            <a:r>
              <a:rPr lang="ja-JP" altLang="en-US" sz="2000" dirty="0"/>
              <a:t>（空白をクォート</a:t>
            </a:r>
            <a:r>
              <a:rPr lang="en-US" altLang="ja-JP" sz="2000" dirty="0"/>
              <a:t>'</a:t>
            </a:r>
            <a:r>
              <a:rPr lang="ja-JP" altLang="en-US" sz="2000" dirty="0"/>
              <a:t>で囲んだもの）で表される。</a:t>
            </a:r>
            <a:endParaRPr lang="en-US" altLang="ja-JP" sz="2000" dirty="0"/>
          </a:p>
          <a:p>
            <a:r>
              <a:rPr lang="ja-JP" altLang="en-US" sz="2000" dirty="0"/>
              <a:t>（</a:t>
            </a:r>
            <a:r>
              <a:rPr lang="ja-JP" altLang="en-US" sz="2000"/>
              <a:t>注意）</a:t>
            </a:r>
            <a:r>
              <a:rPr lang="en-US" altLang="ja-JP" sz="2000" dirty="0"/>
              <a:t>gets</a:t>
            </a:r>
            <a:r>
              <a:rPr lang="ja-JP" altLang="en-US" sz="2000" dirty="0"/>
              <a:t>関数は使うべきではないが、ここでは使っていいことにする。（ただし、文字列格納用の配列は十分な長さで宣言する。）</a:t>
            </a:r>
            <a:endParaRPr lang="en-US" altLang="ja-JP" sz="2000" dirty="0"/>
          </a:p>
          <a:p>
            <a:r>
              <a:rPr lang="ja-JP" altLang="en-US" sz="2000" dirty="0"/>
              <a:t>（補足） 関数</a:t>
            </a:r>
            <a:r>
              <a:rPr lang="en-US" altLang="ja-JP" sz="2000" dirty="0" err="1"/>
              <a:t>deleteSpaces</a:t>
            </a:r>
            <a:r>
              <a:rPr lang="ja-JP" altLang="en-US" sz="2000" dirty="0"/>
              <a:t>の仮引数の</a:t>
            </a:r>
            <a:r>
              <a:rPr lang="en-US" altLang="ja-JP" sz="2000" dirty="0"/>
              <a:t>char *</a:t>
            </a:r>
            <a:r>
              <a:rPr lang="en-US" altLang="ja-JP" sz="2000" dirty="0" err="1"/>
              <a:t>str</a:t>
            </a:r>
            <a:r>
              <a:rPr lang="ja-JP" altLang="en-US" sz="2000" dirty="0"/>
              <a:t>の部分は</a:t>
            </a:r>
            <a:r>
              <a:rPr lang="en-US" altLang="ja-JP" sz="2000" dirty="0"/>
              <a:t>char </a:t>
            </a:r>
            <a:r>
              <a:rPr lang="en-US" altLang="ja-JP" sz="2000" dirty="0" err="1"/>
              <a:t>str</a:t>
            </a:r>
            <a:r>
              <a:rPr lang="en-US" altLang="ja-JP" sz="2000" dirty="0"/>
              <a:t> []</a:t>
            </a:r>
            <a:r>
              <a:rPr lang="ja-JP" altLang="en-US" sz="2000" dirty="0"/>
              <a:t>と書いても同じ意味である。</a:t>
            </a:r>
          </a:p>
        </p:txBody>
      </p:sp>
    </p:spTree>
    <p:extLst>
      <p:ext uri="{BB962C8B-B14F-4D97-AF65-F5344CB8AC3E}">
        <p14:creationId xmlns:p14="http://schemas.microsoft.com/office/powerpoint/2010/main" val="4162720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アルファベットの文字の判定</a:t>
            </a:r>
          </a:p>
        </p:txBody>
      </p:sp>
      <p:sp>
        <p:nvSpPr>
          <p:cNvPr id="4" name="テキスト ボックス 3"/>
          <p:cNvSpPr txBox="1"/>
          <p:nvPr/>
        </p:nvSpPr>
        <p:spPr>
          <a:xfrm>
            <a:off x="395536" y="1179909"/>
            <a:ext cx="8424936" cy="1815882"/>
          </a:xfrm>
          <a:prstGeom prst="rect">
            <a:avLst/>
          </a:prstGeom>
          <a:noFill/>
        </p:spPr>
        <p:txBody>
          <a:bodyPr wrap="square" rtlCol="0">
            <a:spAutoFit/>
          </a:bodyPr>
          <a:lstStyle/>
          <a:p>
            <a:r>
              <a:rPr kumimoji="1" lang="ja-JP" altLang="en-US" sz="2800" dirty="0"/>
              <a:t>アルファベットの文字の</a:t>
            </a:r>
            <a:r>
              <a:rPr lang="ja-JP" altLang="en-US" sz="2800" dirty="0"/>
              <a:t>大小の</a:t>
            </a:r>
            <a:r>
              <a:rPr kumimoji="1" lang="ja-JP" altLang="en-US" sz="2800" dirty="0"/>
              <a:t>判定は、</a:t>
            </a:r>
            <a:r>
              <a:rPr kumimoji="1" lang="en-US" altLang="ja-JP" sz="2800" dirty="0" err="1"/>
              <a:t>islower</a:t>
            </a:r>
            <a:r>
              <a:rPr kumimoji="1" lang="en-US" altLang="ja-JP" sz="2800" dirty="0"/>
              <a:t>, </a:t>
            </a:r>
            <a:r>
              <a:rPr kumimoji="1" lang="en-US" altLang="ja-JP" sz="2800" dirty="0" err="1"/>
              <a:t>isupper</a:t>
            </a:r>
            <a:r>
              <a:rPr kumimoji="1" lang="ja-JP" altLang="en-US" sz="2800" dirty="0"/>
              <a:t>関数</a:t>
            </a:r>
            <a:r>
              <a:rPr lang="ja-JP" altLang="en-US" sz="2800" dirty="0"/>
              <a:t>で行う。アルファベット文字かどうかは、</a:t>
            </a:r>
            <a:r>
              <a:rPr lang="en-US" altLang="ja-JP" sz="2800" dirty="0" err="1"/>
              <a:t>islower</a:t>
            </a:r>
            <a:r>
              <a:rPr lang="en-US" altLang="ja-JP" sz="2800" dirty="0"/>
              <a:t>, </a:t>
            </a:r>
            <a:r>
              <a:rPr lang="en-US" altLang="ja-JP" sz="2800" dirty="0" err="1"/>
              <a:t>isupper</a:t>
            </a:r>
            <a:r>
              <a:rPr lang="ja-JP" altLang="en-US" sz="2800" dirty="0"/>
              <a:t>のいずれも偽になるかどうかで判定できる。（あるいは</a:t>
            </a:r>
            <a:r>
              <a:rPr lang="en-US" altLang="ja-JP" sz="2800" dirty="0" err="1"/>
              <a:t>isalpha</a:t>
            </a:r>
            <a:r>
              <a:rPr lang="ja-JP" altLang="en-US" sz="2800" dirty="0"/>
              <a:t>関数を使ってもよい。）</a:t>
            </a:r>
            <a:endParaRPr kumimoji="1" lang="ja-JP" altLang="en-US" sz="2800" dirty="0"/>
          </a:p>
        </p:txBody>
      </p:sp>
      <p:sp>
        <p:nvSpPr>
          <p:cNvPr id="5" name="正方形/長方形 4"/>
          <p:cNvSpPr/>
          <p:nvPr/>
        </p:nvSpPr>
        <p:spPr>
          <a:xfrm>
            <a:off x="605118" y="3140968"/>
            <a:ext cx="5786478" cy="3170099"/>
          </a:xfrm>
          <a:prstGeom prst="rect">
            <a:avLst/>
          </a:prstGeom>
          <a:ln>
            <a:solidFill>
              <a:schemeClr val="tx1"/>
            </a:solidFill>
          </a:ln>
        </p:spPr>
        <p:txBody>
          <a:bodyPr wrap="square">
            <a:spAutoFit/>
          </a:bodyPr>
          <a:lstStyle/>
          <a:p>
            <a:r>
              <a:rPr lang="en-US" altLang="ja-JP" sz="2000" dirty="0"/>
              <a:t>#include &lt;</a:t>
            </a:r>
            <a:r>
              <a:rPr lang="en-US" altLang="ja-JP" sz="2000" dirty="0" err="1"/>
              <a:t>ctype.h</a:t>
            </a:r>
            <a:r>
              <a:rPr lang="en-US" altLang="ja-JP" sz="2000" dirty="0"/>
              <a:t>&gt;</a:t>
            </a:r>
          </a:p>
          <a:p>
            <a:r>
              <a:rPr lang="en-US" altLang="ja-JP" sz="2000" dirty="0"/>
              <a:t>#include &lt;</a:t>
            </a:r>
            <a:r>
              <a:rPr lang="en-US" altLang="ja-JP" sz="2000" dirty="0" err="1"/>
              <a:t>stdio.h</a:t>
            </a:r>
            <a:r>
              <a:rPr lang="en-US" altLang="ja-JP" sz="2000" dirty="0"/>
              <a:t>&gt;</a:t>
            </a:r>
          </a:p>
          <a:p>
            <a:r>
              <a:rPr lang="en-US" altLang="ja-JP" sz="2000" dirty="0"/>
              <a:t>void </a:t>
            </a:r>
            <a:r>
              <a:rPr lang="en-US" altLang="ja-JP" sz="2000" dirty="0" err="1"/>
              <a:t>hantei</a:t>
            </a:r>
            <a:r>
              <a:rPr lang="en-US" altLang="ja-JP" sz="2000" dirty="0"/>
              <a:t> (</a:t>
            </a:r>
            <a:r>
              <a:rPr lang="en-US" altLang="ja-JP" sz="2000" dirty="0" err="1"/>
              <a:t>int</a:t>
            </a:r>
            <a:r>
              <a:rPr lang="en-US" altLang="ja-JP" sz="2000" dirty="0"/>
              <a:t> c) {</a:t>
            </a:r>
          </a:p>
          <a:p>
            <a:r>
              <a:rPr lang="en-US" altLang="ja-JP" sz="2000" dirty="0"/>
              <a:t>  if (</a:t>
            </a:r>
            <a:r>
              <a:rPr lang="en-US" altLang="ja-JP" sz="2000" dirty="0" err="1"/>
              <a:t>islower</a:t>
            </a:r>
            <a:r>
              <a:rPr lang="en-US" altLang="ja-JP" sz="2000" dirty="0"/>
              <a:t>(c))</a:t>
            </a:r>
          </a:p>
          <a:p>
            <a:r>
              <a:rPr lang="en-US" altLang="ja-JP" sz="2000" dirty="0"/>
              <a:t>    </a:t>
            </a:r>
            <a:r>
              <a:rPr lang="en-US" altLang="ja-JP" sz="2000" dirty="0" err="1"/>
              <a:t>printf</a:t>
            </a:r>
            <a:r>
              <a:rPr lang="en-US" altLang="ja-JP" sz="2000" dirty="0"/>
              <a:t> ("%c</a:t>
            </a:r>
            <a:r>
              <a:rPr lang="ja-JP" altLang="en-US" sz="2000" dirty="0"/>
              <a:t>は小文字です</a:t>
            </a:r>
            <a:r>
              <a:rPr lang="en-US" altLang="ja-JP" sz="2000" dirty="0"/>
              <a:t>\n", c);</a:t>
            </a:r>
          </a:p>
          <a:p>
            <a:r>
              <a:rPr lang="en-US" altLang="ja-JP" sz="2000" dirty="0"/>
              <a:t>  else if (</a:t>
            </a:r>
            <a:r>
              <a:rPr lang="en-US" altLang="ja-JP" sz="2000" dirty="0" err="1"/>
              <a:t>isupper</a:t>
            </a:r>
            <a:r>
              <a:rPr lang="en-US" altLang="ja-JP" sz="2000" dirty="0"/>
              <a:t> (c))</a:t>
            </a:r>
          </a:p>
          <a:p>
            <a:r>
              <a:rPr lang="en-US" altLang="ja-JP" sz="2000" dirty="0"/>
              <a:t>    </a:t>
            </a:r>
            <a:r>
              <a:rPr lang="en-US" altLang="ja-JP" sz="2000" dirty="0" err="1"/>
              <a:t>printf</a:t>
            </a:r>
            <a:r>
              <a:rPr lang="en-US" altLang="ja-JP" sz="2000" dirty="0"/>
              <a:t> ("%c</a:t>
            </a:r>
            <a:r>
              <a:rPr lang="ja-JP" altLang="en-US" sz="2000" dirty="0"/>
              <a:t>は大文字です</a:t>
            </a:r>
            <a:r>
              <a:rPr lang="en-US" altLang="ja-JP" sz="2000" dirty="0"/>
              <a:t>\n", c);</a:t>
            </a:r>
          </a:p>
          <a:p>
            <a:r>
              <a:rPr lang="en-US" altLang="ja-JP" sz="2000" dirty="0"/>
              <a:t>  else</a:t>
            </a:r>
          </a:p>
          <a:p>
            <a:r>
              <a:rPr lang="en-US" altLang="ja-JP" sz="2000" dirty="0"/>
              <a:t>    </a:t>
            </a:r>
            <a:r>
              <a:rPr lang="en-US" altLang="ja-JP" sz="2000" dirty="0" err="1"/>
              <a:t>printf</a:t>
            </a:r>
            <a:r>
              <a:rPr lang="en-US" altLang="ja-JP" sz="2000" dirty="0"/>
              <a:t> ("%c</a:t>
            </a:r>
            <a:r>
              <a:rPr lang="ja-JP" altLang="en-US" sz="2000" dirty="0" err="1"/>
              <a:t>はアルファ</a:t>
            </a:r>
            <a:r>
              <a:rPr lang="ja-JP" altLang="en-US" sz="2000" dirty="0"/>
              <a:t>ベットではありません。</a:t>
            </a:r>
            <a:r>
              <a:rPr lang="en-US" altLang="ja-JP" sz="2000" dirty="0"/>
              <a:t>\n", c);</a:t>
            </a:r>
          </a:p>
          <a:p>
            <a:r>
              <a:rPr lang="en-US" altLang="ja-JP" sz="2000" dirty="0"/>
              <a:t>}</a:t>
            </a:r>
          </a:p>
        </p:txBody>
      </p:sp>
      <p:sp>
        <p:nvSpPr>
          <p:cNvPr id="6" name="正方形/長方形 5"/>
          <p:cNvSpPr/>
          <p:nvPr/>
        </p:nvSpPr>
        <p:spPr>
          <a:xfrm>
            <a:off x="6605910" y="3140968"/>
            <a:ext cx="2214562" cy="2246769"/>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hantei</a:t>
            </a:r>
            <a:r>
              <a:rPr lang="en-US" altLang="ja-JP" sz="2000" dirty="0"/>
              <a:t> (</a:t>
            </a:r>
            <a:r>
              <a:rPr lang="fr-FR" altLang="ja-JP" sz="2000" dirty="0"/>
              <a:t>'</a:t>
            </a:r>
            <a:r>
              <a:rPr lang="en-US" altLang="ja-JP" sz="2000" dirty="0"/>
              <a:t>a</a:t>
            </a:r>
            <a:r>
              <a:rPr lang="fr-FR" altLang="ja-JP" sz="2000" dirty="0"/>
              <a:t>'</a:t>
            </a:r>
            <a:r>
              <a:rPr lang="en-US" altLang="ja-JP" sz="2000" dirty="0"/>
              <a:t>);</a:t>
            </a:r>
          </a:p>
          <a:p>
            <a:r>
              <a:rPr lang="en-US" altLang="ja-JP" sz="2000" dirty="0"/>
              <a:t>  </a:t>
            </a:r>
            <a:r>
              <a:rPr lang="en-US" altLang="ja-JP" sz="2000" dirty="0" err="1"/>
              <a:t>hantei</a:t>
            </a:r>
            <a:r>
              <a:rPr lang="en-US" altLang="ja-JP" sz="2000" dirty="0"/>
              <a:t> (</a:t>
            </a:r>
            <a:r>
              <a:rPr lang="fr-FR" altLang="ja-JP" sz="2000" dirty="0"/>
              <a:t>'</a:t>
            </a:r>
            <a:r>
              <a:rPr lang="en-US" altLang="ja-JP" sz="2000" dirty="0"/>
              <a:t>A</a:t>
            </a:r>
            <a:r>
              <a:rPr lang="fr-FR" altLang="ja-JP" sz="2000" dirty="0"/>
              <a:t>'</a:t>
            </a:r>
            <a:r>
              <a:rPr lang="en-US" altLang="ja-JP" sz="2000" dirty="0"/>
              <a:t>);</a:t>
            </a:r>
          </a:p>
          <a:p>
            <a:r>
              <a:rPr lang="en-US" altLang="ja-JP" sz="2000" dirty="0"/>
              <a:t>  </a:t>
            </a:r>
            <a:r>
              <a:rPr lang="en-US" altLang="ja-JP" sz="2000" dirty="0" err="1"/>
              <a:t>hantei</a:t>
            </a:r>
            <a:r>
              <a:rPr lang="en-US" altLang="ja-JP" sz="2000" dirty="0"/>
              <a:t> (</a:t>
            </a:r>
            <a:r>
              <a:rPr lang="fr-FR" altLang="ja-JP" sz="2000" dirty="0"/>
              <a:t>'</a:t>
            </a:r>
            <a:r>
              <a:rPr lang="en-US" altLang="ja-JP" sz="2000" dirty="0"/>
              <a:t>+</a:t>
            </a:r>
            <a:r>
              <a:rPr lang="fr-FR" altLang="ja-JP" sz="2000" dirty="0"/>
              <a:t>'</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大文字から小文字への変換</a:t>
            </a:r>
            <a:endParaRPr kumimoji="1" lang="ja-JP" altLang="en-US" dirty="0"/>
          </a:p>
        </p:txBody>
      </p:sp>
      <p:sp>
        <p:nvSpPr>
          <p:cNvPr id="4" name="テキスト ボックス 3"/>
          <p:cNvSpPr txBox="1"/>
          <p:nvPr/>
        </p:nvSpPr>
        <p:spPr>
          <a:xfrm>
            <a:off x="857224" y="1142984"/>
            <a:ext cx="7215238" cy="1938992"/>
          </a:xfrm>
          <a:prstGeom prst="rect">
            <a:avLst/>
          </a:prstGeom>
          <a:noFill/>
        </p:spPr>
        <p:txBody>
          <a:bodyPr wrap="square" rtlCol="0">
            <a:spAutoFit/>
          </a:bodyPr>
          <a:lstStyle/>
          <a:p>
            <a:r>
              <a:rPr kumimoji="1" lang="ja-JP" altLang="en-US" sz="2400" dirty="0"/>
              <a:t>大文字から小文字への変換は</a:t>
            </a:r>
            <a:r>
              <a:rPr kumimoji="1" lang="en-US" altLang="ja-JP" sz="2400" dirty="0" err="1"/>
              <a:t>tolower</a:t>
            </a:r>
            <a:r>
              <a:rPr kumimoji="1" lang="ja-JP" altLang="en-US" sz="2400" dirty="0"/>
              <a:t>関数を用いる。</a:t>
            </a:r>
            <a:endParaRPr kumimoji="1" lang="en-US" altLang="ja-JP" sz="2400" dirty="0"/>
          </a:p>
          <a:p>
            <a:r>
              <a:rPr lang="en-US" altLang="ja-JP" sz="2400" dirty="0" err="1"/>
              <a:t>tolower</a:t>
            </a:r>
            <a:r>
              <a:rPr lang="ja-JP" altLang="en-US" sz="2400" dirty="0"/>
              <a:t>関数は、</a:t>
            </a:r>
            <a:r>
              <a:rPr lang="en-US" altLang="ja-JP" sz="2400" dirty="0" err="1"/>
              <a:t>int</a:t>
            </a:r>
            <a:r>
              <a:rPr lang="ja-JP" altLang="en-US" sz="2400" dirty="0"/>
              <a:t>型を引数に受け取り、それが大文字に対応する数の場合、その小文字に対応する</a:t>
            </a:r>
            <a:r>
              <a:rPr lang="en-US" altLang="ja-JP" sz="2400" dirty="0" err="1"/>
              <a:t>int</a:t>
            </a:r>
            <a:r>
              <a:rPr lang="ja-JP" altLang="en-US" sz="2400" dirty="0"/>
              <a:t>型の数を返す。大文字以外の場合はそれをそのまま返す。</a:t>
            </a:r>
            <a:endParaRPr lang="en-US" altLang="ja-JP" sz="2400" dirty="0"/>
          </a:p>
          <a:p>
            <a:r>
              <a:rPr kumimoji="1" lang="en-US" altLang="ja-JP" sz="2400" dirty="0" err="1"/>
              <a:t>ctype.h</a:t>
            </a:r>
            <a:r>
              <a:rPr kumimoji="1" lang="ja-JP" altLang="en-US" sz="2400" dirty="0"/>
              <a:t>を読み込む必要がある。</a:t>
            </a:r>
          </a:p>
        </p:txBody>
      </p:sp>
      <p:sp>
        <p:nvSpPr>
          <p:cNvPr id="6" name="正方形/長方形 5"/>
          <p:cNvSpPr/>
          <p:nvPr/>
        </p:nvSpPr>
        <p:spPr>
          <a:xfrm>
            <a:off x="1643042" y="3214686"/>
            <a:ext cx="5214974" cy="3539430"/>
          </a:xfrm>
          <a:prstGeom prst="rect">
            <a:avLst/>
          </a:prstGeom>
          <a:ln>
            <a:solidFill>
              <a:schemeClr val="tx1"/>
            </a:solidFill>
          </a:ln>
        </p:spPr>
        <p:txBody>
          <a:bodyPr wrap="square">
            <a:spAutoFit/>
          </a:bodyPr>
          <a:lstStyle/>
          <a:p>
            <a:r>
              <a:rPr lang="en-US" altLang="ja-JP" sz="2800" dirty="0"/>
              <a:t>#include &lt;</a:t>
            </a:r>
            <a:r>
              <a:rPr lang="en-US" altLang="ja-JP" sz="2800" dirty="0" err="1"/>
              <a:t>ctype.h</a:t>
            </a:r>
            <a:r>
              <a:rPr lang="en-US" altLang="ja-JP" sz="2800" dirty="0"/>
              <a:t>&gt;</a:t>
            </a:r>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t>
            </a:r>
            <a:r>
              <a:rPr lang="fr-FR" altLang="ja-JP" sz="2800" dirty="0"/>
              <a:t>'</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a:t>（補足）</a:t>
            </a:r>
            <a:r>
              <a:rPr lang="en-US" altLang="ja-JP" sz="3600" dirty="0"/>
              <a:t>char</a:t>
            </a:r>
            <a:r>
              <a:rPr lang="ja-JP" altLang="en-US" sz="3600" dirty="0"/>
              <a:t>型の配列の初期化について（１）</a:t>
            </a:r>
            <a:endParaRPr kumimoji="1" lang="ja-JP" altLang="en-US" sz="3600" dirty="0"/>
          </a:p>
        </p:txBody>
      </p:sp>
      <p:sp>
        <p:nvSpPr>
          <p:cNvPr id="4" name="テキスト ボックス 3"/>
          <p:cNvSpPr txBox="1"/>
          <p:nvPr/>
        </p:nvSpPr>
        <p:spPr>
          <a:xfrm>
            <a:off x="1043608" y="1714488"/>
            <a:ext cx="7416824" cy="3108543"/>
          </a:xfrm>
          <a:prstGeom prst="rect">
            <a:avLst/>
          </a:prstGeom>
          <a:noFill/>
        </p:spPr>
        <p:txBody>
          <a:bodyPr wrap="square" rtlCol="0">
            <a:spAutoFit/>
          </a:bodyPr>
          <a:lstStyle/>
          <a:p>
            <a:r>
              <a:rPr lang="en-US" altLang="ja-JP" sz="2800" dirty="0"/>
              <a:t> char a [1000] = {</a:t>
            </a:r>
            <a:r>
              <a:rPr lang="fr-FR" altLang="ja-JP" sz="2800" dirty="0"/>
              <a:t>'</a:t>
            </a:r>
            <a:r>
              <a:rPr lang="en-US" altLang="ja-JP" sz="2800" dirty="0"/>
              <a:t>\0</a:t>
            </a:r>
            <a:r>
              <a:rPr lang="fr-FR" altLang="ja-JP" sz="2800" dirty="0"/>
              <a:t>'</a:t>
            </a:r>
            <a:r>
              <a:rPr lang="en-US" altLang="ja-JP" sz="2800" dirty="0"/>
              <a:t>};</a:t>
            </a:r>
          </a:p>
          <a:p>
            <a:r>
              <a:rPr lang="en-US" altLang="ja-JP" sz="2800" dirty="0"/>
              <a:t> char b [1000] = {</a:t>
            </a:r>
            <a:r>
              <a:rPr lang="fr-FR" altLang="ja-JP" sz="2800" dirty="0"/>
              <a:t>'</a:t>
            </a:r>
            <a:r>
              <a:rPr lang="en-US" altLang="ja-JP" sz="2800" dirty="0"/>
              <a:t>\0</a:t>
            </a:r>
            <a:r>
              <a:rPr lang="fr-FR" altLang="ja-JP" sz="2800" dirty="0"/>
              <a:t>'</a:t>
            </a:r>
            <a:r>
              <a:rPr lang="en-US" altLang="ja-JP" sz="2800" dirty="0"/>
              <a:t>};</a:t>
            </a:r>
          </a:p>
          <a:p>
            <a:r>
              <a:rPr lang="ja-JP" altLang="en-US" sz="2800" dirty="0" err="1"/>
              <a:t>のように</a:t>
            </a:r>
            <a:r>
              <a:rPr lang="en-US" altLang="ja-JP" sz="2800" dirty="0"/>
              <a:t>char</a:t>
            </a:r>
            <a:r>
              <a:rPr lang="ja-JP" altLang="en-US" sz="2800" dirty="0"/>
              <a:t>配列の初期化をすることによって、すべての要素がヌル文字で初期化されるので便利がよい。（文字列のコピーなどの場合に最後のヌル文字の扱いがやりやすくなるので）</a:t>
            </a:r>
            <a:endParaRPr lang="en-US" altLang="ja-JP" sz="2800" dirty="0"/>
          </a:p>
          <a:p>
            <a:endParaRPr kumimoji="1" lang="ja-JP" altLang="en-US" sz="28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a:t>（補足）</a:t>
            </a:r>
            <a:r>
              <a:rPr lang="en-US" altLang="ja-JP" sz="3600" dirty="0"/>
              <a:t>char</a:t>
            </a:r>
            <a:r>
              <a:rPr lang="ja-JP" altLang="en-US" sz="3600" dirty="0"/>
              <a:t>型の配列の初期化について（２）</a:t>
            </a:r>
            <a:endParaRPr kumimoji="1" lang="ja-JP" altLang="en-US" sz="3600" dirty="0"/>
          </a:p>
        </p:txBody>
      </p:sp>
      <p:sp>
        <p:nvSpPr>
          <p:cNvPr id="4" name="テキスト ボックス 3"/>
          <p:cNvSpPr txBox="1"/>
          <p:nvPr/>
        </p:nvSpPr>
        <p:spPr>
          <a:xfrm>
            <a:off x="1043608" y="1714488"/>
            <a:ext cx="7416824" cy="2246769"/>
          </a:xfrm>
          <a:prstGeom prst="rect">
            <a:avLst/>
          </a:prstGeom>
          <a:noFill/>
        </p:spPr>
        <p:txBody>
          <a:bodyPr wrap="square" rtlCol="0">
            <a:spAutoFit/>
          </a:bodyPr>
          <a:lstStyle/>
          <a:p>
            <a:r>
              <a:rPr lang="en-US" altLang="ja-JP" sz="2800" dirty="0"/>
              <a:t>   char a [10] = {</a:t>
            </a:r>
            <a:r>
              <a:rPr lang="fr-FR" altLang="ja-JP" sz="2800" dirty="0"/>
              <a:t>'</a:t>
            </a:r>
            <a:r>
              <a:rPr lang="en-US" altLang="ja-JP" sz="2800" dirty="0"/>
              <a:t>a</a:t>
            </a:r>
            <a:r>
              <a:rPr lang="fr-FR" altLang="ja-JP" sz="2800" dirty="0"/>
              <a:t>'</a:t>
            </a:r>
            <a:r>
              <a:rPr lang="en-US" altLang="ja-JP" sz="2800" dirty="0"/>
              <a:t>,</a:t>
            </a:r>
            <a:r>
              <a:rPr lang="fr-FR" altLang="ja-JP" sz="2800" dirty="0"/>
              <a:t> '</a:t>
            </a:r>
            <a:r>
              <a:rPr lang="en-US" altLang="ja-JP" sz="2800" dirty="0"/>
              <a:t>b</a:t>
            </a:r>
            <a:r>
              <a:rPr lang="fr-FR" altLang="ja-JP" sz="2800" dirty="0"/>
              <a:t>', '</a:t>
            </a:r>
            <a:r>
              <a:rPr lang="en-US" altLang="ja-JP" sz="2800" dirty="0"/>
              <a:t>c</a:t>
            </a:r>
            <a:r>
              <a:rPr lang="fr-FR" altLang="ja-JP" sz="2800" dirty="0"/>
              <a:t>', '</a:t>
            </a:r>
            <a:r>
              <a:rPr lang="en-US" altLang="ja-JP" sz="2800" dirty="0"/>
              <a:t>\0</a:t>
            </a:r>
            <a:r>
              <a:rPr lang="fr-FR" altLang="ja-JP" sz="2800" dirty="0"/>
              <a:t>'</a:t>
            </a:r>
            <a:r>
              <a:rPr lang="en-US" altLang="ja-JP" sz="2800" dirty="0"/>
              <a:t>};</a:t>
            </a:r>
          </a:p>
          <a:p>
            <a:r>
              <a:rPr lang="ja-JP" altLang="en-US" sz="2800" dirty="0"/>
              <a:t>のように</a:t>
            </a:r>
            <a:r>
              <a:rPr lang="en-US" altLang="ja-JP" sz="2800" dirty="0"/>
              <a:t>char</a:t>
            </a:r>
            <a:r>
              <a:rPr lang="ja-JP" altLang="en-US" sz="2800" dirty="0"/>
              <a:t>配列の初期化をすると、最初の</a:t>
            </a:r>
            <a:r>
              <a:rPr lang="en-US" altLang="ja-JP" sz="2800" dirty="0"/>
              <a:t>3</a:t>
            </a:r>
            <a:r>
              <a:rPr lang="ja-JP" altLang="en-US" sz="2800" dirty="0"/>
              <a:t>つが</a:t>
            </a:r>
            <a:r>
              <a:rPr lang="en-US" altLang="ja-JP" sz="2800" dirty="0" err="1"/>
              <a:t>a,b,c</a:t>
            </a:r>
            <a:r>
              <a:rPr lang="ja-JP" altLang="en-US" sz="2800" dirty="0"/>
              <a:t>で、残りが</a:t>
            </a:r>
            <a:r>
              <a:rPr lang="en-US" altLang="ja-JP" sz="2800" dirty="0"/>
              <a:t>0</a:t>
            </a:r>
            <a:r>
              <a:rPr lang="ja-JP" altLang="en-US" sz="2800" dirty="0"/>
              <a:t>で初期化される。この宣言は、</a:t>
            </a:r>
            <a:endParaRPr lang="en-US" altLang="ja-JP" sz="2800" dirty="0"/>
          </a:p>
          <a:p>
            <a:r>
              <a:rPr lang="en-US" altLang="ja-JP" sz="2800" dirty="0"/>
              <a:t>   char a [10] = "</a:t>
            </a:r>
            <a:r>
              <a:rPr lang="en-US" altLang="ja-JP" sz="2800" dirty="0" err="1"/>
              <a:t>abc</a:t>
            </a:r>
            <a:r>
              <a:rPr lang="en-US" altLang="ja-JP" sz="2800" dirty="0"/>
              <a:t>";</a:t>
            </a:r>
          </a:p>
          <a:p>
            <a:r>
              <a:rPr lang="ja-JP" altLang="en-US" sz="2800" dirty="0"/>
              <a:t>と書くこともできる（上記の宣言と同じ意味）。</a:t>
            </a:r>
            <a:endParaRPr lang="en-US" altLang="ja-JP" sz="2800" dirty="0"/>
          </a:p>
        </p:txBody>
      </p:sp>
    </p:spTree>
    <p:extLst>
      <p:ext uri="{BB962C8B-B14F-4D97-AF65-F5344CB8AC3E}">
        <p14:creationId xmlns:p14="http://schemas.microsoft.com/office/powerpoint/2010/main" val="4057982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a:t>参考課題１</a:t>
            </a:r>
            <a:endParaRPr kumimoji="1" lang="ja-JP" altLang="en-US" dirty="0"/>
          </a:p>
        </p:txBody>
      </p:sp>
      <p:sp>
        <p:nvSpPr>
          <p:cNvPr id="1027" name="Rectangle 3"/>
          <p:cNvSpPr>
            <a:spLocks noChangeArrowheads="1"/>
          </p:cNvSpPr>
          <p:nvPr/>
        </p:nvSpPr>
        <p:spPr bwMode="auto">
          <a:xfrm>
            <a:off x="467544" y="1340768"/>
            <a:ext cx="799288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2800" dirty="0">
                <a:latin typeface="+mn-ea"/>
                <a:cs typeface="Times New Roman" pitchFamily="18" charset="0"/>
              </a:rPr>
              <a:t>空白がある（かもしれない）</a:t>
            </a:r>
            <a:r>
              <a:rPr kumimoji="1" lang="ja-JP" sz="2800" b="0" i="0" u="none" strike="noStrike" cap="none" normalizeH="0" baseline="0" dirty="0">
                <a:ln>
                  <a:noFill/>
                </a:ln>
                <a:solidFill>
                  <a:schemeClr val="tx1"/>
                </a:solidFill>
                <a:effectLst/>
                <a:latin typeface="+mn-ea"/>
                <a:cs typeface="Times New Roman" pitchFamily="18" charset="0"/>
              </a:rPr>
              <a:t>文字列を</a:t>
            </a:r>
            <a:r>
              <a:rPr kumimoji="1" lang="ja-JP" altLang="en-US" sz="2800" b="0" i="0" u="none" strike="noStrike" cap="none" normalizeH="0" baseline="0" dirty="0">
                <a:ln>
                  <a:noFill/>
                </a:ln>
                <a:solidFill>
                  <a:schemeClr val="tx1"/>
                </a:solidFill>
                <a:effectLst/>
                <a:latin typeface="+mn-ea"/>
                <a:cs typeface="Times New Roman" pitchFamily="18" charset="0"/>
              </a:rPr>
              <a:t>キーボードから</a:t>
            </a:r>
            <a:r>
              <a:rPr lang="ja-JP" altLang="en-US" sz="2800" dirty="0">
                <a:latin typeface="+mn-ea"/>
                <a:cs typeface="Times New Roman" pitchFamily="18" charset="0"/>
              </a:rPr>
              <a:t>読み取り</a:t>
            </a:r>
            <a:r>
              <a:rPr kumimoji="1" lang="ja-JP" sz="2800" b="0" i="0" u="none" strike="noStrike" cap="none" normalizeH="0" baseline="0" dirty="0">
                <a:ln>
                  <a:noFill/>
                </a:ln>
                <a:solidFill>
                  <a:schemeClr val="tx1"/>
                </a:solidFill>
                <a:effectLst/>
                <a:latin typeface="+mn-ea"/>
                <a:cs typeface="Times New Roman" pitchFamily="18" charset="0"/>
              </a:rPr>
              <a:t>、</a:t>
            </a:r>
            <a:r>
              <a:rPr kumimoji="1" lang="ja-JP" altLang="en-US" sz="2800" b="0" i="0" u="none" strike="noStrike" cap="none" normalizeH="0" baseline="0" dirty="0">
                <a:ln>
                  <a:noFill/>
                </a:ln>
                <a:solidFill>
                  <a:schemeClr val="tx1"/>
                </a:solidFill>
                <a:effectLst/>
                <a:latin typeface="+mn-ea"/>
                <a:cs typeface="Times New Roman" pitchFamily="18" charset="0"/>
              </a:rPr>
              <a:t>表示するプログラムを</a:t>
            </a:r>
            <a:r>
              <a:rPr lang="en-US" altLang="ja-JP" sz="2800" dirty="0">
                <a:latin typeface="+mn-ea"/>
                <a:cs typeface="Times New Roman" pitchFamily="18" charset="0"/>
              </a:rPr>
              <a:t>gets</a:t>
            </a:r>
            <a:r>
              <a:rPr lang="ja-JP" altLang="en-US" sz="2800" dirty="0">
                <a:latin typeface="+mn-ea"/>
                <a:cs typeface="Times New Roman" pitchFamily="18" charset="0"/>
              </a:rPr>
              <a:t>関数を使用せずに</a:t>
            </a:r>
            <a:r>
              <a:rPr kumimoji="1" lang="ja-JP" altLang="en-US" sz="2800" b="0" i="0" u="none" strike="noStrike" cap="none" normalizeH="0" baseline="0" dirty="0">
                <a:ln>
                  <a:noFill/>
                </a:ln>
                <a:solidFill>
                  <a:schemeClr val="tx1"/>
                </a:solidFill>
                <a:effectLst/>
                <a:latin typeface="+mn-ea"/>
                <a:cs typeface="Times New Roman" pitchFamily="18" charset="0"/>
              </a:rPr>
              <a:t>作成せよ。</a:t>
            </a:r>
            <a:endParaRPr lang="en-US" altLang="ja-JP" sz="2800" dirty="0">
              <a:latin typeface="+mn-ea"/>
              <a:cs typeface="Times New Roman" pitchFamily="18" charset="0"/>
            </a:endParaRPr>
          </a:p>
        </p:txBody>
      </p:sp>
      <p:sp>
        <p:nvSpPr>
          <p:cNvPr id="4" name="正方形/長方形 3"/>
          <p:cNvSpPr/>
          <p:nvPr/>
        </p:nvSpPr>
        <p:spPr>
          <a:xfrm>
            <a:off x="611560" y="2924944"/>
            <a:ext cx="7848872" cy="3416320"/>
          </a:xfrm>
          <a:prstGeom prst="rect">
            <a:avLst/>
          </a:prstGeom>
        </p:spPr>
        <p:txBody>
          <a:bodyPr wrap="square">
            <a:spAutoFit/>
          </a:bodyPr>
          <a:lstStyle/>
          <a:p>
            <a:pPr lvl="0" fontAlgn="base">
              <a:spcBef>
                <a:spcPct val="0"/>
              </a:spcBef>
              <a:spcAft>
                <a:spcPct val="0"/>
              </a:spcAft>
            </a:pPr>
            <a:r>
              <a:rPr lang="en-US" altLang="ja-JP" sz="2400" dirty="0">
                <a:solidFill>
                  <a:prstClr val="black"/>
                </a:solidFill>
                <a:latin typeface="ＭＳ Ｐゴシック"/>
                <a:cs typeface="Times New Roman" pitchFamily="18" charset="0"/>
              </a:rPr>
              <a:t>[</a:t>
            </a:r>
            <a:r>
              <a:rPr lang="ja-JP" altLang="en-US" sz="2400" dirty="0">
                <a:solidFill>
                  <a:prstClr val="black"/>
                </a:solidFill>
                <a:latin typeface="ＭＳ Ｐゴシック"/>
                <a:cs typeface="Times New Roman" pitchFamily="18" charset="0"/>
              </a:rPr>
              <a:t>実行例</a:t>
            </a:r>
            <a:r>
              <a:rPr lang="en-US" altLang="ja-JP" sz="2400" dirty="0">
                <a:solidFill>
                  <a:prstClr val="black"/>
                </a:solidFill>
                <a:latin typeface="ＭＳ Ｐゴシック"/>
                <a:cs typeface="Times New Roman" pitchFamily="18" charset="0"/>
              </a:rPr>
              <a:t>]</a:t>
            </a:r>
            <a:endParaRPr lang="en-US" altLang="ja-JP" sz="2400" dirty="0">
              <a:solidFill>
                <a:prstClr val="black"/>
              </a:solidFill>
              <a:latin typeface="ＭＳ Ｐゴシック"/>
              <a:cs typeface="ＭＳ Ｐゴシック" pitchFamily="50" charset="-128"/>
            </a:endParaRPr>
          </a:p>
          <a:p>
            <a:pPr lvl="0" fontAlgn="base">
              <a:spcBef>
                <a:spcPct val="0"/>
              </a:spcBef>
              <a:spcAft>
                <a:spcPct val="0"/>
              </a:spcAft>
            </a:pPr>
            <a:r>
              <a:rPr lang="ja-JP" altLang="en-US" sz="2400" dirty="0">
                <a:solidFill>
                  <a:prstClr val="black"/>
                </a:solidFill>
                <a:latin typeface="ＭＳ Ｐゴシック"/>
                <a:cs typeface="Times New Roman" pitchFamily="18" charset="0"/>
              </a:rPr>
              <a:t>文字列を入力してください</a:t>
            </a:r>
            <a:r>
              <a:rPr lang="en-US" altLang="ja-JP" sz="2400" dirty="0">
                <a:solidFill>
                  <a:prstClr val="black"/>
                </a:solidFill>
                <a:latin typeface="ＭＳ Ｐゴシック"/>
                <a:cs typeface="Times New Roman" pitchFamily="18" charset="0"/>
              </a:rPr>
              <a:t>: </a:t>
            </a:r>
            <a:r>
              <a:rPr lang="en-US" altLang="ja-JP" sz="2400" dirty="0">
                <a:solidFill>
                  <a:srgbClr val="FF0000"/>
                </a:solidFill>
                <a:latin typeface="ＭＳ Ｐゴシック"/>
                <a:cs typeface="Times New Roman" pitchFamily="18" charset="0"/>
              </a:rPr>
              <a:t>This is a pen.</a:t>
            </a:r>
          </a:p>
          <a:p>
            <a:pPr lvl="0" eaLnBrk="0" fontAlgn="base" hangingPunct="0">
              <a:spcBef>
                <a:spcPct val="0"/>
              </a:spcBef>
              <a:spcAft>
                <a:spcPct val="0"/>
              </a:spcAft>
            </a:pPr>
            <a:r>
              <a:rPr lang="ja-JP" altLang="en-US" sz="2400" dirty="0">
                <a:solidFill>
                  <a:prstClr val="black"/>
                </a:solidFill>
                <a:latin typeface="ＭＳ Ｐゴシック"/>
                <a:cs typeface="Times New Roman" pitchFamily="18" charset="0"/>
              </a:rPr>
              <a:t>入力した文字列は</a:t>
            </a:r>
            <a:r>
              <a:rPr lang="en-US" altLang="ja-JP" sz="2400" dirty="0">
                <a:solidFill>
                  <a:prstClr val="black"/>
                </a:solidFill>
                <a:latin typeface="ＭＳ Ｐゴシック"/>
                <a:cs typeface="Times New Roman" pitchFamily="18" charset="0"/>
              </a:rPr>
              <a:t>This is a pen.</a:t>
            </a:r>
            <a:r>
              <a:rPr lang="ja-JP" altLang="en-US" sz="2400" dirty="0">
                <a:solidFill>
                  <a:prstClr val="black"/>
                </a:solidFill>
                <a:latin typeface="ＭＳ Ｐゴシック"/>
                <a:cs typeface="Times New Roman" pitchFamily="18" charset="0"/>
              </a:rPr>
              <a:t>です。</a:t>
            </a:r>
          </a:p>
          <a:p>
            <a:pPr lvl="0" eaLnBrk="0" fontAlgn="base" hangingPunct="0">
              <a:spcBef>
                <a:spcPct val="0"/>
              </a:spcBef>
              <a:spcAft>
                <a:spcPct val="0"/>
              </a:spcAft>
            </a:pPr>
            <a:r>
              <a:rPr lang="en-US" altLang="ja-JP" sz="2400" dirty="0">
                <a:solidFill>
                  <a:prstClr val="black"/>
                </a:solidFill>
                <a:latin typeface="ＭＳ Ｐゴシック"/>
                <a:cs typeface="Times New Roman" pitchFamily="18" charset="0"/>
              </a:rPr>
              <a:t>(</a:t>
            </a:r>
            <a:r>
              <a:rPr lang="ja-JP" altLang="en-US" sz="2400" dirty="0">
                <a:solidFill>
                  <a:prstClr val="black"/>
                </a:solidFill>
                <a:latin typeface="ＭＳ Ｐゴシック"/>
                <a:cs typeface="Times New Roman" pitchFamily="18" charset="0"/>
              </a:rPr>
              <a:t>ヒント</a:t>
            </a:r>
            <a:r>
              <a:rPr lang="en-US" altLang="ja-JP" sz="2400" dirty="0">
                <a:solidFill>
                  <a:prstClr val="black"/>
                </a:solidFill>
                <a:latin typeface="ＭＳ Ｐゴシック"/>
                <a:cs typeface="Times New Roman" pitchFamily="18" charset="0"/>
              </a:rPr>
              <a:t>) </a:t>
            </a:r>
          </a:p>
          <a:p>
            <a:pPr lvl="0" eaLnBrk="0" fontAlgn="base" hangingPunct="0">
              <a:spcBef>
                <a:spcPct val="0"/>
              </a:spcBef>
              <a:spcAft>
                <a:spcPct val="0"/>
              </a:spcAft>
            </a:pPr>
            <a:r>
              <a:rPr lang="ja-JP" altLang="en-US" sz="2400" dirty="0">
                <a:solidFill>
                  <a:prstClr val="black"/>
                </a:solidFill>
                <a:latin typeface="ＭＳ Ｐゴシック"/>
                <a:cs typeface="Times New Roman" pitchFamily="18" charset="0"/>
              </a:rPr>
              <a:t>配列を使って、</a:t>
            </a:r>
            <a:r>
              <a:rPr lang="en-US" altLang="ja-JP" sz="2400" dirty="0" err="1">
                <a:solidFill>
                  <a:prstClr val="black"/>
                </a:solidFill>
                <a:latin typeface="ＭＳ Ｐゴシック"/>
                <a:cs typeface="Times New Roman" pitchFamily="18" charset="0"/>
              </a:rPr>
              <a:t>scanf</a:t>
            </a:r>
            <a:r>
              <a:rPr lang="ja-JP" altLang="en-US" sz="2400" dirty="0">
                <a:solidFill>
                  <a:prstClr val="black"/>
                </a:solidFill>
                <a:latin typeface="ＭＳ Ｐゴシック"/>
                <a:cs typeface="Times New Roman" pitchFamily="18" charset="0"/>
              </a:rPr>
              <a:t>で変換指定子の</a:t>
            </a:r>
            <a:r>
              <a:rPr lang="en-US" altLang="ja-JP" sz="2400" dirty="0">
                <a:solidFill>
                  <a:prstClr val="black"/>
                </a:solidFill>
                <a:latin typeface="ＭＳ Ｐゴシック"/>
                <a:cs typeface="Times New Roman" pitchFamily="18" charset="0"/>
              </a:rPr>
              <a:t>%c</a:t>
            </a:r>
            <a:r>
              <a:rPr lang="ja-JP" altLang="en-US" sz="2400" dirty="0">
                <a:solidFill>
                  <a:prstClr val="black"/>
                </a:solidFill>
                <a:latin typeface="ＭＳ Ｐゴシック"/>
                <a:cs typeface="Times New Roman" pitchFamily="18" charset="0"/>
              </a:rPr>
              <a:t>を用いて</a:t>
            </a:r>
            <a:r>
              <a:rPr lang="en-US" altLang="ja-JP" sz="2400" dirty="0">
                <a:solidFill>
                  <a:prstClr val="black"/>
                </a:solidFill>
                <a:latin typeface="ＭＳ Ｐゴシック"/>
                <a:cs typeface="Times New Roman" pitchFamily="18" charset="0"/>
              </a:rPr>
              <a:t>while</a:t>
            </a:r>
            <a:r>
              <a:rPr lang="ja-JP" altLang="en-US" sz="2400" dirty="0">
                <a:solidFill>
                  <a:prstClr val="black"/>
                </a:solidFill>
                <a:latin typeface="ＭＳ Ｐゴシック"/>
                <a:cs typeface="Times New Roman" pitchFamily="18" charset="0"/>
              </a:rPr>
              <a:t>文の中で改行文字を読むまで</a:t>
            </a:r>
            <a:r>
              <a:rPr lang="en-US" altLang="ja-JP" sz="2400" dirty="0">
                <a:solidFill>
                  <a:prstClr val="black"/>
                </a:solidFill>
                <a:latin typeface="ＭＳ Ｐゴシック"/>
                <a:cs typeface="Times New Roman" pitchFamily="18" charset="0"/>
              </a:rPr>
              <a:t>1</a:t>
            </a:r>
            <a:r>
              <a:rPr lang="ja-JP" altLang="en-US" sz="2400" dirty="0">
                <a:solidFill>
                  <a:prstClr val="black"/>
                </a:solidFill>
                <a:latin typeface="ＭＳ Ｐゴシック"/>
                <a:cs typeface="Times New Roman" pitchFamily="18" charset="0"/>
              </a:rPr>
              <a:t>文字ずつ順番に配列の各要素に格納し、改行文字をヌル文字に置き換えればよい。その後、</a:t>
            </a:r>
            <a:r>
              <a:rPr lang="en-US" altLang="ja-JP" sz="2400" dirty="0" err="1">
                <a:solidFill>
                  <a:prstClr val="black"/>
                </a:solidFill>
                <a:latin typeface="ＭＳ Ｐゴシック"/>
                <a:cs typeface="Times New Roman" pitchFamily="18" charset="0"/>
              </a:rPr>
              <a:t>printf</a:t>
            </a:r>
            <a:r>
              <a:rPr lang="ja-JP" altLang="en-US" sz="2400" dirty="0">
                <a:solidFill>
                  <a:prstClr val="black"/>
                </a:solidFill>
                <a:latin typeface="ＭＳ Ｐゴシック"/>
                <a:cs typeface="Times New Roman" pitchFamily="18" charset="0"/>
              </a:rPr>
              <a:t>で変換指定子の</a:t>
            </a:r>
            <a:r>
              <a:rPr lang="en-US" altLang="ja-JP" sz="2400" dirty="0">
                <a:solidFill>
                  <a:prstClr val="black"/>
                </a:solidFill>
                <a:latin typeface="ＭＳ Ｐゴシック"/>
                <a:cs typeface="Times New Roman" pitchFamily="18" charset="0"/>
              </a:rPr>
              <a:t>%s</a:t>
            </a:r>
            <a:r>
              <a:rPr lang="ja-JP" altLang="en-US" sz="2400" dirty="0">
                <a:solidFill>
                  <a:prstClr val="black"/>
                </a:solidFill>
                <a:latin typeface="ＭＳ Ｐゴシック"/>
                <a:cs typeface="Times New Roman" pitchFamily="18" charset="0"/>
              </a:rPr>
              <a:t>を使って表示させればよい。（表示部分も</a:t>
            </a:r>
            <a:r>
              <a:rPr lang="en-US" altLang="ja-JP" sz="2400" dirty="0">
                <a:solidFill>
                  <a:prstClr val="black"/>
                </a:solidFill>
                <a:latin typeface="ＭＳ Ｐゴシック"/>
                <a:cs typeface="Times New Roman" pitchFamily="18" charset="0"/>
              </a:rPr>
              <a:t>1</a:t>
            </a:r>
            <a:r>
              <a:rPr lang="ja-JP" altLang="en-US" sz="2400" dirty="0">
                <a:solidFill>
                  <a:prstClr val="black"/>
                </a:solidFill>
                <a:latin typeface="ＭＳ Ｐゴシック"/>
                <a:cs typeface="Times New Roman" pitchFamily="18" charset="0"/>
              </a:rPr>
              <a:t>文字ずつ</a:t>
            </a:r>
            <a:r>
              <a:rPr lang="en-US" altLang="ja-JP" sz="2400" dirty="0">
                <a:solidFill>
                  <a:prstClr val="black"/>
                </a:solidFill>
                <a:latin typeface="ＭＳ Ｐゴシック"/>
                <a:cs typeface="Times New Roman" pitchFamily="18" charset="0"/>
              </a:rPr>
              <a:t>while</a:t>
            </a:r>
            <a:r>
              <a:rPr lang="ja-JP" altLang="en-US" sz="2400" dirty="0">
                <a:solidFill>
                  <a:prstClr val="black"/>
                </a:solidFill>
                <a:latin typeface="ＭＳ Ｐゴシック"/>
                <a:cs typeface="Times New Roman" pitchFamily="18" charset="0"/>
              </a:rPr>
              <a:t>文で表示させることもできる。）</a:t>
            </a:r>
            <a:endParaRPr lang="ja-JP" altLang="en-US" sz="2400" dirty="0">
              <a:solidFill>
                <a:prstClr val="black"/>
              </a:solidFill>
              <a:latin typeface="ＭＳ Ｐゴシック"/>
              <a:cs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整数型</a:t>
            </a:r>
          </a:p>
        </p:txBody>
      </p:sp>
      <p:sp>
        <p:nvSpPr>
          <p:cNvPr id="3" name="コンテンツ プレースホルダ 2"/>
          <p:cNvSpPr>
            <a:spLocks noGrp="1"/>
          </p:cNvSpPr>
          <p:nvPr>
            <p:ph idx="1"/>
          </p:nvPr>
        </p:nvSpPr>
        <p:spPr>
          <a:xfrm>
            <a:off x="642910" y="1571612"/>
            <a:ext cx="8229600" cy="4525963"/>
          </a:xfrm>
        </p:spPr>
        <p:txBody>
          <a:bodyPr>
            <a:normAutofit fontScale="85000" lnSpcReduction="20000"/>
          </a:bodyPr>
          <a:lstStyle/>
          <a:p>
            <a:pPr>
              <a:buNone/>
            </a:pPr>
            <a:r>
              <a:rPr lang="ja-JP" altLang="en-US" dirty="0"/>
              <a:t>整数</a:t>
            </a:r>
            <a:r>
              <a:rPr kumimoji="1" lang="ja-JP" altLang="en-US" dirty="0"/>
              <a:t>型は、結局、</a:t>
            </a:r>
            <a:endParaRPr lang="en-US" altLang="ja-JP" dirty="0"/>
          </a:p>
          <a:p>
            <a:pPr lvl="1"/>
            <a:r>
              <a:rPr lang="en-US" altLang="ja-JP" dirty="0"/>
              <a:t>signed char</a:t>
            </a:r>
            <a:r>
              <a:rPr lang="ja-JP" altLang="en-US" dirty="0"/>
              <a:t>型</a:t>
            </a:r>
            <a:endParaRPr lang="en-US" altLang="ja-JP" dirty="0"/>
          </a:p>
          <a:p>
            <a:pPr lvl="1"/>
            <a:r>
              <a:rPr lang="en-US" altLang="ja-JP" dirty="0" err="1"/>
              <a:t>unsinged</a:t>
            </a:r>
            <a:r>
              <a:rPr lang="en-US" altLang="ja-JP" dirty="0"/>
              <a:t> char</a:t>
            </a:r>
            <a:r>
              <a:rPr lang="ja-JP" altLang="en-US" dirty="0"/>
              <a:t>型</a:t>
            </a:r>
            <a:endParaRPr lang="en-US" altLang="ja-JP" dirty="0"/>
          </a:p>
          <a:p>
            <a:pPr lvl="1"/>
            <a:r>
              <a:rPr lang="en-US" altLang="ja-JP" dirty="0"/>
              <a:t>signed short </a:t>
            </a:r>
            <a:r>
              <a:rPr lang="en-US" altLang="ja-JP" dirty="0" err="1"/>
              <a:t>int</a:t>
            </a:r>
            <a:r>
              <a:rPr lang="ja-JP" altLang="en-US" dirty="0"/>
              <a:t>型</a:t>
            </a:r>
            <a:endParaRPr lang="en-US" altLang="ja-JP" dirty="0"/>
          </a:p>
          <a:p>
            <a:pPr lvl="1"/>
            <a:r>
              <a:rPr lang="en-US" altLang="ja-JP" dirty="0"/>
              <a:t>unsigned short </a:t>
            </a:r>
            <a:r>
              <a:rPr lang="en-US" altLang="ja-JP" dirty="0" err="1"/>
              <a:t>int</a:t>
            </a:r>
            <a:r>
              <a:rPr kumimoji="1" lang="ja-JP" altLang="en-US" dirty="0"/>
              <a:t>型</a:t>
            </a:r>
            <a:endParaRPr kumimoji="1" lang="en-US" altLang="ja-JP" dirty="0"/>
          </a:p>
          <a:p>
            <a:pPr lvl="1"/>
            <a:r>
              <a:rPr lang="en-US" altLang="ja-JP" dirty="0"/>
              <a:t>signed </a:t>
            </a:r>
            <a:r>
              <a:rPr lang="en-US" altLang="ja-JP" dirty="0" err="1"/>
              <a:t>int</a:t>
            </a:r>
            <a:r>
              <a:rPr lang="ja-JP" altLang="en-US" dirty="0"/>
              <a:t>型</a:t>
            </a:r>
            <a:endParaRPr lang="en-US" altLang="ja-JP" dirty="0"/>
          </a:p>
          <a:p>
            <a:pPr lvl="1"/>
            <a:r>
              <a:rPr lang="en-US" altLang="ja-JP" dirty="0"/>
              <a:t>unsigned </a:t>
            </a:r>
            <a:r>
              <a:rPr lang="en-US" altLang="ja-JP" dirty="0" err="1"/>
              <a:t>int</a:t>
            </a:r>
            <a:r>
              <a:rPr lang="en-US" altLang="ja-JP" dirty="0"/>
              <a:t> </a:t>
            </a:r>
            <a:r>
              <a:rPr lang="ja-JP" altLang="en-US" dirty="0"/>
              <a:t>型</a:t>
            </a:r>
            <a:endParaRPr lang="en-US" altLang="ja-JP" dirty="0"/>
          </a:p>
          <a:p>
            <a:pPr lvl="1"/>
            <a:r>
              <a:rPr lang="en-US" altLang="ja-JP" dirty="0"/>
              <a:t>signed long </a:t>
            </a:r>
            <a:r>
              <a:rPr lang="en-US" altLang="ja-JP" dirty="0" err="1"/>
              <a:t>int</a:t>
            </a:r>
            <a:r>
              <a:rPr lang="ja-JP" altLang="en-US" dirty="0"/>
              <a:t>型</a:t>
            </a:r>
            <a:endParaRPr lang="en-US" altLang="ja-JP" dirty="0"/>
          </a:p>
          <a:p>
            <a:pPr lvl="1"/>
            <a:r>
              <a:rPr lang="en-US" altLang="ja-JP" dirty="0"/>
              <a:t>unsigned long int</a:t>
            </a:r>
            <a:r>
              <a:rPr lang="ja-JP" altLang="en-US"/>
              <a:t>型</a:t>
            </a:r>
            <a:endParaRPr lang="en-US" altLang="ja-JP" dirty="0"/>
          </a:p>
          <a:p>
            <a:pPr lvl="1"/>
            <a:r>
              <a:rPr lang="en-US" altLang="ja-JP" dirty="0"/>
              <a:t>signed long long int</a:t>
            </a:r>
            <a:r>
              <a:rPr lang="ja-JP" altLang="en-US"/>
              <a:t>型</a:t>
            </a:r>
            <a:endParaRPr lang="en-US" altLang="ja-JP" dirty="0"/>
          </a:p>
          <a:p>
            <a:pPr lvl="1"/>
            <a:r>
              <a:rPr lang="en-US" altLang="ja-JP" dirty="0"/>
              <a:t>unsigned long long int</a:t>
            </a:r>
            <a:r>
              <a:rPr lang="ja-JP" altLang="en-US"/>
              <a:t>型</a:t>
            </a:r>
            <a:endParaRPr lang="en-US" altLang="ja-JP" dirty="0"/>
          </a:p>
          <a:p>
            <a:pPr>
              <a:buNone/>
            </a:pPr>
            <a:r>
              <a:rPr lang="ja-JP" altLang="en-US"/>
              <a:t>の</a:t>
            </a:r>
            <a:r>
              <a:rPr lang="en-US" altLang="ja-JP" dirty="0"/>
              <a:t>10</a:t>
            </a:r>
            <a:r>
              <a:rPr lang="ja-JP" altLang="en-US"/>
              <a:t>個</a:t>
            </a:r>
            <a:r>
              <a:rPr lang="ja-JP" altLang="en-US" dirty="0"/>
              <a:t>と</a:t>
            </a:r>
            <a:r>
              <a:rPr lang="ja-JP" altLang="en-US"/>
              <a:t>なる。</a:t>
            </a:r>
            <a:endParaRPr lang="en-US" altLang="ja-JP"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参考課題１　解答例</a:t>
            </a:r>
            <a:endParaRPr kumimoji="1" lang="ja-JP" altLang="en-US" dirty="0"/>
          </a:p>
        </p:txBody>
      </p:sp>
      <p:sp>
        <p:nvSpPr>
          <p:cNvPr id="4" name="正方形/長方形 3"/>
          <p:cNvSpPr/>
          <p:nvPr/>
        </p:nvSpPr>
        <p:spPr>
          <a:xfrm>
            <a:off x="1403648" y="1340768"/>
            <a:ext cx="6624736"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char s[100];</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a:t>
            </a:r>
            <a:r>
              <a:rPr lang="ja-JP" altLang="en-US" sz="2400" dirty="0"/>
              <a:t>文字列を入力してください</a:t>
            </a:r>
            <a:r>
              <a:rPr lang="en-US" altLang="ja-JP" sz="2400" dirty="0"/>
              <a:t>: ");</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&lt;99; </a:t>
            </a:r>
            <a:r>
              <a:rPr lang="en-US" altLang="ja-JP" sz="2400" dirty="0" err="1"/>
              <a:t>i</a:t>
            </a:r>
            <a:r>
              <a:rPr lang="en-US" altLang="ja-JP" sz="2400" dirty="0"/>
              <a:t>=i+1) {</a:t>
            </a:r>
          </a:p>
          <a:p>
            <a:r>
              <a:rPr lang="en-US" altLang="ja-JP" sz="2400" dirty="0"/>
              <a:t>    </a:t>
            </a:r>
            <a:r>
              <a:rPr lang="en-US" altLang="ja-JP" sz="2400" dirty="0" err="1"/>
              <a:t>scanf</a:t>
            </a:r>
            <a:r>
              <a:rPr lang="en-US" altLang="ja-JP" sz="2400" dirty="0"/>
              <a:t> ("%c", &amp;s[</a:t>
            </a:r>
            <a:r>
              <a:rPr lang="en-US" altLang="ja-JP" sz="2400" dirty="0" err="1"/>
              <a:t>i</a:t>
            </a:r>
            <a:r>
              <a:rPr lang="en-US" altLang="ja-JP" sz="2400" dirty="0"/>
              <a:t>]);</a:t>
            </a:r>
          </a:p>
          <a:p>
            <a:r>
              <a:rPr lang="en-US" altLang="ja-JP" sz="2400" dirty="0"/>
              <a:t>    if (s[</a:t>
            </a:r>
            <a:r>
              <a:rPr lang="en-US" altLang="ja-JP" sz="2400" dirty="0" err="1"/>
              <a:t>i</a:t>
            </a:r>
            <a:r>
              <a:rPr lang="en-US" altLang="ja-JP" sz="2400" dirty="0"/>
              <a:t>] == </a:t>
            </a:r>
            <a:r>
              <a:rPr lang="fr-FR" altLang="ja-JP" sz="2400" dirty="0"/>
              <a:t>'</a:t>
            </a:r>
            <a:r>
              <a:rPr lang="en-US" altLang="ja-JP" sz="2400" dirty="0"/>
              <a:t>\n</a:t>
            </a:r>
            <a:r>
              <a:rPr lang="fr-FR" altLang="ja-JP" sz="2400" dirty="0"/>
              <a:t>'</a:t>
            </a:r>
            <a:r>
              <a:rPr lang="en-US" altLang="ja-JP" sz="2400" dirty="0"/>
              <a:t>)</a:t>
            </a:r>
          </a:p>
          <a:p>
            <a:r>
              <a:rPr lang="en-US" altLang="ja-JP" sz="2400" dirty="0"/>
              <a:t>        break;</a:t>
            </a:r>
          </a:p>
          <a:p>
            <a:r>
              <a:rPr lang="en-US" altLang="ja-JP" sz="2400" dirty="0"/>
              <a:t>  }</a:t>
            </a:r>
          </a:p>
          <a:p>
            <a:r>
              <a:rPr lang="en-US" altLang="ja-JP" sz="2400" dirty="0"/>
              <a:t>  s[</a:t>
            </a:r>
            <a:r>
              <a:rPr lang="en-US" altLang="ja-JP" sz="2400" dirty="0" err="1"/>
              <a:t>i</a:t>
            </a:r>
            <a:r>
              <a:rPr lang="en-US" altLang="ja-JP" sz="2400" dirty="0"/>
              <a:t>] = </a:t>
            </a:r>
            <a:r>
              <a:rPr lang="fr-FR" altLang="ja-JP" sz="2400" dirty="0"/>
              <a:t>'</a:t>
            </a:r>
            <a:r>
              <a:rPr lang="en-US" altLang="ja-JP" sz="2400" dirty="0"/>
              <a:t>\0</a:t>
            </a:r>
            <a:r>
              <a:rPr lang="fr-FR" altLang="ja-JP" sz="2400" dirty="0"/>
              <a:t>'</a:t>
            </a:r>
            <a:r>
              <a:rPr lang="en-US" altLang="ja-JP" sz="2400" dirty="0"/>
              <a:t>;</a:t>
            </a:r>
          </a:p>
          <a:p>
            <a:r>
              <a:rPr lang="en-US" altLang="ja-JP" sz="2400" dirty="0"/>
              <a:t>  </a:t>
            </a:r>
            <a:r>
              <a:rPr lang="en-US" altLang="ja-JP" sz="2400" dirty="0" err="1"/>
              <a:t>printf</a:t>
            </a:r>
            <a:r>
              <a:rPr lang="en-US" altLang="ja-JP" sz="2400" dirty="0"/>
              <a:t> ("</a:t>
            </a:r>
            <a:r>
              <a:rPr lang="ja-JP" altLang="en-US" sz="2400" dirty="0"/>
              <a:t>入力した文字列は</a:t>
            </a:r>
            <a:r>
              <a:rPr lang="en-US" altLang="ja-JP" sz="2400" dirty="0"/>
              <a:t>%s</a:t>
            </a:r>
            <a:r>
              <a:rPr lang="ja-JP" altLang="en-US" sz="2400" dirty="0"/>
              <a:t>です。</a:t>
            </a:r>
            <a:r>
              <a:rPr lang="en-US" altLang="ja-JP" sz="2400" dirty="0"/>
              <a:t>\n", &amp;s[0]);</a:t>
            </a:r>
          </a:p>
          <a:p>
            <a:r>
              <a:rPr lang="en-US" altLang="ja-JP" sz="2400" dirty="0"/>
              <a:t>  return 0;</a:t>
            </a:r>
          </a:p>
          <a:p>
            <a:r>
              <a:rPr lang="en-US" altLang="ja-JP" sz="2400" dirty="0"/>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357166"/>
            <a:ext cx="8229600" cy="654032"/>
          </a:xfrm>
        </p:spPr>
        <p:txBody>
          <a:bodyPr>
            <a:normAutofit fontScale="90000"/>
          </a:bodyPr>
          <a:lstStyle/>
          <a:p>
            <a:r>
              <a:rPr lang="ja-JP" altLang="en-US" dirty="0"/>
              <a:t>参考</a:t>
            </a:r>
            <a:r>
              <a:rPr kumimoji="1" lang="ja-JP" altLang="en-US" dirty="0"/>
              <a:t>課題</a:t>
            </a:r>
            <a:r>
              <a:rPr lang="ja-JP" altLang="en-US" dirty="0"/>
              <a:t>２</a:t>
            </a:r>
            <a:endParaRPr kumimoji="1" lang="ja-JP" altLang="en-US" dirty="0"/>
          </a:p>
        </p:txBody>
      </p:sp>
      <p:sp>
        <p:nvSpPr>
          <p:cNvPr id="4" name="テキスト ボックス 3"/>
          <p:cNvSpPr txBox="1"/>
          <p:nvPr/>
        </p:nvSpPr>
        <p:spPr>
          <a:xfrm>
            <a:off x="899592" y="1428736"/>
            <a:ext cx="7315746" cy="4401205"/>
          </a:xfrm>
          <a:prstGeom prst="rect">
            <a:avLst/>
          </a:prstGeom>
          <a:noFill/>
        </p:spPr>
        <p:txBody>
          <a:bodyPr wrap="square" rtlCol="0">
            <a:spAutoFit/>
          </a:bodyPr>
          <a:lstStyle/>
          <a:p>
            <a:r>
              <a:rPr lang="ja-JP" altLang="en-US" sz="2800" dirty="0"/>
              <a:t>キーボードから英語の文字列を</a:t>
            </a:r>
            <a:r>
              <a:rPr lang="en-US" altLang="ja-JP" sz="2800" dirty="0"/>
              <a:t>1</a:t>
            </a:r>
            <a:r>
              <a:rPr lang="ja-JP" altLang="en-US" sz="2800" dirty="0"/>
              <a:t>つ読み取り、その中の英字の大文字をすべて小文字に変換したものを画面に表示するプログラムを作成せよ。英語の大文字以外の文字はそのまま表示せよ。</a:t>
            </a:r>
            <a:endParaRPr lang="en-US" altLang="ja-JP" sz="2800" dirty="0"/>
          </a:p>
          <a:p>
            <a:endParaRPr lang="en-US" altLang="ja-JP" sz="2800" dirty="0"/>
          </a:p>
          <a:p>
            <a:r>
              <a:rPr lang="en-US" altLang="ja-JP" sz="2800" dirty="0"/>
              <a:t>[</a:t>
            </a:r>
            <a:r>
              <a:rPr lang="ja-JP" altLang="en-US" sz="2800" dirty="0"/>
              <a:t>実行例</a:t>
            </a:r>
            <a:r>
              <a:rPr lang="en-US" altLang="ja-JP" sz="2800" dirty="0"/>
              <a:t>]</a:t>
            </a:r>
          </a:p>
          <a:p>
            <a:r>
              <a:rPr lang="ja-JP" altLang="en-US" sz="2800" dirty="0"/>
              <a:t>文字列を入力してください</a:t>
            </a:r>
            <a:r>
              <a:rPr lang="en-US" altLang="ja-JP" sz="2800" dirty="0"/>
              <a:t>: </a:t>
            </a:r>
            <a:r>
              <a:rPr lang="en-US" altLang="ja-JP" sz="2800" dirty="0">
                <a:solidFill>
                  <a:srgbClr val="FF0000"/>
                </a:solidFill>
              </a:rPr>
              <a:t>This is a pen.</a:t>
            </a:r>
          </a:p>
          <a:p>
            <a:r>
              <a:rPr lang="en-US" altLang="ja-JP" sz="2800" dirty="0"/>
              <a:t>this is a pen.</a:t>
            </a:r>
          </a:p>
          <a:p>
            <a:endParaRPr lang="en-US" altLang="ja-JP" sz="2800" dirty="0"/>
          </a:p>
          <a:p>
            <a:r>
              <a:rPr lang="ja-JP" altLang="en-US" sz="2800" dirty="0"/>
              <a:t>（注意）十分な長さの配列を宣言して用いること。</a:t>
            </a:r>
            <a:endParaRPr lang="en-US" altLang="ja-JP" sz="28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　解答例</a:t>
            </a:r>
          </a:p>
        </p:txBody>
      </p:sp>
      <p:sp>
        <p:nvSpPr>
          <p:cNvPr id="4" name="正方形/長方形 3"/>
          <p:cNvSpPr/>
          <p:nvPr/>
        </p:nvSpPr>
        <p:spPr>
          <a:xfrm>
            <a:off x="1331640" y="1412776"/>
            <a:ext cx="6480720" cy="5016758"/>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char s[100];</a:t>
            </a:r>
          </a:p>
          <a:p>
            <a:r>
              <a:rPr lang="en-US" altLang="ja-JP" sz="2000" dirty="0"/>
              <a:t>  </a:t>
            </a:r>
            <a:r>
              <a:rPr lang="en-US" altLang="ja-JP" sz="2000" dirty="0" err="1"/>
              <a:t>int</a:t>
            </a:r>
            <a:r>
              <a:rPr lang="en-US" altLang="ja-JP" sz="2000" dirty="0"/>
              <a:t>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a:t>
            </a:r>
            <a:r>
              <a:rPr lang="ja-JP" altLang="en-US" sz="2000" dirty="0"/>
              <a:t>文字列を入力してください</a:t>
            </a:r>
            <a:r>
              <a:rPr lang="en-US" altLang="ja-JP" sz="2000" dirty="0"/>
              <a:t>: ");</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&lt;99; </a:t>
            </a:r>
            <a:r>
              <a:rPr lang="en-US" altLang="ja-JP" sz="2000" dirty="0" err="1"/>
              <a:t>i</a:t>
            </a:r>
            <a:r>
              <a:rPr lang="en-US" altLang="ja-JP" sz="2000" dirty="0"/>
              <a:t>=i+1) {</a:t>
            </a:r>
          </a:p>
          <a:p>
            <a:r>
              <a:rPr lang="en-US" altLang="ja-JP" sz="2000" dirty="0"/>
              <a:t>    </a:t>
            </a:r>
            <a:r>
              <a:rPr lang="en-US" altLang="ja-JP" sz="2000" dirty="0" err="1"/>
              <a:t>scanf</a:t>
            </a:r>
            <a:r>
              <a:rPr lang="en-US" altLang="ja-JP" sz="2000" dirty="0"/>
              <a:t> ("%c", &amp;s[</a:t>
            </a:r>
            <a:r>
              <a:rPr lang="en-US" altLang="ja-JP" sz="2000" dirty="0" err="1"/>
              <a:t>i</a:t>
            </a:r>
            <a:r>
              <a:rPr lang="en-US" altLang="ja-JP" sz="2000" dirty="0"/>
              <a:t>]);</a:t>
            </a:r>
          </a:p>
          <a:p>
            <a:r>
              <a:rPr lang="en-US" altLang="ja-JP" sz="2000" dirty="0"/>
              <a:t>    if (s[</a:t>
            </a:r>
            <a:r>
              <a:rPr lang="en-US" altLang="ja-JP" sz="2000" dirty="0" err="1"/>
              <a:t>i</a:t>
            </a:r>
            <a:r>
              <a:rPr lang="en-US" altLang="ja-JP" sz="2000" dirty="0"/>
              <a:t>] == </a:t>
            </a:r>
            <a:r>
              <a:rPr lang="fr-FR" altLang="ja-JP" sz="2000" dirty="0"/>
              <a:t>'</a:t>
            </a:r>
            <a:r>
              <a:rPr lang="en-US" altLang="ja-JP" sz="2000" dirty="0"/>
              <a:t>\n</a:t>
            </a:r>
            <a:r>
              <a:rPr lang="fr-FR" altLang="ja-JP" sz="2000" dirty="0"/>
              <a:t>'</a:t>
            </a:r>
            <a:r>
              <a:rPr lang="en-US" altLang="ja-JP" sz="2000" dirty="0"/>
              <a:t>)</a:t>
            </a:r>
          </a:p>
          <a:p>
            <a:r>
              <a:rPr lang="en-US" altLang="ja-JP" sz="2000" dirty="0"/>
              <a:t>        break;</a:t>
            </a:r>
          </a:p>
          <a:p>
            <a:r>
              <a:rPr lang="en-US" altLang="ja-JP" sz="2000" dirty="0"/>
              <a:t>    if (</a:t>
            </a:r>
            <a:r>
              <a:rPr lang="en-US" altLang="ja-JP" sz="2000" dirty="0" err="1"/>
              <a:t>isupper</a:t>
            </a:r>
            <a:r>
              <a:rPr lang="en-US" altLang="ja-JP" sz="2000" dirty="0"/>
              <a:t>(s[</a:t>
            </a:r>
            <a:r>
              <a:rPr lang="en-US" altLang="ja-JP" sz="2000" dirty="0" err="1"/>
              <a:t>i</a:t>
            </a:r>
            <a:r>
              <a:rPr lang="en-US" altLang="ja-JP" sz="2000" dirty="0"/>
              <a:t>]))</a:t>
            </a:r>
          </a:p>
          <a:p>
            <a:r>
              <a:rPr lang="en-US" altLang="ja-JP" sz="2000" dirty="0"/>
              <a:t>      s[</a:t>
            </a:r>
            <a:r>
              <a:rPr lang="en-US" altLang="ja-JP" sz="2000" dirty="0" err="1"/>
              <a:t>i</a:t>
            </a:r>
            <a:r>
              <a:rPr lang="en-US" altLang="ja-JP" sz="2000" dirty="0"/>
              <a:t>] = </a:t>
            </a:r>
            <a:r>
              <a:rPr lang="en-US" altLang="ja-JP" sz="2000" dirty="0" err="1"/>
              <a:t>tolower</a:t>
            </a:r>
            <a:r>
              <a:rPr lang="en-US" altLang="ja-JP" sz="2000" dirty="0"/>
              <a:t> (s[</a:t>
            </a:r>
            <a:r>
              <a:rPr lang="en-US" altLang="ja-JP" sz="2000" dirty="0" err="1"/>
              <a:t>i</a:t>
            </a:r>
            <a:r>
              <a:rPr lang="en-US" altLang="ja-JP" sz="2000" dirty="0"/>
              <a:t>]);</a:t>
            </a:r>
          </a:p>
          <a:p>
            <a:r>
              <a:rPr lang="en-US" altLang="ja-JP" sz="2000" dirty="0"/>
              <a:t>  }</a:t>
            </a:r>
          </a:p>
          <a:p>
            <a:r>
              <a:rPr lang="en-US" altLang="ja-JP" sz="2000" dirty="0"/>
              <a:t>  s[</a:t>
            </a:r>
            <a:r>
              <a:rPr lang="en-US" altLang="ja-JP" sz="2000" dirty="0" err="1"/>
              <a:t>i</a:t>
            </a:r>
            <a:r>
              <a:rPr lang="en-US" altLang="ja-JP" sz="2000" dirty="0"/>
              <a:t>] = </a:t>
            </a:r>
            <a:r>
              <a:rPr lang="fr-FR" altLang="ja-JP" sz="2000" dirty="0"/>
              <a:t>'</a:t>
            </a:r>
            <a:r>
              <a:rPr lang="en-US" altLang="ja-JP" sz="2000" dirty="0"/>
              <a:t>\0</a:t>
            </a:r>
            <a:r>
              <a:rPr lang="fr-FR" altLang="ja-JP" sz="2000" dirty="0"/>
              <a:t>'</a:t>
            </a:r>
            <a:r>
              <a:rPr lang="en-US" altLang="ja-JP" sz="2000" dirty="0"/>
              <a:t>;</a:t>
            </a:r>
          </a:p>
          <a:p>
            <a:r>
              <a:rPr lang="en-US" altLang="ja-JP" sz="2000" dirty="0"/>
              <a:t>  </a:t>
            </a:r>
            <a:r>
              <a:rPr lang="en-US" altLang="ja-JP" sz="2000" dirty="0" err="1"/>
              <a:t>printf</a:t>
            </a:r>
            <a:r>
              <a:rPr lang="en-US" altLang="ja-JP" sz="2000" dirty="0"/>
              <a:t> ("%s\n", &amp;s[0]);</a:t>
            </a:r>
          </a:p>
          <a:p>
            <a:r>
              <a:rPr lang="en-US" altLang="ja-JP" sz="2000" dirty="0"/>
              <a:t>  return 0;</a:t>
            </a:r>
          </a:p>
          <a:p>
            <a:r>
              <a:rPr lang="en-US" altLang="ja-JP" sz="20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57166"/>
            <a:ext cx="8572560" cy="928694"/>
          </a:xfrm>
        </p:spPr>
        <p:txBody>
          <a:bodyPr>
            <a:normAutofit/>
          </a:bodyPr>
          <a:lstStyle/>
          <a:p>
            <a:r>
              <a:rPr kumimoji="1" lang="ja-JP" altLang="en-US" dirty="0"/>
              <a:t>符号について</a:t>
            </a:r>
            <a:r>
              <a:rPr lang="ja-JP" altLang="en-US" dirty="0"/>
              <a:t>（１）</a:t>
            </a:r>
            <a:endParaRPr kumimoji="1" lang="ja-JP" altLang="en-US" dirty="0"/>
          </a:p>
        </p:txBody>
      </p:sp>
      <p:sp>
        <p:nvSpPr>
          <p:cNvPr id="4" name="テキスト ボックス 3"/>
          <p:cNvSpPr txBox="1"/>
          <p:nvPr/>
        </p:nvSpPr>
        <p:spPr>
          <a:xfrm>
            <a:off x="714348" y="1643050"/>
            <a:ext cx="7786742" cy="1815882"/>
          </a:xfrm>
          <a:prstGeom prst="rect">
            <a:avLst/>
          </a:prstGeom>
          <a:noFill/>
        </p:spPr>
        <p:txBody>
          <a:bodyPr wrap="square" rtlCol="0">
            <a:spAutoFit/>
          </a:bodyPr>
          <a:lstStyle/>
          <a:p>
            <a:r>
              <a:rPr kumimoji="1" lang="ja-JP" altLang="en-US" sz="2800" dirty="0"/>
              <a:t>符号無し整数型</a:t>
            </a:r>
            <a:r>
              <a:rPr kumimoji="1" lang="en-US" altLang="ja-JP" sz="2800" dirty="0"/>
              <a:t>(unsigned char, </a:t>
            </a:r>
            <a:r>
              <a:rPr lang="en-US" altLang="ja-JP" sz="2800" dirty="0"/>
              <a:t>unsigned short int,  unsigned int, unsigned long int, unsigned long long int)</a:t>
            </a:r>
            <a:r>
              <a:rPr lang="ja-JP" altLang="en-US" sz="2800" dirty="0"/>
              <a:t>においては</a:t>
            </a:r>
            <a:r>
              <a:rPr kumimoji="1" lang="ja-JP" altLang="en-US" sz="2800" dirty="0"/>
              <a:t>、ビット列を</a:t>
            </a:r>
            <a:r>
              <a:rPr kumimoji="1" lang="ja-JP" altLang="en-US" sz="2800"/>
              <a:t>普通の</a:t>
            </a:r>
            <a:r>
              <a:rPr kumimoji="1" lang="en-US" altLang="ja-JP" sz="2800" dirty="0"/>
              <a:t>2</a:t>
            </a:r>
            <a:r>
              <a:rPr kumimoji="1" lang="ja-JP" altLang="en-US" sz="2800"/>
              <a:t>進数</a:t>
            </a:r>
            <a:r>
              <a:rPr kumimoji="1" lang="ja-JP" altLang="en-US" sz="2800" dirty="0"/>
              <a:t>として解釈する。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7514"/>
            <a:ext cx="8229600" cy="582594"/>
          </a:xfrm>
        </p:spPr>
        <p:txBody>
          <a:bodyPr>
            <a:normAutofit fontScale="90000"/>
          </a:bodyPr>
          <a:lstStyle/>
          <a:p>
            <a:r>
              <a:rPr kumimoji="1" lang="ja-JP" altLang="en-US" dirty="0"/>
              <a:t>符号について（２）</a:t>
            </a:r>
          </a:p>
        </p:txBody>
      </p:sp>
      <p:sp>
        <p:nvSpPr>
          <p:cNvPr id="5" name="正方形/長方形 4"/>
          <p:cNvSpPr/>
          <p:nvPr/>
        </p:nvSpPr>
        <p:spPr>
          <a:xfrm>
            <a:off x="571472" y="1357298"/>
            <a:ext cx="8143932" cy="4401205"/>
          </a:xfrm>
          <a:prstGeom prst="rect">
            <a:avLst/>
          </a:prstGeom>
        </p:spPr>
        <p:txBody>
          <a:bodyPr wrap="square">
            <a:spAutoFit/>
          </a:bodyPr>
          <a:lstStyle/>
          <a:p>
            <a:r>
              <a:rPr lang="ja-JP" altLang="en-US" sz="2800" dirty="0">
                <a:solidFill>
                  <a:prstClr val="black"/>
                </a:solidFill>
              </a:rPr>
              <a:t>符号付き整数型</a:t>
            </a:r>
            <a:r>
              <a:rPr lang="en-US" altLang="ja-JP" sz="2800" dirty="0">
                <a:solidFill>
                  <a:prstClr val="black"/>
                </a:solidFill>
              </a:rPr>
              <a:t>(signed char, signed short int, signed int,  signed long int, signed long long int)</a:t>
            </a:r>
            <a:r>
              <a:rPr lang="ja-JP" altLang="en-US" sz="2800" dirty="0">
                <a:solidFill>
                  <a:prstClr val="black"/>
                </a:solidFill>
              </a:rPr>
              <a:t>においては、符号を表すために１ビットを用いる（これを符号ビットという）。符号ビットが</a:t>
            </a:r>
            <a:r>
              <a:rPr lang="en-US" altLang="ja-JP" sz="2800" dirty="0">
                <a:solidFill>
                  <a:prstClr val="black"/>
                </a:solidFill>
              </a:rPr>
              <a:t>0</a:t>
            </a:r>
            <a:r>
              <a:rPr lang="ja-JP" altLang="en-US" sz="2800" dirty="0">
                <a:solidFill>
                  <a:prstClr val="black"/>
                </a:solidFill>
              </a:rPr>
              <a:t>の場合には、残りのビットを普通の</a:t>
            </a:r>
            <a:r>
              <a:rPr lang="en-US" altLang="ja-JP" sz="2800" dirty="0">
                <a:solidFill>
                  <a:prstClr val="black"/>
                </a:solidFill>
              </a:rPr>
              <a:t>2</a:t>
            </a:r>
            <a:r>
              <a:rPr lang="ja-JP" altLang="en-US" sz="2800" dirty="0">
                <a:solidFill>
                  <a:prstClr val="black"/>
                </a:solidFill>
              </a:rPr>
              <a:t>進数として解釈する。符号ビットが</a:t>
            </a:r>
            <a:r>
              <a:rPr lang="en-US" altLang="ja-JP" sz="2800" dirty="0">
                <a:solidFill>
                  <a:prstClr val="black"/>
                </a:solidFill>
              </a:rPr>
              <a:t>1</a:t>
            </a:r>
            <a:r>
              <a:rPr lang="ja-JP" altLang="en-US" sz="2800" dirty="0">
                <a:solidFill>
                  <a:prstClr val="black"/>
                </a:solidFill>
              </a:rPr>
              <a:t>の場合の解釈は以下の</a:t>
            </a:r>
            <a:r>
              <a:rPr lang="en-US" altLang="ja-JP" sz="2800" dirty="0">
                <a:solidFill>
                  <a:prstClr val="black"/>
                </a:solidFill>
              </a:rPr>
              <a:t>3</a:t>
            </a:r>
            <a:r>
              <a:rPr lang="ja-JP" altLang="en-US" sz="2800" dirty="0">
                <a:solidFill>
                  <a:prstClr val="black"/>
                </a:solidFill>
              </a:rPr>
              <a:t>通りのいずれかである（処理系依存）。</a:t>
            </a:r>
            <a:endParaRPr lang="en-US" altLang="ja-JP" sz="2800" dirty="0">
              <a:solidFill>
                <a:prstClr val="black"/>
              </a:solidFill>
            </a:endParaRPr>
          </a:p>
          <a:p>
            <a:pPr lvl="1">
              <a:buFont typeface="Arial" pitchFamily="34" charset="0"/>
              <a:buChar char="•"/>
            </a:pPr>
            <a:r>
              <a:rPr lang="ja-JP" altLang="en-US" sz="2800" dirty="0">
                <a:solidFill>
                  <a:prstClr val="black"/>
                </a:solidFill>
              </a:rPr>
              <a:t>　符号ビットを</a:t>
            </a:r>
            <a:r>
              <a:rPr lang="en-US" altLang="ja-JP" sz="2800" dirty="0">
                <a:solidFill>
                  <a:prstClr val="black"/>
                </a:solidFill>
              </a:rPr>
              <a:t>0</a:t>
            </a:r>
            <a:r>
              <a:rPr lang="ja-JP" altLang="en-US" sz="2800" dirty="0">
                <a:solidFill>
                  <a:prstClr val="black"/>
                </a:solidFill>
              </a:rPr>
              <a:t>に変えた場合のビット列が表す数にマイナスを付けた数を表す</a:t>
            </a:r>
            <a:endParaRPr lang="en-US" altLang="ja-JP" sz="2800" dirty="0">
              <a:solidFill>
                <a:prstClr val="black"/>
              </a:solidFill>
            </a:endParaRPr>
          </a:p>
          <a:p>
            <a:pPr lvl="1">
              <a:buFont typeface="Arial" pitchFamily="34" charset="0"/>
              <a:buChar char="•"/>
            </a:pPr>
            <a:r>
              <a:rPr lang="ja-JP" altLang="en-US" sz="2800" dirty="0">
                <a:solidFill>
                  <a:prstClr val="black"/>
                </a:solidFill>
              </a:rPr>
              <a:t>　</a:t>
            </a:r>
            <a:r>
              <a:rPr lang="en-US" altLang="ja-JP" sz="2800" dirty="0">
                <a:solidFill>
                  <a:prstClr val="black"/>
                </a:solidFill>
              </a:rPr>
              <a:t>2</a:t>
            </a:r>
            <a:r>
              <a:rPr lang="ja-JP" altLang="en-US" sz="2800" dirty="0">
                <a:solidFill>
                  <a:prstClr val="black"/>
                </a:solidFill>
              </a:rPr>
              <a:t>の補数表現</a:t>
            </a:r>
            <a:endParaRPr lang="en-US" altLang="ja-JP" sz="2800" dirty="0">
              <a:solidFill>
                <a:prstClr val="black"/>
              </a:solidFill>
            </a:endParaRPr>
          </a:p>
          <a:p>
            <a:pPr lvl="1">
              <a:buFont typeface="Arial" pitchFamily="34" charset="0"/>
              <a:buChar char="•"/>
            </a:pPr>
            <a:r>
              <a:rPr lang="ja-JP" altLang="en-US" sz="2800" dirty="0">
                <a:solidFill>
                  <a:prstClr val="black"/>
                </a:solidFill>
              </a:rPr>
              <a:t>　</a:t>
            </a:r>
            <a:r>
              <a:rPr lang="en-US" altLang="ja-JP" sz="2800" dirty="0">
                <a:solidFill>
                  <a:prstClr val="black"/>
                </a:solidFill>
              </a:rPr>
              <a:t>1</a:t>
            </a:r>
            <a:r>
              <a:rPr lang="ja-JP" altLang="en-US" sz="2800" dirty="0">
                <a:solidFill>
                  <a:prstClr val="black"/>
                </a:solidFill>
              </a:rPr>
              <a:t>の補数表現</a:t>
            </a:r>
            <a:endParaRPr lang="en-US" altLang="ja-JP" sz="2800" dirty="0">
              <a:solidFill>
                <a:prstClr val="blac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a:t>
            </a:r>
            <a:r>
              <a:rPr lang="ja-JP" altLang="en-US" dirty="0"/>
              <a:t>での除算について</a:t>
            </a:r>
            <a:endParaRPr kumimoji="1" lang="ja-JP" altLang="en-US" dirty="0"/>
          </a:p>
        </p:txBody>
      </p:sp>
      <p:sp>
        <p:nvSpPr>
          <p:cNvPr id="3" name="テキスト ボックス 2"/>
          <p:cNvSpPr txBox="1"/>
          <p:nvPr/>
        </p:nvSpPr>
        <p:spPr>
          <a:xfrm>
            <a:off x="755576" y="1412776"/>
            <a:ext cx="7560840" cy="5262980"/>
          </a:xfrm>
          <a:prstGeom prst="rect">
            <a:avLst/>
          </a:prstGeom>
          <a:noFill/>
        </p:spPr>
        <p:txBody>
          <a:bodyPr wrap="square" rtlCol="0">
            <a:spAutoFit/>
          </a:bodyPr>
          <a:lstStyle/>
          <a:p>
            <a:r>
              <a:rPr lang="en-US" altLang="ja-JP" sz="2800" dirty="0"/>
              <a:t>CPU</a:t>
            </a:r>
            <a:r>
              <a:rPr lang="ja-JP" altLang="en-US" sz="2800" dirty="0"/>
              <a:t>で整数同士で</a:t>
            </a:r>
            <a:r>
              <a:rPr lang="en-US" altLang="ja-JP" sz="2800" dirty="0"/>
              <a:t>0</a:t>
            </a:r>
            <a:r>
              <a:rPr lang="ja-JP" altLang="en-US" sz="2800" dirty="0"/>
              <a:t>での除算が実行されると、</a:t>
            </a:r>
            <a:r>
              <a:rPr lang="en-US" altLang="ja-JP" sz="2800" dirty="0"/>
              <a:t>CPU</a:t>
            </a:r>
            <a:r>
              <a:rPr lang="ja-JP" altLang="en-US" sz="2800" dirty="0"/>
              <a:t>が例外（</a:t>
            </a:r>
            <a:r>
              <a:rPr lang="en-US" altLang="ja-JP" sz="2800" dirty="0"/>
              <a:t>exception</a:t>
            </a:r>
            <a:r>
              <a:rPr lang="ja-JP" altLang="en-US" sz="2800" dirty="0"/>
              <a:t>）</a:t>
            </a:r>
            <a:r>
              <a:rPr lang="en-US" altLang="en-US" sz="2800" dirty="0"/>
              <a:t>を</a:t>
            </a:r>
            <a:r>
              <a:rPr lang="ja-JP" altLang="en-US" sz="2800" dirty="0"/>
              <a:t>発生させる。例外が発生する場合の動作は</a:t>
            </a:r>
            <a:r>
              <a:rPr lang="en-US" altLang="ja-JP" sz="2800" dirty="0"/>
              <a:t>C</a:t>
            </a:r>
            <a:r>
              <a:rPr lang="ja-JP" altLang="en-US" sz="2800" dirty="0"/>
              <a:t>言語の規格において未定義であり、例外が発生しないような機械語コードへコンパイルされる場合もある（つまり処理系依存）。</a:t>
            </a:r>
            <a:endParaRPr lang="en-US" altLang="ja-JP" sz="2800" dirty="0"/>
          </a:p>
          <a:p>
            <a:endParaRPr lang="en-US" altLang="ja-JP" sz="2800" dirty="0"/>
          </a:p>
          <a:p>
            <a:r>
              <a:rPr lang="ja-JP" altLang="en-US" sz="2800" dirty="0"/>
              <a:t>（補足）</a:t>
            </a:r>
            <a:r>
              <a:rPr lang="en-US" altLang="ja-JP" sz="2800" dirty="0"/>
              <a:t> CPU</a:t>
            </a:r>
            <a:r>
              <a:rPr lang="ja-JP" altLang="en-US" sz="2800" dirty="0"/>
              <a:t>で例外が発生した場合の通常の動作は、例外が発生すると制御が</a:t>
            </a:r>
            <a:r>
              <a:rPr lang="en-US" altLang="ja-JP" sz="2800" dirty="0"/>
              <a:t>Linux</a:t>
            </a:r>
            <a:r>
              <a:rPr lang="ja-JP" altLang="en-US" sz="2800" dirty="0"/>
              <a:t>に移り、</a:t>
            </a:r>
            <a:r>
              <a:rPr lang="en-US" altLang="ja-JP" sz="2800" dirty="0"/>
              <a:t>0</a:t>
            </a:r>
            <a:r>
              <a:rPr lang="ja-JP" altLang="en-US" sz="2800" dirty="0"/>
              <a:t>除算</a:t>
            </a:r>
            <a:r>
              <a:rPr lang="en-US" altLang="en-US" sz="2800" dirty="0"/>
              <a:t>を</a:t>
            </a:r>
            <a:r>
              <a:rPr lang="ja-JP" altLang="en-US" sz="2800" dirty="0"/>
              <a:t>発生させたプログラムのプロセスに</a:t>
            </a:r>
            <a:r>
              <a:rPr lang="en-US" altLang="ja-JP" sz="2800" dirty="0"/>
              <a:t>SIGFPE</a:t>
            </a:r>
            <a:r>
              <a:rPr lang="ja-JP" altLang="en-US" sz="2800" dirty="0"/>
              <a:t>という</a:t>
            </a:r>
            <a:r>
              <a:rPr lang="en-US" altLang="ja-JP" sz="2800" dirty="0"/>
              <a:t>signal</a:t>
            </a:r>
            <a:r>
              <a:rPr lang="ja-JP" altLang="en-US" sz="2800" dirty="0"/>
              <a:t>を投げ、</a:t>
            </a:r>
            <a:r>
              <a:rPr lang="en-US" altLang="ja-JP" sz="2800" dirty="0"/>
              <a:t>signal handler</a:t>
            </a:r>
            <a:r>
              <a:rPr lang="ja-JP" altLang="en-US" sz="2800" dirty="0"/>
              <a:t>によってプログラムのプロセスが終了する。詳しくはオペレーティングシステムの授業で勉強してください。</a:t>
            </a:r>
            <a:endParaRPr lang="en-US" altLang="ja-JP" sz="2800" dirty="0"/>
          </a:p>
        </p:txBody>
      </p:sp>
    </p:spTree>
    <p:extLst>
      <p:ext uri="{BB962C8B-B14F-4D97-AF65-F5344CB8AC3E}">
        <p14:creationId xmlns:p14="http://schemas.microsoft.com/office/powerpoint/2010/main" val="16064853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2066</TotalTime>
  <Words>6930</Words>
  <Application>Microsoft Macintosh PowerPoint</Application>
  <PresentationFormat>画面に合わせる (4:3)</PresentationFormat>
  <Paragraphs>659</Paragraphs>
  <Slides>62</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62</vt:i4>
      </vt:variant>
    </vt:vector>
  </HeadingPairs>
  <TitlesOfParts>
    <vt:vector size="66" baseType="lpstr">
      <vt:lpstr>ＭＳ Ｐゴシック</vt:lpstr>
      <vt:lpstr>Arial</vt:lpstr>
      <vt:lpstr>Calibri</vt:lpstr>
      <vt:lpstr>Office テーマ</vt:lpstr>
      <vt:lpstr>プログラミング入門２ 第8回 基本型、文字列</vt:lpstr>
      <vt:lpstr>今日の内容</vt:lpstr>
      <vt:lpstr>基本型</vt:lpstr>
      <vt:lpstr>整数型</vt:lpstr>
      <vt:lpstr>char型が符号付きかどうか判定 （打ち込んで確認）</vt:lpstr>
      <vt:lpstr>整数型</vt:lpstr>
      <vt:lpstr>符号について（１）</vt:lpstr>
      <vt:lpstr>符号について（２）</vt:lpstr>
      <vt:lpstr>0での除算について</vt:lpstr>
      <vt:lpstr>オーバーフロー(overflow)について</vt:lpstr>
      <vt:lpstr>文字について</vt:lpstr>
      <vt:lpstr>printfでの文字の表示方法</vt:lpstr>
      <vt:lpstr>文字の8進表記</vt:lpstr>
      <vt:lpstr>8進逆斜線表記の構文（参考）</vt:lpstr>
      <vt:lpstr>変数への格納</vt:lpstr>
      <vt:lpstr>整数型の範囲について （打ち込んで確認）</vt:lpstr>
      <vt:lpstr>整数型のまとめ</vt:lpstr>
      <vt:lpstr>浮動小数点型</vt:lpstr>
      <vt:lpstr>文字列とは（１）</vt:lpstr>
      <vt:lpstr>文字列とは（２）</vt:lpstr>
      <vt:lpstr>文字列とは（３）</vt:lpstr>
      <vt:lpstr>char型の配列</vt:lpstr>
      <vt:lpstr>printf関数での文字列の表示方法</vt:lpstr>
      <vt:lpstr>printf関数での文字列の表示方法 （打ち込んで確認）</vt:lpstr>
      <vt:lpstr>注意</vt:lpstr>
      <vt:lpstr>間違った例</vt:lpstr>
      <vt:lpstr>解説</vt:lpstr>
      <vt:lpstr>ポインタについて</vt:lpstr>
      <vt:lpstr>printf関数における変換指定子の%sについて</vt:lpstr>
      <vt:lpstr>補足</vt:lpstr>
      <vt:lpstr>改行文字</vt:lpstr>
      <vt:lpstr>文字列リテラル</vt:lpstr>
      <vt:lpstr>文字列リテラルの連結</vt:lpstr>
      <vt:lpstr>文字列リテラルの連結（続き） （打ち込んで確認）</vt:lpstr>
      <vt:lpstr>文字列リテラル （途中にヌル文字がある場合）</vt:lpstr>
      <vt:lpstr>例（打ち込んで確認）</vt:lpstr>
      <vt:lpstr>文字列リテラル（空文字列）</vt:lpstr>
      <vt:lpstr>文字列リテラルの評価（参考）</vt:lpstr>
      <vt:lpstr>文字列リテラルの記憶域期間（参考）</vt:lpstr>
      <vt:lpstr>文字列リテラルの書き換え（参考）</vt:lpstr>
      <vt:lpstr>文字の読み込み</vt:lpstr>
      <vt:lpstr>文字列の読み込み</vt:lpstr>
      <vt:lpstr>scanf関数における変換指定子の%sについて</vt:lpstr>
      <vt:lpstr>gets関数</vt:lpstr>
      <vt:lpstr>ダブルクォートやクォートの 表示等について</vt:lpstr>
      <vt:lpstr>例1</vt:lpstr>
      <vt:lpstr>例2</vt:lpstr>
      <vt:lpstr>基本課題１</vt:lpstr>
      <vt:lpstr>基本課題2</vt:lpstr>
      <vt:lpstr>発展課題１</vt:lpstr>
      <vt:lpstr>発展課題２</vt:lpstr>
      <vt:lpstr>発展課題３</vt:lpstr>
      <vt:lpstr>発展課題４</vt:lpstr>
      <vt:lpstr>発展課題5</vt:lpstr>
      <vt:lpstr>アルファベットの文字の判定</vt:lpstr>
      <vt:lpstr>大文字から小文字への変換</vt:lpstr>
      <vt:lpstr>（補足）char型の配列の初期化について（１）</vt:lpstr>
      <vt:lpstr>（補足）char型の配列の初期化について（２）</vt:lpstr>
      <vt:lpstr>参考課題１</vt:lpstr>
      <vt:lpstr>参考課題１　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第７回</dc:title>
  <dc:creator>sasano</dc:creator>
  <cp:lastModifiedBy>篠埜　功</cp:lastModifiedBy>
  <cp:revision>1048</cp:revision>
  <dcterms:created xsi:type="dcterms:W3CDTF">2009-10-26T06:53:54Z</dcterms:created>
  <dcterms:modified xsi:type="dcterms:W3CDTF">2023-11-27T07:15:08Z</dcterms:modified>
</cp:coreProperties>
</file>