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0" r:id="rId4"/>
    <p:sldId id="263" r:id="rId5"/>
    <p:sldId id="266" r:id="rId6"/>
    <p:sldId id="264" r:id="rId7"/>
    <p:sldId id="267" r:id="rId8"/>
    <p:sldId id="265" r:id="rId9"/>
    <p:sldId id="268" r:id="rId10"/>
    <p:sldId id="270" r:id="rId11"/>
    <p:sldId id="274" r:id="rId12"/>
    <p:sldId id="272" r:id="rId13"/>
    <p:sldId id="275" r:id="rId14"/>
    <p:sldId id="276" r:id="rId15"/>
    <p:sldId id="269" r:id="rId16"/>
    <p:sldId id="261" r:id="rId17"/>
    <p:sldId id="262" r:id="rId18"/>
    <p:sldId id="277" r:id="rId19"/>
    <p:sldId id="295" r:id="rId20"/>
    <p:sldId id="296" r:id="rId21"/>
    <p:sldId id="259" r:id="rId22"/>
    <p:sldId id="293" r:id="rId23"/>
    <p:sldId id="284" r:id="rId24"/>
    <p:sldId id="288" r:id="rId25"/>
    <p:sldId id="294" r:id="rId26"/>
    <p:sldId id="281" r:id="rId27"/>
    <p:sldId id="280" r:id="rId28"/>
    <p:sldId id="286" r:id="rId29"/>
    <p:sldId id="287" r:id="rId30"/>
    <p:sldId id="289" r:id="rId31"/>
    <p:sldId id="290" r:id="rId32"/>
    <p:sldId id="291" r:id="rId33"/>
    <p:sldId id="292" r:id="rId34"/>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99FF"/>
    <a:srgbClr val="FF00FF"/>
    <a:srgbClr val="CCFFFF"/>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2993" autoAdjust="0"/>
  </p:normalViewPr>
  <p:slideViewPr>
    <p:cSldViewPr snapToGrid="0" snapToObjects="1">
      <p:cViewPr varScale="1">
        <p:scale>
          <a:sx n="119" d="100"/>
          <a:sy n="119" d="100"/>
        </p:scale>
        <p:origin x="198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p>
            <a:fld id="{E2F69B15-461F-3C49-A7CB-81B18F8080C2}" type="datetimeFigureOut">
              <a:rPr lang="ja-JP" altLang="en-US" smtClean="0"/>
              <a:pPr/>
              <a:t>2023/10/22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E2F69B15-461F-3C49-A7CB-81B18F8080C2}" type="datetimeFigureOut">
              <a:rPr lang="ja-JP" altLang="en-US" smtClean="0"/>
              <a:pPr/>
              <a:t>2023/10/22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E2F69B15-461F-3C49-A7CB-81B18F8080C2}" type="datetimeFigureOut">
              <a:rPr lang="ja-JP" altLang="en-US" smtClean="0"/>
              <a:pPr/>
              <a:t>2023/10/22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E2F69B15-461F-3C49-A7CB-81B18F8080C2}" type="datetimeFigureOut">
              <a:rPr lang="ja-JP" altLang="en-US" smtClean="0"/>
              <a:pPr/>
              <a:t>2023/10/22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p>
            <a:fld id="{E2F69B15-461F-3C49-A7CB-81B18F8080C2}" type="datetimeFigureOut">
              <a:rPr lang="ja-JP" altLang="en-US" smtClean="0"/>
              <a:pPr/>
              <a:t>2023/10/22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p>
            <a:fld id="{E2F69B15-461F-3C49-A7CB-81B18F8080C2}" type="datetimeFigureOut">
              <a:rPr lang="ja-JP" altLang="en-US" smtClean="0"/>
              <a:pPr/>
              <a:t>2023/10/22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p>
            <a:fld id="{E2F69B15-461F-3C49-A7CB-81B18F8080C2}" type="datetimeFigureOut">
              <a:rPr lang="ja-JP" altLang="en-US" smtClean="0"/>
              <a:pPr/>
              <a:t>2023/10/22</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p>
            <a:fld id="{E2F69B15-461F-3C49-A7CB-81B18F8080C2}" type="datetimeFigureOut">
              <a:rPr lang="ja-JP" altLang="en-US" smtClean="0"/>
              <a:pPr/>
              <a:t>2023/10/22</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2F69B15-461F-3C49-A7CB-81B18F8080C2}" type="datetimeFigureOut">
              <a:rPr lang="ja-JP" altLang="en-US" smtClean="0"/>
              <a:pPr/>
              <a:t>2023/10/22</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E2F69B15-461F-3C49-A7CB-81B18F8080C2}" type="datetimeFigureOut">
              <a:rPr lang="ja-JP" altLang="en-US" smtClean="0"/>
              <a:pPr/>
              <a:t>2023/10/22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E2F69B15-461F-3C49-A7CB-81B18F8080C2}" type="datetimeFigureOut">
              <a:rPr lang="ja-JP" altLang="en-US" smtClean="0"/>
              <a:pPr/>
              <a:t>2023/10/22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F69B15-461F-3C49-A7CB-81B18F8080C2}" type="datetimeFigureOut">
              <a:rPr lang="ja-JP" altLang="en-US" smtClean="0"/>
              <a:pPr/>
              <a:t>2023/10/22</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4099C1-627E-FC42-8FFB-5D7F940B813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829188"/>
            <a:ext cx="7772400" cy="2040591"/>
          </a:xfrm>
        </p:spPr>
        <p:txBody>
          <a:bodyPr>
            <a:normAutofit fontScale="90000"/>
          </a:bodyPr>
          <a:lstStyle/>
          <a:p>
            <a:r>
              <a:rPr lang="ja-JP" altLang="en-US" dirty="0"/>
              <a:t>プログラミング入門</a:t>
            </a:r>
            <a:r>
              <a:rPr lang="en-US" altLang="ja-JP" dirty="0"/>
              <a:t>2</a:t>
            </a:r>
            <a:br>
              <a:rPr lang="en-US" altLang="ja-JP" dirty="0"/>
            </a:br>
            <a:r>
              <a:rPr lang="ja-JP" altLang="en-US" dirty="0"/>
              <a:t>第</a:t>
            </a:r>
            <a:r>
              <a:rPr lang="en-US" altLang="ja-JP" dirty="0"/>
              <a:t>5</a:t>
            </a:r>
            <a:r>
              <a:rPr lang="ja-JP" altLang="en-US" dirty="0"/>
              <a:t>回</a:t>
            </a:r>
            <a:br>
              <a:rPr lang="en-US" altLang="ja-JP" dirty="0"/>
            </a:br>
            <a:r>
              <a:rPr lang="ja-JP" altLang="en-US" dirty="0"/>
              <a:t>関数</a:t>
            </a:r>
          </a:p>
        </p:txBody>
      </p:sp>
      <p:sp>
        <p:nvSpPr>
          <p:cNvPr id="4" name="テキスト ボックス 3"/>
          <p:cNvSpPr txBox="1"/>
          <p:nvPr/>
        </p:nvSpPr>
        <p:spPr>
          <a:xfrm>
            <a:off x="2400336" y="5359405"/>
            <a:ext cx="3865161" cy="584776"/>
          </a:xfrm>
          <a:prstGeom prst="rect">
            <a:avLst/>
          </a:prstGeom>
          <a:noFill/>
        </p:spPr>
        <p:txBody>
          <a:bodyPr wrap="none" rtlCol="0">
            <a:spAutoFit/>
          </a:bodyPr>
          <a:lstStyle/>
          <a:p>
            <a:r>
              <a:rPr kumimoji="1" lang="ja-JP" altLang="en-US" sz="3200" dirty="0"/>
              <a:t>情報工学科</a:t>
            </a:r>
            <a:r>
              <a:rPr lang="ja-JP" altLang="en-US" sz="3200" dirty="0"/>
              <a:t>　篠埜</a:t>
            </a:r>
            <a:r>
              <a:rPr lang="en-US" altLang="ja-JP" sz="3200" dirty="0"/>
              <a:t> </a:t>
            </a:r>
            <a:r>
              <a:rPr lang="ja-JP" altLang="en-US" sz="3200" dirty="0"/>
              <a:t>功</a:t>
            </a:r>
            <a:endParaRPr kumimoji="1" lang="ja-JP" alt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例４</a:t>
            </a:r>
          </a:p>
        </p:txBody>
      </p:sp>
      <p:sp>
        <p:nvSpPr>
          <p:cNvPr id="4" name="テキスト ボックス 3"/>
          <p:cNvSpPr txBox="1"/>
          <p:nvPr/>
        </p:nvSpPr>
        <p:spPr>
          <a:xfrm>
            <a:off x="600499" y="1688785"/>
            <a:ext cx="3005887" cy="3785652"/>
          </a:xfrm>
          <a:prstGeom prst="rect">
            <a:avLst/>
          </a:prstGeom>
          <a:noFill/>
          <a:ln>
            <a:solidFill>
              <a:schemeClr val="tx1"/>
            </a:solidFill>
          </a:ln>
        </p:spPr>
        <p:txBody>
          <a:bodyPr wrap="none" rtlCol="0">
            <a:spAutoFit/>
          </a:bodyPr>
          <a:lstStyle/>
          <a:p>
            <a:r>
              <a:rPr lang="en-US" altLang="ja-JP" sz="2400" dirty="0"/>
              <a:t>#include&lt;</a:t>
            </a:r>
            <a:r>
              <a:rPr lang="en-US" altLang="ja-JP" sz="2400" dirty="0" err="1"/>
              <a:t>stdio.h</a:t>
            </a:r>
            <a:r>
              <a:rPr lang="en-US" altLang="ja-JP" sz="2400" dirty="0"/>
              <a:t>&gt;</a:t>
            </a:r>
          </a:p>
          <a:p>
            <a:r>
              <a:rPr kumimoji="1" lang="en-US" altLang="ja-JP" sz="2400" dirty="0" err="1"/>
              <a:t>int</a:t>
            </a:r>
            <a:r>
              <a:rPr kumimoji="1" lang="en-US" altLang="ja-JP" sz="2400" dirty="0"/>
              <a:t> </a:t>
            </a:r>
            <a:r>
              <a:rPr kumimoji="1" lang="en-US" altLang="ja-JP" sz="2400" dirty="0" err="1"/>
              <a:t>addTwo</a:t>
            </a:r>
            <a:r>
              <a:rPr kumimoji="1" lang="en-US" altLang="ja-JP" sz="2400" dirty="0"/>
              <a:t> (</a:t>
            </a:r>
            <a:r>
              <a:rPr kumimoji="1" lang="en-US" altLang="ja-JP" sz="2400" dirty="0" err="1"/>
              <a:t>int</a:t>
            </a:r>
            <a:r>
              <a:rPr kumimoji="1" lang="en-US" altLang="ja-JP" sz="2400" dirty="0"/>
              <a:t> x) {</a:t>
            </a:r>
          </a:p>
          <a:p>
            <a:r>
              <a:rPr lang="en-US" altLang="ja-JP" sz="2400" dirty="0"/>
              <a:t>    return x+2;</a:t>
            </a:r>
          </a:p>
          <a:p>
            <a:r>
              <a:rPr kumimoji="1" lang="en-US" altLang="ja-JP" sz="2400" dirty="0"/>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a:t>
            </a:r>
          </a:p>
          <a:p>
            <a:r>
              <a:rPr kumimoji="1" lang="en-US" altLang="ja-JP" sz="2400" dirty="0"/>
              <a:t>    a = </a:t>
            </a:r>
            <a:r>
              <a:rPr kumimoji="1" lang="en-US" altLang="ja-JP" sz="2400" dirty="0" err="1">
                <a:solidFill>
                  <a:srgbClr val="FF0000"/>
                </a:solidFill>
              </a:rPr>
              <a:t>addTwo</a:t>
            </a:r>
            <a:r>
              <a:rPr kumimoji="1" lang="en-US" altLang="ja-JP" sz="2400" dirty="0">
                <a:solidFill>
                  <a:srgbClr val="FF0000"/>
                </a:solidFill>
              </a:rPr>
              <a:t> (2+1)</a:t>
            </a:r>
            <a:r>
              <a:rPr kumimoji="1" lang="en-US" altLang="ja-JP" sz="2400" dirty="0"/>
              <a:t>;</a:t>
            </a:r>
          </a:p>
          <a:p>
            <a:r>
              <a:rPr lang="en-US" altLang="ja-JP" sz="2400" dirty="0"/>
              <a:t>    </a:t>
            </a:r>
            <a:r>
              <a:rPr lang="en-US" altLang="ja-JP" sz="2400" dirty="0" err="1"/>
              <a:t>printf</a:t>
            </a:r>
            <a:r>
              <a:rPr lang="en-US" altLang="ja-JP" sz="2400" dirty="0"/>
              <a:t> (“a=%d\n”, a);</a:t>
            </a:r>
            <a:endParaRPr kumimoji="1" lang="en-US" altLang="ja-JP" sz="2400" dirty="0"/>
          </a:p>
          <a:p>
            <a:r>
              <a:rPr kumimoji="1" lang="en-US" altLang="ja-JP" sz="2400" dirty="0"/>
              <a:t>    retur</a:t>
            </a:r>
            <a:r>
              <a:rPr lang="en-US" altLang="ja-JP" sz="2400" dirty="0"/>
              <a:t>n 0;</a:t>
            </a:r>
            <a:endParaRPr kumimoji="1" lang="en-US" altLang="ja-JP" sz="2400" dirty="0"/>
          </a:p>
          <a:p>
            <a:r>
              <a:rPr lang="en-US" altLang="ja-JP" sz="2400" dirty="0"/>
              <a:t>}</a:t>
            </a:r>
            <a:endParaRPr kumimoji="1" lang="ja-JP" altLang="en-US" sz="2400" dirty="0"/>
          </a:p>
        </p:txBody>
      </p:sp>
      <p:sp>
        <p:nvSpPr>
          <p:cNvPr id="6" name="テキスト ボックス 5"/>
          <p:cNvSpPr txBox="1"/>
          <p:nvPr/>
        </p:nvSpPr>
        <p:spPr>
          <a:xfrm>
            <a:off x="3746312" y="1417638"/>
            <a:ext cx="5022376" cy="3785652"/>
          </a:xfrm>
          <a:prstGeom prst="rect">
            <a:avLst/>
          </a:prstGeom>
          <a:noFill/>
        </p:spPr>
        <p:txBody>
          <a:bodyPr wrap="square" rtlCol="0">
            <a:spAutoFit/>
          </a:bodyPr>
          <a:lstStyle/>
          <a:p>
            <a:r>
              <a:rPr kumimoji="1" lang="ja-JP" altLang="en-US" sz="2400" dirty="0"/>
              <a:t>この例の場合、関数呼び出し式</a:t>
            </a:r>
            <a:r>
              <a:rPr kumimoji="1" lang="en-US" altLang="ja-JP" sz="2400" dirty="0" err="1"/>
              <a:t>addTwo</a:t>
            </a:r>
            <a:r>
              <a:rPr kumimoji="1" lang="en-US" altLang="ja-JP" sz="2400" dirty="0"/>
              <a:t> (2+1)</a:t>
            </a:r>
            <a:r>
              <a:rPr kumimoji="1" lang="ja-JP" altLang="en-US" sz="2400" dirty="0"/>
              <a:t>の評価は、</a:t>
            </a:r>
            <a:r>
              <a:rPr lang="ja-JP" altLang="en-US" sz="2400" dirty="0"/>
              <a:t>まず引数の</a:t>
            </a:r>
            <a:r>
              <a:rPr lang="en-US" altLang="ja-JP" sz="2400" dirty="0"/>
              <a:t>2+1</a:t>
            </a:r>
            <a:r>
              <a:rPr lang="ja-JP" altLang="en-US" sz="2400" dirty="0"/>
              <a:t>を評価し、その結果である</a:t>
            </a:r>
            <a:r>
              <a:rPr lang="en-US" altLang="ja-JP" sz="2400" dirty="0"/>
              <a:t>3</a:t>
            </a:r>
            <a:r>
              <a:rPr lang="ja-JP" altLang="en-US" sz="2400" dirty="0"/>
              <a:t>を関数</a:t>
            </a:r>
            <a:r>
              <a:rPr lang="en-US" altLang="ja-JP" sz="2400" dirty="0" err="1"/>
              <a:t>addTwo</a:t>
            </a:r>
            <a:r>
              <a:rPr lang="ja-JP" altLang="en-US" sz="2400" dirty="0"/>
              <a:t>の仮引数</a:t>
            </a:r>
            <a:r>
              <a:rPr lang="en-US" altLang="ja-JP" sz="2400" dirty="0"/>
              <a:t>x</a:t>
            </a:r>
            <a:r>
              <a:rPr lang="ja-JP" altLang="en-US" sz="2400" dirty="0"/>
              <a:t>に代入し、関数本体の複合文を実行するという順で行われる。関数本体の中で</a:t>
            </a:r>
            <a:r>
              <a:rPr lang="en-US" altLang="ja-JP" sz="2400" dirty="0"/>
              <a:t>return</a:t>
            </a:r>
            <a:r>
              <a:rPr lang="ja-JP" altLang="en-US" sz="2400" dirty="0"/>
              <a:t>文があり、</a:t>
            </a:r>
            <a:r>
              <a:rPr lang="en-US" altLang="ja-JP" sz="2400" dirty="0"/>
              <a:t>x+2</a:t>
            </a:r>
            <a:r>
              <a:rPr lang="ja-JP" altLang="en-US" sz="2400" dirty="0"/>
              <a:t>の評価結果の</a:t>
            </a:r>
            <a:r>
              <a:rPr lang="en-US" altLang="ja-JP" sz="2400" dirty="0"/>
              <a:t>5</a:t>
            </a:r>
            <a:r>
              <a:rPr lang="ja-JP" altLang="en-US" sz="2400" dirty="0"/>
              <a:t>が関数の返り値として返される。その値</a:t>
            </a:r>
            <a:r>
              <a:rPr lang="en-US" altLang="ja-JP" sz="2400" dirty="0"/>
              <a:t>5</a:t>
            </a:r>
            <a:r>
              <a:rPr lang="ja-JP" altLang="en-US" sz="2400" dirty="0"/>
              <a:t>が、関数呼び出し式</a:t>
            </a:r>
            <a:r>
              <a:rPr lang="en-US" altLang="ja-JP" sz="2400" dirty="0" err="1"/>
              <a:t>addTwo</a:t>
            </a:r>
            <a:r>
              <a:rPr lang="en-US" altLang="ja-JP" sz="2400" dirty="0"/>
              <a:t>(2+1)</a:t>
            </a:r>
            <a:r>
              <a:rPr lang="ja-JP" altLang="en-US" sz="2400" dirty="0"/>
              <a:t>の値となり、それが</a:t>
            </a:r>
            <a:r>
              <a:rPr lang="en-US" altLang="ja-JP" sz="2400" dirty="0"/>
              <a:t>a</a:t>
            </a:r>
            <a:r>
              <a:rPr lang="ja-JP" altLang="en-US" sz="2400" dirty="0"/>
              <a:t>に代入され、</a:t>
            </a:r>
            <a:r>
              <a:rPr lang="en-US" altLang="ja-JP" sz="2400" dirty="0"/>
              <a:t>a=5</a:t>
            </a:r>
            <a:r>
              <a:rPr lang="ja-JP" altLang="en-US" sz="2400" dirty="0"/>
              <a:t>が表示される。</a:t>
            </a:r>
            <a:endParaRPr kumimoji="1" lang="ja-JP" alt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仮引数の有効範囲</a:t>
            </a:r>
            <a:endParaRPr kumimoji="1" lang="ja-JP" altLang="en-US" dirty="0"/>
          </a:p>
        </p:txBody>
      </p:sp>
      <p:sp>
        <p:nvSpPr>
          <p:cNvPr id="4" name="テキスト ボックス 3"/>
          <p:cNvSpPr txBox="1"/>
          <p:nvPr/>
        </p:nvSpPr>
        <p:spPr>
          <a:xfrm>
            <a:off x="600499" y="1688785"/>
            <a:ext cx="3005887" cy="3785652"/>
          </a:xfrm>
          <a:prstGeom prst="rect">
            <a:avLst/>
          </a:prstGeom>
          <a:noFill/>
          <a:ln>
            <a:solidFill>
              <a:schemeClr val="tx1"/>
            </a:solidFill>
          </a:ln>
        </p:spPr>
        <p:txBody>
          <a:bodyPr wrap="none" rtlCol="0">
            <a:spAutoFit/>
          </a:bodyPr>
          <a:lstStyle/>
          <a:p>
            <a:r>
              <a:rPr lang="en-US" altLang="ja-JP" sz="2400" dirty="0"/>
              <a:t>#include&lt;</a:t>
            </a:r>
            <a:r>
              <a:rPr lang="en-US" altLang="ja-JP" sz="2400" dirty="0" err="1"/>
              <a:t>stdio.h</a:t>
            </a:r>
            <a:r>
              <a:rPr lang="en-US" altLang="ja-JP" sz="2400" dirty="0"/>
              <a:t>&gt;</a:t>
            </a:r>
          </a:p>
          <a:p>
            <a:r>
              <a:rPr kumimoji="1" lang="en-US" altLang="ja-JP" sz="2400" dirty="0" err="1"/>
              <a:t>int</a:t>
            </a:r>
            <a:r>
              <a:rPr kumimoji="1" lang="en-US" altLang="ja-JP" sz="2400" dirty="0"/>
              <a:t> </a:t>
            </a:r>
            <a:r>
              <a:rPr kumimoji="1" lang="en-US" altLang="ja-JP" sz="2400" dirty="0" err="1"/>
              <a:t>addTwo</a:t>
            </a:r>
            <a:r>
              <a:rPr kumimoji="1" lang="en-US" altLang="ja-JP" sz="2400" dirty="0"/>
              <a:t> (</a:t>
            </a:r>
            <a:r>
              <a:rPr kumimoji="1" lang="en-US" altLang="ja-JP" sz="2400" dirty="0" err="1"/>
              <a:t>int</a:t>
            </a:r>
            <a:r>
              <a:rPr kumimoji="1" lang="en-US" altLang="ja-JP" sz="2400" dirty="0"/>
              <a:t> x) </a:t>
            </a:r>
            <a:r>
              <a:rPr kumimoji="1" lang="en-US" altLang="ja-JP" sz="2400" dirty="0">
                <a:solidFill>
                  <a:srgbClr val="FF0000"/>
                </a:solidFill>
              </a:rPr>
              <a:t>{</a:t>
            </a:r>
          </a:p>
          <a:p>
            <a:r>
              <a:rPr lang="en-US" altLang="ja-JP" sz="2400" dirty="0">
                <a:solidFill>
                  <a:srgbClr val="FF0000"/>
                </a:solidFill>
              </a:rPr>
              <a:t>    return x+2;</a:t>
            </a:r>
          </a:p>
          <a:p>
            <a:r>
              <a:rPr kumimoji="1" lang="en-US" altLang="ja-JP" sz="2400" dirty="0">
                <a:solidFill>
                  <a:srgbClr val="FF0000"/>
                </a:solidFill>
              </a:rPr>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a:t>
            </a:r>
          </a:p>
          <a:p>
            <a:r>
              <a:rPr kumimoji="1" lang="en-US" altLang="ja-JP" sz="2400" dirty="0"/>
              <a:t>    a = </a:t>
            </a:r>
            <a:r>
              <a:rPr kumimoji="1" lang="en-US" altLang="ja-JP" sz="2400" dirty="0" err="1"/>
              <a:t>addTwo</a:t>
            </a:r>
            <a:r>
              <a:rPr kumimoji="1" lang="en-US" altLang="ja-JP" sz="2400" dirty="0"/>
              <a:t> (2+1);</a:t>
            </a:r>
          </a:p>
          <a:p>
            <a:r>
              <a:rPr lang="en-US" altLang="ja-JP" sz="2400" dirty="0"/>
              <a:t>    </a:t>
            </a:r>
            <a:r>
              <a:rPr lang="en-US" altLang="ja-JP" sz="2400" dirty="0" err="1"/>
              <a:t>printf</a:t>
            </a:r>
            <a:r>
              <a:rPr lang="en-US" altLang="ja-JP" sz="2400" dirty="0"/>
              <a:t> (“a=%d\n”, a);</a:t>
            </a:r>
            <a:endParaRPr kumimoji="1" lang="en-US" altLang="ja-JP" sz="2400" dirty="0"/>
          </a:p>
          <a:p>
            <a:r>
              <a:rPr kumimoji="1" lang="en-US" altLang="ja-JP" sz="2400" dirty="0"/>
              <a:t>    retur</a:t>
            </a:r>
            <a:r>
              <a:rPr lang="en-US" altLang="ja-JP" sz="2400" dirty="0"/>
              <a:t>n 0;</a:t>
            </a:r>
            <a:endParaRPr kumimoji="1" lang="en-US" altLang="ja-JP" sz="2400" dirty="0"/>
          </a:p>
          <a:p>
            <a:r>
              <a:rPr lang="en-US" altLang="ja-JP" sz="2400" dirty="0"/>
              <a:t>}</a:t>
            </a:r>
            <a:endParaRPr kumimoji="1" lang="ja-JP" altLang="en-US" sz="2400" dirty="0"/>
          </a:p>
        </p:txBody>
      </p:sp>
      <p:sp>
        <p:nvSpPr>
          <p:cNvPr id="5" name="テキスト ボックス 4"/>
          <p:cNvSpPr txBox="1"/>
          <p:nvPr/>
        </p:nvSpPr>
        <p:spPr>
          <a:xfrm>
            <a:off x="4053386" y="1688785"/>
            <a:ext cx="4264925" cy="2677656"/>
          </a:xfrm>
          <a:prstGeom prst="rect">
            <a:avLst/>
          </a:prstGeom>
          <a:noFill/>
        </p:spPr>
        <p:txBody>
          <a:bodyPr wrap="square" rtlCol="0">
            <a:spAutoFit/>
          </a:bodyPr>
          <a:lstStyle/>
          <a:p>
            <a:r>
              <a:rPr kumimoji="1" lang="ja-JP" altLang="en-US" sz="2400" dirty="0"/>
              <a:t>関数</a:t>
            </a:r>
            <a:r>
              <a:rPr kumimoji="1" lang="en-US" altLang="ja-JP" sz="2400" dirty="0" err="1"/>
              <a:t>addTwo</a:t>
            </a:r>
            <a:r>
              <a:rPr kumimoji="1" lang="ja-JP" altLang="en-US" sz="2400" dirty="0"/>
              <a:t>の仮引数</a:t>
            </a:r>
            <a:r>
              <a:rPr kumimoji="1" lang="en-US" altLang="ja-JP" sz="2400" dirty="0"/>
              <a:t>x</a:t>
            </a:r>
            <a:r>
              <a:rPr kumimoji="1" lang="ja-JP" altLang="en-US" sz="2400" dirty="0"/>
              <a:t>の有効範囲は、</a:t>
            </a:r>
            <a:r>
              <a:rPr kumimoji="1" lang="en-US" altLang="ja-JP" sz="2400" dirty="0" err="1"/>
              <a:t>addTwo</a:t>
            </a:r>
            <a:r>
              <a:rPr kumimoji="1" lang="ja-JP" altLang="en-US" sz="2400" dirty="0"/>
              <a:t>の本体の複合文（赤字部分）である。</a:t>
            </a:r>
            <a:endParaRPr kumimoji="1" lang="en-US" altLang="ja-JP" sz="2400" dirty="0"/>
          </a:p>
          <a:p>
            <a:r>
              <a:rPr kumimoji="1" lang="ja-JP" altLang="en-US" sz="2400" dirty="0"/>
              <a:t>（ただし</a:t>
            </a:r>
            <a:r>
              <a:rPr kumimoji="1" lang="en-US" altLang="ja-JP" sz="2400" dirty="0" err="1"/>
              <a:t>addTwo</a:t>
            </a:r>
            <a:r>
              <a:rPr kumimoji="1" lang="ja-JP" altLang="en-US" sz="2400" dirty="0"/>
              <a:t>の本体の複合文の中にさらに複合文を書いてその中で</a:t>
            </a:r>
            <a:r>
              <a:rPr kumimoji="1" lang="en-US" altLang="ja-JP" sz="2400" dirty="0"/>
              <a:t>x</a:t>
            </a:r>
            <a:r>
              <a:rPr kumimoji="1" lang="ja-JP" altLang="en-US" sz="2400" dirty="0"/>
              <a:t>を宣言した場合は、その</a:t>
            </a:r>
            <a:r>
              <a:rPr kumimoji="1" lang="en-US" altLang="ja-JP" sz="2400" dirty="0"/>
              <a:t>x</a:t>
            </a:r>
            <a:r>
              <a:rPr kumimoji="1" lang="ja-JP" altLang="en-US" sz="2400" dirty="0"/>
              <a:t>の有効範囲は除く。）</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33694"/>
            <a:ext cx="8229600" cy="557877"/>
          </a:xfrm>
        </p:spPr>
        <p:txBody>
          <a:bodyPr>
            <a:normAutofit fontScale="90000"/>
          </a:bodyPr>
          <a:lstStyle/>
          <a:p>
            <a:r>
              <a:rPr lang="ja-JP" altLang="en-US" dirty="0"/>
              <a:t>関数の例５（打ち込んで確認）</a:t>
            </a:r>
            <a:endParaRPr kumimoji="1" lang="ja-JP" altLang="en-US" dirty="0"/>
          </a:p>
        </p:txBody>
      </p:sp>
      <p:sp>
        <p:nvSpPr>
          <p:cNvPr id="4" name="テキスト ボックス 3"/>
          <p:cNvSpPr txBox="1"/>
          <p:nvPr/>
        </p:nvSpPr>
        <p:spPr>
          <a:xfrm>
            <a:off x="278666" y="1109494"/>
            <a:ext cx="3488134" cy="5262979"/>
          </a:xfrm>
          <a:prstGeom prst="rect">
            <a:avLst/>
          </a:prstGeom>
          <a:noFill/>
          <a:ln>
            <a:solidFill>
              <a:schemeClr val="tx1"/>
            </a:solidFill>
          </a:ln>
        </p:spPr>
        <p:txBody>
          <a:bodyPr wrap="none" rtlCol="0">
            <a:spAutoFit/>
          </a:bodyPr>
          <a:lstStyle/>
          <a:p>
            <a:r>
              <a:rPr kumimoji="1" lang="en-US" altLang="ja-JP" sz="2800" dirty="0"/>
              <a:t>#include&lt;</a:t>
            </a:r>
            <a:r>
              <a:rPr kumimoji="1" lang="en-US" altLang="ja-JP" sz="2800" dirty="0" err="1"/>
              <a:t>stdio.h</a:t>
            </a:r>
            <a:r>
              <a:rPr kumimoji="1" lang="en-US" altLang="ja-JP" sz="2800" dirty="0"/>
              <a:t>&gt;</a:t>
            </a:r>
          </a:p>
          <a:p>
            <a:r>
              <a:rPr kumimoji="1" lang="en-US" altLang="ja-JP" sz="2800" dirty="0" err="1"/>
              <a:t>int</a:t>
            </a:r>
            <a:r>
              <a:rPr kumimoji="1" lang="en-US" altLang="ja-JP" sz="2800" dirty="0"/>
              <a:t> </a:t>
            </a:r>
            <a:r>
              <a:rPr kumimoji="1" lang="en-US" altLang="ja-JP" sz="2800" dirty="0" err="1"/>
              <a:t>addTwo</a:t>
            </a:r>
            <a:r>
              <a:rPr kumimoji="1" lang="en-US" altLang="ja-JP" sz="2800" dirty="0"/>
              <a:t> (</a:t>
            </a:r>
            <a:r>
              <a:rPr kumimoji="1" lang="en-US" altLang="ja-JP" sz="2800" dirty="0" err="1"/>
              <a:t>int</a:t>
            </a:r>
            <a:r>
              <a:rPr kumimoji="1" lang="en-US" altLang="ja-JP" sz="2800" dirty="0"/>
              <a:t> </a:t>
            </a:r>
            <a:r>
              <a:rPr kumimoji="1" lang="en-US" altLang="ja-JP" sz="2800" dirty="0">
                <a:solidFill>
                  <a:srgbClr val="00B050"/>
                </a:solidFill>
              </a:rPr>
              <a:t>x</a:t>
            </a:r>
            <a:r>
              <a:rPr kumimoji="1" lang="en-US" altLang="ja-JP" sz="2800" dirty="0"/>
              <a:t>) {</a:t>
            </a:r>
          </a:p>
          <a:p>
            <a:r>
              <a:rPr lang="en-US" altLang="ja-JP" sz="2800" dirty="0"/>
              <a:t>    </a:t>
            </a:r>
            <a:r>
              <a:rPr lang="en-US" altLang="ja-JP" sz="2800" dirty="0">
                <a:solidFill>
                  <a:srgbClr val="00B050"/>
                </a:solidFill>
              </a:rPr>
              <a:t>x</a:t>
            </a:r>
            <a:r>
              <a:rPr lang="en-US" altLang="ja-JP" sz="2800" dirty="0"/>
              <a:t> = </a:t>
            </a:r>
            <a:r>
              <a:rPr lang="en-US" altLang="ja-JP" sz="2800" dirty="0">
                <a:solidFill>
                  <a:srgbClr val="00B050"/>
                </a:solidFill>
              </a:rPr>
              <a:t>x</a:t>
            </a:r>
            <a:r>
              <a:rPr lang="en-US" altLang="ja-JP" sz="2800" dirty="0"/>
              <a:t> + 2;</a:t>
            </a:r>
            <a:endParaRPr kumimoji="1" lang="en-US" altLang="ja-JP" sz="2800" dirty="0"/>
          </a:p>
          <a:p>
            <a:r>
              <a:rPr lang="en-US" altLang="ja-JP" sz="2800" dirty="0"/>
              <a:t>    return </a:t>
            </a:r>
            <a:r>
              <a:rPr lang="en-US" altLang="ja-JP" sz="2800" dirty="0">
                <a:solidFill>
                  <a:srgbClr val="00B050"/>
                </a:solidFill>
              </a:rPr>
              <a:t>x</a:t>
            </a:r>
            <a:r>
              <a:rPr lang="en-US" altLang="ja-JP" sz="2800" dirty="0"/>
              <a:t>;</a:t>
            </a:r>
          </a:p>
          <a:p>
            <a:r>
              <a:rPr kumimoji="1" lang="en-US" altLang="ja-JP" sz="2800" dirty="0"/>
              <a: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 </a:t>
            </a:r>
            <a:r>
              <a:rPr lang="en-US" altLang="ja-JP" sz="2800" dirty="0">
                <a:solidFill>
                  <a:srgbClr val="FF0000"/>
                </a:solidFill>
              </a:rPr>
              <a:t>x</a:t>
            </a:r>
            <a:r>
              <a:rPr lang="en-US" altLang="ja-JP" sz="2800" dirty="0"/>
              <a:t> = 3;</a:t>
            </a:r>
          </a:p>
          <a:p>
            <a:r>
              <a:rPr kumimoji="1" lang="en-US" altLang="ja-JP" sz="2800" dirty="0"/>
              <a:t>    a = </a:t>
            </a:r>
            <a:r>
              <a:rPr kumimoji="1" lang="en-US" altLang="ja-JP" sz="2800" dirty="0" err="1"/>
              <a:t>addTwo</a:t>
            </a:r>
            <a:r>
              <a:rPr kumimoji="1" lang="en-US" altLang="ja-JP" sz="2800" dirty="0"/>
              <a:t> (</a:t>
            </a:r>
            <a:r>
              <a:rPr kumimoji="1" lang="en-US" altLang="ja-JP" sz="2800" dirty="0">
                <a:solidFill>
                  <a:srgbClr val="FF0000"/>
                </a:solidFill>
              </a:rPr>
              <a:t>x</a:t>
            </a:r>
            <a:r>
              <a:rPr kumimoji="1" lang="en-US" altLang="ja-JP" sz="2800" dirty="0"/>
              <a:t>);</a:t>
            </a:r>
          </a:p>
          <a:p>
            <a:r>
              <a:rPr lang="en-US" altLang="ja-JP" sz="2800" dirty="0"/>
              <a:t>    </a:t>
            </a:r>
            <a:r>
              <a:rPr lang="en-US" altLang="ja-JP" sz="2800" dirty="0" err="1"/>
              <a:t>printf</a:t>
            </a:r>
            <a:r>
              <a:rPr lang="en-US" altLang="ja-JP" sz="2800" dirty="0"/>
              <a:t> (“x=%d\n”, </a:t>
            </a:r>
            <a:r>
              <a:rPr lang="en-US" altLang="ja-JP" sz="2800" dirty="0">
                <a:solidFill>
                  <a:srgbClr val="FF0000"/>
                </a:solidFill>
              </a:rPr>
              <a:t>x</a:t>
            </a:r>
            <a:r>
              <a:rPr lang="en-US" altLang="ja-JP" sz="2800" dirty="0"/>
              <a:t>);</a:t>
            </a:r>
          </a:p>
          <a:p>
            <a:r>
              <a:rPr lang="en-US" altLang="ja-JP" sz="2800" dirty="0"/>
              <a:t>    </a:t>
            </a:r>
            <a:r>
              <a:rPr lang="en-US" altLang="ja-JP" sz="2800" dirty="0" err="1"/>
              <a:t>printf</a:t>
            </a:r>
            <a:r>
              <a:rPr lang="en-US" altLang="ja-JP" sz="2800" dirty="0"/>
              <a:t> (“a=%d\n”, a);</a:t>
            </a:r>
            <a:endParaRPr kumimoji="1" lang="en-US" altLang="ja-JP" sz="2800" dirty="0"/>
          </a:p>
          <a:p>
            <a:r>
              <a:rPr kumimoji="1" lang="en-US" altLang="ja-JP" sz="2800" dirty="0"/>
              <a:t>    retur</a:t>
            </a:r>
            <a:r>
              <a:rPr lang="en-US" altLang="ja-JP" sz="2800" dirty="0"/>
              <a:t>n 0;</a:t>
            </a:r>
            <a:endParaRPr kumimoji="1" lang="en-US" altLang="ja-JP" sz="2800" dirty="0"/>
          </a:p>
          <a:p>
            <a:r>
              <a:rPr lang="en-US" altLang="ja-JP" sz="2800" dirty="0"/>
              <a:t>}</a:t>
            </a:r>
            <a:endParaRPr kumimoji="1" lang="ja-JP" altLang="en-US" sz="2800" dirty="0"/>
          </a:p>
        </p:txBody>
      </p:sp>
      <p:sp>
        <p:nvSpPr>
          <p:cNvPr id="5" name="テキスト ボックス 4"/>
          <p:cNvSpPr txBox="1"/>
          <p:nvPr/>
        </p:nvSpPr>
        <p:spPr>
          <a:xfrm>
            <a:off x="3932783" y="1131030"/>
            <a:ext cx="5117499" cy="4524315"/>
          </a:xfrm>
          <a:prstGeom prst="rect">
            <a:avLst/>
          </a:prstGeom>
          <a:noFill/>
        </p:spPr>
        <p:txBody>
          <a:bodyPr wrap="square" rtlCol="0">
            <a:spAutoFit/>
          </a:bodyPr>
          <a:lstStyle/>
          <a:p>
            <a:r>
              <a:rPr kumimoji="1" lang="ja-JP" altLang="en-US" sz="2400" dirty="0"/>
              <a:t>この例の場合、関数呼び出し式</a:t>
            </a:r>
            <a:r>
              <a:rPr kumimoji="1" lang="en-US" altLang="ja-JP" sz="2400" dirty="0" err="1"/>
              <a:t>addTwo</a:t>
            </a:r>
            <a:r>
              <a:rPr kumimoji="1" lang="en-US" altLang="ja-JP" sz="2400" dirty="0"/>
              <a:t> (x)</a:t>
            </a:r>
            <a:r>
              <a:rPr kumimoji="1" lang="ja-JP" altLang="en-US" sz="2400" dirty="0"/>
              <a:t>の評価は、</a:t>
            </a:r>
            <a:r>
              <a:rPr lang="ja-JP" altLang="en-US" sz="2400" dirty="0"/>
              <a:t>まず引数の</a:t>
            </a:r>
            <a:r>
              <a:rPr lang="en-US" altLang="ja-JP" sz="2400" dirty="0">
                <a:solidFill>
                  <a:srgbClr val="FF0000"/>
                </a:solidFill>
              </a:rPr>
              <a:t>x</a:t>
            </a:r>
            <a:r>
              <a:rPr lang="ja-JP" altLang="en-US" sz="2400" dirty="0"/>
              <a:t>（赤色）を評価し、その結果である</a:t>
            </a:r>
            <a:r>
              <a:rPr lang="en-US" altLang="ja-JP" sz="2400" dirty="0"/>
              <a:t>3</a:t>
            </a:r>
            <a:r>
              <a:rPr lang="ja-JP" altLang="en-US" sz="2400" dirty="0"/>
              <a:t>を関数</a:t>
            </a:r>
            <a:r>
              <a:rPr lang="en-US" altLang="ja-JP" sz="2400" dirty="0" err="1"/>
              <a:t>addTwo</a:t>
            </a:r>
            <a:r>
              <a:rPr lang="ja-JP" altLang="en-US" sz="2400" dirty="0"/>
              <a:t>の仮引数</a:t>
            </a:r>
            <a:r>
              <a:rPr lang="en-US" altLang="ja-JP" sz="2400" dirty="0">
                <a:solidFill>
                  <a:srgbClr val="00B050"/>
                </a:solidFill>
              </a:rPr>
              <a:t>x</a:t>
            </a:r>
            <a:r>
              <a:rPr lang="ja-JP" altLang="en-US" sz="2400" dirty="0"/>
              <a:t>（緑色）に代入し、関数本体の複合文を実行するという順で行われる。関数本体の中の代入式</a:t>
            </a:r>
            <a:r>
              <a:rPr lang="en-US" altLang="ja-JP" sz="2400" dirty="0">
                <a:solidFill>
                  <a:srgbClr val="00B050"/>
                </a:solidFill>
              </a:rPr>
              <a:t>x</a:t>
            </a:r>
            <a:r>
              <a:rPr lang="en-US" altLang="ja-JP" sz="2400" dirty="0"/>
              <a:t>=</a:t>
            </a:r>
            <a:r>
              <a:rPr lang="en-US" altLang="ja-JP" sz="2400" dirty="0">
                <a:solidFill>
                  <a:srgbClr val="00B050"/>
                </a:solidFill>
              </a:rPr>
              <a:t>x</a:t>
            </a:r>
            <a:r>
              <a:rPr lang="en-US" altLang="ja-JP" sz="2400" dirty="0"/>
              <a:t>+2</a:t>
            </a:r>
            <a:r>
              <a:rPr lang="ja-JP" altLang="en-US" sz="2400" dirty="0"/>
              <a:t>の部分で</a:t>
            </a:r>
            <a:r>
              <a:rPr lang="en-US" altLang="ja-JP" sz="2400" dirty="0">
                <a:solidFill>
                  <a:srgbClr val="00B050"/>
                </a:solidFill>
              </a:rPr>
              <a:t>x</a:t>
            </a:r>
            <a:r>
              <a:rPr lang="ja-JP" altLang="en-US" sz="2400" dirty="0"/>
              <a:t>（緑色）に</a:t>
            </a:r>
            <a:r>
              <a:rPr lang="en-US" altLang="ja-JP" sz="2400" dirty="0"/>
              <a:t>5</a:t>
            </a:r>
            <a:r>
              <a:rPr lang="ja-JP" altLang="en-US" sz="2400" dirty="0"/>
              <a:t>が代入され、</a:t>
            </a:r>
            <a:r>
              <a:rPr lang="en-US" altLang="ja-JP" sz="2400" dirty="0"/>
              <a:t>return</a:t>
            </a:r>
            <a:r>
              <a:rPr lang="ja-JP" altLang="en-US" sz="2400" dirty="0"/>
              <a:t>文 </a:t>
            </a:r>
            <a:r>
              <a:rPr lang="en-US" altLang="ja-JP" sz="2400" dirty="0"/>
              <a:t>return </a:t>
            </a:r>
            <a:r>
              <a:rPr lang="en-US" altLang="ja-JP" sz="2400" dirty="0">
                <a:solidFill>
                  <a:srgbClr val="00B050"/>
                </a:solidFill>
              </a:rPr>
              <a:t>x</a:t>
            </a:r>
            <a:r>
              <a:rPr lang="en-US" altLang="ja-JP" sz="2400" dirty="0"/>
              <a:t>;</a:t>
            </a:r>
            <a:r>
              <a:rPr lang="ja-JP" altLang="en-US" sz="2400" dirty="0"/>
              <a:t>で</a:t>
            </a:r>
            <a:r>
              <a:rPr lang="en-US" altLang="ja-JP" sz="2400" dirty="0">
                <a:solidFill>
                  <a:srgbClr val="00B050"/>
                </a:solidFill>
              </a:rPr>
              <a:t>x</a:t>
            </a:r>
            <a:r>
              <a:rPr lang="ja-JP" altLang="en-US" sz="2400" dirty="0"/>
              <a:t>（緑色）の評価結果の</a:t>
            </a:r>
            <a:r>
              <a:rPr lang="en-US" altLang="ja-JP" sz="2400" dirty="0"/>
              <a:t>5</a:t>
            </a:r>
            <a:r>
              <a:rPr lang="ja-JP" altLang="en-US" sz="2400" dirty="0"/>
              <a:t>が関数の返り値として返される。その値</a:t>
            </a:r>
            <a:r>
              <a:rPr lang="en-US" altLang="ja-JP" sz="2400" dirty="0"/>
              <a:t>5</a:t>
            </a:r>
            <a:r>
              <a:rPr lang="ja-JP" altLang="en-US" sz="2400" dirty="0"/>
              <a:t>が、関数呼び出し式</a:t>
            </a:r>
            <a:r>
              <a:rPr lang="en-US" altLang="ja-JP" sz="2400" dirty="0" err="1"/>
              <a:t>addTwo</a:t>
            </a:r>
            <a:r>
              <a:rPr lang="en-US" altLang="ja-JP" sz="2400" dirty="0"/>
              <a:t>(</a:t>
            </a:r>
            <a:r>
              <a:rPr lang="en-US" altLang="ja-JP" sz="2400" dirty="0">
                <a:solidFill>
                  <a:srgbClr val="FF0000"/>
                </a:solidFill>
              </a:rPr>
              <a:t>x</a:t>
            </a:r>
            <a:r>
              <a:rPr lang="en-US" altLang="ja-JP" sz="2400" dirty="0"/>
              <a:t>)</a:t>
            </a:r>
            <a:r>
              <a:rPr lang="ja-JP" altLang="en-US" sz="2400" dirty="0"/>
              <a:t>の値となり、それが</a:t>
            </a:r>
            <a:r>
              <a:rPr lang="en-US" altLang="ja-JP" sz="2400" dirty="0"/>
              <a:t>a</a:t>
            </a:r>
            <a:r>
              <a:rPr lang="ja-JP" altLang="en-US" sz="2400" dirty="0"/>
              <a:t>に代入される。そして、</a:t>
            </a:r>
            <a:r>
              <a:rPr lang="en-US" altLang="ja-JP" sz="2400" dirty="0"/>
              <a:t>x=3, a=5</a:t>
            </a:r>
            <a:r>
              <a:rPr lang="ja-JP" altLang="en-US" sz="2400" dirty="0"/>
              <a:t>が表示される。</a:t>
            </a:r>
            <a:endParaRPr lang="en-US" altLang="ja-JP" sz="2400" dirty="0"/>
          </a:p>
        </p:txBody>
      </p:sp>
      <p:sp>
        <p:nvSpPr>
          <p:cNvPr id="6" name="正方形/長方形 5"/>
          <p:cNvSpPr/>
          <p:nvPr/>
        </p:nvSpPr>
        <p:spPr>
          <a:xfrm>
            <a:off x="4005625" y="5771230"/>
            <a:ext cx="5022376" cy="830997"/>
          </a:xfrm>
          <a:prstGeom prst="rect">
            <a:avLst/>
          </a:prstGeom>
          <a:noFill/>
          <a:ln>
            <a:solidFill>
              <a:schemeClr val="tx1"/>
            </a:solidFill>
          </a:ln>
        </p:spPr>
        <p:txBody>
          <a:bodyPr wrap="square">
            <a:spAutoFit/>
          </a:bodyPr>
          <a:lstStyle/>
          <a:p>
            <a:r>
              <a:rPr lang="en-US" altLang="ja-JP" sz="2400" dirty="0" err="1"/>
              <a:t>addTwo</a:t>
            </a:r>
            <a:r>
              <a:rPr lang="ja-JP" altLang="en-US" sz="2400" dirty="0"/>
              <a:t>の引数</a:t>
            </a:r>
            <a:r>
              <a:rPr lang="en-US" altLang="ja-JP" sz="2400" dirty="0">
                <a:solidFill>
                  <a:srgbClr val="00B050"/>
                </a:solidFill>
              </a:rPr>
              <a:t>x</a:t>
            </a:r>
            <a:r>
              <a:rPr lang="ja-JP" altLang="en-US" sz="2400" dirty="0"/>
              <a:t>（緑色）と</a:t>
            </a:r>
            <a:r>
              <a:rPr lang="en-US" altLang="ja-JP" sz="2400" dirty="0"/>
              <a:t>main</a:t>
            </a:r>
            <a:r>
              <a:rPr lang="ja-JP" altLang="en-US" sz="2400" dirty="0"/>
              <a:t>関数中の</a:t>
            </a:r>
            <a:r>
              <a:rPr lang="en-US" altLang="ja-JP" sz="2400" dirty="0">
                <a:solidFill>
                  <a:srgbClr val="FF0000"/>
                </a:solidFill>
              </a:rPr>
              <a:t>x</a:t>
            </a:r>
            <a:r>
              <a:rPr lang="ja-JP" altLang="en-US" sz="2400" dirty="0"/>
              <a:t>（赤色）は別の変数である。</a:t>
            </a:r>
            <a:endParaRPr lang="en-US" altLang="ja-JP"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6240"/>
          </a:xfrm>
        </p:spPr>
        <p:txBody>
          <a:bodyPr/>
          <a:lstStyle/>
          <a:p>
            <a:r>
              <a:rPr lang="ja-JP" altLang="en-US" dirty="0"/>
              <a:t>例６</a:t>
            </a:r>
            <a:endParaRPr kumimoji="1" lang="ja-JP" altLang="en-US" dirty="0"/>
          </a:p>
        </p:txBody>
      </p:sp>
      <p:sp>
        <p:nvSpPr>
          <p:cNvPr id="7" name="正方形/長方形 6"/>
          <p:cNvSpPr/>
          <p:nvPr/>
        </p:nvSpPr>
        <p:spPr>
          <a:xfrm>
            <a:off x="341189" y="1185622"/>
            <a:ext cx="2702262" cy="4154984"/>
          </a:xfrm>
          <a:prstGeom prst="rect">
            <a:avLst/>
          </a:prstGeom>
          <a:ln>
            <a:solidFill>
              <a:schemeClr val="tx1"/>
            </a:solidFill>
          </a:ln>
        </p:spPr>
        <p:txBody>
          <a:bodyPr wrap="square">
            <a:spAutoFit/>
          </a:bodyPr>
          <a:lstStyle/>
          <a:p>
            <a:r>
              <a:rPr lang="en-US" altLang="ja-JP" sz="2400" dirty="0"/>
              <a:t>/* 1</a:t>
            </a:r>
            <a:r>
              <a:rPr lang="ja-JP" altLang="en-US" sz="2400" dirty="0"/>
              <a:t>から</a:t>
            </a:r>
            <a:r>
              <a:rPr lang="en-US" altLang="ja-JP" sz="2400" dirty="0"/>
              <a:t>n</a:t>
            </a:r>
            <a:r>
              <a:rPr lang="ja-JP" altLang="en-US" sz="2400" dirty="0" err="1"/>
              <a:t>までの</a:t>
            </a:r>
            <a:r>
              <a:rPr lang="ja-JP" altLang="en-US" sz="2400" dirty="0"/>
              <a:t>和を表示  *</a:t>
            </a:r>
            <a:r>
              <a:rPr lang="en-US" altLang="ja-JP" sz="2400" dirty="0"/>
              <a:t>/</a:t>
            </a:r>
          </a:p>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t>int</a:t>
            </a:r>
            <a:r>
              <a:rPr lang="en-US" altLang="ja-JP" sz="2400" dirty="0"/>
              <a:t> n) {</a:t>
            </a:r>
          </a:p>
          <a:p>
            <a:r>
              <a:rPr lang="en-US" altLang="ja-JP" sz="2400" dirty="0"/>
              <a:t>    </a:t>
            </a:r>
            <a:r>
              <a:rPr lang="en-US" altLang="ja-JP" sz="2400" dirty="0" err="1"/>
              <a:t>int</a:t>
            </a:r>
            <a:r>
              <a:rPr lang="en-US" altLang="ja-JP" sz="2400" dirty="0"/>
              <a:t> </a:t>
            </a:r>
            <a:r>
              <a:rPr lang="en-US" altLang="ja-JP" sz="2400" dirty="0" err="1"/>
              <a:t>i</a:t>
            </a:r>
            <a:r>
              <a:rPr lang="en-US" altLang="ja-JP" sz="2400" dirty="0"/>
              <a:t>=1, sum=0;</a:t>
            </a:r>
          </a:p>
          <a:p>
            <a:r>
              <a:rPr lang="en-US" altLang="ja-JP" sz="2400" dirty="0"/>
              <a:t>    while (</a:t>
            </a:r>
            <a:r>
              <a:rPr lang="en-US" altLang="ja-JP" sz="2400" dirty="0" err="1"/>
              <a:t>i</a:t>
            </a:r>
            <a:r>
              <a:rPr lang="en-US" altLang="ja-JP" sz="2400" dirty="0"/>
              <a:t>&lt;=n) {</a:t>
            </a:r>
          </a:p>
          <a:p>
            <a:r>
              <a:rPr lang="en-US" altLang="ja-JP" sz="2400" dirty="0"/>
              <a:t>        sum = sum + </a:t>
            </a:r>
            <a:r>
              <a:rPr lang="en-US" altLang="ja-JP" sz="2400" dirty="0" err="1"/>
              <a:t>i</a:t>
            </a:r>
            <a:r>
              <a:rPr lang="en-US" altLang="ja-JP" sz="2400" dirty="0"/>
              <a:t>;</a:t>
            </a:r>
          </a:p>
          <a:p>
            <a:r>
              <a:rPr lang="en-US" altLang="ja-JP" sz="2400" dirty="0"/>
              <a:t>        </a:t>
            </a:r>
            <a:r>
              <a:rPr lang="en-US" altLang="ja-JP" sz="2400" dirty="0" err="1"/>
              <a:t>i</a:t>
            </a:r>
            <a:r>
              <a:rPr lang="en-US" altLang="ja-JP" sz="2400" dirty="0"/>
              <a:t> = </a:t>
            </a:r>
            <a:r>
              <a:rPr lang="en-US" altLang="ja-JP" sz="2400" dirty="0" err="1"/>
              <a:t>i</a:t>
            </a:r>
            <a:r>
              <a:rPr lang="en-US" altLang="ja-JP" sz="2400" dirty="0"/>
              <a:t> + 1;</a:t>
            </a:r>
          </a:p>
          <a:p>
            <a:r>
              <a:rPr lang="en-US" altLang="ja-JP" sz="2400" dirty="0"/>
              <a:t>    }</a:t>
            </a:r>
          </a:p>
          <a:p>
            <a:r>
              <a:rPr lang="en-US" altLang="ja-JP" sz="2400" dirty="0"/>
              <a:t>    return sum;</a:t>
            </a:r>
          </a:p>
          <a:p>
            <a:r>
              <a:rPr lang="en-US" altLang="ja-JP" sz="2400" dirty="0"/>
              <a:t>}</a:t>
            </a:r>
          </a:p>
        </p:txBody>
      </p:sp>
      <p:sp>
        <p:nvSpPr>
          <p:cNvPr id="8" name="正方形/長方形 7"/>
          <p:cNvSpPr/>
          <p:nvPr/>
        </p:nvSpPr>
        <p:spPr>
          <a:xfrm>
            <a:off x="3207227" y="1226566"/>
            <a:ext cx="5759355" cy="3416320"/>
          </a:xfrm>
          <a:prstGeom prst="rect">
            <a:avLst/>
          </a:prstGeom>
          <a:ln>
            <a:solidFill>
              <a:schemeClr val="tx1"/>
            </a:solidFill>
          </a:ln>
        </p:spPr>
        <p:txBody>
          <a:bodyPr wrap="square">
            <a:spAutoFit/>
          </a:bodyPr>
          <a:lstStyle/>
          <a:p>
            <a:r>
              <a:rPr lang="en-US" altLang="ja-JP" sz="2400" dirty="0"/>
              <a:t>/* </a:t>
            </a:r>
            <a:r>
              <a:rPr lang="ja-JP" altLang="en-US" sz="2400" dirty="0"/>
              <a:t>左の続き </a:t>
            </a:r>
            <a:r>
              <a:rPr lang="en-US" altLang="ja-JP" sz="2400" dirty="0"/>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n;</a:t>
            </a:r>
          </a:p>
          <a:p>
            <a:r>
              <a:rPr lang="en-US" altLang="ja-JP" sz="2400" dirty="0"/>
              <a:t>    </a:t>
            </a:r>
            <a:r>
              <a:rPr lang="en-US" altLang="ja-JP" sz="2400" dirty="0" err="1"/>
              <a:t>printf</a:t>
            </a:r>
            <a:r>
              <a:rPr lang="en-US" altLang="ja-JP" sz="2400" dirty="0"/>
              <a:t> ("</a:t>
            </a:r>
            <a:r>
              <a:rPr lang="ja-JP" altLang="en-US" sz="2400" dirty="0"/>
              <a:t>自然数を入力してください</a:t>
            </a:r>
            <a:r>
              <a:rPr lang="en-US" altLang="ja-JP" sz="2400" dirty="0"/>
              <a:t>: ");</a:t>
            </a:r>
          </a:p>
          <a:p>
            <a:r>
              <a:rPr lang="en-US" altLang="ja-JP" sz="2400" dirty="0"/>
              <a:t>    </a:t>
            </a:r>
            <a:r>
              <a:rPr lang="en-US" altLang="ja-JP" sz="2400" dirty="0" err="1"/>
              <a:t>scanf</a:t>
            </a:r>
            <a:r>
              <a:rPr lang="en-US" altLang="ja-JP" sz="2400" dirty="0"/>
              <a:t> ("%d", &amp;n);</a:t>
            </a:r>
          </a:p>
          <a:p>
            <a:r>
              <a:rPr lang="en-US" altLang="ja-JP" sz="2400" dirty="0"/>
              <a:t>    </a:t>
            </a:r>
            <a:r>
              <a:rPr lang="en-US" altLang="ja-JP" sz="2400" dirty="0" err="1"/>
              <a:t>printf</a:t>
            </a:r>
            <a:r>
              <a:rPr lang="en-US" altLang="ja-JP" sz="2400" dirty="0"/>
              <a:t> ("1</a:t>
            </a:r>
            <a:r>
              <a:rPr lang="ja-JP" altLang="en-US" sz="2400" dirty="0"/>
              <a:t>から</a:t>
            </a:r>
            <a:r>
              <a:rPr lang="en-US" altLang="ja-JP" sz="2400" dirty="0"/>
              <a:t>%d</a:t>
            </a:r>
            <a:r>
              <a:rPr lang="ja-JP" altLang="en-US" sz="2400" dirty="0" err="1"/>
              <a:t>までの</a:t>
            </a:r>
            <a:r>
              <a:rPr lang="ja-JP" altLang="en-US" sz="2400" dirty="0"/>
              <a:t>和は</a:t>
            </a:r>
            <a:r>
              <a:rPr lang="en-US" altLang="ja-JP" sz="2400" dirty="0"/>
              <a:t>%d</a:t>
            </a:r>
            <a:r>
              <a:rPr lang="ja-JP" altLang="en-US" sz="2400" dirty="0"/>
              <a:t>です。</a:t>
            </a:r>
            <a:r>
              <a:rPr lang="en-US" altLang="ja-JP" sz="2400" dirty="0"/>
              <a:t>\n",</a:t>
            </a:r>
          </a:p>
          <a:p>
            <a:r>
              <a:rPr lang="en-US" altLang="ja-JP" sz="2400" dirty="0"/>
              <a:t>                n, sum (n));</a:t>
            </a:r>
          </a:p>
          <a:p>
            <a:r>
              <a:rPr lang="en-US" altLang="ja-JP" sz="2400" dirty="0"/>
              <a:t>    return 0;</a:t>
            </a:r>
          </a:p>
          <a:p>
            <a:r>
              <a:rPr lang="en-US" altLang="ja-JP" sz="2400" dirty="0"/>
              <a:t>}</a:t>
            </a:r>
          </a:p>
        </p:txBody>
      </p:sp>
      <p:sp>
        <p:nvSpPr>
          <p:cNvPr id="9" name="テキスト ボックス 8"/>
          <p:cNvSpPr txBox="1"/>
          <p:nvPr/>
        </p:nvSpPr>
        <p:spPr>
          <a:xfrm>
            <a:off x="491317" y="5527336"/>
            <a:ext cx="8072657" cy="1200329"/>
          </a:xfrm>
          <a:prstGeom prst="rect">
            <a:avLst/>
          </a:prstGeom>
          <a:noFill/>
        </p:spPr>
        <p:txBody>
          <a:bodyPr wrap="square" rtlCol="0">
            <a:spAutoFit/>
          </a:bodyPr>
          <a:lstStyle/>
          <a:p>
            <a:r>
              <a:rPr kumimoji="1" lang="ja-JP" altLang="en-US" sz="2400" dirty="0"/>
              <a:t>関数定義の本体は複合文であり、これまで</a:t>
            </a:r>
            <a:r>
              <a:rPr kumimoji="1" lang="en-US" altLang="ja-JP" sz="2400" dirty="0"/>
              <a:t>main</a:t>
            </a:r>
            <a:r>
              <a:rPr kumimoji="1" lang="ja-JP" altLang="en-US" sz="2400" dirty="0"/>
              <a:t>関数の本体で書いていたように</a:t>
            </a:r>
            <a:r>
              <a:rPr lang="ja-JP" altLang="en-US" sz="2400" dirty="0"/>
              <a:t>変数を宣言したり</a:t>
            </a:r>
            <a:r>
              <a:rPr lang="en-US" altLang="ja-JP" sz="2400" dirty="0"/>
              <a:t>while</a:t>
            </a:r>
            <a:r>
              <a:rPr lang="ja-JP" altLang="en-US" sz="2400" dirty="0"/>
              <a:t>文を使ったりして、自由にプログラムを書くことができる。</a:t>
            </a:r>
            <a:endParaRPr kumimoji="1" lang="ja-JP" alt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例７</a:t>
            </a:r>
            <a:endParaRPr kumimoji="1" lang="ja-JP" altLang="en-US" dirty="0"/>
          </a:p>
        </p:txBody>
      </p:sp>
      <p:sp>
        <p:nvSpPr>
          <p:cNvPr id="4" name="正方形/長方形 3"/>
          <p:cNvSpPr/>
          <p:nvPr/>
        </p:nvSpPr>
        <p:spPr>
          <a:xfrm>
            <a:off x="126954" y="1403783"/>
            <a:ext cx="3283738" cy="3416320"/>
          </a:xfrm>
          <a:prstGeom prst="rect">
            <a:avLst/>
          </a:prstGeom>
          <a:ln>
            <a:solidFill>
              <a:schemeClr val="tx1"/>
            </a:solidFill>
          </a:ln>
        </p:spPr>
        <p:txBody>
          <a:bodyPr wrap="square">
            <a:spAutoFit/>
          </a:bodyPr>
          <a:lstStyle/>
          <a:p>
            <a:r>
              <a:rPr lang="en-US" altLang="ja-JP" sz="2400" dirty="0"/>
              <a:t>/* 1</a:t>
            </a:r>
            <a:r>
              <a:rPr lang="ja-JP" altLang="en-US" sz="2400" dirty="0"/>
              <a:t>から</a:t>
            </a:r>
            <a:r>
              <a:rPr lang="en-US" altLang="ja-JP" sz="2400" dirty="0"/>
              <a:t>n</a:t>
            </a:r>
            <a:r>
              <a:rPr lang="ja-JP" altLang="en-US" sz="2400" dirty="0" err="1"/>
              <a:t>までの</a:t>
            </a:r>
            <a:r>
              <a:rPr lang="ja-JP" altLang="en-US" sz="2400" dirty="0"/>
              <a:t>和を表示 *</a:t>
            </a:r>
            <a:r>
              <a:rPr lang="en-US" altLang="ja-JP" sz="2400" dirty="0"/>
              <a:t>/</a:t>
            </a:r>
          </a:p>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t>int</a:t>
            </a:r>
            <a:r>
              <a:rPr lang="en-US" altLang="ja-JP" sz="2400" dirty="0"/>
              <a:t> n) {</a:t>
            </a:r>
          </a:p>
          <a:p>
            <a:r>
              <a:rPr lang="en-US" altLang="ja-JP" sz="2400" dirty="0"/>
              <a:t>    if (n&lt;=0)</a:t>
            </a:r>
          </a:p>
          <a:p>
            <a:r>
              <a:rPr lang="en-US" altLang="ja-JP" sz="2400" dirty="0"/>
              <a:t>        return 0;</a:t>
            </a:r>
          </a:p>
          <a:p>
            <a:r>
              <a:rPr lang="en-US" altLang="ja-JP" sz="2400" dirty="0"/>
              <a:t>   else</a:t>
            </a:r>
          </a:p>
          <a:p>
            <a:r>
              <a:rPr lang="en-US" altLang="ja-JP" sz="2400" dirty="0"/>
              <a:t>      return  n + </a:t>
            </a:r>
            <a:r>
              <a:rPr lang="en-US" altLang="ja-JP" sz="2400" dirty="0">
                <a:solidFill>
                  <a:srgbClr val="FF0000"/>
                </a:solidFill>
              </a:rPr>
              <a:t>sum (n-1)</a:t>
            </a:r>
            <a:r>
              <a:rPr lang="en-US" altLang="ja-JP" sz="2400" dirty="0"/>
              <a:t>;</a:t>
            </a:r>
          </a:p>
          <a:p>
            <a:r>
              <a:rPr lang="en-US" altLang="ja-JP" sz="2400" dirty="0"/>
              <a:t>}</a:t>
            </a:r>
          </a:p>
        </p:txBody>
      </p:sp>
      <p:sp>
        <p:nvSpPr>
          <p:cNvPr id="5" name="正方形/長方形 4"/>
          <p:cNvSpPr/>
          <p:nvPr/>
        </p:nvSpPr>
        <p:spPr>
          <a:xfrm>
            <a:off x="3438402" y="1403783"/>
            <a:ext cx="5650178" cy="3416320"/>
          </a:xfrm>
          <a:prstGeom prst="rect">
            <a:avLst/>
          </a:prstGeom>
          <a:ln>
            <a:solidFill>
              <a:schemeClr val="tx1"/>
            </a:solidFill>
          </a:ln>
        </p:spPr>
        <p:txBody>
          <a:bodyPr wrap="square">
            <a:spAutoFit/>
          </a:bodyPr>
          <a:lstStyle/>
          <a:p>
            <a:r>
              <a:rPr lang="en-US" altLang="ja-JP" sz="2400" dirty="0"/>
              <a:t>/* </a:t>
            </a:r>
            <a:r>
              <a:rPr lang="ja-JP" altLang="en-US" sz="2400" dirty="0"/>
              <a:t>左の続き </a:t>
            </a:r>
            <a:r>
              <a:rPr lang="en-US" altLang="ja-JP" sz="2400" dirty="0"/>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n;</a:t>
            </a:r>
          </a:p>
          <a:p>
            <a:r>
              <a:rPr lang="en-US" altLang="ja-JP" sz="2400" dirty="0"/>
              <a:t>    </a:t>
            </a:r>
            <a:r>
              <a:rPr lang="en-US" altLang="ja-JP" sz="2400" dirty="0" err="1"/>
              <a:t>printf</a:t>
            </a:r>
            <a:r>
              <a:rPr lang="en-US" altLang="ja-JP" sz="2400" dirty="0"/>
              <a:t> ("</a:t>
            </a:r>
            <a:r>
              <a:rPr lang="ja-JP" altLang="en-US" sz="2400" dirty="0"/>
              <a:t>自然数を入力してください</a:t>
            </a:r>
            <a:r>
              <a:rPr lang="en-US" altLang="ja-JP" sz="2400" dirty="0"/>
              <a:t>: ");</a:t>
            </a:r>
          </a:p>
          <a:p>
            <a:r>
              <a:rPr lang="en-US" altLang="ja-JP" sz="2400" dirty="0"/>
              <a:t>    </a:t>
            </a:r>
            <a:r>
              <a:rPr lang="en-US" altLang="ja-JP" sz="2400" dirty="0" err="1"/>
              <a:t>scanf</a:t>
            </a:r>
            <a:r>
              <a:rPr lang="en-US" altLang="ja-JP" sz="2400" dirty="0"/>
              <a:t> ("%d", &amp;n);</a:t>
            </a:r>
          </a:p>
          <a:p>
            <a:r>
              <a:rPr lang="en-US" altLang="ja-JP" sz="2400" dirty="0"/>
              <a:t>    </a:t>
            </a:r>
            <a:r>
              <a:rPr lang="en-US" altLang="ja-JP" sz="2400" dirty="0" err="1"/>
              <a:t>printf</a:t>
            </a:r>
            <a:r>
              <a:rPr lang="en-US" altLang="ja-JP" sz="2400" dirty="0"/>
              <a:t> ("1</a:t>
            </a:r>
            <a:r>
              <a:rPr lang="ja-JP" altLang="en-US" sz="2400" dirty="0"/>
              <a:t>から</a:t>
            </a:r>
            <a:r>
              <a:rPr lang="en-US" altLang="ja-JP" sz="2400" dirty="0"/>
              <a:t>%d</a:t>
            </a:r>
            <a:r>
              <a:rPr lang="ja-JP" altLang="en-US" sz="2400" dirty="0" err="1"/>
              <a:t>までの</a:t>
            </a:r>
            <a:r>
              <a:rPr lang="ja-JP" altLang="en-US" sz="2400" dirty="0"/>
              <a:t>和は</a:t>
            </a:r>
            <a:r>
              <a:rPr lang="en-US" altLang="ja-JP" sz="2400" dirty="0"/>
              <a:t>%d</a:t>
            </a:r>
            <a:r>
              <a:rPr lang="ja-JP" altLang="en-US" sz="2400" dirty="0"/>
              <a:t>です。</a:t>
            </a:r>
            <a:r>
              <a:rPr lang="en-US" altLang="ja-JP" sz="2400" dirty="0"/>
              <a:t>\n",</a:t>
            </a:r>
          </a:p>
          <a:p>
            <a:r>
              <a:rPr lang="en-US" altLang="ja-JP" sz="2400" dirty="0"/>
              <a:t>                n, sum (n));</a:t>
            </a:r>
          </a:p>
          <a:p>
            <a:r>
              <a:rPr lang="en-US" altLang="ja-JP" sz="2400" dirty="0"/>
              <a:t>    return 0;</a:t>
            </a:r>
          </a:p>
          <a:p>
            <a:r>
              <a:rPr lang="en-US" altLang="ja-JP" sz="2400" dirty="0"/>
              <a:t>}</a:t>
            </a:r>
          </a:p>
        </p:txBody>
      </p:sp>
      <p:sp>
        <p:nvSpPr>
          <p:cNvPr id="6" name="テキスト ボックス 5"/>
          <p:cNvSpPr txBox="1"/>
          <p:nvPr/>
        </p:nvSpPr>
        <p:spPr>
          <a:xfrm>
            <a:off x="609594" y="5126176"/>
            <a:ext cx="7772403" cy="1569660"/>
          </a:xfrm>
          <a:prstGeom prst="rect">
            <a:avLst/>
          </a:prstGeom>
          <a:noFill/>
        </p:spPr>
        <p:txBody>
          <a:bodyPr wrap="square" rtlCol="0">
            <a:spAutoFit/>
          </a:bodyPr>
          <a:lstStyle/>
          <a:p>
            <a:r>
              <a:rPr lang="ja-JP" altLang="en-US" sz="2400" dirty="0"/>
              <a:t>関数</a:t>
            </a:r>
            <a:r>
              <a:rPr lang="en-US" altLang="ja-JP" sz="2400" dirty="0"/>
              <a:t>sum</a:t>
            </a:r>
            <a:r>
              <a:rPr lang="ja-JP" altLang="en-US" sz="2400" dirty="0"/>
              <a:t>の中で、関数</a:t>
            </a:r>
            <a:r>
              <a:rPr lang="en-US" altLang="ja-JP" sz="2400" dirty="0"/>
              <a:t>sum</a:t>
            </a:r>
            <a:r>
              <a:rPr lang="ja-JP" altLang="en-US" sz="2400" dirty="0"/>
              <a:t>を呼び出している。このような関数を再帰関数という。関数呼び出しには仮引数への代入等に時間が少しかかるので、</a:t>
            </a:r>
            <a:r>
              <a:rPr kumimoji="1" lang="ja-JP" altLang="en-US" sz="2400" dirty="0"/>
              <a:t>例６のように</a:t>
            </a:r>
            <a:r>
              <a:rPr lang="ja-JP" altLang="en-US" sz="2400" dirty="0"/>
              <a:t>ループで回した方が一般に実行速度は速い。</a:t>
            </a:r>
            <a:endParaRPr kumimoji="1" lang="ja-JP" alt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引数の評価順序</a:t>
            </a:r>
            <a:r>
              <a:rPr lang="ja-JP" altLang="en-US" dirty="0"/>
              <a:t>について</a:t>
            </a:r>
            <a:endParaRPr kumimoji="1" lang="ja-JP" altLang="en-US" dirty="0"/>
          </a:p>
        </p:txBody>
      </p:sp>
      <p:sp>
        <p:nvSpPr>
          <p:cNvPr id="4" name="テキスト ボックス 3"/>
          <p:cNvSpPr txBox="1"/>
          <p:nvPr/>
        </p:nvSpPr>
        <p:spPr>
          <a:xfrm>
            <a:off x="1016241" y="1526822"/>
            <a:ext cx="7213360" cy="2677656"/>
          </a:xfrm>
          <a:prstGeom prst="rect">
            <a:avLst/>
          </a:prstGeom>
          <a:noFill/>
        </p:spPr>
        <p:txBody>
          <a:bodyPr wrap="square" rtlCol="0">
            <a:spAutoFit/>
          </a:bodyPr>
          <a:lstStyle/>
          <a:p>
            <a:r>
              <a:rPr kumimoji="1" lang="ja-JP" altLang="en-US" sz="2800" dirty="0"/>
              <a:t>関数呼び出し式 </a:t>
            </a:r>
            <a:r>
              <a:rPr kumimoji="1" lang="en-US" altLang="ja-JP" sz="2800" dirty="0">
                <a:solidFill>
                  <a:srgbClr val="FF0000"/>
                </a:solidFill>
              </a:rPr>
              <a:t>f (e1, e2, …, en)</a:t>
            </a:r>
            <a:r>
              <a:rPr lang="ja-JP" altLang="en-US" sz="2800" dirty="0"/>
              <a:t>の評価においては式</a:t>
            </a:r>
            <a:r>
              <a:rPr lang="en-US" altLang="ja-JP" sz="2800" dirty="0"/>
              <a:t>e1, e2, …, en</a:t>
            </a:r>
            <a:r>
              <a:rPr lang="ja-JP" altLang="en-US" sz="2800" dirty="0"/>
              <a:t>の評価がまず行われるが、これらの式の評価順序は未規定</a:t>
            </a:r>
            <a:r>
              <a:rPr lang="en-US" altLang="ja-JP" sz="2800" dirty="0"/>
              <a:t>(unspecified)</a:t>
            </a:r>
            <a:r>
              <a:rPr lang="ja-JP" altLang="en-US" sz="2800" dirty="0"/>
              <a:t>である。</a:t>
            </a:r>
            <a:endParaRPr lang="en-US" altLang="ja-JP" sz="2800" dirty="0"/>
          </a:p>
          <a:p>
            <a:r>
              <a:rPr lang="ja-JP" altLang="en-US" sz="2800" dirty="0"/>
              <a:t>関数の引数の式には副作用のある式は書かないようにする。</a:t>
            </a:r>
            <a:endParaRPr lang="en-US" altLang="ja-JP"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85422"/>
          </a:xfrm>
        </p:spPr>
        <p:txBody>
          <a:bodyPr/>
          <a:lstStyle/>
          <a:p>
            <a:r>
              <a:rPr lang="ja-JP" altLang="en-US" dirty="0"/>
              <a:t>プロトタイプ宣言</a:t>
            </a:r>
          </a:p>
        </p:txBody>
      </p:sp>
      <p:sp>
        <p:nvSpPr>
          <p:cNvPr id="3" name="コンテンツ プレースホルダ 2"/>
          <p:cNvSpPr>
            <a:spLocks noGrp="1"/>
          </p:cNvSpPr>
          <p:nvPr>
            <p:ph idx="1"/>
          </p:nvPr>
        </p:nvSpPr>
        <p:spPr>
          <a:xfrm>
            <a:off x="457200" y="1171974"/>
            <a:ext cx="8229600" cy="943429"/>
          </a:xfrm>
        </p:spPr>
        <p:txBody>
          <a:bodyPr>
            <a:normAutofit/>
          </a:bodyPr>
          <a:lstStyle/>
          <a:p>
            <a:r>
              <a:rPr lang="ja-JP" altLang="en-US" sz="2400" dirty="0"/>
              <a:t>関数定義が、関数呼び出し場所より後にある場合はプロトタイプ宣言を関数呼び出しより前で行わなければならない。</a:t>
            </a:r>
            <a:endParaRPr lang="en-US" altLang="ja-JP" sz="2400" dirty="0"/>
          </a:p>
        </p:txBody>
      </p:sp>
      <p:sp>
        <p:nvSpPr>
          <p:cNvPr id="4" name="テキスト ボックス 3"/>
          <p:cNvSpPr txBox="1"/>
          <p:nvPr/>
        </p:nvSpPr>
        <p:spPr>
          <a:xfrm>
            <a:off x="635485" y="2361057"/>
            <a:ext cx="5205754" cy="4154984"/>
          </a:xfrm>
          <a:prstGeom prst="rect">
            <a:avLst/>
          </a:prstGeom>
          <a:noFill/>
          <a:ln>
            <a:solidFill>
              <a:schemeClr val="tx1"/>
            </a:solidFill>
          </a:ln>
        </p:spPr>
        <p:txBody>
          <a:bodyPr wrap="square" rtlCol="0">
            <a:spAutoFit/>
          </a:bodyPr>
          <a:lstStyle/>
          <a:p>
            <a:r>
              <a:rPr lang="en-US" altLang="ja-JP" sz="2400" dirty="0"/>
              <a:t>#include&lt;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double x, y;</a:t>
            </a:r>
          </a:p>
          <a:p>
            <a:r>
              <a:rPr lang="en-US" altLang="ja-JP" sz="2400" dirty="0"/>
              <a:t>  x = </a:t>
            </a:r>
            <a:r>
              <a:rPr lang="en-US" altLang="ja-JP" sz="2400" dirty="0" err="1"/>
              <a:t>addTwice</a:t>
            </a:r>
            <a:r>
              <a:rPr lang="en-US" altLang="ja-JP" sz="2400" dirty="0"/>
              <a:t> (10.0, 20.5);</a:t>
            </a:r>
          </a:p>
          <a:p>
            <a:r>
              <a:rPr lang="en-US" altLang="ja-JP" sz="2400" dirty="0"/>
              <a:t>  y = </a:t>
            </a:r>
            <a:r>
              <a:rPr lang="en-US" altLang="ja-JP" sz="2400" dirty="0" err="1"/>
              <a:t>addTwice</a:t>
            </a:r>
            <a:r>
              <a:rPr lang="en-US" altLang="ja-JP" sz="2400" dirty="0"/>
              <a:t> (15.0, 25.0);</a:t>
            </a:r>
          </a:p>
          <a:p>
            <a:r>
              <a:rPr lang="en-US" altLang="ja-JP" sz="2400" dirty="0"/>
              <a:t>  </a:t>
            </a:r>
            <a:r>
              <a:rPr lang="en-US" altLang="ja-JP" sz="2400" dirty="0" err="1"/>
              <a:t>printf</a:t>
            </a:r>
            <a:r>
              <a:rPr lang="en-US" altLang="ja-JP" sz="2400" dirty="0"/>
              <a:t> ("</a:t>
            </a:r>
            <a:r>
              <a:rPr lang="en-US" altLang="ja-JP" sz="2400" dirty="0" err="1"/>
              <a:t>x+y</a:t>
            </a:r>
            <a:r>
              <a:rPr lang="en-US" altLang="ja-JP" sz="2400" dirty="0"/>
              <a:t>=%f\n", </a:t>
            </a:r>
            <a:r>
              <a:rPr lang="en-US" altLang="ja-JP" sz="2400" dirty="0" err="1"/>
              <a:t>x+y</a:t>
            </a:r>
            <a:r>
              <a:rPr lang="en-US" altLang="ja-JP" sz="2400" dirty="0"/>
              <a:t>);</a:t>
            </a:r>
          </a:p>
          <a:p>
            <a:r>
              <a:rPr lang="en-US" altLang="ja-JP" sz="2400" dirty="0"/>
              <a:t>  return 0;</a:t>
            </a:r>
          </a:p>
          <a:p>
            <a:r>
              <a:rPr lang="en-US" altLang="ja-JP" sz="2400" dirty="0"/>
              <a:t>}</a:t>
            </a:r>
          </a:p>
          <a:p>
            <a:r>
              <a:rPr lang="en-US" altLang="ja-JP" sz="2400" dirty="0"/>
              <a:t>double </a:t>
            </a:r>
            <a:r>
              <a:rPr lang="en-US" altLang="ja-JP" sz="2400" dirty="0" err="1"/>
              <a:t>addTwice</a:t>
            </a:r>
            <a:r>
              <a:rPr lang="en-US" altLang="ja-JP" sz="2400" dirty="0"/>
              <a:t> (double x, double y) {</a:t>
            </a:r>
          </a:p>
          <a:p>
            <a:r>
              <a:rPr lang="en-US" altLang="ja-JP" sz="2400" dirty="0"/>
              <a:t>  return (x + y) * 2;</a:t>
            </a:r>
          </a:p>
          <a:p>
            <a:r>
              <a:rPr lang="en-US" altLang="ja-JP" sz="2400" dirty="0"/>
              <a:t>}</a:t>
            </a:r>
          </a:p>
        </p:txBody>
      </p:sp>
      <p:sp>
        <p:nvSpPr>
          <p:cNvPr id="5" name="テキスト ボックス 4"/>
          <p:cNvSpPr txBox="1"/>
          <p:nvPr/>
        </p:nvSpPr>
        <p:spPr>
          <a:xfrm>
            <a:off x="4557027" y="2738409"/>
            <a:ext cx="4129773" cy="2308324"/>
          </a:xfrm>
          <a:prstGeom prst="rect">
            <a:avLst/>
          </a:prstGeom>
          <a:solidFill>
            <a:schemeClr val="bg1"/>
          </a:solidFill>
          <a:ln>
            <a:solidFill>
              <a:schemeClr val="tx1"/>
            </a:solidFill>
          </a:ln>
        </p:spPr>
        <p:txBody>
          <a:bodyPr wrap="square" rtlCol="0">
            <a:spAutoFit/>
          </a:bodyPr>
          <a:lstStyle/>
          <a:p>
            <a:r>
              <a:rPr lang="ja-JP" altLang="en-US" sz="2400" dirty="0"/>
              <a:t>この例では</a:t>
            </a:r>
            <a:r>
              <a:rPr lang="en-US" altLang="ja-JP" sz="2400" dirty="0" err="1"/>
              <a:t>addTwice</a:t>
            </a:r>
            <a:r>
              <a:rPr lang="ja-JP" altLang="en-US" sz="2400" dirty="0"/>
              <a:t>の関数定義が使用箇所より後ろにある。このような場合、関数の返り値は</a:t>
            </a:r>
            <a:r>
              <a:rPr lang="en-US" altLang="ja-JP" sz="2400" dirty="0" err="1"/>
              <a:t>int</a:t>
            </a:r>
            <a:r>
              <a:rPr lang="ja-JP" altLang="en-US" sz="2400" dirty="0"/>
              <a:t>型として処理される（ので型が合わなくなる）。プロトタイプ宣言が必要。</a:t>
            </a:r>
            <a:endParaRPr lang="en-US" altLang="ja-JP"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例８</a:t>
            </a:r>
            <a:r>
              <a:rPr kumimoji="1" lang="ja-JP" altLang="en-US" dirty="0"/>
              <a:t>（打ち込んで確認）</a:t>
            </a:r>
          </a:p>
        </p:txBody>
      </p:sp>
      <p:sp>
        <p:nvSpPr>
          <p:cNvPr id="4" name="正方形/長方形 3"/>
          <p:cNvSpPr/>
          <p:nvPr/>
        </p:nvSpPr>
        <p:spPr>
          <a:xfrm>
            <a:off x="689211" y="1417638"/>
            <a:ext cx="5274860" cy="4893647"/>
          </a:xfrm>
          <a:prstGeom prst="rect">
            <a:avLst/>
          </a:prstGeom>
          <a:ln>
            <a:solidFill>
              <a:schemeClr val="tx1"/>
            </a:solidFill>
          </a:ln>
        </p:spPr>
        <p:txBody>
          <a:bodyPr wrap="square">
            <a:spAutoFit/>
          </a:bodyPr>
          <a:lstStyle/>
          <a:p>
            <a:r>
              <a:rPr lang="en-US" altLang="ja-JP" sz="2400" dirty="0"/>
              <a:t>#include&lt;</a:t>
            </a:r>
            <a:r>
              <a:rPr lang="en-US" altLang="ja-JP" sz="2400" dirty="0" err="1"/>
              <a:t>stdio.h</a:t>
            </a:r>
            <a:r>
              <a:rPr lang="en-US" altLang="ja-JP" sz="2400" dirty="0"/>
              <a:t>&gt;</a:t>
            </a:r>
          </a:p>
          <a:p>
            <a:r>
              <a:rPr lang="en-US" altLang="ja-JP" sz="2400" dirty="0">
                <a:solidFill>
                  <a:srgbClr val="FF0000"/>
                </a:solidFill>
              </a:rPr>
              <a:t>double </a:t>
            </a:r>
            <a:r>
              <a:rPr lang="en-US" altLang="ja-JP" sz="2400" dirty="0" err="1">
                <a:solidFill>
                  <a:srgbClr val="FF0000"/>
                </a:solidFill>
              </a:rPr>
              <a:t>addTwice</a:t>
            </a:r>
            <a:r>
              <a:rPr lang="en-US" altLang="ja-JP" sz="2400" dirty="0">
                <a:solidFill>
                  <a:srgbClr val="FF0000"/>
                </a:solidFill>
              </a:rPr>
              <a:t> (double, double);</a:t>
            </a:r>
          </a:p>
          <a:p>
            <a:endParaRPr lang="en-US" altLang="ja-JP" sz="2400" dirty="0"/>
          </a:p>
          <a:p>
            <a:r>
              <a:rPr lang="en-US" altLang="ja-JP" sz="2400" dirty="0" err="1"/>
              <a:t>int</a:t>
            </a:r>
            <a:r>
              <a:rPr lang="en-US" altLang="ja-JP" sz="2400" dirty="0"/>
              <a:t> main (void) {</a:t>
            </a:r>
          </a:p>
          <a:p>
            <a:r>
              <a:rPr lang="en-US" altLang="ja-JP" sz="2400" dirty="0"/>
              <a:t>  double x, y;</a:t>
            </a:r>
          </a:p>
          <a:p>
            <a:r>
              <a:rPr lang="en-US" altLang="ja-JP" sz="2400" dirty="0"/>
              <a:t>  x = </a:t>
            </a:r>
            <a:r>
              <a:rPr lang="en-US" altLang="ja-JP" sz="2400" dirty="0" err="1"/>
              <a:t>addTwice</a:t>
            </a:r>
            <a:r>
              <a:rPr lang="en-US" altLang="ja-JP" sz="2400" dirty="0"/>
              <a:t> (10.0, 20.5);</a:t>
            </a:r>
          </a:p>
          <a:p>
            <a:r>
              <a:rPr lang="en-US" altLang="ja-JP" sz="2400" dirty="0"/>
              <a:t>  y = </a:t>
            </a:r>
            <a:r>
              <a:rPr lang="en-US" altLang="ja-JP" sz="2400" dirty="0" err="1"/>
              <a:t>addTwice</a:t>
            </a:r>
            <a:r>
              <a:rPr lang="en-US" altLang="ja-JP" sz="2400" dirty="0"/>
              <a:t> (15.0, 25.0);</a:t>
            </a:r>
          </a:p>
          <a:p>
            <a:r>
              <a:rPr lang="en-US" altLang="ja-JP" sz="2400" dirty="0"/>
              <a:t>  </a:t>
            </a:r>
            <a:r>
              <a:rPr lang="en-US" altLang="ja-JP" sz="2400" dirty="0" err="1"/>
              <a:t>printf</a:t>
            </a:r>
            <a:r>
              <a:rPr lang="en-US" altLang="ja-JP" sz="2400" dirty="0"/>
              <a:t> ("</a:t>
            </a:r>
            <a:r>
              <a:rPr lang="en-US" altLang="ja-JP" sz="2400" dirty="0" err="1"/>
              <a:t>x+y</a:t>
            </a:r>
            <a:r>
              <a:rPr lang="en-US" altLang="ja-JP" sz="2400" dirty="0"/>
              <a:t>=%f\n", </a:t>
            </a:r>
            <a:r>
              <a:rPr lang="en-US" altLang="ja-JP" sz="2400" dirty="0" err="1"/>
              <a:t>x+y</a:t>
            </a:r>
            <a:r>
              <a:rPr lang="en-US" altLang="ja-JP" sz="2400" dirty="0"/>
              <a:t>);</a:t>
            </a:r>
          </a:p>
          <a:p>
            <a:r>
              <a:rPr lang="en-US" altLang="ja-JP" sz="2400" dirty="0"/>
              <a:t>  return 0;</a:t>
            </a:r>
          </a:p>
          <a:p>
            <a:r>
              <a:rPr lang="en-US" altLang="ja-JP" sz="2400" dirty="0"/>
              <a:t>}</a:t>
            </a:r>
          </a:p>
          <a:p>
            <a:r>
              <a:rPr lang="en-US" altLang="ja-JP" sz="2400" dirty="0"/>
              <a:t>double </a:t>
            </a:r>
            <a:r>
              <a:rPr lang="en-US" altLang="ja-JP" sz="2400" dirty="0" err="1"/>
              <a:t>addTwice</a:t>
            </a:r>
            <a:r>
              <a:rPr lang="en-US" altLang="ja-JP" sz="2400" dirty="0"/>
              <a:t> (double x, double y) {</a:t>
            </a:r>
          </a:p>
          <a:p>
            <a:r>
              <a:rPr lang="en-US" altLang="ja-JP" sz="2400" dirty="0"/>
              <a:t>  return (x + y) * 2;</a:t>
            </a:r>
          </a:p>
          <a:p>
            <a:r>
              <a:rPr lang="en-US" altLang="ja-JP" sz="2400" dirty="0"/>
              <a:t>}</a:t>
            </a:r>
          </a:p>
        </p:txBody>
      </p:sp>
      <p:sp>
        <p:nvSpPr>
          <p:cNvPr id="5" name="テキスト ボックス 4"/>
          <p:cNvSpPr txBox="1"/>
          <p:nvPr/>
        </p:nvSpPr>
        <p:spPr>
          <a:xfrm>
            <a:off x="5533373" y="1958033"/>
            <a:ext cx="3357409" cy="1569660"/>
          </a:xfrm>
          <a:prstGeom prst="rect">
            <a:avLst/>
          </a:prstGeom>
          <a:solidFill>
            <a:schemeClr val="bg1"/>
          </a:solidFill>
          <a:ln>
            <a:solidFill>
              <a:schemeClr val="tx1"/>
            </a:solidFill>
          </a:ln>
        </p:spPr>
        <p:txBody>
          <a:bodyPr wrap="square" rtlCol="0">
            <a:spAutoFit/>
          </a:bodyPr>
          <a:lstStyle/>
          <a:p>
            <a:r>
              <a:rPr lang="ja-JP" altLang="en-US" sz="2400" dirty="0"/>
              <a:t>赤字の部分がプロトタイプ宣言。</a:t>
            </a:r>
            <a:r>
              <a:rPr kumimoji="1" lang="ja-JP" altLang="en-US" sz="2400" dirty="0"/>
              <a:t>関数の返り値の型および引数の型を記述する。</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t>
            </a:r>
            <a:r>
              <a:rPr kumimoji="1" lang="ja-JP" altLang="en-US" dirty="0"/>
              <a:t>言語プログラムの実行について</a:t>
            </a:r>
          </a:p>
        </p:txBody>
      </p:sp>
      <p:sp>
        <p:nvSpPr>
          <p:cNvPr id="3" name="コンテンツ プレースホルダ 2"/>
          <p:cNvSpPr>
            <a:spLocks noGrp="1"/>
          </p:cNvSpPr>
          <p:nvPr>
            <p:ph idx="1"/>
          </p:nvPr>
        </p:nvSpPr>
        <p:spPr>
          <a:xfrm>
            <a:off x="457200" y="1600200"/>
            <a:ext cx="8229600" cy="1217645"/>
          </a:xfrm>
        </p:spPr>
        <p:txBody>
          <a:bodyPr/>
          <a:lstStyle/>
          <a:p>
            <a:r>
              <a:rPr kumimoji="1" lang="en-US" altLang="ja-JP" dirty="0"/>
              <a:t>C</a:t>
            </a:r>
            <a:r>
              <a:rPr kumimoji="1" lang="ja-JP" altLang="en-US" dirty="0"/>
              <a:t>言語プログラムは、</a:t>
            </a:r>
            <a:r>
              <a:rPr kumimoji="1" lang="en-US" altLang="ja-JP" dirty="0"/>
              <a:t>main</a:t>
            </a:r>
            <a:r>
              <a:rPr kumimoji="1" lang="ja-JP" altLang="en-US" dirty="0"/>
              <a:t>関数から実行が開始される。</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a:t>
            </a:r>
            <a:r>
              <a:rPr kumimoji="1" lang="en-US" altLang="ja-JP" dirty="0"/>
              <a:t>ain</a:t>
            </a:r>
            <a:r>
              <a:rPr kumimoji="1" lang="ja-JP" altLang="en-US" dirty="0"/>
              <a:t>関数について</a:t>
            </a:r>
          </a:p>
        </p:txBody>
      </p:sp>
      <p:sp>
        <p:nvSpPr>
          <p:cNvPr id="3" name="コンテンツ プレースホルダー 2"/>
          <p:cNvSpPr>
            <a:spLocks noGrp="1"/>
          </p:cNvSpPr>
          <p:nvPr>
            <p:ph idx="1"/>
          </p:nvPr>
        </p:nvSpPr>
        <p:spPr>
          <a:xfrm>
            <a:off x="457200" y="1600200"/>
            <a:ext cx="8229600" cy="2485544"/>
          </a:xfrm>
        </p:spPr>
        <p:txBody>
          <a:bodyPr>
            <a:normAutofit/>
          </a:bodyPr>
          <a:lstStyle/>
          <a:p>
            <a:r>
              <a:rPr lang="en-US" altLang="ja-JP" dirty="0"/>
              <a:t>m</a:t>
            </a:r>
            <a:r>
              <a:rPr kumimoji="1" lang="en-US" altLang="ja-JP" dirty="0"/>
              <a:t>ain</a:t>
            </a:r>
            <a:r>
              <a:rPr kumimoji="1" lang="ja-JP" altLang="en-US" dirty="0"/>
              <a:t>関数の返り値は</a:t>
            </a:r>
            <a:r>
              <a:rPr kumimoji="1" lang="en-US" altLang="ja-JP" dirty="0" err="1"/>
              <a:t>int</a:t>
            </a:r>
            <a:r>
              <a:rPr kumimoji="1" lang="ja-JP" altLang="en-US" dirty="0"/>
              <a:t>型</a:t>
            </a:r>
            <a:endParaRPr kumimoji="1" lang="en-US" altLang="ja-JP" dirty="0"/>
          </a:p>
          <a:p>
            <a:r>
              <a:rPr lang="en-US" altLang="ja-JP" dirty="0"/>
              <a:t>main</a:t>
            </a:r>
            <a:r>
              <a:rPr lang="ja-JP" altLang="en-US" dirty="0"/>
              <a:t>関数の引数はない場合とある場合がある。この授業では引数無しの</a:t>
            </a:r>
            <a:r>
              <a:rPr lang="en-US" altLang="ja-JP" dirty="0"/>
              <a:t>main</a:t>
            </a:r>
            <a:r>
              <a:rPr lang="ja-JP" altLang="en-US" dirty="0"/>
              <a:t>関数のみを扱う。</a:t>
            </a:r>
            <a:endParaRPr lang="en-US" altLang="ja-JP" dirty="0"/>
          </a:p>
        </p:txBody>
      </p:sp>
      <p:sp>
        <p:nvSpPr>
          <p:cNvPr id="4" name="テキスト ボックス 3"/>
          <p:cNvSpPr txBox="1"/>
          <p:nvPr/>
        </p:nvSpPr>
        <p:spPr>
          <a:xfrm>
            <a:off x="678424" y="4622890"/>
            <a:ext cx="7582464" cy="954107"/>
          </a:xfrm>
          <a:prstGeom prst="rect">
            <a:avLst/>
          </a:prstGeom>
          <a:noFill/>
          <a:ln>
            <a:solidFill>
              <a:schemeClr val="tx1"/>
            </a:solidFill>
          </a:ln>
        </p:spPr>
        <p:txBody>
          <a:bodyPr wrap="square" rtlCol="0">
            <a:spAutoFit/>
          </a:bodyPr>
          <a:lstStyle/>
          <a:p>
            <a:r>
              <a:rPr lang="en-US" altLang="ja-JP" sz="2800" dirty="0"/>
              <a:t>main</a:t>
            </a:r>
            <a:r>
              <a:rPr lang="ja-JP" altLang="en-US" sz="2800" dirty="0"/>
              <a:t>関数はこの演習では以下の形で定義する。</a:t>
            </a:r>
            <a:endParaRPr lang="en-US" altLang="ja-JP" sz="2800" dirty="0"/>
          </a:p>
          <a:p>
            <a:r>
              <a:rPr lang="en-US" altLang="ja-JP" sz="2800" dirty="0"/>
              <a:t>   </a:t>
            </a:r>
            <a:r>
              <a:rPr lang="en-US" altLang="ja-JP" sz="2800" dirty="0" err="1"/>
              <a:t>int</a:t>
            </a:r>
            <a:r>
              <a:rPr lang="en-US" altLang="ja-JP" sz="2800" dirty="0"/>
              <a:t> main (void) { </a:t>
            </a:r>
            <a:r>
              <a:rPr lang="is-IS" altLang="ja-JP" sz="2800" dirty="0"/>
              <a:t>… }</a:t>
            </a:r>
            <a:endParaRPr kumimoji="1" lang="ja-JP" altLang="en-US" sz="2800" dirty="0"/>
          </a:p>
        </p:txBody>
      </p:sp>
    </p:spTree>
    <p:extLst>
      <p:ext uri="{BB962C8B-B14F-4D97-AF65-F5344CB8AC3E}">
        <p14:creationId xmlns:p14="http://schemas.microsoft.com/office/powerpoint/2010/main" val="3644229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今日の内容 </a:t>
            </a:r>
            <a:r>
              <a:rPr lang="en-US" altLang="ja-JP" dirty="0"/>
              <a:t>--- </a:t>
            </a:r>
            <a:r>
              <a:rPr lang="ja-JP" altLang="en-US" dirty="0"/>
              <a:t>関数</a:t>
            </a:r>
          </a:p>
        </p:txBody>
      </p:sp>
      <p:sp>
        <p:nvSpPr>
          <p:cNvPr id="5" name="コンテンツ プレースホルダ 2"/>
          <p:cNvSpPr>
            <a:spLocks noGrp="1"/>
          </p:cNvSpPr>
          <p:nvPr>
            <p:ph idx="1"/>
          </p:nvPr>
        </p:nvSpPr>
        <p:spPr>
          <a:xfrm>
            <a:off x="457200" y="1600200"/>
            <a:ext cx="8229600" cy="4525963"/>
          </a:xfrm>
        </p:spPr>
        <p:txBody>
          <a:bodyPr>
            <a:normAutofit/>
          </a:bodyPr>
          <a:lstStyle/>
          <a:p>
            <a:r>
              <a:rPr lang="ja-JP" altLang="en-US" dirty="0"/>
              <a:t>関数</a:t>
            </a:r>
            <a:r>
              <a:rPr lang="en-US" altLang="ja-JP" dirty="0"/>
              <a:t>(function)</a:t>
            </a:r>
            <a:r>
              <a:rPr lang="ja-JP" altLang="en-US" dirty="0"/>
              <a:t>とは、プログラムの処理の一部に名前をつけるための機構である。</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main</a:t>
            </a:r>
            <a:r>
              <a:rPr lang="ja-JP" altLang="en-US" dirty="0"/>
              <a:t>関数の返り値について</a:t>
            </a:r>
            <a:endParaRPr kumimoji="1" lang="ja-JP" altLang="en-US" dirty="0"/>
          </a:p>
        </p:txBody>
      </p:sp>
      <p:sp>
        <p:nvSpPr>
          <p:cNvPr id="3" name="コンテンツ プレースホルダー 2"/>
          <p:cNvSpPr>
            <a:spLocks noGrp="1"/>
          </p:cNvSpPr>
          <p:nvPr>
            <p:ph idx="1"/>
          </p:nvPr>
        </p:nvSpPr>
        <p:spPr>
          <a:xfrm>
            <a:off x="457200" y="1417638"/>
            <a:ext cx="8124258" cy="3306737"/>
          </a:xfrm>
        </p:spPr>
        <p:txBody>
          <a:bodyPr>
            <a:noAutofit/>
          </a:bodyPr>
          <a:lstStyle/>
          <a:p>
            <a:r>
              <a:rPr lang="ja-JP" altLang="en-US" sz="2800" dirty="0"/>
              <a:t>（最初に呼ばれる）</a:t>
            </a:r>
            <a:r>
              <a:rPr lang="en-US" altLang="ja-JP" sz="2800" dirty="0"/>
              <a:t>main</a:t>
            </a:r>
            <a:r>
              <a:rPr lang="ja-JP" altLang="en-US" sz="2800" dirty="0"/>
              <a:t>関数の返り値はプロセスの終了</a:t>
            </a:r>
            <a:r>
              <a:rPr lang="en-US" altLang="ja-JP" sz="2800" dirty="0"/>
              <a:t>status</a:t>
            </a:r>
            <a:r>
              <a:rPr lang="ja-JP" altLang="en-US" sz="2800" dirty="0"/>
              <a:t>となる。（</a:t>
            </a:r>
            <a:r>
              <a:rPr lang="en-US" altLang="ja-JP" sz="2800" dirty="0"/>
              <a:t>main</a:t>
            </a:r>
            <a:r>
              <a:rPr lang="ja-JP" altLang="en-US" sz="2800" dirty="0"/>
              <a:t>関数の呼び出し元（スタートアップルーチン）で</a:t>
            </a:r>
            <a:r>
              <a:rPr lang="en-US" altLang="ja-JP" sz="2800" dirty="0"/>
              <a:t>exit</a:t>
            </a:r>
            <a:r>
              <a:rPr lang="ja-JP" altLang="en-US" sz="2800" dirty="0"/>
              <a:t>関数の引数に渡される。）</a:t>
            </a:r>
            <a:endParaRPr lang="en-US" altLang="ja-JP" sz="2800" dirty="0"/>
          </a:p>
          <a:p>
            <a:pPr lvl="1"/>
            <a:r>
              <a:rPr lang="en-US" altLang="ja-JP" sz="2400" dirty="0"/>
              <a:t>[</a:t>
            </a:r>
            <a:r>
              <a:rPr lang="ja-JP" altLang="en-US" sz="2400" dirty="0"/>
              <a:t>補足</a:t>
            </a:r>
            <a:r>
              <a:rPr lang="en-US" altLang="ja-JP" sz="2400" dirty="0"/>
              <a:t>] main</a:t>
            </a:r>
            <a:r>
              <a:rPr lang="ja-JP" altLang="en-US" sz="2400" dirty="0"/>
              <a:t>関数は他の関数から呼び出したり、</a:t>
            </a:r>
            <a:r>
              <a:rPr lang="en-US" altLang="ja-JP" sz="2400" dirty="0"/>
              <a:t>main</a:t>
            </a:r>
            <a:r>
              <a:rPr lang="ja-JP" altLang="en-US" sz="2400" dirty="0"/>
              <a:t>関数内から呼び出したりすることもできる。</a:t>
            </a:r>
            <a:endParaRPr lang="en-US" altLang="ja-JP" sz="2400" dirty="0"/>
          </a:p>
          <a:p>
            <a:r>
              <a:rPr lang="en-US" altLang="ja-JP" sz="2800" dirty="0"/>
              <a:t>C99</a:t>
            </a:r>
            <a:r>
              <a:rPr lang="ja-JP" altLang="en-US" sz="2800" dirty="0"/>
              <a:t>からは、</a:t>
            </a:r>
            <a:r>
              <a:rPr lang="en-US" altLang="ja-JP" sz="2800" dirty="0"/>
              <a:t>main</a:t>
            </a:r>
            <a:r>
              <a:rPr lang="ja-JP" altLang="en-US" sz="2800" dirty="0"/>
              <a:t>関数の実行が関数本体のブロックの終了まで行き着いた場合、</a:t>
            </a:r>
            <a:r>
              <a:rPr lang="en-US" altLang="ja-JP" sz="2800" dirty="0"/>
              <a:t>0</a:t>
            </a:r>
            <a:r>
              <a:rPr lang="ja-JP" altLang="en-US" sz="2800" dirty="0"/>
              <a:t>を返り値として返す。</a:t>
            </a:r>
            <a:r>
              <a:rPr lang="en-US" altLang="ja-JP" sz="2800" dirty="0"/>
              <a:t>C89</a:t>
            </a:r>
            <a:r>
              <a:rPr lang="ja-JP" altLang="en-US" sz="2800" dirty="0"/>
              <a:t>では、この場合の終了</a:t>
            </a:r>
            <a:r>
              <a:rPr lang="en-US" altLang="ja-JP" sz="2800" dirty="0"/>
              <a:t>status</a:t>
            </a:r>
            <a:r>
              <a:rPr lang="ja-JP" altLang="en-US" sz="2800" dirty="0"/>
              <a:t>は未定義。</a:t>
            </a:r>
            <a:endParaRPr lang="en-US" altLang="ja-JP" sz="2800" dirty="0"/>
          </a:p>
        </p:txBody>
      </p:sp>
      <p:sp>
        <p:nvSpPr>
          <p:cNvPr id="4" name="テキスト ボックス 3"/>
          <p:cNvSpPr txBox="1"/>
          <p:nvPr/>
        </p:nvSpPr>
        <p:spPr>
          <a:xfrm>
            <a:off x="678424" y="5328609"/>
            <a:ext cx="7582464" cy="954107"/>
          </a:xfrm>
          <a:prstGeom prst="rect">
            <a:avLst/>
          </a:prstGeom>
          <a:noFill/>
          <a:ln>
            <a:solidFill>
              <a:schemeClr val="tx1"/>
            </a:solidFill>
          </a:ln>
        </p:spPr>
        <p:txBody>
          <a:bodyPr wrap="square" rtlCol="0">
            <a:spAutoFit/>
          </a:bodyPr>
          <a:lstStyle/>
          <a:p>
            <a:r>
              <a:rPr lang="en-US" altLang="ja-JP" sz="2800" dirty="0"/>
              <a:t>main</a:t>
            </a:r>
            <a:r>
              <a:rPr lang="ja-JP" altLang="en-US" sz="2800" dirty="0"/>
              <a:t>関数はこの演習では</a:t>
            </a:r>
            <a:r>
              <a:rPr lang="en-US" altLang="ja-JP" sz="2800" dirty="0"/>
              <a:t>return 0;</a:t>
            </a:r>
            <a:r>
              <a:rPr lang="ja-JP" altLang="en-US" sz="2800" dirty="0"/>
              <a:t>で終了させるようにする。</a:t>
            </a:r>
            <a:endParaRPr kumimoji="1" lang="ja-JP" altLang="en-US" sz="2800" dirty="0"/>
          </a:p>
        </p:txBody>
      </p:sp>
    </p:spTree>
    <p:extLst>
      <p:ext uri="{BB962C8B-B14F-4D97-AF65-F5344CB8AC3E}">
        <p14:creationId xmlns:p14="http://schemas.microsoft.com/office/powerpoint/2010/main" val="1726947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補足</a:t>
            </a:r>
          </a:p>
        </p:txBody>
      </p:sp>
      <p:sp>
        <p:nvSpPr>
          <p:cNvPr id="3" name="コンテンツ プレースホルダ 2"/>
          <p:cNvSpPr>
            <a:spLocks noGrp="1"/>
          </p:cNvSpPr>
          <p:nvPr>
            <p:ph idx="1"/>
          </p:nvPr>
        </p:nvSpPr>
        <p:spPr/>
        <p:txBody>
          <a:bodyPr/>
          <a:lstStyle/>
          <a:p>
            <a:r>
              <a:rPr lang="ja-JP" altLang="en-US" dirty="0"/>
              <a:t>関数は、他の言語では手続き</a:t>
            </a:r>
            <a:r>
              <a:rPr lang="en-US" altLang="ja-JP" dirty="0"/>
              <a:t>(procedure)</a:t>
            </a:r>
            <a:r>
              <a:rPr lang="ja-JP" altLang="en-US" dirty="0"/>
              <a:t>と言うこともある。</a:t>
            </a:r>
          </a:p>
          <a:p>
            <a:r>
              <a:rPr lang="ja-JP" altLang="en-US" dirty="0"/>
              <a:t>値を返さない場合は手続き、値を返す場合は関数と呼ぶのが普通だと思われるが、区別しないで使う場合もある。</a:t>
            </a:r>
            <a:r>
              <a:rPr lang="en-US" altLang="ja-JP" dirty="0"/>
              <a:t>C</a:t>
            </a:r>
            <a:r>
              <a:rPr lang="ja-JP" altLang="en-US" dirty="0"/>
              <a:t>では値を返さない関数も定義できる（返り値の型の部分を</a:t>
            </a:r>
            <a:r>
              <a:rPr lang="en-US" altLang="ja-JP" dirty="0"/>
              <a:t>void</a:t>
            </a:r>
            <a:r>
              <a:rPr lang="ja-JP" altLang="en-US" dirty="0"/>
              <a:t>と記述すればよい）。</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基本課題</a:t>
            </a:r>
            <a:r>
              <a:rPr lang="en-US" altLang="ja-JP" dirty="0"/>
              <a:t>1</a:t>
            </a:r>
            <a:endParaRPr kumimoji="1" lang="ja-JP" altLang="en-US" dirty="0"/>
          </a:p>
        </p:txBody>
      </p:sp>
      <p:sp>
        <p:nvSpPr>
          <p:cNvPr id="4" name="正方形/長方形 3"/>
          <p:cNvSpPr/>
          <p:nvPr/>
        </p:nvSpPr>
        <p:spPr>
          <a:xfrm>
            <a:off x="457200" y="1417638"/>
            <a:ext cx="8345424" cy="5262979"/>
          </a:xfrm>
          <a:prstGeom prst="rect">
            <a:avLst/>
          </a:prstGeom>
        </p:spPr>
        <p:txBody>
          <a:bodyPr wrap="square">
            <a:spAutoFit/>
          </a:bodyPr>
          <a:lstStyle/>
          <a:p>
            <a:r>
              <a:rPr lang="ja-JP" altLang="en-US" sz="2400" dirty="0"/>
              <a:t>円の半径をキーボードから</a:t>
            </a:r>
            <a:r>
              <a:rPr lang="en-US" altLang="ja-JP" sz="2400" dirty="0"/>
              <a:t>double</a:t>
            </a:r>
            <a:r>
              <a:rPr lang="ja-JP" altLang="en-US" sz="2400" dirty="0"/>
              <a:t>型で読み取り、円周を</a:t>
            </a:r>
            <a:r>
              <a:rPr lang="en-US" altLang="ja-JP" sz="2400" dirty="0"/>
              <a:t>double</a:t>
            </a:r>
            <a:r>
              <a:rPr lang="ja-JP" altLang="en-US" sz="2400"/>
              <a:t>型で以下の実行例のように表示</a:t>
            </a:r>
            <a:r>
              <a:rPr lang="ja-JP" altLang="en-US" sz="2400" dirty="0"/>
              <a:t>するプログラムを作成せよ。ただし、半径を</a:t>
            </a:r>
            <a:r>
              <a:rPr lang="en-US" altLang="ja-JP" sz="2400" dirty="0"/>
              <a:t>double</a:t>
            </a:r>
            <a:r>
              <a:rPr lang="ja-JP" altLang="en-US" sz="2400" dirty="0"/>
              <a:t>型の引数で受け取り、円周を結果として返す関数</a:t>
            </a:r>
            <a:r>
              <a:rPr lang="en-US" altLang="ja-JP" sz="2400" dirty="0"/>
              <a:t>circumference</a:t>
            </a:r>
            <a:r>
              <a:rPr lang="ja-JP" altLang="en-US" sz="2400" dirty="0"/>
              <a:t>を以下のように定義し、それを用いたプログラムとせよ。</a:t>
            </a:r>
            <a:endParaRPr lang="en-US" altLang="ja-JP" sz="2400" dirty="0"/>
          </a:p>
          <a:p>
            <a:r>
              <a:rPr lang="en-US" altLang="ja-JP" sz="2400" dirty="0"/>
              <a:t>    double circumference (double radius) { … }</a:t>
            </a:r>
          </a:p>
          <a:p>
            <a:r>
              <a:rPr lang="ja-JP" altLang="en-US" sz="2400" dirty="0"/>
              <a:t>円周は、</a:t>
            </a:r>
            <a:r>
              <a:rPr lang="en-US" altLang="ja-JP" sz="2400" dirty="0"/>
              <a:t>2×</a:t>
            </a:r>
            <a:r>
              <a:rPr lang="ja-JP" altLang="en-US" sz="2400" dirty="0"/>
              <a:t>半径</a:t>
            </a:r>
            <a:r>
              <a:rPr lang="en-US" altLang="ja-JP" sz="2400" dirty="0"/>
              <a:t>×</a:t>
            </a:r>
            <a:r>
              <a:rPr lang="ja-JP" altLang="en-US" sz="2400" dirty="0"/>
              <a:t>円周率で求められる。円周率は</a:t>
            </a:r>
            <a:r>
              <a:rPr lang="en-US" altLang="ja-JP" sz="2400" dirty="0"/>
              <a:t>3.14</a:t>
            </a:r>
            <a:r>
              <a:rPr lang="ja-JP" altLang="en-US" sz="2400" dirty="0"/>
              <a:t>とする。</a:t>
            </a:r>
            <a:endParaRPr lang="en-US" altLang="ja-JP" sz="2400" dirty="0"/>
          </a:p>
          <a:p>
            <a:endParaRPr lang="en-US" altLang="ja-JP" sz="2400" dirty="0"/>
          </a:p>
          <a:p>
            <a:r>
              <a:rPr lang="en-US" altLang="ja-JP" sz="2400" dirty="0"/>
              <a:t>[</a:t>
            </a:r>
            <a:r>
              <a:rPr lang="ja-JP" altLang="en-US" sz="2400" dirty="0"/>
              <a:t>実行例</a:t>
            </a:r>
            <a:r>
              <a:rPr lang="en-US" altLang="ja-JP" sz="2400" dirty="0"/>
              <a:t>] </a:t>
            </a:r>
          </a:p>
          <a:p>
            <a:r>
              <a:rPr lang="ja-JP" altLang="en-US" sz="2400" dirty="0"/>
              <a:t>円の半径を入力</a:t>
            </a:r>
            <a:r>
              <a:rPr lang="en-US" altLang="ja-JP" sz="2400" dirty="0"/>
              <a:t>: </a:t>
            </a:r>
            <a:r>
              <a:rPr lang="en-US" altLang="ja-JP" sz="2400" dirty="0">
                <a:solidFill>
                  <a:srgbClr val="FF0000"/>
                </a:solidFill>
              </a:rPr>
              <a:t>3.5</a:t>
            </a:r>
          </a:p>
          <a:p>
            <a:r>
              <a:rPr lang="ja-JP" altLang="en-US" sz="2400"/>
              <a:t>円周は</a:t>
            </a:r>
            <a:r>
              <a:rPr lang="en-US" altLang="ja-JP" sz="2400" dirty="0"/>
              <a:t>21.98</a:t>
            </a:r>
            <a:r>
              <a:rPr lang="ja-JP" altLang="en-US" sz="2400"/>
              <a:t>です。</a:t>
            </a:r>
          </a:p>
          <a:p>
            <a:endParaRPr lang="en-US" altLang="ja-JP" sz="2400" dirty="0"/>
          </a:p>
          <a:p>
            <a:r>
              <a:rPr lang="en-US" altLang="ja-JP" sz="2400" dirty="0"/>
              <a:t>[</a:t>
            </a:r>
            <a:r>
              <a:rPr lang="ja-JP" altLang="en-US" sz="2400"/>
              <a:t>補足</a:t>
            </a:r>
            <a:r>
              <a:rPr lang="en-US" altLang="ja-JP" sz="2400" dirty="0"/>
              <a:t>] </a:t>
            </a:r>
            <a:r>
              <a:rPr lang="en-US" altLang="ja-JP" sz="2400" dirty="0" err="1"/>
              <a:t>scanf</a:t>
            </a:r>
            <a:r>
              <a:rPr lang="ja-JP" altLang="en-US" sz="2400"/>
              <a:t>の変換指定子は</a:t>
            </a:r>
            <a:r>
              <a:rPr lang="en-US" altLang="ja-JP" sz="2400" dirty="0"/>
              <a:t>%</a:t>
            </a:r>
            <a:r>
              <a:rPr lang="en-US" altLang="ja-JP" sz="2400" dirty="0" err="1"/>
              <a:t>lf</a:t>
            </a:r>
            <a:r>
              <a:rPr lang="ja-JP" altLang="en-US" sz="2400"/>
              <a:t>、</a:t>
            </a:r>
            <a:r>
              <a:rPr lang="en-US" altLang="ja-JP" sz="2400" dirty="0" err="1"/>
              <a:t>printf</a:t>
            </a:r>
            <a:r>
              <a:rPr lang="ja-JP" altLang="en-US" sz="2400"/>
              <a:t>の変換指定子は</a:t>
            </a:r>
            <a:r>
              <a:rPr lang="en-US" altLang="ja-JP" sz="2400" dirty="0"/>
              <a:t>%.2f</a:t>
            </a:r>
            <a:r>
              <a:rPr lang="ja-JP" altLang="en-US" sz="2400"/>
              <a:t>としてください。</a:t>
            </a:r>
            <a:endParaRPr lang="en-US" altLang="ja-JP" sz="2400" dirty="0"/>
          </a:p>
        </p:txBody>
      </p:sp>
    </p:spTree>
    <p:extLst>
      <p:ext uri="{BB962C8B-B14F-4D97-AF65-F5344CB8AC3E}">
        <p14:creationId xmlns:p14="http://schemas.microsoft.com/office/powerpoint/2010/main" val="1650548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9332"/>
            <a:ext cx="8229600" cy="1143000"/>
          </a:xfrm>
        </p:spPr>
        <p:txBody>
          <a:bodyPr/>
          <a:lstStyle/>
          <a:p>
            <a:r>
              <a:rPr kumimoji="1" lang="ja-JP" altLang="en-US" dirty="0"/>
              <a:t>基本課題</a:t>
            </a:r>
            <a:r>
              <a:rPr lang="en-US" altLang="ja-JP" dirty="0"/>
              <a:t>2</a:t>
            </a:r>
            <a:endParaRPr kumimoji="1" lang="ja-JP" altLang="en-US" dirty="0"/>
          </a:p>
        </p:txBody>
      </p:sp>
      <p:sp>
        <p:nvSpPr>
          <p:cNvPr id="4" name="正方形/長方形 3"/>
          <p:cNvSpPr/>
          <p:nvPr/>
        </p:nvSpPr>
        <p:spPr>
          <a:xfrm>
            <a:off x="457200" y="1159452"/>
            <a:ext cx="8229600" cy="5632311"/>
          </a:xfrm>
          <a:prstGeom prst="rect">
            <a:avLst/>
          </a:prstGeom>
        </p:spPr>
        <p:txBody>
          <a:bodyPr wrap="square">
            <a:spAutoFit/>
          </a:bodyPr>
          <a:lstStyle/>
          <a:p>
            <a:r>
              <a:rPr lang="ja-JP" altLang="en-US" sz="2400" dirty="0"/>
              <a:t>身長</a:t>
            </a:r>
            <a:r>
              <a:rPr lang="en-US" altLang="ja-JP" sz="2400" dirty="0"/>
              <a:t>(cm)</a:t>
            </a:r>
            <a:r>
              <a:rPr lang="ja-JP" altLang="en-US" sz="2400" dirty="0"/>
              <a:t>と体重</a:t>
            </a:r>
            <a:r>
              <a:rPr lang="en-US" altLang="ja-JP" sz="2400" dirty="0"/>
              <a:t>(kg)</a:t>
            </a:r>
            <a:r>
              <a:rPr lang="ja-JP" altLang="en-US" sz="2400" dirty="0"/>
              <a:t>をキーボードから</a:t>
            </a:r>
            <a:r>
              <a:rPr lang="en-US" altLang="ja-JP" sz="2400" dirty="0"/>
              <a:t>double</a:t>
            </a:r>
            <a:r>
              <a:rPr lang="ja-JP" altLang="en-US" sz="2400" dirty="0"/>
              <a:t>型で読み取り、</a:t>
            </a:r>
            <a:r>
              <a:rPr lang="en-US" altLang="ja-JP" sz="2400" dirty="0"/>
              <a:t>BMI</a:t>
            </a:r>
            <a:r>
              <a:rPr lang="ja-JP" altLang="en-US" sz="2400" dirty="0"/>
              <a:t>を</a:t>
            </a:r>
            <a:r>
              <a:rPr lang="en-US" altLang="ja-JP" sz="2400" dirty="0"/>
              <a:t>double</a:t>
            </a:r>
            <a:r>
              <a:rPr lang="ja-JP" altLang="en-US" sz="2400"/>
              <a:t>型で以下の実行例のように表示</a:t>
            </a:r>
            <a:r>
              <a:rPr lang="ja-JP" altLang="en-US" sz="2400" dirty="0"/>
              <a:t>するプログラムを作成せよ。ただし、身長</a:t>
            </a:r>
            <a:r>
              <a:rPr lang="en-US" altLang="ja-JP" sz="2400" dirty="0"/>
              <a:t>(cm)</a:t>
            </a:r>
            <a:r>
              <a:rPr lang="ja-JP" altLang="en-US" sz="2400" dirty="0"/>
              <a:t>と体重</a:t>
            </a:r>
            <a:r>
              <a:rPr lang="en-US" altLang="ja-JP" sz="2400" dirty="0"/>
              <a:t>(kg)</a:t>
            </a:r>
            <a:r>
              <a:rPr lang="ja-JP" altLang="en-US" sz="2400" dirty="0"/>
              <a:t>を</a:t>
            </a:r>
            <a:r>
              <a:rPr lang="en-US" altLang="ja-JP" sz="2400" dirty="0"/>
              <a:t>double</a:t>
            </a:r>
            <a:r>
              <a:rPr lang="ja-JP" altLang="en-US" sz="2400" dirty="0"/>
              <a:t>型の引数で受け取り、</a:t>
            </a:r>
            <a:r>
              <a:rPr lang="en-US" altLang="ja-JP" sz="2400" dirty="0"/>
              <a:t>BMI</a:t>
            </a:r>
            <a:r>
              <a:rPr lang="ja-JP" altLang="en-US" sz="2400" dirty="0"/>
              <a:t>を結果として返す関数</a:t>
            </a:r>
            <a:r>
              <a:rPr lang="en-US" altLang="ja-JP" sz="2400" dirty="0" err="1"/>
              <a:t>bmi</a:t>
            </a:r>
            <a:r>
              <a:rPr lang="ja-JP" altLang="en-US" sz="2400" dirty="0"/>
              <a:t>を以下のように定義し、それを用いたプログラムとせよ。</a:t>
            </a:r>
            <a:endParaRPr lang="en-US" altLang="ja-JP" sz="2400" dirty="0"/>
          </a:p>
          <a:p>
            <a:r>
              <a:rPr lang="en-US" altLang="ja-JP" sz="2400" dirty="0"/>
              <a:t>    double </a:t>
            </a:r>
            <a:r>
              <a:rPr lang="en-US" altLang="ja-JP" sz="2400" dirty="0" err="1"/>
              <a:t>bmi</a:t>
            </a:r>
            <a:r>
              <a:rPr lang="en-US" altLang="ja-JP" sz="2400" dirty="0"/>
              <a:t> (double height, double weight) { … }</a:t>
            </a:r>
          </a:p>
          <a:p>
            <a:r>
              <a:rPr lang="en-US" altLang="ja-JP" sz="2400" dirty="0"/>
              <a:t>BMI</a:t>
            </a:r>
            <a:r>
              <a:rPr lang="ja-JP" altLang="en-US" sz="2400" dirty="0"/>
              <a:t>の計算式は、体重</a:t>
            </a:r>
            <a:r>
              <a:rPr lang="en-US" altLang="ja-JP" sz="2400" dirty="0"/>
              <a:t>(kg) / (</a:t>
            </a:r>
            <a:r>
              <a:rPr lang="ja-JP" altLang="en-US" sz="2400" dirty="0"/>
              <a:t>身長</a:t>
            </a:r>
            <a:r>
              <a:rPr lang="en-US" altLang="ja-JP" sz="2400" dirty="0"/>
              <a:t>(m) × </a:t>
            </a:r>
            <a:r>
              <a:rPr lang="ja-JP" altLang="en-US" sz="2400" dirty="0"/>
              <a:t>身長</a:t>
            </a:r>
            <a:r>
              <a:rPr lang="en-US" altLang="ja-JP" sz="2400" dirty="0"/>
              <a:t>(m)) </a:t>
            </a:r>
            <a:r>
              <a:rPr lang="ja-JP" altLang="en-US" sz="2400" dirty="0"/>
              <a:t>である。身長の単位が</a:t>
            </a:r>
            <a:r>
              <a:rPr lang="en-US" altLang="ja-JP" sz="2400" dirty="0"/>
              <a:t>cm</a:t>
            </a:r>
            <a:r>
              <a:rPr lang="ja-JP" altLang="en-US" sz="2400" dirty="0"/>
              <a:t>ではなく、</a:t>
            </a:r>
            <a:r>
              <a:rPr lang="en-US" altLang="ja-JP" sz="2400" dirty="0"/>
              <a:t>m</a:t>
            </a:r>
            <a:r>
              <a:rPr lang="ja-JP" altLang="en-US" sz="2400" dirty="0"/>
              <a:t>であることに注意する。</a:t>
            </a:r>
            <a:endParaRPr lang="en-US" altLang="ja-JP" sz="2400" dirty="0"/>
          </a:p>
          <a:p>
            <a:endParaRPr lang="en-US" altLang="ja-JP" sz="2400" dirty="0"/>
          </a:p>
          <a:p>
            <a:r>
              <a:rPr lang="en-US" altLang="ja-JP" sz="2400" dirty="0"/>
              <a:t>[</a:t>
            </a:r>
            <a:r>
              <a:rPr lang="ja-JP" altLang="en-US" sz="2400" dirty="0"/>
              <a:t>実行例</a:t>
            </a:r>
            <a:r>
              <a:rPr lang="en-US" altLang="ja-JP" sz="2400" dirty="0"/>
              <a:t>]</a:t>
            </a:r>
          </a:p>
          <a:p>
            <a:r>
              <a:rPr lang="ja-JP" altLang="en-US" sz="2400" dirty="0"/>
              <a:t>身長</a:t>
            </a:r>
            <a:r>
              <a:rPr lang="en-US" altLang="ja-JP" sz="2400" dirty="0"/>
              <a:t>(cm): </a:t>
            </a:r>
            <a:r>
              <a:rPr lang="en-US" altLang="ja-JP" sz="2400" dirty="0">
                <a:solidFill>
                  <a:srgbClr val="FF0000"/>
                </a:solidFill>
              </a:rPr>
              <a:t>176.0</a:t>
            </a:r>
          </a:p>
          <a:p>
            <a:r>
              <a:rPr lang="ja-JP" altLang="en-US" sz="2400" dirty="0"/>
              <a:t>体重</a:t>
            </a:r>
            <a:r>
              <a:rPr lang="en-US" altLang="ja-JP" sz="2400" dirty="0"/>
              <a:t>(kg): </a:t>
            </a:r>
            <a:r>
              <a:rPr lang="en-US" altLang="ja-JP" sz="2400" dirty="0">
                <a:solidFill>
                  <a:srgbClr val="FF0000"/>
                </a:solidFill>
              </a:rPr>
              <a:t>70.0</a:t>
            </a:r>
          </a:p>
          <a:p>
            <a:r>
              <a:rPr lang="en-US" altLang="ja-JP" sz="2400" dirty="0"/>
              <a:t>BMI</a:t>
            </a:r>
            <a:r>
              <a:rPr lang="ja-JP" altLang="en-US" sz="2400"/>
              <a:t>は</a:t>
            </a:r>
            <a:r>
              <a:rPr lang="en-US" altLang="ja-JP" sz="2400" dirty="0"/>
              <a:t>22.6</a:t>
            </a:r>
            <a:r>
              <a:rPr lang="ja-JP" altLang="en-US" sz="2400"/>
              <a:t>です。</a:t>
            </a:r>
          </a:p>
          <a:p>
            <a:r>
              <a:rPr lang="en-US" altLang="ja-JP" sz="2400" dirty="0"/>
              <a:t>[</a:t>
            </a:r>
            <a:r>
              <a:rPr lang="ja-JP" altLang="en-US" sz="2400"/>
              <a:t>補足</a:t>
            </a:r>
            <a:r>
              <a:rPr lang="en-US" altLang="ja-JP" sz="2400" dirty="0"/>
              <a:t>] </a:t>
            </a:r>
            <a:r>
              <a:rPr lang="en-US" altLang="ja-JP" sz="2400" dirty="0" err="1"/>
              <a:t>scanf</a:t>
            </a:r>
            <a:r>
              <a:rPr lang="ja-JP" altLang="en-US" sz="2400"/>
              <a:t>の変換指定子は</a:t>
            </a:r>
            <a:r>
              <a:rPr lang="en-US" altLang="ja-JP" sz="2400" dirty="0"/>
              <a:t>%</a:t>
            </a:r>
            <a:r>
              <a:rPr lang="en-US" altLang="ja-JP" sz="2400" dirty="0" err="1"/>
              <a:t>lf</a:t>
            </a:r>
            <a:r>
              <a:rPr lang="ja-JP" altLang="en-US" sz="2400"/>
              <a:t>、</a:t>
            </a:r>
            <a:r>
              <a:rPr lang="en-US" altLang="ja-JP" sz="2400" dirty="0" err="1"/>
              <a:t>printf</a:t>
            </a:r>
            <a:r>
              <a:rPr lang="ja-JP" altLang="en-US" sz="2400"/>
              <a:t>の変換指定子は</a:t>
            </a:r>
            <a:r>
              <a:rPr lang="en-US" altLang="ja-JP" sz="2400" dirty="0"/>
              <a:t>%.1f</a:t>
            </a:r>
            <a:r>
              <a:rPr lang="ja-JP" altLang="en-US" sz="2400"/>
              <a:t>としてください。</a:t>
            </a:r>
            <a:endParaRPr lang="en-US" altLang="ja-JP"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発展課題</a:t>
            </a:r>
            <a:r>
              <a:rPr lang="en-US" altLang="ja-JP" dirty="0"/>
              <a:t>1</a:t>
            </a:r>
            <a:endParaRPr kumimoji="1" lang="ja-JP" altLang="en-US" dirty="0"/>
          </a:p>
        </p:txBody>
      </p:sp>
      <p:sp>
        <p:nvSpPr>
          <p:cNvPr id="4" name="正方形/長方形 3"/>
          <p:cNvSpPr/>
          <p:nvPr/>
        </p:nvSpPr>
        <p:spPr>
          <a:xfrm>
            <a:off x="457199" y="1378379"/>
            <a:ext cx="8134269" cy="3785652"/>
          </a:xfrm>
          <a:prstGeom prst="rect">
            <a:avLst/>
          </a:prstGeom>
        </p:spPr>
        <p:txBody>
          <a:bodyPr wrap="square">
            <a:spAutoFit/>
          </a:bodyPr>
          <a:lstStyle/>
          <a:p>
            <a:r>
              <a:rPr lang="en-US" altLang="ja-JP" sz="2400" dirty="0"/>
              <a:t>0</a:t>
            </a:r>
            <a:r>
              <a:rPr lang="ja-JP" altLang="en-US" sz="2400" dirty="0"/>
              <a:t>以上の整数</a:t>
            </a:r>
            <a:r>
              <a:rPr lang="en-US" altLang="ja-JP" sz="2400" dirty="0"/>
              <a:t>n</a:t>
            </a:r>
            <a:r>
              <a:rPr lang="ja-JP" altLang="en-US" sz="2400" dirty="0"/>
              <a:t>をキーボードから</a:t>
            </a:r>
            <a:r>
              <a:rPr lang="en-US" altLang="ja-JP" sz="2400" dirty="0" err="1"/>
              <a:t>int</a:t>
            </a:r>
            <a:r>
              <a:rPr lang="ja-JP" altLang="en-US" sz="2400" dirty="0"/>
              <a:t>型で読み取り、フィボナッチ数列の</a:t>
            </a:r>
            <a:r>
              <a:rPr lang="en-US" altLang="ja-JP" sz="2400" dirty="0"/>
              <a:t>n</a:t>
            </a:r>
            <a:r>
              <a:rPr lang="ja-JP" altLang="en-US" sz="2400" dirty="0"/>
              <a:t>番目の数</a:t>
            </a:r>
            <a:r>
              <a:rPr lang="en-US" altLang="ja-JP" sz="2400" dirty="0"/>
              <a:t>F(n)</a:t>
            </a:r>
            <a:r>
              <a:rPr lang="ja-JP" altLang="en-US" sz="2400" dirty="0"/>
              <a:t>を表示するプログラムを作成せよ。ただし、</a:t>
            </a:r>
            <a:r>
              <a:rPr lang="en-US" altLang="ja-JP" sz="2400" dirty="0" err="1"/>
              <a:t>int</a:t>
            </a:r>
            <a:r>
              <a:rPr lang="ja-JP" altLang="en-US" sz="2400" dirty="0"/>
              <a:t>型の数を引数として受け取り、</a:t>
            </a:r>
            <a:r>
              <a:rPr lang="en-US" altLang="ja-JP" sz="2400" dirty="0"/>
              <a:t>F(n)</a:t>
            </a:r>
            <a:r>
              <a:rPr lang="ja-JP" altLang="en-US" sz="2400" dirty="0"/>
              <a:t>を返す関数</a:t>
            </a:r>
            <a:r>
              <a:rPr lang="en-US" altLang="ja-JP" sz="2400" dirty="0" err="1"/>
              <a:t>fibonacci</a:t>
            </a:r>
            <a:r>
              <a:rPr lang="ja-JP" altLang="en-US" sz="2400" dirty="0"/>
              <a:t>を以下の形で定義し、それを用いたプログラムとせよ。</a:t>
            </a:r>
            <a:endParaRPr lang="en-US" altLang="ja-JP" sz="2400" dirty="0"/>
          </a:p>
          <a:p>
            <a:r>
              <a:rPr lang="en-US" altLang="ja-JP" sz="2400" dirty="0"/>
              <a:t>     </a:t>
            </a:r>
            <a:r>
              <a:rPr lang="en-US" altLang="ja-JP" sz="2400" dirty="0" err="1"/>
              <a:t>int</a:t>
            </a:r>
            <a:r>
              <a:rPr lang="en-US" altLang="ja-JP" sz="2400" dirty="0"/>
              <a:t> </a:t>
            </a:r>
            <a:r>
              <a:rPr lang="en-US" altLang="ja-JP" sz="2400" dirty="0" err="1"/>
              <a:t>fibonacci</a:t>
            </a:r>
            <a:r>
              <a:rPr lang="en-US" altLang="ja-JP" sz="2400" dirty="0"/>
              <a:t> (</a:t>
            </a:r>
            <a:r>
              <a:rPr lang="en-US" altLang="ja-JP" sz="2400" dirty="0" err="1"/>
              <a:t>int</a:t>
            </a:r>
            <a:r>
              <a:rPr lang="en-US" altLang="ja-JP" sz="2400" dirty="0"/>
              <a:t> n) { … }</a:t>
            </a:r>
          </a:p>
          <a:p>
            <a:r>
              <a:rPr lang="ja-JP" altLang="en-US" sz="2400" dirty="0"/>
              <a:t>フィボナッチ数は以下のように定義される。</a:t>
            </a:r>
            <a:endParaRPr lang="en-US" altLang="ja-JP" sz="2400" dirty="0"/>
          </a:p>
          <a:p>
            <a:r>
              <a:rPr lang="en-US" altLang="ja-JP" sz="2400" dirty="0"/>
              <a:t>    F(0)=1,  F(1)=1,   F(n)=F(n-1)+F(n-2)  (n≧2)</a:t>
            </a:r>
          </a:p>
          <a:p>
            <a:r>
              <a:rPr lang="en-US" altLang="ja-JP" sz="2400" dirty="0"/>
              <a:t>[</a:t>
            </a:r>
            <a:r>
              <a:rPr lang="ja-JP" altLang="en-US" sz="2400" dirty="0"/>
              <a:t>実行例</a:t>
            </a:r>
            <a:r>
              <a:rPr lang="en-US" altLang="ja-JP" sz="2400" dirty="0"/>
              <a:t>]</a:t>
            </a:r>
          </a:p>
          <a:p>
            <a:r>
              <a:rPr lang="en-US" altLang="ja-JP" sz="2400" dirty="0"/>
              <a:t>0</a:t>
            </a:r>
            <a:r>
              <a:rPr lang="ja-JP" altLang="en-US" sz="2400" dirty="0"/>
              <a:t>以上の整数を入力</a:t>
            </a:r>
            <a:r>
              <a:rPr lang="en-US" altLang="ja-JP" sz="2400" dirty="0"/>
              <a:t>: </a:t>
            </a:r>
            <a:r>
              <a:rPr lang="en-US" altLang="ja-JP" sz="2400" dirty="0">
                <a:solidFill>
                  <a:srgbClr val="FF0000"/>
                </a:solidFill>
              </a:rPr>
              <a:t>10</a:t>
            </a:r>
          </a:p>
          <a:p>
            <a:r>
              <a:rPr lang="en-US" altLang="ja-JP" sz="2400" dirty="0"/>
              <a:t>F(10)=89</a:t>
            </a:r>
          </a:p>
        </p:txBody>
      </p:sp>
      <p:sp>
        <p:nvSpPr>
          <p:cNvPr id="3" name="正方形/長方形 2"/>
          <p:cNvSpPr/>
          <p:nvPr/>
        </p:nvSpPr>
        <p:spPr>
          <a:xfrm>
            <a:off x="507004" y="5180021"/>
            <a:ext cx="7798081" cy="1569660"/>
          </a:xfrm>
          <a:prstGeom prst="rect">
            <a:avLst/>
          </a:prstGeom>
        </p:spPr>
        <p:txBody>
          <a:bodyPr wrap="square">
            <a:spAutoFit/>
          </a:bodyPr>
          <a:lstStyle/>
          <a:p>
            <a:r>
              <a:rPr lang="en-US" altLang="ja-JP" sz="2400" dirty="0"/>
              <a:t>[</a:t>
            </a:r>
            <a:r>
              <a:rPr lang="ja-JP" altLang="en-US" sz="2400" dirty="0"/>
              <a:t>注意事項</a:t>
            </a:r>
            <a:r>
              <a:rPr lang="en-US" altLang="ja-JP" sz="2400" dirty="0"/>
              <a:t>] </a:t>
            </a:r>
            <a:r>
              <a:rPr lang="en-US" altLang="ja-JP" sz="2400" dirty="0" err="1"/>
              <a:t>fibonacci</a:t>
            </a:r>
            <a:r>
              <a:rPr lang="ja-JP" altLang="en-US" sz="2400" dirty="0"/>
              <a:t>関数を上記の定義に従って再帰的に定義すると計算時間が引数に与えられる数に関して指数オーダーになり、</a:t>
            </a:r>
            <a:r>
              <a:rPr lang="en-US" altLang="ja-JP" sz="2400" dirty="0"/>
              <a:t>F(100)</a:t>
            </a:r>
            <a:r>
              <a:rPr lang="ja-JP" altLang="en-US" sz="2400" dirty="0"/>
              <a:t>などの計算は非常に長い時間かかるが、この演習ではその</a:t>
            </a:r>
            <a:r>
              <a:rPr lang="ja-JP" altLang="en-US" sz="2400"/>
              <a:t>回答でも</a:t>
            </a:r>
            <a:r>
              <a:rPr lang="en-US" altLang="ja-JP" sz="2400" dirty="0"/>
              <a:t>OK</a:t>
            </a:r>
            <a:r>
              <a:rPr lang="ja-JP" altLang="en-US" sz="2400"/>
              <a:t>と</a:t>
            </a:r>
            <a:r>
              <a:rPr lang="ja-JP" altLang="en-US" sz="2400" dirty="0"/>
              <a:t>する。</a:t>
            </a:r>
            <a:endParaRPr lang="en-US" altLang="ja-JP"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発展課題</a:t>
            </a:r>
            <a:r>
              <a:rPr lang="en-US" altLang="ja-JP" dirty="0"/>
              <a:t>2</a:t>
            </a:r>
            <a:endParaRPr kumimoji="1" lang="ja-JP" altLang="en-US" dirty="0"/>
          </a:p>
        </p:txBody>
      </p:sp>
      <p:sp>
        <p:nvSpPr>
          <p:cNvPr id="4" name="正方形/長方形 3"/>
          <p:cNvSpPr/>
          <p:nvPr/>
        </p:nvSpPr>
        <p:spPr>
          <a:xfrm>
            <a:off x="706582" y="1417638"/>
            <a:ext cx="7453746" cy="3785652"/>
          </a:xfrm>
          <a:prstGeom prst="rect">
            <a:avLst/>
          </a:prstGeom>
        </p:spPr>
        <p:txBody>
          <a:bodyPr wrap="square">
            <a:spAutoFit/>
          </a:bodyPr>
          <a:lstStyle/>
          <a:p>
            <a:r>
              <a:rPr lang="ja-JP" altLang="en-US" sz="2400" dirty="0"/>
              <a:t>キーボードから正の整数を</a:t>
            </a:r>
            <a:r>
              <a:rPr lang="en-US" altLang="ja-JP" sz="2400" dirty="0"/>
              <a:t>2</a:t>
            </a:r>
            <a:r>
              <a:rPr lang="ja-JP" altLang="en-US" sz="2400" dirty="0"/>
              <a:t>つ読み取り、それらの最大公約数を表示するプログラムを作成せよ。ただし、</a:t>
            </a:r>
            <a:r>
              <a:rPr lang="en-US" altLang="ja-JP" sz="2400" dirty="0"/>
              <a:t>n, m</a:t>
            </a:r>
            <a:r>
              <a:rPr lang="ja-JP" altLang="en-US" sz="2400" dirty="0"/>
              <a:t>を引数にとり、</a:t>
            </a:r>
            <a:r>
              <a:rPr lang="en-US" altLang="ja-JP" sz="2400" dirty="0"/>
              <a:t>n, m</a:t>
            </a:r>
            <a:r>
              <a:rPr lang="ja-JP" altLang="en-US" sz="2400" dirty="0"/>
              <a:t>の最大公約数を結果として返す関数</a:t>
            </a:r>
            <a:r>
              <a:rPr lang="en-US" altLang="ja-JP" sz="2400" dirty="0" err="1"/>
              <a:t>gcd</a:t>
            </a:r>
            <a:r>
              <a:rPr lang="ja-JP" altLang="en-US" sz="2400" dirty="0"/>
              <a:t>を以下のように定義し、それを用いたプログラムとせよ。</a:t>
            </a:r>
            <a:endParaRPr lang="en-US" altLang="ja-JP" sz="2400" dirty="0"/>
          </a:p>
          <a:p>
            <a:r>
              <a:rPr lang="en-US" altLang="ja-JP" sz="2400" dirty="0"/>
              <a:t>    </a:t>
            </a:r>
            <a:r>
              <a:rPr lang="en-US" altLang="ja-JP" sz="2400" dirty="0" err="1"/>
              <a:t>int</a:t>
            </a:r>
            <a:r>
              <a:rPr lang="en-US" altLang="ja-JP" sz="2400" dirty="0"/>
              <a:t>  </a:t>
            </a:r>
            <a:r>
              <a:rPr lang="en-US" altLang="ja-JP" sz="2400" dirty="0" err="1"/>
              <a:t>gcd</a:t>
            </a:r>
            <a:r>
              <a:rPr lang="en-US" altLang="ja-JP" sz="2400" dirty="0"/>
              <a:t> (</a:t>
            </a:r>
            <a:r>
              <a:rPr lang="en-US" altLang="ja-JP" sz="2400" dirty="0" err="1"/>
              <a:t>int</a:t>
            </a:r>
            <a:r>
              <a:rPr lang="en-US" altLang="ja-JP" sz="2400" dirty="0"/>
              <a:t>  n, </a:t>
            </a:r>
            <a:r>
              <a:rPr lang="en-US" altLang="ja-JP" sz="2400" dirty="0" err="1"/>
              <a:t>int</a:t>
            </a:r>
            <a:r>
              <a:rPr lang="en-US" altLang="ja-JP" sz="2400" dirty="0"/>
              <a:t>  m) { … } </a:t>
            </a:r>
          </a:p>
          <a:p>
            <a:endParaRPr lang="en-US" altLang="ja-JP" sz="2400" dirty="0"/>
          </a:p>
          <a:p>
            <a:r>
              <a:rPr lang="en-US" altLang="ja-JP" sz="2400" dirty="0"/>
              <a:t>[</a:t>
            </a:r>
            <a:r>
              <a:rPr lang="ja-JP" altLang="en-US" sz="2400" dirty="0"/>
              <a:t>実行例</a:t>
            </a:r>
            <a:r>
              <a:rPr lang="en-US" altLang="ja-JP" sz="2400" dirty="0"/>
              <a:t>]</a:t>
            </a:r>
          </a:p>
          <a:p>
            <a:r>
              <a:rPr lang="ja-JP" altLang="en-US" sz="2400" dirty="0"/>
              <a:t>正の整数を入力してください</a:t>
            </a:r>
            <a:r>
              <a:rPr lang="en-US" altLang="ja-JP" sz="2400" dirty="0"/>
              <a:t>: </a:t>
            </a:r>
            <a:r>
              <a:rPr lang="en-US" altLang="ja-JP" sz="2400" dirty="0">
                <a:solidFill>
                  <a:srgbClr val="FF0000"/>
                </a:solidFill>
              </a:rPr>
              <a:t>12</a:t>
            </a:r>
          </a:p>
          <a:p>
            <a:r>
              <a:rPr lang="ja-JP" altLang="en-US" sz="2400" dirty="0"/>
              <a:t>正の整数を入力してください</a:t>
            </a:r>
            <a:r>
              <a:rPr lang="en-US" altLang="ja-JP" sz="2400" dirty="0"/>
              <a:t>: </a:t>
            </a:r>
            <a:r>
              <a:rPr lang="en-US" altLang="ja-JP" sz="2400" dirty="0">
                <a:solidFill>
                  <a:srgbClr val="FF0000"/>
                </a:solidFill>
              </a:rPr>
              <a:t>18</a:t>
            </a:r>
          </a:p>
          <a:p>
            <a:r>
              <a:rPr lang="en-US" altLang="ja-JP" sz="2400" dirty="0"/>
              <a:t>12</a:t>
            </a:r>
            <a:r>
              <a:rPr lang="ja-JP" altLang="en-US" sz="2400" dirty="0"/>
              <a:t>と</a:t>
            </a:r>
            <a:r>
              <a:rPr lang="en-US" altLang="ja-JP" sz="2400" dirty="0"/>
              <a:t>18</a:t>
            </a:r>
            <a:r>
              <a:rPr lang="ja-JP" altLang="en-US" sz="2400" dirty="0"/>
              <a:t>の最大公約数は</a:t>
            </a:r>
            <a:r>
              <a:rPr lang="en-US" altLang="ja-JP" sz="2400" dirty="0"/>
              <a:t>6</a:t>
            </a:r>
            <a:r>
              <a:rPr lang="ja-JP" altLang="en-US" sz="2400" dirty="0"/>
              <a:t>です。</a:t>
            </a:r>
            <a:endParaRPr lang="en-US" altLang="ja-JP" sz="2400" dirty="0"/>
          </a:p>
        </p:txBody>
      </p:sp>
    </p:spTree>
    <p:extLst>
      <p:ext uri="{BB962C8B-B14F-4D97-AF65-F5344CB8AC3E}">
        <p14:creationId xmlns:p14="http://schemas.microsoft.com/office/powerpoint/2010/main" val="34311772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発展課題</a:t>
            </a:r>
            <a:r>
              <a:rPr lang="en-US" altLang="ja-JP" dirty="0"/>
              <a:t>3</a:t>
            </a:r>
            <a:endParaRPr kumimoji="1" lang="ja-JP" altLang="en-US" dirty="0"/>
          </a:p>
        </p:txBody>
      </p:sp>
      <p:sp>
        <p:nvSpPr>
          <p:cNvPr id="4" name="正方形/長方形 3"/>
          <p:cNvSpPr/>
          <p:nvPr/>
        </p:nvSpPr>
        <p:spPr>
          <a:xfrm>
            <a:off x="706582" y="1417638"/>
            <a:ext cx="7453746" cy="5262979"/>
          </a:xfrm>
          <a:prstGeom prst="rect">
            <a:avLst/>
          </a:prstGeom>
        </p:spPr>
        <p:txBody>
          <a:bodyPr wrap="square">
            <a:spAutoFit/>
          </a:bodyPr>
          <a:lstStyle/>
          <a:p>
            <a:r>
              <a:rPr lang="ja-JP" altLang="en-US" sz="2400" dirty="0"/>
              <a:t>キーボードから正の整数を</a:t>
            </a:r>
            <a:r>
              <a:rPr lang="en-US" altLang="ja-JP" sz="2400" dirty="0"/>
              <a:t>2</a:t>
            </a:r>
            <a:r>
              <a:rPr lang="ja-JP" altLang="en-US" sz="2400" dirty="0"/>
              <a:t>つ読み取り、それらの最小公倍数を表示するプログラムを作成せよ。ただし、</a:t>
            </a:r>
            <a:r>
              <a:rPr lang="en-US" altLang="ja-JP" sz="2400" dirty="0"/>
              <a:t>n, m</a:t>
            </a:r>
            <a:r>
              <a:rPr lang="ja-JP" altLang="en-US" sz="2400" dirty="0"/>
              <a:t>を引数にとり、</a:t>
            </a:r>
            <a:r>
              <a:rPr lang="en-US" altLang="ja-JP" sz="2400" dirty="0"/>
              <a:t>n, m</a:t>
            </a:r>
            <a:r>
              <a:rPr lang="ja-JP" altLang="en-US" sz="2400" dirty="0"/>
              <a:t>の最小公倍数を結果として返す関数</a:t>
            </a:r>
            <a:r>
              <a:rPr lang="en-US" altLang="ja-JP" sz="2400" dirty="0"/>
              <a:t>lcm</a:t>
            </a:r>
            <a:r>
              <a:rPr lang="ja-JP" altLang="en-US" sz="2400" dirty="0"/>
              <a:t>を以下のように定義し、それを用いたプログラムとせよ。</a:t>
            </a:r>
            <a:endParaRPr lang="en-US" altLang="ja-JP" sz="2400" dirty="0"/>
          </a:p>
          <a:p>
            <a:r>
              <a:rPr lang="en-US" altLang="ja-JP" sz="2400" dirty="0"/>
              <a:t>    </a:t>
            </a:r>
            <a:r>
              <a:rPr lang="en-US" altLang="ja-JP" sz="2400" dirty="0" err="1"/>
              <a:t>int</a:t>
            </a:r>
            <a:r>
              <a:rPr lang="en-US" altLang="ja-JP" sz="2400" dirty="0"/>
              <a:t>  lcm (</a:t>
            </a:r>
            <a:r>
              <a:rPr lang="en-US" altLang="ja-JP" sz="2400" dirty="0" err="1"/>
              <a:t>int</a:t>
            </a:r>
            <a:r>
              <a:rPr lang="en-US" altLang="ja-JP" sz="2400" dirty="0"/>
              <a:t>  n, </a:t>
            </a:r>
            <a:r>
              <a:rPr lang="en-US" altLang="ja-JP" sz="2400" dirty="0" err="1"/>
              <a:t>int</a:t>
            </a:r>
            <a:r>
              <a:rPr lang="en-US" altLang="ja-JP" sz="2400" dirty="0"/>
              <a:t>  m) { … } </a:t>
            </a:r>
          </a:p>
          <a:p>
            <a:endParaRPr lang="en-US" altLang="ja-JP" sz="2400" dirty="0"/>
          </a:p>
          <a:p>
            <a:r>
              <a:rPr lang="en-US" altLang="ja-JP" sz="2400" dirty="0"/>
              <a:t>[</a:t>
            </a:r>
            <a:r>
              <a:rPr lang="ja-JP" altLang="en-US" sz="2400" dirty="0"/>
              <a:t>実行例</a:t>
            </a:r>
            <a:r>
              <a:rPr lang="en-US" altLang="ja-JP" sz="2400" dirty="0"/>
              <a:t>]</a:t>
            </a:r>
          </a:p>
          <a:p>
            <a:r>
              <a:rPr lang="ja-JP" altLang="en-US" sz="2400" dirty="0"/>
              <a:t>正の整数を入力してください</a:t>
            </a:r>
            <a:r>
              <a:rPr lang="en-US" altLang="ja-JP" sz="2400" dirty="0"/>
              <a:t>: </a:t>
            </a:r>
            <a:r>
              <a:rPr lang="en-US" altLang="ja-JP" sz="2400" dirty="0">
                <a:solidFill>
                  <a:srgbClr val="FF0000"/>
                </a:solidFill>
              </a:rPr>
              <a:t>12</a:t>
            </a:r>
          </a:p>
          <a:p>
            <a:r>
              <a:rPr lang="ja-JP" altLang="en-US" sz="2400" dirty="0"/>
              <a:t>正の整数を入力してください</a:t>
            </a:r>
            <a:r>
              <a:rPr lang="en-US" altLang="ja-JP" sz="2400" dirty="0"/>
              <a:t>: </a:t>
            </a:r>
            <a:r>
              <a:rPr lang="en-US" altLang="ja-JP" sz="2400" dirty="0">
                <a:solidFill>
                  <a:srgbClr val="FF0000"/>
                </a:solidFill>
              </a:rPr>
              <a:t>18</a:t>
            </a:r>
          </a:p>
          <a:p>
            <a:r>
              <a:rPr lang="en-US" altLang="ja-JP" sz="2400" dirty="0"/>
              <a:t>12</a:t>
            </a:r>
            <a:r>
              <a:rPr lang="ja-JP" altLang="en-US" sz="2400" dirty="0"/>
              <a:t>と</a:t>
            </a:r>
            <a:r>
              <a:rPr lang="en-US" altLang="ja-JP" sz="2400" dirty="0"/>
              <a:t>18</a:t>
            </a:r>
            <a:r>
              <a:rPr lang="ja-JP" altLang="en-US" sz="2400" dirty="0"/>
              <a:t>の最小公倍数は</a:t>
            </a:r>
            <a:r>
              <a:rPr lang="en-US" altLang="ja-JP" sz="2400" dirty="0"/>
              <a:t>36</a:t>
            </a:r>
            <a:r>
              <a:rPr lang="ja-JP" altLang="en-US" sz="2400" dirty="0"/>
              <a:t>です。</a:t>
            </a:r>
            <a:endParaRPr lang="en-US" altLang="ja-JP" sz="2400" dirty="0"/>
          </a:p>
          <a:p>
            <a:endParaRPr lang="en-US" altLang="ja-JP" sz="2400" dirty="0"/>
          </a:p>
          <a:p>
            <a:r>
              <a:rPr lang="en-US" altLang="ja-JP" sz="2400" dirty="0"/>
              <a:t>[</a:t>
            </a:r>
            <a:r>
              <a:rPr lang="ja-JP" altLang="en-US" sz="2400" dirty="0"/>
              <a:t>ヒント</a:t>
            </a:r>
            <a:r>
              <a:rPr lang="en-US" altLang="ja-JP" sz="2400" dirty="0"/>
              <a:t>]</a:t>
            </a:r>
          </a:p>
          <a:p>
            <a:r>
              <a:rPr lang="ja-JP" altLang="en-US" sz="2400" dirty="0"/>
              <a:t>発展課題</a:t>
            </a:r>
            <a:r>
              <a:rPr lang="en-US" altLang="ja-JP" sz="2400" dirty="0"/>
              <a:t>2</a:t>
            </a:r>
            <a:r>
              <a:rPr lang="ja-JP" altLang="en-US" sz="2400" dirty="0"/>
              <a:t>の関数</a:t>
            </a:r>
            <a:r>
              <a:rPr lang="en-US" altLang="ja-JP" sz="2400" dirty="0" err="1"/>
              <a:t>gcd</a:t>
            </a:r>
            <a:r>
              <a:rPr lang="ja-JP" altLang="en-US" sz="2400" dirty="0"/>
              <a:t>を使って</a:t>
            </a:r>
            <a:r>
              <a:rPr lang="en-US" altLang="ja-JP" sz="2400" dirty="0"/>
              <a:t>lcm</a:t>
            </a:r>
            <a:r>
              <a:rPr lang="ja-JP" altLang="en-US" sz="2400" dirty="0"/>
              <a:t>を定義すると分かりやすい。</a:t>
            </a:r>
            <a:endParaRPr lang="en-US" altLang="ja-JP"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発展課題</a:t>
            </a:r>
            <a:r>
              <a:rPr kumimoji="1" lang="en-US" altLang="ja-JP" dirty="0"/>
              <a:t>4</a:t>
            </a:r>
            <a:endParaRPr kumimoji="1" lang="ja-JP" altLang="en-US" dirty="0"/>
          </a:p>
        </p:txBody>
      </p:sp>
      <p:sp>
        <p:nvSpPr>
          <p:cNvPr id="4" name="正方形/長方形 3"/>
          <p:cNvSpPr/>
          <p:nvPr/>
        </p:nvSpPr>
        <p:spPr>
          <a:xfrm>
            <a:off x="734290" y="1417638"/>
            <a:ext cx="7370619" cy="4893647"/>
          </a:xfrm>
          <a:prstGeom prst="rect">
            <a:avLst/>
          </a:prstGeom>
        </p:spPr>
        <p:txBody>
          <a:bodyPr wrap="square">
            <a:spAutoFit/>
          </a:bodyPr>
          <a:lstStyle/>
          <a:p>
            <a:r>
              <a:rPr lang="ja-JP" altLang="en-US" sz="2400" dirty="0"/>
              <a:t>キーボードから正の整数を読み取り、その数が素数かどうかを表示するプログラムを作成せよ。ただし、</a:t>
            </a:r>
            <a:r>
              <a:rPr lang="en-US" altLang="ja-JP" sz="2400" dirty="0"/>
              <a:t>n</a:t>
            </a:r>
            <a:r>
              <a:rPr lang="ja-JP" altLang="en-US" sz="2400" dirty="0"/>
              <a:t>を引数にとり、</a:t>
            </a:r>
            <a:r>
              <a:rPr lang="en-US" altLang="ja-JP" sz="2400" dirty="0"/>
              <a:t>n</a:t>
            </a:r>
            <a:r>
              <a:rPr lang="ja-JP" altLang="en-US" sz="2400" dirty="0"/>
              <a:t>が素数の場合</a:t>
            </a:r>
            <a:r>
              <a:rPr lang="en-US" altLang="ja-JP" sz="2400" dirty="0"/>
              <a:t>1, </a:t>
            </a:r>
            <a:r>
              <a:rPr lang="ja-JP" altLang="en-US" sz="2400" dirty="0"/>
              <a:t>そうでない場合</a:t>
            </a:r>
            <a:r>
              <a:rPr lang="en-US" altLang="ja-JP" sz="2400" dirty="0"/>
              <a:t>0</a:t>
            </a:r>
            <a:r>
              <a:rPr lang="ja-JP" altLang="en-US" sz="2400" dirty="0"/>
              <a:t>を返す関数</a:t>
            </a:r>
            <a:r>
              <a:rPr lang="en-US" altLang="ja-JP" sz="2400" dirty="0" err="1"/>
              <a:t>isPrime</a:t>
            </a:r>
            <a:r>
              <a:rPr lang="ja-JP" altLang="en-US" sz="2400" dirty="0"/>
              <a:t>を以下ように定義し、それを用いたプログラムとせよ。</a:t>
            </a:r>
            <a:endParaRPr lang="en-US" altLang="ja-JP" sz="2400" dirty="0"/>
          </a:p>
          <a:p>
            <a:r>
              <a:rPr lang="en-US" altLang="ja-JP" sz="2400" dirty="0"/>
              <a:t>    </a:t>
            </a:r>
            <a:r>
              <a:rPr lang="en-US" altLang="ja-JP" sz="2400" dirty="0" err="1"/>
              <a:t>int</a:t>
            </a:r>
            <a:r>
              <a:rPr lang="en-US" altLang="ja-JP" sz="2400" dirty="0"/>
              <a:t>  </a:t>
            </a:r>
            <a:r>
              <a:rPr lang="en-US" altLang="ja-JP" sz="2400" dirty="0" err="1"/>
              <a:t>isPrime</a:t>
            </a:r>
            <a:r>
              <a:rPr lang="en-US" altLang="ja-JP" sz="2400" dirty="0"/>
              <a:t> (</a:t>
            </a:r>
            <a:r>
              <a:rPr lang="en-US" altLang="ja-JP" sz="2400" dirty="0" err="1"/>
              <a:t>int</a:t>
            </a:r>
            <a:r>
              <a:rPr lang="en-US" altLang="ja-JP" sz="2400" dirty="0"/>
              <a:t>  n) { …  }</a:t>
            </a:r>
          </a:p>
          <a:p>
            <a:endParaRPr lang="en-US" altLang="ja-JP" sz="2400" dirty="0"/>
          </a:p>
          <a:p>
            <a:r>
              <a:rPr lang="en-US" altLang="ja-JP" sz="2400" dirty="0"/>
              <a:t>[</a:t>
            </a:r>
            <a:r>
              <a:rPr lang="ja-JP" altLang="en-US" sz="2400" dirty="0"/>
              <a:t>実行例</a:t>
            </a:r>
            <a:r>
              <a:rPr lang="en-US" altLang="ja-JP" sz="2400" dirty="0"/>
              <a:t>]</a:t>
            </a:r>
          </a:p>
          <a:p>
            <a:r>
              <a:rPr lang="ja-JP" altLang="en-US" sz="2400" dirty="0"/>
              <a:t>正の整数を入力してください</a:t>
            </a:r>
            <a:r>
              <a:rPr lang="en-US" altLang="ja-JP" sz="2400" dirty="0"/>
              <a:t>: </a:t>
            </a:r>
            <a:r>
              <a:rPr lang="en-US" altLang="ja-JP" sz="2400" dirty="0">
                <a:solidFill>
                  <a:srgbClr val="FF0000"/>
                </a:solidFill>
              </a:rPr>
              <a:t>10</a:t>
            </a:r>
          </a:p>
          <a:p>
            <a:r>
              <a:rPr lang="en-US" altLang="ja-JP" sz="2400" dirty="0"/>
              <a:t>10</a:t>
            </a:r>
            <a:r>
              <a:rPr lang="ja-JP" altLang="en-US" sz="2400" dirty="0"/>
              <a:t>は素数ではありません。</a:t>
            </a:r>
            <a:endParaRPr lang="en-US" altLang="ja-JP" sz="2400" dirty="0"/>
          </a:p>
          <a:p>
            <a:endParaRPr lang="en-US" altLang="ja-JP" sz="2400" dirty="0"/>
          </a:p>
          <a:p>
            <a:r>
              <a:rPr lang="en-US" altLang="ja-JP" sz="2400" dirty="0"/>
              <a:t>[</a:t>
            </a:r>
            <a:r>
              <a:rPr lang="ja-JP" altLang="en-US" sz="2400" dirty="0"/>
              <a:t>補足</a:t>
            </a:r>
            <a:r>
              <a:rPr lang="en-US" altLang="ja-JP" sz="2400" dirty="0"/>
              <a:t>] </a:t>
            </a:r>
            <a:r>
              <a:rPr lang="ja-JP" altLang="en-US" sz="2400" dirty="0"/>
              <a:t>素数とは、</a:t>
            </a:r>
            <a:r>
              <a:rPr lang="en-US" altLang="ja-JP" sz="2400" dirty="0"/>
              <a:t>1 </a:t>
            </a:r>
            <a:r>
              <a:rPr lang="ja-JP" altLang="en-US" sz="2400" dirty="0"/>
              <a:t>と自分自身以外に正の約数を持たない、</a:t>
            </a:r>
            <a:r>
              <a:rPr lang="en-US" altLang="ja-JP" sz="2400" dirty="0"/>
              <a:t>1 </a:t>
            </a:r>
            <a:r>
              <a:rPr lang="ja-JP" altLang="en-US" sz="2400" dirty="0"/>
              <a:t>でない正の整数のことである。</a:t>
            </a:r>
            <a:endParaRPr lang="en-US" altLang="ja-JP"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参考課題</a:t>
            </a:r>
            <a:r>
              <a:rPr lang="en-US" altLang="ja-JP" dirty="0"/>
              <a:t>1</a:t>
            </a:r>
            <a:endParaRPr kumimoji="1" lang="ja-JP" altLang="en-US" dirty="0"/>
          </a:p>
        </p:txBody>
      </p:sp>
      <p:sp>
        <p:nvSpPr>
          <p:cNvPr id="4" name="正方形/長方形 3"/>
          <p:cNvSpPr/>
          <p:nvPr/>
        </p:nvSpPr>
        <p:spPr>
          <a:xfrm>
            <a:off x="457200" y="1417638"/>
            <a:ext cx="7924800" cy="4154984"/>
          </a:xfrm>
          <a:prstGeom prst="rect">
            <a:avLst/>
          </a:prstGeom>
        </p:spPr>
        <p:txBody>
          <a:bodyPr wrap="square">
            <a:spAutoFit/>
          </a:bodyPr>
          <a:lstStyle/>
          <a:p>
            <a:r>
              <a:rPr lang="ja-JP" altLang="en-US" sz="2400" dirty="0"/>
              <a:t>三角形の底辺と高さをキーボードから</a:t>
            </a:r>
            <a:r>
              <a:rPr lang="en-US" altLang="ja-JP" sz="2400" dirty="0"/>
              <a:t>double</a:t>
            </a:r>
            <a:r>
              <a:rPr lang="ja-JP" altLang="en-US" sz="2400" dirty="0"/>
              <a:t>型で読み取り、面積</a:t>
            </a:r>
            <a:r>
              <a:rPr lang="en-US" altLang="ja-JP" sz="2400" dirty="0"/>
              <a:t>(</a:t>
            </a:r>
            <a:r>
              <a:rPr lang="ja-JP" altLang="en-US" sz="2400" dirty="0"/>
              <a:t>底辺</a:t>
            </a:r>
            <a:r>
              <a:rPr lang="en-US" altLang="ja-JP" sz="2400" dirty="0"/>
              <a:t>×</a:t>
            </a:r>
            <a:r>
              <a:rPr lang="ja-JP" altLang="en-US" sz="2400" dirty="0"/>
              <a:t>高さ</a:t>
            </a:r>
            <a:r>
              <a:rPr lang="en-US" altLang="ja-JP" sz="2400" dirty="0"/>
              <a:t>/2)</a:t>
            </a:r>
            <a:r>
              <a:rPr lang="ja-JP" altLang="en-US" sz="2400" dirty="0"/>
              <a:t>を</a:t>
            </a:r>
            <a:r>
              <a:rPr lang="en-US" altLang="ja-JP" sz="2400" dirty="0"/>
              <a:t>double</a:t>
            </a:r>
            <a:r>
              <a:rPr lang="ja-JP" altLang="en-US" sz="2400" dirty="0"/>
              <a:t>型で表示するプログラムを作成せよ。ただし、底辺と高さを</a:t>
            </a:r>
            <a:r>
              <a:rPr lang="en-US" altLang="ja-JP" sz="2400" dirty="0"/>
              <a:t>double</a:t>
            </a:r>
            <a:r>
              <a:rPr lang="ja-JP" altLang="en-US" sz="2400" dirty="0"/>
              <a:t>型の引数</a:t>
            </a:r>
            <a:r>
              <a:rPr lang="en-US" altLang="ja-JP" sz="2400" dirty="0"/>
              <a:t>2</a:t>
            </a:r>
            <a:r>
              <a:rPr lang="ja-JP" altLang="en-US" sz="2400" dirty="0"/>
              <a:t>つで受け取り、面積を結果として返す関数</a:t>
            </a:r>
            <a:r>
              <a:rPr lang="en-US" altLang="ja-JP" sz="2400" dirty="0" err="1"/>
              <a:t>triangleArea</a:t>
            </a:r>
            <a:r>
              <a:rPr lang="ja-JP" altLang="en-US" sz="2400" dirty="0"/>
              <a:t>を以下のように定義し、それを用いたプログラムとせよ。</a:t>
            </a:r>
            <a:endParaRPr lang="en-US" altLang="ja-JP" sz="2400" dirty="0"/>
          </a:p>
          <a:p>
            <a:r>
              <a:rPr lang="en-US" altLang="ja-JP" sz="2400" dirty="0"/>
              <a:t>    double </a:t>
            </a:r>
            <a:r>
              <a:rPr lang="en-US" altLang="ja-JP" sz="2400" dirty="0" err="1"/>
              <a:t>triangleArea</a:t>
            </a:r>
            <a:r>
              <a:rPr lang="en-US" altLang="ja-JP" sz="2400" dirty="0"/>
              <a:t> (double base, double height) { … }</a:t>
            </a:r>
          </a:p>
          <a:p>
            <a:endParaRPr lang="en-US" altLang="ja-JP" sz="2400" dirty="0"/>
          </a:p>
          <a:p>
            <a:r>
              <a:rPr lang="en-US" altLang="ja-JP" sz="2400" dirty="0"/>
              <a:t>[</a:t>
            </a:r>
            <a:r>
              <a:rPr lang="ja-JP" altLang="en-US" sz="2400" dirty="0"/>
              <a:t>実行例</a:t>
            </a:r>
            <a:r>
              <a:rPr lang="en-US" altLang="ja-JP" sz="2400" dirty="0"/>
              <a:t>]</a:t>
            </a:r>
            <a:r>
              <a:rPr lang="ja-JP" altLang="en-US" sz="2400" dirty="0"/>
              <a:t> </a:t>
            </a:r>
            <a:endParaRPr lang="en-US" altLang="ja-JP" sz="2400" dirty="0"/>
          </a:p>
          <a:p>
            <a:r>
              <a:rPr lang="ja-JP" altLang="en-US" sz="2400" dirty="0"/>
              <a:t>三角形の底辺を入力</a:t>
            </a:r>
            <a:r>
              <a:rPr lang="en-US" altLang="ja-JP" sz="2400" dirty="0"/>
              <a:t>: </a:t>
            </a:r>
            <a:r>
              <a:rPr lang="en-US" altLang="ja-JP" sz="2400" dirty="0">
                <a:solidFill>
                  <a:srgbClr val="FF0000"/>
                </a:solidFill>
              </a:rPr>
              <a:t>3.5</a:t>
            </a:r>
          </a:p>
          <a:p>
            <a:r>
              <a:rPr lang="ja-JP" altLang="en-US" sz="2400" dirty="0"/>
              <a:t>三角形の高さを入力</a:t>
            </a:r>
            <a:r>
              <a:rPr lang="en-US" altLang="ja-JP" sz="2400" dirty="0"/>
              <a:t>: </a:t>
            </a:r>
            <a:r>
              <a:rPr lang="en-US" altLang="ja-JP" sz="2400" dirty="0">
                <a:solidFill>
                  <a:srgbClr val="FF0000"/>
                </a:solidFill>
              </a:rPr>
              <a:t>4.5</a:t>
            </a:r>
          </a:p>
          <a:p>
            <a:r>
              <a:rPr lang="ja-JP" altLang="en-US" sz="2400"/>
              <a:t>三角形の面積は</a:t>
            </a:r>
            <a:r>
              <a:rPr lang="en-US" altLang="ja-JP" sz="2400" dirty="0"/>
              <a:t>7.9</a:t>
            </a:r>
            <a:r>
              <a:rPr lang="ja-JP" altLang="en-US" sz="2400"/>
              <a:t>です</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86505"/>
          </a:xfrm>
        </p:spPr>
        <p:txBody>
          <a:bodyPr/>
          <a:lstStyle/>
          <a:p>
            <a:r>
              <a:rPr kumimoji="1" lang="ja-JP" altLang="en-US" dirty="0"/>
              <a:t>参考課題</a:t>
            </a:r>
            <a:r>
              <a:rPr kumimoji="1" lang="en-US" altLang="ja-JP" dirty="0"/>
              <a:t>1</a:t>
            </a:r>
            <a:r>
              <a:rPr kumimoji="1" lang="ja-JP" altLang="en-US" dirty="0"/>
              <a:t>　解答例</a:t>
            </a:r>
          </a:p>
        </p:txBody>
      </p:sp>
      <p:sp>
        <p:nvSpPr>
          <p:cNvPr id="4" name="正方形/長方形 3"/>
          <p:cNvSpPr/>
          <p:nvPr/>
        </p:nvSpPr>
        <p:spPr>
          <a:xfrm>
            <a:off x="301899" y="1316040"/>
            <a:ext cx="8540202"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a:t>double </a:t>
            </a:r>
            <a:r>
              <a:rPr lang="en-US" altLang="ja-JP" sz="2400" dirty="0" err="1"/>
              <a:t>triangleArea</a:t>
            </a:r>
            <a:r>
              <a:rPr lang="en-US" altLang="ja-JP" sz="2400" dirty="0"/>
              <a:t> (double base, double height) {</a:t>
            </a:r>
          </a:p>
          <a:p>
            <a:r>
              <a:rPr lang="en-US" altLang="ja-JP" sz="2400" dirty="0"/>
              <a:t>  return base * height / 2;</a:t>
            </a:r>
          </a:p>
          <a:p>
            <a:r>
              <a:rPr lang="en-US" altLang="ja-JP" sz="2400" dirty="0"/>
              <a:t>}</a:t>
            </a:r>
          </a:p>
          <a:p>
            <a:r>
              <a:rPr lang="en-US" altLang="ja-JP" sz="2400" dirty="0" err="1"/>
              <a:t>int</a:t>
            </a:r>
            <a:r>
              <a:rPr lang="en-US" altLang="ja-JP" sz="2400" dirty="0"/>
              <a:t> main (void) {</a:t>
            </a:r>
          </a:p>
          <a:p>
            <a:r>
              <a:rPr lang="en-US" altLang="ja-JP" sz="2400" dirty="0"/>
              <a:t>  double base, height;</a:t>
            </a:r>
          </a:p>
          <a:p>
            <a:r>
              <a:rPr lang="en-US" altLang="ja-JP" sz="2400" dirty="0"/>
              <a:t>  </a:t>
            </a:r>
            <a:r>
              <a:rPr lang="en-US" altLang="ja-JP" sz="2400" dirty="0" err="1"/>
              <a:t>printf</a:t>
            </a:r>
            <a:r>
              <a:rPr lang="en-US" altLang="ja-JP" sz="2400" dirty="0"/>
              <a:t>("</a:t>
            </a:r>
            <a:r>
              <a:rPr lang="ja-JP" altLang="en-US" sz="2400" dirty="0"/>
              <a:t>三角形の底辺を入力</a:t>
            </a:r>
            <a:r>
              <a:rPr lang="en-US" altLang="ja-JP" sz="2400" dirty="0"/>
              <a:t>: ");</a:t>
            </a:r>
          </a:p>
          <a:p>
            <a:r>
              <a:rPr lang="en-US" altLang="ja-JP" sz="2400" dirty="0"/>
              <a:t>  </a:t>
            </a:r>
            <a:r>
              <a:rPr lang="en-US" altLang="ja-JP" sz="2400" dirty="0" err="1"/>
              <a:t>scanf</a:t>
            </a:r>
            <a:r>
              <a:rPr lang="en-US" altLang="ja-JP" sz="2400" dirty="0"/>
              <a:t>("%lf", &amp;base);</a:t>
            </a:r>
          </a:p>
          <a:p>
            <a:r>
              <a:rPr lang="en-US" altLang="ja-JP" sz="2400" dirty="0"/>
              <a:t>  </a:t>
            </a:r>
            <a:r>
              <a:rPr lang="en-US" altLang="ja-JP" sz="2400" dirty="0" err="1"/>
              <a:t>printf</a:t>
            </a:r>
            <a:r>
              <a:rPr lang="en-US" altLang="ja-JP" sz="2400" dirty="0"/>
              <a:t>("</a:t>
            </a:r>
            <a:r>
              <a:rPr lang="ja-JP" altLang="en-US" sz="2400" dirty="0"/>
              <a:t>三角形の高さを入力</a:t>
            </a:r>
            <a:r>
              <a:rPr lang="en-US" altLang="ja-JP" sz="2400" dirty="0"/>
              <a:t>: ");</a:t>
            </a:r>
          </a:p>
          <a:p>
            <a:r>
              <a:rPr lang="en-US" altLang="ja-JP" sz="2400" dirty="0"/>
              <a:t>  </a:t>
            </a:r>
            <a:r>
              <a:rPr lang="en-US" altLang="ja-JP" sz="2400" dirty="0" err="1"/>
              <a:t>scanf</a:t>
            </a:r>
            <a:r>
              <a:rPr lang="en-US" altLang="ja-JP" sz="2400" dirty="0"/>
              <a:t>("%lf", &amp;height);</a:t>
            </a:r>
          </a:p>
          <a:p>
            <a:r>
              <a:rPr lang="en-US" altLang="ja-JP" sz="2400" dirty="0"/>
              <a:t>  </a:t>
            </a:r>
            <a:r>
              <a:rPr lang="en-US" altLang="ja-JP" sz="2400" dirty="0" err="1"/>
              <a:t>printf</a:t>
            </a:r>
            <a:r>
              <a:rPr lang="en-US" altLang="ja-JP" sz="2400" dirty="0"/>
              <a:t>("</a:t>
            </a:r>
            <a:r>
              <a:rPr lang="ja-JP" altLang="en-US" sz="2400" dirty="0"/>
              <a:t>三角形の面積</a:t>
            </a:r>
            <a:r>
              <a:rPr lang="ja-JP" altLang="en-US" sz="2400"/>
              <a:t>は</a:t>
            </a:r>
            <a:r>
              <a:rPr lang="en-US" altLang="ja-JP" sz="2400" dirty="0"/>
              <a:t>%.1f</a:t>
            </a:r>
            <a:r>
              <a:rPr lang="ja-JP" altLang="en-US" sz="2400" dirty="0" err="1"/>
              <a:t>です</a:t>
            </a:r>
            <a:r>
              <a:rPr lang="en-US" altLang="ja-JP" sz="2400" dirty="0"/>
              <a:t>\n", </a:t>
            </a:r>
            <a:r>
              <a:rPr lang="en-US" altLang="ja-JP" sz="2400" dirty="0" err="1"/>
              <a:t>triangleArea</a:t>
            </a:r>
            <a:r>
              <a:rPr lang="en-US" altLang="ja-JP" sz="2400" dirty="0"/>
              <a:t>(</a:t>
            </a:r>
            <a:r>
              <a:rPr lang="en-US" altLang="ja-JP" sz="2400" dirty="0" err="1"/>
              <a:t>base,height</a:t>
            </a:r>
            <a:r>
              <a:rPr lang="en-US" altLang="ja-JP" sz="2400" dirty="0"/>
              <a:t>));</a:t>
            </a:r>
          </a:p>
          <a:p>
            <a:r>
              <a:rPr lang="en-US" altLang="ja-JP" sz="2400" dirty="0"/>
              <a:t>  return 0;</a:t>
            </a:r>
          </a:p>
          <a:p>
            <a:r>
              <a:rPr lang="en-US" altLang="ja-JP" sz="240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77653"/>
            <a:ext cx="8229600" cy="1143000"/>
          </a:xfrm>
        </p:spPr>
        <p:txBody>
          <a:bodyPr>
            <a:noAutofit/>
          </a:bodyPr>
          <a:lstStyle/>
          <a:p>
            <a:r>
              <a:rPr lang="ja-JP" altLang="en-US" sz="3600" dirty="0"/>
              <a:t>例１</a:t>
            </a:r>
          </a:p>
        </p:txBody>
      </p:sp>
      <p:sp>
        <p:nvSpPr>
          <p:cNvPr id="4" name="テキスト ボックス 3"/>
          <p:cNvSpPr txBox="1"/>
          <p:nvPr/>
        </p:nvSpPr>
        <p:spPr>
          <a:xfrm>
            <a:off x="4432458" y="1333266"/>
            <a:ext cx="4031806" cy="4154984"/>
          </a:xfrm>
          <a:prstGeom prst="rect">
            <a:avLst/>
          </a:prstGeom>
          <a:noFill/>
          <a:ln>
            <a:solidFill>
              <a:schemeClr val="tx1"/>
            </a:solidFill>
          </a:ln>
        </p:spPr>
        <p:txBody>
          <a:bodyPr wrap="square" rtlCol="0">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a:t>
            </a:r>
            <a:r>
              <a:rPr lang="en-US" altLang="ja-JP" sz="2400" dirty="0" err="1"/>
              <a:t>addTwice</a:t>
            </a:r>
            <a:r>
              <a:rPr lang="en-US" altLang="ja-JP" sz="2400" dirty="0"/>
              <a:t> (int x, int y) {</a:t>
            </a:r>
          </a:p>
          <a:p>
            <a:r>
              <a:rPr lang="en-US" altLang="ja-JP" sz="2400" dirty="0"/>
              <a:t>    return (</a:t>
            </a:r>
            <a:r>
              <a:rPr lang="en-US" altLang="ja-JP" sz="2400" dirty="0" err="1"/>
              <a:t>x</a:t>
            </a:r>
            <a:r>
              <a:rPr lang="en-US" altLang="ja-JP" sz="2400" dirty="0"/>
              <a:t> + </a:t>
            </a:r>
            <a:r>
              <a:rPr lang="en-US" altLang="ja-JP" sz="2400" dirty="0" err="1"/>
              <a:t>y</a:t>
            </a:r>
            <a:r>
              <a:rPr lang="en-US" altLang="ja-JP" sz="2400" dirty="0"/>
              <a:t>) * 2;</a:t>
            </a:r>
          </a:p>
          <a:p>
            <a:r>
              <a:rPr lang="en-US" altLang="ja-JP" sz="2400" dirty="0"/>
              <a:t>}</a:t>
            </a:r>
          </a:p>
          <a:p>
            <a:r>
              <a:rPr lang="en-US" altLang="ja-JP" sz="2400" dirty="0"/>
              <a:t>int main (void) {</a:t>
            </a:r>
          </a:p>
          <a:p>
            <a:r>
              <a:rPr lang="en-US" altLang="ja-JP" sz="2400" dirty="0"/>
              <a:t>    int </a:t>
            </a:r>
            <a:r>
              <a:rPr lang="en-US" altLang="ja-JP" sz="2400" dirty="0" err="1"/>
              <a:t>x</a:t>
            </a:r>
            <a:r>
              <a:rPr lang="en-US" altLang="ja-JP" sz="2400" dirty="0"/>
              <a:t>, </a:t>
            </a:r>
            <a:r>
              <a:rPr lang="en-US" altLang="ja-JP" sz="2400" dirty="0" err="1"/>
              <a:t>y</a:t>
            </a:r>
            <a:r>
              <a:rPr lang="en-US" altLang="ja-JP" sz="2400" dirty="0"/>
              <a:t>;</a:t>
            </a:r>
          </a:p>
          <a:p>
            <a:r>
              <a:rPr lang="en-US" altLang="ja-JP" sz="2400" dirty="0"/>
              <a:t>    x = </a:t>
            </a:r>
            <a:r>
              <a:rPr lang="en-US" altLang="ja-JP" sz="2400" dirty="0" err="1"/>
              <a:t>addTwice</a:t>
            </a:r>
            <a:r>
              <a:rPr lang="en-US" altLang="ja-JP" sz="2400" dirty="0"/>
              <a:t> (10, 20);</a:t>
            </a:r>
          </a:p>
          <a:p>
            <a:r>
              <a:rPr lang="en-US" altLang="ja-JP" sz="2400" dirty="0"/>
              <a:t>    y = </a:t>
            </a:r>
            <a:r>
              <a:rPr lang="en-US" altLang="ja-JP" sz="2400" dirty="0" err="1"/>
              <a:t>addTwice</a:t>
            </a:r>
            <a:r>
              <a:rPr lang="en-US" altLang="ja-JP" sz="2400" dirty="0"/>
              <a:t> (15, 25);</a:t>
            </a:r>
          </a:p>
          <a:p>
            <a:r>
              <a:rPr lang="en-US" altLang="ja-JP" sz="2400" dirty="0"/>
              <a:t>    </a:t>
            </a:r>
            <a:r>
              <a:rPr lang="en-US" altLang="ja-JP" sz="2400" dirty="0" err="1"/>
              <a:t>printf</a:t>
            </a:r>
            <a:r>
              <a:rPr lang="en-US" altLang="ja-JP" sz="2400" dirty="0"/>
              <a:t> (“x=%d, y=%d\</a:t>
            </a:r>
            <a:r>
              <a:rPr lang="en-US" altLang="ja-JP" sz="2400" dirty="0" err="1"/>
              <a:t>n”,x</a:t>
            </a:r>
            <a:r>
              <a:rPr lang="en-US" altLang="ja-JP" sz="2400" dirty="0"/>
              <a:t>, y);</a:t>
            </a:r>
          </a:p>
          <a:p>
            <a:r>
              <a:rPr lang="en-US" altLang="ja-JP" sz="2400" dirty="0"/>
              <a:t>    return 0;</a:t>
            </a:r>
          </a:p>
          <a:p>
            <a:r>
              <a:rPr lang="en-US" altLang="ja-JP" sz="2400" dirty="0"/>
              <a:t>}</a:t>
            </a:r>
          </a:p>
        </p:txBody>
      </p:sp>
      <p:sp>
        <p:nvSpPr>
          <p:cNvPr id="5" name="正方形/長方形 4"/>
          <p:cNvSpPr/>
          <p:nvPr/>
        </p:nvSpPr>
        <p:spPr>
          <a:xfrm>
            <a:off x="457200" y="5592178"/>
            <a:ext cx="8229600" cy="1200329"/>
          </a:xfrm>
          <a:prstGeom prst="rect">
            <a:avLst/>
          </a:prstGeom>
          <a:ln>
            <a:solidFill>
              <a:schemeClr val="tx1"/>
            </a:solidFill>
          </a:ln>
        </p:spPr>
        <p:txBody>
          <a:bodyPr wrap="square">
            <a:spAutoFit/>
          </a:bodyPr>
          <a:lstStyle/>
          <a:p>
            <a:r>
              <a:rPr lang="ja-JP" altLang="en-US" sz="2400" dirty="0"/>
              <a:t>赤字の部分の</a:t>
            </a:r>
            <a:r>
              <a:rPr lang="en-US" altLang="ja-JP" sz="2400" dirty="0"/>
              <a:t>2</a:t>
            </a:r>
            <a:r>
              <a:rPr lang="ja-JP" altLang="en-US" sz="2400" dirty="0"/>
              <a:t>つの式は、</a:t>
            </a:r>
            <a:r>
              <a:rPr lang="en-US" altLang="ja-JP" sz="2400" dirty="0"/>
              <a:t>2</a:t>
            </a:r>
            <a:r>
              <a:rPr lang="ja-JP" altLang="en-US" sz="2400" dirty="0"/>
              <a:t>つの数を足して</a:t>
            </a:r>
            <a:r>
              <a:rPr lang="en-US" altLang="ja-JP" sz="2400" dirty="0"/>
              <a:t>2</a:t>
            </a:r>
            <a:r>
              <a:rPr lang="ja-JP" altLang="en-US" sz="2400" dirty="0"/>
              <a:t>倍するという部分が共通している。これに</a:t>
            </a:r>
            <a:r>
              <a:rPr lang="en-US" altLang="ja-JP" sz="2400" dirty="0" err="1"/>
              <a:t>addTwice</a:t>
            </a:r>
            <a:r>
              <a:rPr lang="ja-JP" altLang="en-US" sz="2400" dirty="0"/>
              <a:t>という名前をつけてそれを使うようにしたのが右のプログラムである。</a:t>
            </a:r>
          </a:p>
        </p:txBody>
      </p:sp>
      <p:sp>
        <p:nvSpPr>
          <p:cNvPr id="6" name="正方形/長方形 5"/>
          <p:cNvSpPr/>
          <p:nvPr/>
        </p:nvSpPr>
        <p:spPr>
          <a:xfrm>
            <a:off x="193961" y="1676426"/>
            <a:ext cx="4113802" cy="3046988"/>
          </a:xfrm>
          <a:prstGeom prst="rect">
            <a:avLst/>
          </a:prstGeom>
          <a:ln>
            <a:solidFill>
              <a:schemeClr val="tx1"/>
            </a:solidFill>
          </a:ln>
        </p:spPr>
        <p:txBody>
          <a:bodyPr wrap="square">
            <a:spAutoFit/>
          </a:bodyPr>
          <a:lstStyle/>
          <a:p>
            <a:r>
              <a:rPr lang="en-US" altLang="ja-JP" sz="2400" dirty="0"/>
              <a:t>#include&lt;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int </a:t>
            </a:r>
            <a:r>
              <a:rPr lang="en-US" altLang="ja-JP" sz="2400" dirty="0" err="1"/>
              <a:t>x</a:t>
            </a:r>
            <a:r>
              <a:rPr lang="en-US" altLang="ja-JP" sz="2400" dirty="0"/>
              <a:t>, </a:t>
            </a:r>
            <a:r>
              <a:rPr lang="en-US" altLang="ja-JP" sz="2400" dirty="0" err="1"/>
              <a:t>y</a:t>
            </a:r>
            <a:r>
              <a:rPr lang="en-US" altLang="ja-JP" sz="2400" dirty="0"/>
              <a:t>;</a:t>
            </a:r>
          </a:p>
          <a:p>
            <a:r>
              <a:rPr lang="en-US" altLang="ja-JP" sz="2400" dirty="0"/>
              <a:t>    </a:t>
            </a:r>
            <a:r>
              <a:rPr lang="en-US" altLang="ja-JP" sz="2400" dirty="0" err="1"/>
              <a:t>x</a:t>
            </a:r>
            <a:r>
              <a:rPr lang="en-US" altLang="ja-JP" sz="2400" dirty="0"/>
              <a:t> = </a:t>
            </a:r>
            <a:r>
              <a:rPr lang="en-US" altLang="ja-JP" sz="2400" dirty="0">
                <a:solidFill>
                  <a:srgbClr val="FF0000"/>
                </a:solidFill>
              </a:rPr>
              <a:t>(10 + 20) * 2</a:t>
            </a:r>
            <a:r>
              <a:rPr lang="en-US" altLang="ja-JP" sz="2400" dirty="0"/>
              <a:t>;</a:t>
            </a:r>
          </a:p>
          <a:p>
            <a:r>
              <a:rPr lang="en-US" altLang="ja-JP" sz="2400" dirty="0"/>
              <a:t>    y = </a:t>
            </a:r>
            <a:r>
              <a:rPr lang="en-US" altLang="ja-JP" sz="2400" dirty="0">
                <a:solidFill>
                  <a:srgbClr val="FF0000"/>
                </a:solidFill>
              </a:rPr>
              <a:t>(15 + 25) * 2</a:t>
            </a:r>
            <a:r>
              <a:rPr lang="en-US" altLang="ja-JP" sz="2400" dirty="0"/>
              <a:t>;</a:t>
            </a:r>
          </a:p>
          <a:p>
            <a:r>
              <a:rPr lang="en-US" altLang="ja-JP" sz="2400" dirty="0"/>
              <a:t>    </a:t>
            </a:r>
            <a:r>
              <a:rPr lang="en-US" altLang="ja-JP" sz="2400" dirty="0" err="1"/>
              <a:t>printf</a:t>
            </a:r>
            <a:r>
              <a:rPr lang="en-US" altLang="ja-JP" sz="2400" dirty="0"/>
              <a:t> (“x=%d, y=%d\</a:t>
            </a:r>
            <a:r>
              <a:rPr lang="en-US" altLang="ja-JP" sz="2400" dirty="0" err="1"/>
              <a:t>n”,x</a:t>
            </a:r>
            <a:r>
              <a:rPr lang="en-US" altLang="ja-JP" sz="2400" dirty="0"/>
              <a:t>, y);</a:t>
            </a:r>
          </a:p>
          <a:p>
            <a:r>
              <a:rPr lang="en-US" altLang="ja-JP" sz="2400" dirty="0"/>
              <a:t>    return 0;</a:t>
            </a:r>
          </a:p>
          <a:p>
            <a:r>
              <a:rPr lang="en-US" altLang="ja-JP" sz="24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参考課題</a:t>
            </a:r>
            <a:r>
              <a:rPr lang="en-US" altLang="ja-JP" dirty="0"/>
              <a:t>2</a:t>
            </a:r>
            <a:endParaRPr kumimoji="1" lang="ja-JP" altLang="en-US" dirty="0"/>
          </a:p>
        </p:txBody>
      </p:sp>
      <p:sp>
        <p:nvSpPr>
          <p:cNvPr id="4" name="正方形/長方形 3"/>
          <p:cNvSpPr/>
          <p:nvPr/>
        </p:nvSpPr>
        <p:spPr>
          <a:xfrm>
            <a:off x="457199" y="1674674"/>
            <a:ext cx="7689273" cy="3785652"/>
          </a:xfrm>
          <a:prstGeom prst="rect">
            <a:avLst/>
          </a:prstGeom>
        </p:spPr>
        <p:txBody>
          <a:bodyPr wrap="square">
            <a:spAutoFit/>
          </a:bodyPr>
          <a:lstStyle/>
          <a:p>
            <a:r>
              <a:rPr lang="ja-JP" altLang="en-US" sz="2400" dirty="0"/>
              <a:t>キーボードから正の整数を読み取り、１からその数までの</a:t>
            </a:r>
            <a:r>
              <a:rPr lang="en-US" altLang="ja-JP" sz="2400" dirty="0"/>
              <a:t>2</a:t>
            </a:r>
            <a:r>
              <a:rPr lang="ja-JP" altLang="en-US" sz="2400" dirty="0"/>
              <a:t>乗の和</a:t>
            </a:r>
            <a:r>
              <a:rPr lang="en-US" altLang="ja-JP" sz="2400" dirty="0"/>
              <a:t>(</a:t>
            </a:r>
            <a:r>
              <a:rPr lang="en-US" altLang="ja-JP" sz="2400" dirty="0">
                <a:sym typeface="Symbol"/>
              </a:rPr>
              <a:t>1</a:t>
            </a:r>
            <a:r>
              <a:rPr lang="en-US" altLang="ja-JP" sz="2400" baseline="30000" dirty="0">
                <a:sym typeface="Symbol"/>
              </a:rPr>
              <a:t>2</a:t>
            </a:r>
            <a:r>
              <a:rPr lang="en-US" altLang="ja-JP" sz="2400" dirty="0">
                <a:sym typeface="Symbol"/>
              </a:rPr>
              <a:t> + 2</a:t>
            </a:r>
            <a:r>
              <a:rPr lang="en-US" altLang="ja-JP" sz="2400" baseline="30000" dirty="0">
                <a:sym typeface="Symbol"/>
              </a:rPr>
              <a:t>2</a:t>
            </a:r>
            <a:r>
              <a:rPr lang="en-US" altLang="ja-JP" sz="2400" dirty="0">
                <a:sym typeface="Symbol"/>
              </a:rPr>
              <a:t> + 3</a:t>
            </a:r>
            <a:r>
              <a:rPr lang="en-US" altLang="ja-JP" sz="2400" baseline="30000" dirty="0">
                <a:sym typeface="Symbol"/>
              </a:rPr>
              <a:t>2</a:t>
            </a:r>
            <a:r>
              <a:rPr lang="en-US" altLang="ja-JP" sz="2400" dirty="0">
                <a:sym typeface="Symbol"/>
              </a:rPr>
              <a:t>…</a:t>
            </a:r>
            <a:r>
              <a:rPr lang="en-US" altLang="ja-JP" sz="2400" dirty="0"/>
              <a:t>)</a:t>
            </a:r>
            <a:r>
              <a:rPr lang="ja-JP" altLang="en-US" sz="2400" dirty="0"/>
              <a:t>を表示するプログラムを作成せよ。ただし、</a:t>
            </a:r>
            <a:r>
              <a:rPr lang="en-US" altLang="ja-JP" sz="2400" dirty="0"/>
              <a:t>n</a:t>
            </a:r>
            <a:r>
              <a:rPr lang="ja-JP" altLang="en-US" sz="2400" dirty="0"/>
              <a:t>を引数にとり、</a:t>
            </a:r>
            <a:r>
              <a:rPr lang="en-US" altLang="ja-JP" sz="2400" dirty="0"/>
              <a:t>1</a:t>
            </a:r>
            <a:r>
              <a:rPr lang="ja-JP" altLang="en-US" sz="2400" dirty="0"/>
              <a:t>から</a:t>
            </a:r>
            <a:r>
              <a:rPr lang="en-US" altLang="ja-JP" sz="2400" dirty="0"/>
              <a:t>n</a:t>
            </a:r>
            <a:r>
              <a:rPr lang="ja-JP" altLang="en-US" sz="2400" dirty="0" err="1"/>
              <a:t>までの</a:t>
            </a:r>
            <a:r>
              <a:rPr lang="en-US" altLang="ja-JP" sz="2400" dirty="0"/>
              <a:t>2</a:t>
            </a:r>
            <a:r>
              <a:rPr lang="ja-JP" altLang="en-US" sz="2400" dirty="0"/>
              <a:t>乗和を結果として返す関数</a:t>
            </a:r>
            <a:r>
              <a:rPr lang="en-US" altLang="ja-JP" sz="2400" dirty="0" err="1"/>
              <a:t>squareSum</a:t>
            </a:r>
            <a:r>
              <a:rPr lang="ja-JP" altLang="en-US" sz="2400" dirty="0"/>
              <a:t>を以下のように定義し、それを用いたプログラムとせよ。</a:t>
            </a:r>
            <a:endParaRPr lang="en-US" altLang="ja-JP" sz="2400" dirty="0"/>
          </a:p>
          <a:p>
            <a:r>
              <a:rPr lang="en-US" altLang="ja-JP" sz="2400" dirty="0"/>
              <a:t>      </a:t>
            </a:r>
            <a:r>
              <a:rPr lang="en-US" altLang="ja-JP" sz="2400" dirty="0" err="1"/>
              <a:t>int</a:t>
            </a:r>
            <a:r>
              <a:rPr lang="en-US" altLang="ja-JP" sz="2400" dirty="0"/>
              <a:t>  </a:t>
            </a:r>
            <a:r>
              <a:rPr lang="en-US" altLang="ja-JP" sz="2400" dirty="0" err="1"/>
              <a:t>squareSum</a:t>
            </a:r>
            <a:r>
              <a:rPr lang="en-US" altLang="ja-JP" sz="2400" dirty="0"/>
              <a:t> (</a:t>
            </a:r>
            <a:r>
              <a:rPr lang="en-US" altLang="ja-JP" sz="2400" dirty="0" err="1"/>
              <a:t>int</a:t>
            </a:r>
            <a:r>
              <a:rPr lang="en-US" altLang="ja-JP" sz="2400" dirty="0"/>
              <a:t>  n) { … }</a:t>
            </a:r>
          </a:p>
          <a:p>
            <a:endParaRPr lang="en-US" altLang="ja-JP" sz="2400" dirty="0"/>
          </a:p>
          <a:p>
            <a:r>
              <a:rPr lang="en-US" altLang="ja-JP" sz="2400" dirty="0"/>
              <a:t>[</a:t>
            </a:r>
            <a:r>
              <a:rPr lang="ja-JP" altLang="en-US" sz="2400" dirty="0"/>
              <a:t>実行例</a:t>
            </a:r>
            <a:r>
              <a:rPr lang="en-US" altLang="ja-JP" sz="2400" dirty="0"/>
              <a:t>]</a:t>
            </a:r>
            <a:r>
              <a:rPr lang="ja-JP" altLang="en-US" sz="2400" dirty="0"/>
              <a:t> </a:t>
            </a:r>
            <a:endParaRPr lang="en-US" altLang="ja-JP" sz="2400" dirty="0"/>
          </a:p>
          <a:p>
            <a:r>
              <a:rPr lang="ja-JP" altLang="en-US" sz="2400" dirty="0"/>
              <a:t>正の整数を入力してください</a:t>
            </a:r>
            <a:r>
              <a:rPr lang="en-US" altLang="ja-JP" sz="2400" dirty="0"/>
              <a:t>: </a:t>
            </a:r>
            <a:r>
              <a:rPr lang="en-US" altLang="ja-JP" sz="2400" dirty="0">
                <a:solidFill>
                  <a:srgbClr val="FF0000"/>
                </a:solidFill>
              </a:rPr>
              <a:t>10</a:t>
            </a:r>
          </a:p>
          <a:p>
            <a:r>
              <a:rPr lang="en-US" altLang="ja-JP" sz="2400" dirty="0"/>
              <a:t>1</a:t>
            </a:r>
            <a:r>
              <a:rPr lang="ja-JP" altLang="en-US" sz="2400" dirty="0"/>
              <a:t>から</a:t>
            </a:r>
            <a:r>
              <a:rPr lang="en-US" altLang="ja-JP" sz="2400" dirty="0"/>
              <a:t>10</a:t>
            </a:r>
            <a:r>
              <a:rPr lang="ja-JP" altLang="en-US" sz="2400" dirty="0" err="1"/>
              <a:t>までの</a:t>
            </a:r>
            <a:r>
              <a:rPr lang="en-US" altLang="ja-JP" sz="2400" dirty="0"/>
              <a:t>2</a:t>
            </a:r>
            <a:r>
              <a:rPr lang="ja-JP" altLang="en-US" sz="2400" dirty="0"/>
              <a:t>乗和は</a:t>
            </a:r>
            <a:r>
              <a:rPr lang="en-US" altLang="ja-JP" sz="2400" dirty="0"/>
              <a:t>385</a:t>
            </a:r>
            <a:r>
              <a:rPr lang="ja-JP" altLang="en-US" sz="2400" dirty="0"/>
              <a:t>です。</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69452"/>
          </a:xfrm>
        </p:spPr>
        <p:txBody>
          <a:bodyPr/>
          <a:lstStyle/>
          <a:p>
            <a:r>
              <a:rPr lang="ja-JP" altLang="en-US" dirty="0"/>
              <a:t>参考課題</a:t>
            </a:r>
            <a:r>
              <a:rPr lang="en-US" altLang="ja-JP" dirty="0"/>
              <a:t>2</a:t>
            </a:r>
            <a:r>
              <a:rPr lang="ja-JP" altLang="en-US" dirty="0"/>
              <a:t>　解答例</a:t>
            </a:r>
            <a:endParaRPr kumimoji="1" lang="ja-JP" altLang="en-US" dirty="0"/>
          </a:p>
        </p:txBody>
      </p:sp>
      <p:sp>
        <p:nvSpPr>
          <p:cNvPr id="4" name="正方形/長方形 3"/>
          <p:cNvSpPr/>
          <p:nvPr/>
        </p:nvSpPr>
        <p:spPr>
          <a:xfrm>
            <a:off x="428173" y="1247286"/>
            <a:ext cx="8345712" cy="5262979"/>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a:t>
            </a:r>
            <a:r>
              <a:rPr lang="en-US" altLang="ja-JP" sz="2400" dirty="0" err="1"/>
              <a:t>squareSum</a:t>
            </a:r>
            <a:r>
              <a:rPr lang="en-US" altLang="ja-JP" sz="2400" dirty="0"/>
              <a:t> (</a:t>
            </a:r>
            <a:r>
              <a:rPr lang="en-US" altLang="ja-JP" sz="2400" dirty="0" err="1"/>
              <a:t>int</a:t>
            </a:r>
            <a:r>
              <a:rPr lang="en-US" altLang="ja-JP" sz="2400" dirty="0"/>
              <a:t> n) {</a:t>
            </a:r>
          </a:p>
          <a:p>
            <a:r>
              <a:rPr lang="en-US" altLang="ja-JP" sz="2400" dirty="0"/>
              <a:t>  </a:t>
            </a:r>
            <a:r>
              <a:rPr lang="en-US" altLang="ja-JP" sz="2400" dirty="0" err="1"/>
              <a:t>int</a:t>
            </a:r>
            <a:r>
              <a:rPr lang="en-US" altLang="ja-JP" sz="2400" dirty="0"/>
              <a:t> </a:t>
            </a:r>
            <a:r>
              <a:rPr lang="en-US" altLang="ja-JP" sz="2400" dirty="0" err="1"/>
              <a:t>i,r</a:t>
            </a:r>
            <a:r>
              <a:rPr lang="en-US" altLang="ja-JP" sz="2400" dirty="0"/>
              <a:t>=0;</a:t>
            </a:r>
          </a:p>
          <a:p>
            <a:r>
              <a:rPr lang="en-US" altLang="ja-JP" sz="2400" dirty="0"/>
              <a:t>  for (</a:t>
            </a:r>
            <a:r>
              <a:rPr lang="en-US" altLang="ja-JP" sz="2400" dirty="0" err="1"/>
              <a:t>i</a:t>
            </a:r>
            <a:r>
              <a:rPr lang="en-US" altLang="ja-JP" sz="2400" dirty="0"/>
              <a:t>=1; </a:t>
            </a:r>
            <a:r>
              <a:rPr lang="en-US" altLang="ja-JP" sz="2400" dirty="0" err="1"/>
              <a:t>i</a:t>
            </a:r>
            <a:r>
              <a:rPr lang="en-US" altLang="ja-JP" sz="2400" dirty="0"/>
              <a:t>&lt;=n; </a:t>
            </a:r>
            <a:r>
              <a:rPr lang="en-US" altLang="ja-JP" sz="2400" dirty="0" err="1"/>
              <a:t>i</a:t>
            </a:r>
            <a:r>
              <a:rPr lang="en-US" altLang="ja-JP" sz="2400" dirty="0"/>
              <a:t>=i+1)</a:t>
            </a:r>
          </a:p>
          <a:p>
            <a:r>
              <a:rPr lang="en-US" altLang="ja-JP" sz="2400" dirty="0"/>
              <a:t>    r=</a:t>
            </a:r>
            <a:r>
              <a:rPr lang="en-US" altLang="ja-JP" sz="2400" dirty="0" err="1"/>
              <a:t>r+i</a:t>
            </a:r>
            <a:r>
              <a:rPr lang="en-US" altLang="ja-JP" sz="2400" dirty="0"/>
              <a:t>*</a:t>
            </a:r>
            <a:r>
              <a:rPr lang="en-US" altLang="ja-JP" sz="2400" dirty="0" err="1"/>
              <a:t>i</a:t>
            </a:r>
            <a:r>
              <a:rPr lang="en-US" altLang="ja-JP" sz="2400" dirty="0"/>
              <a:t>;</a:t>
            </a:r>
          </a:p>
          <a:p>
            <a:r>
              <a:rPr lang="en-US" altLang="ja-JP" sz="2400" dirty="0"/>
              <a:t>  return r;</a:t>
            </a:r>
          </a:p>
          <a:p>
            <a:r>
              <a:rPr lang="en-US" altLang="ja-JP" sz="2400" dirty="0"/>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n;</a:t>
            </a:r>
          </a:p>
          <a:p>
            <a:r>
              <a:rPr lang="en-US" altLang="ja-JP" sz="2400" dirty="0"/>
              <a:t>  </a:t>
            </a:r>
            <a:r>
              <a:rPr lang="en-US" altLang="ja-JP" sz="2400" dirty="0" err="1"/>
              <a:t>printf</a:t>
            </a:r>
            <a:r>
              <a:rPr lang="en-US" altLang="ja-JP" sz="2400" dirty="0"/>
              <a:t> ("</a:t>
            </a:r>
            <a:r>
              <a:rPr lang="ja-JP" altLang="en-US" sz="2400" dirty="0"/>
              <a:t>正の整数を入力してください</a:t>
            </a:r>
            <a:r>
              <a:rPr lang="en-US" altLang="ja-JP" sz="2400" dirty="0"/>
              <a:t>: ");</a:t>
            </a:r>
          </a:p>
          <a:p>
            <a:r>
              <a:rPr lang="en-US" altLang="ja-JP" sz="2400" dirty="0"/>
              <a:t>  </a:t>
            </a:r>
            <a:r>
              <a:rPr lang="en-US" altLang="ja-JP" sz="2400" dirty="0" err="1"/>
              <a:t>scanf</a:t>
            </a:r>
            <a:r>
              <a:rPr lang="en-US" altLang="ja-JP" sz="2400" dirty="0"/>
              <a:t> ("%d", &amp;n);</a:t>
            </a:r>
          </a:p>
          <a:p>
            <a:r>
              <a:rPr lang="en-US" altLang="ja-JP" sz="2400" dirty="0"/>
              <a:t>  </a:t>
            </a:r>
            <a:r>
              <a:rPr lang="en-US" altLang="ja-JP" sz="2400" dirty="0" err="1"/>
              <a:t>printf</a:t>
            </a:r>
            <a:r>
              <a:rPr lang="en-US" altLang="ja-JP" sz="2400" dirty="0"/>
              <a:t> ("1</a:t>
            </a:r>
            <a:r>
              <a:rPr lang="ja-JP" altLang="en-US" sz="2400" dirty="0"/>
              <a:t>から</a:t>
            </a:r>
            <a:r>
              <a:rPr lang="en-US" altLang="ja-JP" sz="2400" dirty="0"/>
              <a:t>%d</a:t>
            </a:r>
            <a:r>
              <a:rPr lang="ja-JP" altLang="en-US" sz="2400" dirty="0" err="1"/>
              <a:t>までの</a:t>
            </a:r>
            <a:r>
              <a:rPr lang="en-US" altLang="ja-JP" sz="2400" dirty="0"/>
              <a:t>2</a:t>
            </a:r>
            <a:r>
              <a:rPr lang="ja-JP" altLang="en-US" sz="2400" dirty="0"/>
              <a:t>乗和は</a:t>
            </a:r>
            <a:r>
              <a:rPr lang="en-US" altLang="ja-JP" sz="2400" dirty="0"/>
              <a:t>%d</a:t>
            </a:r>
            <a:r>
              <a:rPr lang="ja-JP" altLang="en-US" sz="2400" dirty="0"/>
              <a:t>です。</a:t>
            </a:r>
            <a:r>
              <a:rPr lang="en-US" altLang="ja-JP" sz="2400" dirty="0"/>
              <a:t>\n", n, </a:t>
            </a:r>
            <a:r>
              <a:rPr lang="en-US" altLang="ja-JP" sz="2400" dirty="0" err="1"/>
              <a:t>squareSum</a:t>
            </a:r>
            <a:r>
              <a:rPr lang="en-US" altLang="ja-JP" sz="2400" dirty="0"/>
              <a:t>(n));</a:t>
            </a:r>
          </a:p>
          <a:p>
            <a:r>
              <a:rPr lang="en-US" altLang="ja-JP" sz="2400" dirty="0"/>
              <a:t>  return 0;</a:t>
            </a:r>
          </a:p>
          <a:p>
            <a:r>
              <a:rPr lang="en-US" altLang="ja-JP" sz="2400" dirty="0"/>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a:t>
            </a:r>
            <a:r>
              <a:rPr kumimoji="1" lang="ja-JP" altLang="en-US" dirty="0"/>
              <a:t>課題</a:t>
            </a:r>
            <a:r>
              <a:rPr lang="en-US" altLang="ja-JP" dirty="0"/>
              <a:t>3</a:t>
            </a:r>
            <a:endParaRPr kumimoji="1" lang="ja-JP" altLang="en-US" dirty="0"/>
          </a:p>
        </p:txBody>
      </p:sp>
      <p:sp>
        <p:nvSpPr>
          <p:cNvPr id="4" name="正方形/長方形 3"/>
          <p:cNvSpPr/>
          <p:nvPr/>
        </p:nvSpPr>
        <p:spPr>
          <a:xfrm>
            <a:off x="457200" y="1417638"/>
            <a:ext cx="7924800" cy="4154983"/>
          </a:xfrm>
          <a:prstGeom prst="rect">
            <a:avLst/>
          </a:prstGeom>
        </p:spPr>
        <p:txBody>
          <a:bodyPr wrap="square">
            <a:spAutoFit/>
          </a:bodyPr>
          <a:lstStyle/>
          <a:p>
            <a:r>
              <a:rPr lang="en-US" altLang="ja-JP" sz="2400" dirty="0"/>
              <a:t>3</a:t>
            </a:r>
            <a:r>
              <a:rPr lang="ja-JP" altLang="en-US" sz="2400" dirty="0"/>
              <a:t>つの整数をキーボードから読み取り、その中で最も小さい整数を表示するプログラムを作成せよ。ただし、</a:t>
            </a:r>
            <a:r>
              <a:rPr lang="en-US" altLang="ja-JP" sz="2400" dirty="0"/>
              <a:t>3</a:t>
            </a:r>
            <a:r>
              <a:rPr lang="ja-JP" altLang="en-US" sz="2400" dirty="0"/>
              <a:t>つの整数を引数にとり、その中の最小値を結果として返す関数</a:t>
            </a:r>
            <a:r>
              <a:rPr lang="en-US" altLang="ja-JP" sz="2400" dirty="0"/>
              <a:t>min3</a:t>
            </a:r>
            <a:r>
              <a:rPr lang="ja-JP" altLang="en-US" sz="2400" dirty="0"/>
              <a:t>を以下のように定義し、それを用いたプログラムとせよ。</a:t>
            </a:r>
            <a:endParaRPr lang="en-US" altLang="ja-JP" sz="2400" dirty="0"/>
          </a:p>
          <a:p>
            <a:r>
              <a:rPr lang="en-US" altLang="ja-JP" sz="2400" dirty="0"/>
              <a:t>    </a:t>
            </a:r>
            <a:r>
              <a:rPr lang="en-US" altLang="ja-JP" sz="2400" dirty="0" err="1"/>
              <a:t>int</a:t>
            </a:r>
            <a:r>
              <a:rPr lang="en-US" altLang="ja-JP" sz="2400" dirty="0"/>
              <a:t> min3 (</a:t>
            </a:r>
            <a:r>
              <a:rPr lang="en-US" altLang="ja-JP" sz="2400" dirty="0" err="1"/>
              <a:t>int</a:t>
            </a:r>
            <a:r>
              <a:rPr lang="en-US" altLang="ja-JP" sz="2400" dirty="0"/>
              <a:t> n1, </a:t>
            </a:r>
            <a:r>
              <a:rPr lang="en-US" altLang="ja-JP" sz="2400" dirty="0" err="1"/>
              <a:t>int</a:t>
            </a:r>
            <a:r>
              <a:rPr lang="en-US" altLang="ja-JP" sz="2400" dirty="0"/>
              <a:t> n2, </a:t>
            </a:r>
            <a:r>
              <a:rPr lang="en-US" altLang="ja-JP" sz="2400" dirty="0" err="1"/>
              <a:t>int</a:t>
            </a:r>
            <a:r>
              <a:rPr lang="en-US" altLang="ja-JP" sz="2400" dirty="0"/>
              <a:t> n3) { … }</a:t>
            </a:r>
          </a:p>
          <a:p>
            <a:endParaRPr lang="en-US" altLang="ja-JP" sz="2400" dirty="0"/>
          </a:p>
          <a:p>
            <a:r>
              <a:rPr lang="en-US" altLang="ja-JP" sz="2400" dirty="0"/>
              <a:t>[</a:t>
            </a:r>
            <a:r>
              <a:rPr lang="ja-JP" altLang="en-US" sz="2400" dirty="0"/>
              <a:t>実行例</a:t>
            </a:r>
            <a:r>
              <a:rPr lang="en-US" altLang="ja-JP" sz="2400" dirty="0"/>
              <a:t>]</a:t>
            </a:r>
            <a:r>
              <a:rPr lang="ja-JP" altLang="en-US" sz="2400" dirty="0"/>
              <a:t> </a:t>
            </a:r>
            <a:endParaRPr lang="en-US" altLang="ja-JP" sz="2400" dirty="0"/>
          </a:p>
          <a:p>
            <a:r>
              <a:rPr lang="ja-JP" altLang="en-US" sz="2400" dirty="0"/>
              <a:t>整数を入力してください</a:t>
            </a:r>
            <a:r>
              <a:rPr lang="en-US" altLang="ja-JP" sz="2400" dirty="0"/>
              <a:t>: </a:t>
            </a:r>
            <a:r>
              <a:rPr lang="en-US" altLang="ja-JP" sz="2400" dirty="0">
                <a:solidFill>
                  <a:srgbClr val="FF0000"/>
                </a:solidFill>
              </a:rPr>
              <a:t>5</a:t>
            </a:r>
          </a:p>
          <a:p>
            <a:r>
              <a:rPr lang="ja-JP" altLang="en-US" sz="2400" dirty="0"/>
              <a:t>整数を入力してください</a:t>
            </a:r>
            <a:r>
              <a:rPr lang="en-US" altLang="ja-JP" sz="2400" dirty="0"/>
              <a:t>: </a:t>
            </a:r>
            <a:r>
              <a:rPr lang="en-US" altLang="ja-JP" sz="2400" dirty="0">
                <a:solidFill>
                  <a:srgbClr val="FF0000"/>
                </a:solidFill>
              </a:rPr>
              <a:t>10</a:t>
            </a:r>
          </a:p>
          <a:p>
            <a:r>
              <a:rPr lang="ja-JP" altLang="en-US" sz="2400" dirty="0"/>
              <a:t>整数を入力してください</a:t>
            </a:r>
            <a:r>
              <a:rPr lang="en-US" altLang="ja-JP" sz="2400" dirty="0"/>
              <a:t>: </a:t>
            </a:r>
            <a:r>
              <a:rPr lang="en-US" altLang="ja-JP" sz="2400" dirty="0">
                <a:solidFill>
                  <a:srgbClr val="FF0000"/>
                </a:solidFill>
              </a:rPr>
              <a:t>7</a:t>
            </a:r>
          </a:p>
          <a:p>
            <a:r>
              <a:rPr lang="ja-JP" altLang="en-US" sz="2400" dirty="0"/>
              <a:t>最小値は</a:t>
            </a:r>
            <a:r>
              <a:rPr lang="en-US" altLang="ja-JP" sz="2400" dirty="0"/>
              <a:t>5</a:t>
            </a:r>
            <a:r>
              <a:rPr lang="ja-JP" altLang="en-US" sz="2400" dirty="0"/>
              <a:t>です。</a:t>
            </a:r>
            <a:endParaRPr lang="en-US" altLang="ja-JP"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参考課題</a:t>
            </a:r>
            <a:r>
              <a:rPr lang="en-US" altLang="ja-JP" dirty="0"/>
              <a:t>3</a:t>
            </a:r>
            <a:r>
              <a:rPr lang="ja-JP" altLang="en-US" dirty="0"/>
              <a:t>　解答例</a:t>
            </a:r>
            <a:endParaRPr kumimoji="1" lang="ja-JP" altLang="en-US" dirty="0"/>
          </a:p>
        </p:txBody>
      </p:sp>
      <p:sp>
        <p:nvSpPr>
          <p:cNvPr id="4" name="正方形/長方形 3"/>
          <p:cNvSpPr/>
          <p:nvPr/>
        </p:nvSpPr>
        <p:spPr>
          <a:xfrm>
            <a:off x="269941" y="1432628"/>
            <a:ext cx="3672472" cy="3170099"/>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min3 (</a:t>
            </a:r>
            <a:r>
              <a:rPr lang="en-US" altLang="ja-JP" sz="2000" dirty="0" err="1"/>
              <a:t>int</a:t>
            </a:r>
            <a:r>
              <a:rPr lang="en-US" altLang="ja-JP" sz="2000" dirty="0"/>
              <a:t> n1, </a:t>
            </a:r>
            <a:r>
              <a:rPr lang="en-US" altLang="ja-JP" sz="2000" dirty="0" err="1"/>
              <a:t>int</a:t>
            </a:r>
            <a:r>
              <a:rPr lang="en-US" altLang="ja-JP" sz="2000" dirty="0"/>
              <a:t> n2, </a:t>
            </a:r>
            <a:r>
              <a:rPr lang="en-US" altLang="ja-JP" sz="2000" dirty="0" err="1"/>
              <a:t>int</a:t>
            </a:r>
            <a:r>
              <a:rPr lang="en-US" altLang="ja-JP" sz="2000" dirty="0"/>
              <a:t> n3) {</a:t>
            </a:r>
          </a:p>
          <a:p>
            <a:r>
              <a:rPr lang="en-US" altLang="ja-JP" sz="2000" dirty="0"/>
              <a:t>  </a:t>
            </a:r>
            <a:r>
              <a:rPr lang="en-US" altLang="ja-JP" sz="2000" dirty="0" err="1"/>
              <a:t>int</a:t>
            </a:r>
            <a:r>
              <a:rPr lang="en-US" altLang="ja-JP" sz="2000" dirty="0"/>
              <a:t> min;</a:t>
            </a:r>
          </a:p>
          <a:p>
            <a:r>
              <a:rPr lang="en-US" altLang="ja-JP" sz="2000" dirty="0"/>
              <a:t>  min = n1;</a:t>
            </a:r>
          </a:p>
          <a:p>
            <a:r>
              <a:rPr lang="en-US" altLang="ja-JP" sz="2000" dirty="0"/>
              <a:t>  if (n2 &lt; min)</a:t>
            </a:r>
          </a:p>
          <a:p>
            <a:r>
              <a:rPr lang="en-US" altLang="ja-JP" sz="2000" dirty="0"/>
              <a:t>    min = n2;</a:t>
            </a:r>
          </a:p>
          <a:p>
            <a:r>
              <a:rPr lang="en-US" altLang="ja-JP" sz="2000" dirty="0"/>
              <a:t>  if (n3 &lt; min)</a:t>
            </a:r>
          </a:p>
          <a:p>
            <a:r>
              <a:rPr lang="en-US" altLang="ja-JP" sz="2000" dirty="0"/>
              <a:t>    min = n3;</a:t>
            </a:r>
          </a:p>
          <a:p>
            <a:r>
              <a:rPr lang="en-US" altLang="ja-JP" sz="2000" dirty="0"/>
              <a:t>  return min;</a:t>
            </a:r>
          </a:p>
          <a:p>
            <a:r>
              <a:rPr lang="en-US" altLang="ja-JP" sz="2000" dirty="0"/>
              <a:t>}</a:t>
            </a:r>
          </a:p>
        </p:txBody>
      </p:sp>
      <p:sp>
        <p:nvSpPr>
          <p:cNvPr id="5" name="正方形/長方形 4"/>
          <p:cNvSpPr/>
          <p:nvPr/>
        </p:nvSpPr>
        <p:spPr>
          <a:xfrm>
            <a:off x="4162446" y="1417638"/>
            <a:ext cx="4441907" cy="3477875"/>
          </a:xfrm>
          <a:prstGeom prst="rect">
            <a:avLst/>
          </a:prstGeom>
          <a:ln>
            <a:solidFill>
              <a:schemeClr val="tx1"/>
            </a:solidFill>
          </a:ln>
        </p:spPr>
        <p:txBody>
          <a:bodyPr wrap="square">
            <a:spAutoFit/>
          </a:bodyPr>
          <a:lstStyle/>
          <a:p>
            <a:pPr lvl="0"/>
            <a:r>
              <a:rPr lang="en-US" altLang="ja-JP" sz="2000" dirty="0">
                <a:solidFill>
                  <a:prstClr val="black"/>
                </a:solidFill>
              </a:rPr>
              <a:t>/*</a:t>
            </a:r>
            <a:r>
              <a:rPr lang="ja-JP" altLang="en-US" sz="2000" dirty="0">
                <a:solidFill>
                  <a:prstClr val="black"/>
                </a:solidFill>
              </a:rPr>
              <a:t> 続き </a:t>
            </a:r>
            <a:r>
              <a:rPr lang="en-US" altLang="ja-JP" sz="2000" dirty="0">
                <a:solidFill>
                  <a:prstClr val="black"/>
                </a:solidFill>
              </a:rPr>
              <a:t>*/</a:t>
            </a:r>
          </a:p>
          <a:p>
            <a:pPr lvl="0"/>
            <a:r>
              <a:rPr lang="en-US" altLang="ja-JP" sz="2000" dirty="0" err="1">
                <a:solidFill>
                  <a:prstClr val="black"/>
                </a:solidFill>
              </a:rPr>
              <a:t>int</a:t>
            </a:r>
            <a:r>
              <a:rPr lang="en-US" altLang="ja-JP" sz="2000" dirty="0">
                <a:solidFill>
                  <a:prstClr val="black"/>
                </a:solidFill>
              </a:rPr>
              <a:t> main (void) {</a:t>
            </a:r>
          </a:p>
          <a:p>
            <a:pPr lvl="0"/>
            <a:r>
              <a:rPr lang="en-US" altLang="ja-JP" sz="2000" dirty="0">
                <a:solidFill>
                  <a:prstClr val="black"/>
                </a:solidFill>
              </a:rPr>
              <a:t>  </a:t>
            </a:r>
            <a:r>
              <a:rPr lang="en-US" altLang="ja-JP" sz="2000" dirty="0" err="1">
                <a:solidFill>
                  <a:prstClr val="black"/>
                </a:solidFill>
              </a:rPr>
              <a:t>int</a:t>
            </a:r>
            <a:r>
              <a:rPr lang="en-US" altLang="ja-JP" sz="2000" dirty="0">
                <a:solidFill>
                  <a:prstClr val="black"/>
                </a:solidFill>
              </a:rPr>
              <a:t> </a:t>
            </a:r>
            <a:r>
              <a:rPr lang="en-US" altLang="ja-JP" sz="2000" dirty="0" err="1">
                <a:solidFill>
                  <a:prstClr val="black"/>
                </a:solidFill>
              </a:rPr>
              <a:t>i</a:t>
            </a:r>
            <a:r>
              <a:rPr lang="en-US" altLang="ja-JP" sz="2000" dirty="0">
                <a:solidFill>
                  <a:prstClr val="black"/>
                </a:solidFill>
              </a:rPr>
              <a:t>, a[3];</a:t>
            </a:r>
          </a:p>
          <a:p>
            <a:pPr lvl="0"/>
            <a:r>
              <a:rPr lang="en-US" altLang="ja-JP" sz="2000" dirty="0">
                <a:solidFill>
                  <a:prstClr val="black"/>
                </a:solidFill>
              </a:rPr>
              <a:t>  for (</a:t>
            </a:r>
            <a:r>
              <a:rPr lang="en-US" altLang="ja-JP" sz="2000" dirty="0" err="1">
                <a:solidFill>
                  <a:prstClr val="black"/>
                </a:solidFill>
              </a:rPr>
              <a:t>i</a:t>
            </a:r>
            <a:r>
              <a:rPr lang="en-US" altLang="ja-JP" sz="2000" dirty="0">
                <a:solidFill>
                  <a:prstClr val="black"/>
                </a:solidFill>
              </a:rPr>
              <a:t>=0; </a:t>
            </a:r>
            <a:r>
              <a:rPr lang="en-US" altLang="ja-JP" sz="2000" dirty="0" err="1">
                <a:solidFill>
                  <a:prstClr val="black"/>
                </a:solidFill>
              </a:rPr>
              <a:t>i</a:t>
            </a:r>
            <a:r>
              <a:rPr lang="en-US" altLang="ja-JP" sz="2000" dirty="0">
                <a:solidFill>
                  <a:prstClr val="black"/>
                </a:solidFill>
              </a:rPr>
              <a:t>&lt;3; </a:t>
            </a:r>
            <a:r>
              <a:rPr lang="en-US" altLang="ja-JP" sz="2000" dirty="0" err="1">
                <a:solidFill>
                  <a:prstClr val="black"/>
                </a:solidFill>
              </a:rPr>
              <a:t>i</a:t>
            </a:r>
            <a:r>
              <a:rPr lang="en-US" altLang="ja-JP" sz="2000" dirty="0">
                <a:solidFill>
                  <a:prstClr val="black"/>
                </a:solidFill>
              </a:rPr>
              <a:t>=i+1) {</a:t>
            </a:r>
          </a:p>
          <a:p>
            <a:pPr lvl="0"/>
            <a:r>
              <a:rPr lang="en-US" altLang="ja-JP" sz="2000" dirty="0">
                <a:solidFill>
                  <a:prstClr val="black"/>
                </a:solidFill>
              </a:rPr>
              <a:t>    </a:t>
            </a:r>
            <a:r>
              <a:rPr lang="en-US" altLang="ja-JP" sz="2000" dirty="0" err="1">
                <a:solidFill>
                  <a:prstClr val="black"/>
                </a:solidFill>
              </a:rPr>
              <a:t>printf</a:t>
            </a:r>
            <a:r>
              <a:rPr lang="en-US" altLang="ja-JP" sz="2000" dirty="0">
                <a:solidFill>
                  <a:prstClr val="black"/>
                </a:solidFill>
              </a:rPr>
              <a:t> ("</a:t>
            </a:r>
            <a:r>
              <a:rPr lang="ja-JP" altLang="en-US" sz="2000" dirty="0">
                <a:solidFill>
                  <a:prstClr val="black"/>
                </a:solidFill>
              </a:rPr>
              <a:t>整数を入力してください</a:t>
            </a:r>
            <a:r>
              <a:rPr lang="en-US" altLang="ja-JP" sz="2000" dirty="0">
                <a:solidFill>
                  <a:prstClr val="black"/>
                </a:solidFill>
              </a:rPr>
              <a:t>: ");</a:t>
            </a:r>
          </a:p>
          <a:p>
            <a:pPr lvl="0"/>
            <a:r>
              <a:rPr lang="en-US" altLang="ja-JP" sz="2000" dirty="0">
                <a:solidFill>
                  <a:prstClr val="black"/>
                </a:solidFill>
              </a:rPr>
              <a:t>    </a:t>
            </a:r>
            <a:r>
              <a:rPr lang="en-US" altLang="ja-JP" sz="2000" dirty="0" err="1">
                <a:solidFill>
                  <a:prstClr val="black"/>
                </a:solidFill>
              </a:rPr>
              <a:t>scanf</a:t>
            </a:r>
            <a:r>
              <a:rPr lang="en-US" altLang="ja-JP" sz="2000" dirty="0">
                <a:solidFill>
                  <a:prstClr val="black"/>
                </a:solidFill>
              </a:rPr>
              <a:t> ("%d", &amp;a[</a:t>
            </a:r>
            <a:r>
              <a:rPr lang="en-US" altLang="ja-JP" sz="2000" dirty="0" err="1">
                <a:solidFill>
                  <a:prstClr val="black"/>
                </a:solidFill>
              </a:rPr>
              <a:t>i</a:t>
            </a:r>
            <a:r>
              <a:rPr lang="en-US" altLang="ja-JP" sz="2000" dirty="0">
                <a:solidFill>
                  <a:prstClr val="black"/>
                </a:solidFill>
              </a:rPr>
              <a:t>]);</a:t>
            </a:r>
          </a:p>
          <a:p>
            <a:pPr lvl="0"/>
            <a:r>
              <a:rPr lang="en-US" altLang="ja-JP" sz="2000" dirty="0">
                <a:solidFill>
                  <a:prstClr val="black"/>
                </a:solidFill>
              </a:rPr>
              <a:t>  }</a:t>
            </a:r>
          </a:p>
          <a:p>
            <a:pPr lvl="0"/>
            <a:r>
              <a:rPr lang="en-US" altLang="ja-JP" sz="2000" dirty="0">
                <a:solidFill>
                  <a:prstClr val="black"/>
                </a:solidFill>
              </a:rPr>
              <a:t>  </a:t>
            </a:r>
            <a:r>
              <a:rPr lang="en-US" altLang="ja-JP" sz="2000" dirty="0" err="1">
                <a:solidFill>
                  <a:prstClr val="black"/>
                </a:solidFill>
              </a:rPr>
              <a:t>printf</a:t>
            </a:r>
            <a:r>
              <a:rPr lang="en-US" altLang="ja-JP" sz="2000" dirty="0">
                <a:solidFill>
                  <a:prstClr val="black"/>
                </a:solidFill>
              </a:rPr>
              <a:t> ("</a:t>
            </a:r>
            <a:r>
              <a:rPr lang="ja-JP" altLang="en-US" sz="2000" dirty="0">
                <a:solidFill>
                  <a:prstClr val="black"/>
                </a:solidFill>
              </a:rPr>
              <a:t>最小値は</a:t>
            </a:r>
            <a:r>
              <a:rPr lang="en-US" altLang="ja-JP" sz="2000" dirty="0">
                <a:solidFill>
                  <a:prstClr val="black"/>
                </a:solidFill>
              </a:rPr>
              <a:t>%d</a:t>
            </a:r>
            <a:r>
              <a:rPr lang="ja-JP" altLang="en-US" sz="2000" dirty="0">
                <a:solidFill>
                  <a:prstClr val="black"/>
                </a:solidFill>
              </a:rPr>
              <a:t>です。</a:t>
            </a:r>
            <a:r>
              <a:rPr lang="en-US" altLang="ja-JP" sz="2000" dirty="0">
                <a:solidFill>
                  <a:prstClr val="black"/>
                </a:solidFill>
              </a:rPr>
              <a:t>\n", </a:t>
            </a:r>
          </a:p>
          <a:p>
            <a:pPr lvl="0"/>
            <a:r>
              <a:rPr lang="ja-JP" altLang="en-US" sz="2000" dirty="0">
                <a:solidFill>
                  <a:prstClr val="black"/>
                </a:solidFill>
              </a:rPr>
              <a:t>               </a:t>
            </a:r>
            <a:r>
              <a:rPr lang="en-US" altLang="ja-JP" sz="2000" dirty="0">
                <a:solidFill>
                  <a:prstClr val="black"/>
                </a:solidFill>
              </a:rPr>
              <a:t>min3 (a[0],a[1],a[2]));</a:t>
            </a:r>
          </a:p>
          <a:p>
            <a:pPr lvl="0"/>
            <a:r>
              <a:rPr lang="en-US" altLang="ja-JP" sz="2000" dirty="0">
                <a:solidFill>
                  <a:prstClr val="black"/>
                </a:solidFill>
              </a:rPr>
              <a:t>  return 0;</a:t>
            </a:r>
          </a:p>
          <a:p>
            <a:pPr lvl="0"/>
            <a:r>
              <a:rPr lang="en-US" altLang="ja-JP" sz="2000" dirty="0">
                <a:solidFill>
                  <a:prstClr val="black"/>
                </a:solidFill>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関数定義の構文</a:t>
            </a:r>
            <a:endParaRPr kumimoji="1" lang="ja-JP" altLang="en-US" dirty="0"/>
          </a:p>
        </p:txBody>
      </p:sp>
      <p:sp>
        <p:nvSpPr>
          <p:cNvPr id="4" name="テキスト ボックス 3"/>
          <p:cNvSpPr txBox="1"/>
          <p:nvPr/>
        </p:nvSpPr>
        <p:spPr>
          <a:xfrm>
            <a:off x="771105" y="1378420"/>
            <a:ext cx="7621983" cy="1200329"/>
          </a:xfrm>
          <a:prstGeom prst="rect">
            <a:avLst/>
          </a:prstGeom>
          <a:noFill/>
        </p:spPr>
        <p:txBody>
          <a:bodyPr wrap="square" rtlCol="0">
            <a:spAutoFit/>
          </a:bodyPr>
          <a:lstStyle/>
          <a:p>
            <a:r>
              <a:rPr kumimoji="1" lang="ja-JP" altLang="en-US" sz="2400" dirty="0"/>
              <a:t>関数は、基本型</a:t>
            </a:r>
            <a:r>
              <a:rPr kumimoji="1" lang="en-US" altLang="ja-JP" sz="2400" dirty="0"/>
              <a:t>(</a:t>
            </a:r>
            <a:r>
              <a:rPr kumimoji="1" lang="ja-JP" altLang="en-US" sz="2400" dirty="0"/>
              <a:t>これまでに紹介したものでは</a:t>
            </a:r>
            <a:r>
              <a:rPr kumimoji="1" lang="en-US" altLang="ja-JP" sz="2400" dirty="0" err="1"/>
              <a:t>int</a:t>
            </a:r>
            <a:r>
              <a:rPr kumimoji="1" lang="en-US" altLang="ja-JP" sz="2400" dirty="0"/>
              <a:t>, double)</a:t>
            </a:r>
            <a:r>
              <a:rPr kumimoji="1" lang="ja-JP" altLang="en-US" sz="2400" dirty="0"/>
              <a:t>を引数とし、基本型を返り値とする場合、以下の形で定義される。</a:t>
            </a:r>
            <a:endParaRPr lang="en-US" altLang="ja-JP" sz="2400" dirty="0"/>
          </a:p>
        </p:txBody>
      </p:sp>
      <p:sp>
        <p:nvSpPr>
          <p:cNvPr id="5" name="正方形/長方形 4"/>
          <p:cNvSpPr/>
          <p:nvPr/>
        </p:nvSpPr>
        <p:spPr>
          <a:xfrm>
            <a:off x="1366890" y="2675468"/>
            <a:ext cx="7265130" cy="523220"/>
          </a:xfrm>
          <a:prstGeom prst="rect">
            <a:avLst/>
          </a:prstGeom>
          <a:solidFill>
            <a:srgbClr val="FFFF00"/>
          </a:solidFill>
          <a:ln>
            <a:solidFill>
              <a:schemeClr val="tx1"/>
            </a:solidFill>
          </a:ln>
        </p:spPr>
        <p:txBody>
          <a:bodyPr wrap="none">
            <a:spAutoFit/>
          </a:bodyPr>
          <a:lstStyle/>
          <a:p>
            <a:r>
              <a:rPr lang="ja-JP" altLang="en-US" sz="2800" dirty="0"/>
              <a:t>返り値の型名  関数名  </a:t>
            </a:r>
            <a:r>
              <a:rPr lang="en-US" altLang="ja-JP" sz="2800" dirty="0"/>
              <a:t>(</a:t>
            </a:r>
            <a:r>
              <a:rPr lang="ja-JP" altLang="en-US" sz="2800" dirty="0"/>
              <a:t>仮引数宣言列</a:t>
            </a:r>
            <a:r>
              <a:rPr lang="en-US" altLang="ja-JP" sz="2800" dirty="0"/>
              <a:t>)  </a:t>
            </a:r>
            <a:r>
              <a:rPr lang="ja-JP" altLang="en-US" sz="2800" dirty="0"/>
              <a:t>複合文</a:t>
            </a:r>
            <a:endParaRPr lang="en-US" altLang="ja-JP" sz="2800" dirty="0"/>
          </a:p>
        </p:txBody>
      </p:sp>
      <p:sp>
        <p:nvSpPr>
          <p:cNvPr id="6" name="テキスト ボックス 5"/>
          <p:cNvSpPr txBox="1"/>
          <p:nvPr/>
        </p:nvSpPr>
        <p:spPr>
          <a:xfrm>
            <a:off x="791569" y="3333594"/>
            <a:ext cx="7481380" cy="1569660"/>
          </a:xfrm>
          <a:prstGeom prst="rect">
            <a:avLst/>
          </a:prstGeom>
          <a:noFill/>
          <a:ln>
            <a:noFill/>
          </a:ln>
        </p:spPr>
        <p:txBody>
          <a:bodyPr wrap="square" rtlCol="0">
            <a:spAutoFit/>
          </a:bodyPr>
          <a:lstStyle/>
          <a:p>
            <a:r>
              <a:rPr lang="ja-JP" altLang="en-US" sz="2400" dirty="0"/>
              <a:t>複合文の部分が、関数の本体である。</a:t>
            </a:r>
            <a:endParaRPr kumimoji="1" lang="en-US" altLang="ja-JP" sz="2400" dirty="0"/>
          </a:p>
          <a:p>
            <a:r>
              <a:rPr kumimoji="1" lang="ja-JP" altLang="en-US" sz="2400" dirty="0"/>
              <a:t>仮引数</a:t>
            </a:r>
            <a:r>
              <a:rPr lang="ja-JP" altLang="en-US" sz="2400" dirty="0"/>
              <a:t>宣言</a:t>
            </a:r>
            <a:r>
              <a:rPr kumimoji="1" lang="ja-JP" altLang="en-US" sz="2400" dirty="0"/>
              <a:t>列は、仮引数宣言１つか、あるいは仮引数宣言がコンマで区切られて並んだものである。</a:t>
            </a:r>
            <a:endParaRPr kumimoji="1" lang="en-US" altLang="ja-JP" sz="2400" dirty="0"/>
          </a:p>
          <a:p>
            <a:r>
              <a:rPr lang="ja-JP" altLang="en-US" sz="2400" dirty="0"/>
              <a:t>仮引数宣言は、以下の形のものである。</a:t>
            </a:r>
            <a:endParaRPr lang="en-US" altLang="ja-JP" sz="2400" dirty="0"/>
          </a:p>
        </p:txBody>
      </p:sp>
      <p:sp>
        <p:nvSpPr>
          <p:cNvPr id="7" name="テキスト ボックス 6"/>
          <p:cNvSpPr txBox="1"/>
          <p:nvPr/>
        </p:nvSpPr>
        <p:spPr>
          <a:xfrm>
            <a:off x="807322" y="5671408"/>
            <a:ext cx="7350410" cy="830997"/>
          </a:xfrm>
          <a:prstGeom prst="rect">
            <a:avLst/>
          </a:prstGeom>
          <a:noFill/>
        </p:spPr>
        <p:txBody>
          <a:bodyPr wrap="none" rtlCol="0">
            <a:spAutoFit/>
          </a:bodyPr>
          <a:lstStyle/>
          <a:p>
            <a:r>
              <a:rPr lang="ja-JP" altLang="en-US" sz="2400" dirty="0"/>
              <a:t>返り値がない場合は返り値の型名の部分に</a:t>
            </a:r>
            <a:r>
              <a:rPr lang="en-US" altLang="ja-JP" sz="2400" dirty="0"/>
              <a:t>void</a:t>
            </a:r>
            <a:r>
              <a:rPr lang="ja-JP" altLang="en-US" sz="2400" dirty="0"/>
              <a:t>と書く。</a:t>
            </a:r>
            <a:endParaRPr lang="en-US" altLang="ja-JP" sz="2400" dirty="0"/>
          </a:p>
          <a:p>
            <a:r>
              <a:rPr kumimoji="1" lang="ja-JP" altLang="en-US" sz="2400" dirty="0"/>
              <a:t>引数がない場合は仮引数宣言列の部分に</a:t>
            </a:r>
            <a:r>
              <a:rPr kumimoji="1" lang="en-US" altLang="ja-JP" sz="2400" dirty="0"/>
              <a:t>void</a:t>
            </a:r>
            <a:r>
              <a:rPr kumimoji="1" lang="ja-JP" altLang="en-US" sz="2400" dirty="0"/>
              <a:t>と書く。</a:t>
            </a:r>
          </a:p>
        </p:txBody>
      </p:sp>
      <p:sp>
        <p:nvSpPr>
          <p:cNvPr id="8" name="テキスト ボックス 7"/>
          <p:cNvSpPr txBox="1"/>
          <p:nvPr/>
        </p:nvSpPr>
        <p:spPr>
          <a:xfrm>
            <a:off x="1405716" y="4998790"/>
            <a:ext cx="2143536" cy="523220"/>
          </a:xfrm>
          <a:prstGeom prst="rect">
            <a:avLst/>
          </a:prstGeom>
          <a:solidFill>
            <a:srgbClr val="FFFF00"/>
          </a:solidFill>
          <a:ln>
            <a:solidFill>
              <a:schemeClr val="tx1"/>
            </a:solidFill>
          </a:ln>
        </p:spPr>
        <p:txBody>
          <a:bodyPr wrap="none" rtlCol="0">
            <a:spAutoFit/>
          </a:bodyPr>
          <a:lstStyle/>
          <a:p>
            <a:r>
              <a:rPr kumimoji="1" lang="ja-JP" altLang="en-US" sz="2800" dirty="0"/>
              <a:t>型名  変数名</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r</a:t>
            </a:r>
            <a:r>
              <a:rPr kumimoji="1" lang="en-US" altLang="ja-JP" dirty="0"/>
              <a:t>eturn</a:t>
            </a:r>
            <a:r>
              <a:rPr lang="ja-JP" altLang="en-US" dirty="0"/>
              <a:t>文の構文１</a:t>
            </a:r>
            <a:endParaRPr kumimoji="1" lang="ja-JP" altLang="en-US" dirty="0"/>
          </a:p>
        </p:txBody>
      </p:sp>
      <p:sp>
        <p:nvSpPr>
          <p:cNvPr id="4" name="テキスト ボックス 3"/>
          <p:cNvSpPr txBox="1"/>
          <p:nvPr/>
        </p:nvSpPr>
        <p:spPr>
          <a:xfrm>
            <a:off x="1078173" y="1461489"/>
            <a:ext cx="2723566" cy="523220"/>
          </a:xfrm>
          <a:prstGeom prst="rect">
            <a:avLst/>
          </a:prstGeom>
          <a:noFill/>
        </p:spPr>
        <p:txBody>
          <a:bodyPr wrap="none" rtlCol="0">
            <a:spAutoFit/>
          </a:bodyPr>
          <a:lstStyle/>
          <a:p>
            <a:r>
              <a:rPr lang="en-US" altLang="ja-JP" sz="2800" dirty="0"/>
              <a:t>r</a:t>
            </a:r>
            <a:r>
              <a:rPr kumimoji="1" lang="en-US" altLang="ja-JP" sz="2800" dirty="0"/>
              <a:t>eturn</a:t>
            </a:r>
            <a:r>
              <a:rPr kumimoji="1" lang="ja-JP" altLang="en-US" sz="2800" dirty="0"/>
              <a:t>文の構文</a:t>
            </a:r>
            <a:r>
              <a:rPr kumimoji="1" lang="en-US" altLang="ja-JP" sz="2800" dirty="0"/>
              <a:t>1</a:t>
            </a:r>
            <a:endParaRPr kumimoji="1" lang="ja-JP" altLang="en-US" sz="2800" dirty="0"/>
          </a:p>
        </p:txBody>
      </p:sp>
      <p:sp>
        <p:nvSpPr>
          <p:cNvPr id="5" name="テキスト ボックス 4"/>
          <p:cNvSpPr txBox="1"/>
          <p:nvPr/>
        </p:nvSpPr>
        <p:spPr>
          <a:xfrm>
            <a:off x="1815152" y="2085805"/>
            <a:ext cx="1805046" cy="523220"/>
          </a:xfrm>
          <a:prstGeom prst="rect">
            <a:avLst/>
          </a:prstGeom>
          <a:solidFill>
            <a:srgbClr val="FFFF00"/>
          </a:solidFill>
          <a:ln>
            <a:solidFill>
              <a:schemeClr val="tx1"/>
            </a:solidFill>
          </a:ln>
        </p:spPr>
        <p:txBody>
          <a:bodyPr wrap="none" rtlCol="0">
            <a:spAutoFit/>
          </a:bodyPr>
          <a:lstStyle/>
          <a:p>
            <a:r>
              <a:rPr lang="en-US" altLang="ja-JP" sz="2800" dirty="0"/>
              <a:t> return </a:t>
            </a:r>
            <a:r>
              <a:rPr lang="ja-JP" altLang="en-US" sz="2800" dirty="0"/>
              <a:t>式 </a:t>
            </a:r>
            <a:r>
              <a:rPr lang="en-US" altLang="ja-JP" sz="2800" dirty="0"/>
              <a:t>;</a:t>
            </a:r>
            <a:endParaRPr kumimoji="1" lang="ja-JP" altLang="en-US" sz="2800" dirty="0"/>
          </a:p>
        </p:txBody>
      </p:sp>
      <p:sp>
        <p:nvSpPr>
          <p:cNvPr id="6" name="テキスト ボックス 5"/>
          <p:cNvSpPr txBox="1"/>
          <p:nvPr/>
        </p:nvSpPr>
        <p:spPr>
          <a:xfrm>
            <a:off x="1094093" y="2814913"/>
            <a:ext cx="4143570" cy="523220"/>
          </a:xfrm>
          <a:prstGeom prst="rect">
            <a:avLst/>
          </a:prstGeom>
          <a:noFill/>
        </p:spPr>
        <p:txBody>
          <a:bodyPr wrap="none" rtlCol="0">
            <a:spAutoFit/>
          </a:bodyPr>
          <a:lstStyle/>
          <a:p>
            <a:r>
              <a:rPr lang="en-US" altLang="ja-JP" sz="2800" dirty="0"/>
              <a:t>r</a:t>
            </a:r>
            <a:r>
              <a:rPr kumimoji="1" lang="en-US" altLang="ja-JP" sz="2800" dirty="0"/>
              <a:t>eturn</a:t>
            </a:r>
            <a:r>
              <a:rPr kumimoji="1" lang="ja-JP" altLang="en-US" sz="2800" dirty="0"/>
              <a:t>文  </a:t>
            </a:r>
            <a:r>
              <a:rPr kumimoji="1" lang="en-US" altLang="ja-JP" sz="2800" dirty="0">
                <a:solidFill>
                  <a:srgbClr val="FF0000"/>
                </a:solidFill>
              </a:rPr>
              <a:t>return e; </a:t>
            </a:r>
            <a:r>
              <a:rPr kumimoji="1" lang="en-US" altLang="ja-JP" sz="2800" dirty="0"/>
              <a:t> </a:t>
            </a:r>
            <a:r>
              <a:rPr kumimoji="1" lang="ja-JP" altLang="en-US" sz="2800" dirty="0"/>
              <a:t>の意味</a:t>
            </a:r>
          </a:p>
        </p:txBody>
      </p:sp>
      <p:sp>
        <p:nvSpPr>
          <p:cNvPr id="7" name="テキスト ボックス 6"/>
          <p:cNvSpPr txBox="1"/>
          <p:nvPr/>
        </p:nvSpPr>
        <p:spPr>
          <a:xfrm>
            <a:off x="1831073" y="3439229"/>
            <a:ext cx="6521358" cy="1815882"/>
          </a:xfrm>
          <a:prstGeom prst="rect">
            <a:avLst/>
          </a:prstGeom>
          <a:solidFill>
            <a:srgbClr val="CCFFFF"/>
          </a:solidFill>
          <a:ln>
            <a:solidFill>
              <a:schemeClr val="tx1"/>
            </a:solidFill>
          </a:ln>
        </p:spPr>
        <p:txBody>
          <a:bodyPr wrap="square" rtlCol="0">
            <a:spAutoFit/>
          </a:bodyPr>
          <a:lstStyle/>
          <a:p>
            <a:r>
              <a:rPr lang="en-US" altLang="ja-JP" sz="2800" dirty="0"/>
              <a:t>return e; </a:t>
            </a:r>
            <a:r>
              <a:rPr lang="ja-JP" altLang="en-US" sz="2800" dirty="0"/>
              <a:t>が実行されると、関数を呼び出した箇所（関数呼び出し式という）に戻る。その際、式</a:t>
            </a:r>
            <a:r>
              <a:rPr lang="en-US" altLang="ja-JP" sz="2800" dirty="0"/>
              <a:t>e</a:t>
            </a:r>
            <a:r>
              <a:rPr lang="ja-JP" altLang="en-US" sz="2800" dirty="0"/>
              <a:t>の評価結果が関数呼び出し式の値となる。</a:t>
            </a:r>
            <a:endParaRPr kumimoji="1" lang="ja-JP" altLang="en-US" sz="2800" dirty="0"/>
          </a:p>
        </p:txBody>
      </p:sp>
      <p:sp>
        <p:nvSpPr>
          <p:cNvPr id="8" name="テキスト ボックス 7"/>
          <p:cNvSpPr txBox="1"/>
          <p:nvPr/>
        </p:nvSpPr>
        <p:spPr>
          <a:xfrm>
            <a:off x="1051890" y="5523559"/>
            <a:ext cx="7258338" cy="1200329"/>
          </a:xfrm>
          <a:prstGeom prst="rect">
            <a:avLst/>
          </a:prstGeom>
          <a:noFill/>
        </p:spPr>
        <p:txBody>
          <a:bodyPr wrap="square" rtlCol="0">
            <a:spAutoFit/>
          </a:bodyPr>
          <a:lstStyle/>
          <a:p>
            <a:r>
              <a:rPr lang="ja-JP" altLang="en-US" sz="2400" dirty="0"/>
              <a:t>関数の本体の中で</a:t>
            </a:r>
            <a:r>
              <a:rPr lang="en-US" altLang="ja-JP" sz="2400" dirty="0"/>
              <a:t>return</a:t>
            </a:r>
            <a:r>
              <a:rPr lang="ja-JP" altLang="en-US" sz="2400" dirty="0"/>
              <a:t>文は複数個所にあってもよい。</a:t>
            </a:r>
            <a:endParaRPr lang="en-US" altLang="ja-JP" sz="2400" dirty="0"/>
          </a:p>
          <a:p>
            <a:r>
              <a:rPr kumimoji="1" lang="ja-JP" altLang="en-US" sz="2400" dirty="0"/>
              <a:t>また、返り値の型名が</a:t>
            </a:r>
            <a:r>
              <a:rPr kumimoji="1" lang="en-US" altLang="ja-JP" sz="2400" dirty="0"/>
              <a:t>void</a:t>
            </a:r>
            <a:r>
              <a:rPr kumimoji="1" lang="ja-JP" altLang="en-US" sz="2400" dirty="0"/>
              <a:t>（つまり返り値無し）の関数の本体中に現れてはならない。</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例２</a:t>
            </a:r>
          </a:p>
        </p:txBody>
      </p:sp>
      <p:sp>
        <p:nvSpPr>
          <p:cNvPr id="5" name="正方形/長方形 4"/>
          <p:cNvSpPr/>
          <p:nvPr/>
        </p:nvSpPr>
        <p:spPr>
          <a:xfrm>
            <a:off x="943164" y="1417638"/>
            <a:ext cx="4107138" cy="4832092"/>
          </a:xfrm>
          <a:prstGeom prst="rect">
            <a:avLst/>
          </a:prstGeom>
          <a:ln>
            <a:solidFill>
              <a:schemeClr val="tx1"/>
            </a:solidFill>
          </a:ln>
        </p:spPr>
        <p:txBody>
          <a:bodyPr wrap="square">
            <a:spAutoFit/>
          </a:bodyPr>
          <a:lstStyle/>
          <a:p>
            <a:r>
              <a:rPr lang="en-US" altLang="ja-JP" sz="2800" dirty="0"/>
              <a:t>#include&lt;</a:t>
            </a:r>
            <a:r>
              <a:rPr lang="en-US" altLang="ja-JP" sz="2800" dirty="0" err="1"/>
              <a:t>stdio.h</a:t>
            </a:r>
            <a:r>
              <a:rPr lang="en-US" altLang="ja-JP" sz="2800" dirty="0"/>
              <a:t>&gt;</a:t>
            </a:r>
          </a:p>
          <a:p>
            <a:endParaRPr lang="en-US" altLang="ja-JP" sz="2800" dirty="0"/>
          </a:p>
          <a:p>
            <a:r>
              <a:rPr lang="en-US" altLang="ja-JP" sz="2800" dirty="0" err="1"/>
              <a:t>int</a:t>
            </a:r>
            <a:r>
              <a:rPr lang="en-US" altLang="ja-JP" sz="2800" dirty="0"/>
              <a:t> add (</a:t>
            </a:r>
            <a:r>
              <a:rPr lang="en-US" altLang="ja-JP" sz="2800" dirty="0" err="1"/>
              <a:t>int</a:t>
            </a:r>
            <a:r>
              <a:rPr lang="en-US" altLang="ja-JP" sz="2800" dirty="0"/>
              <a:t> x, </a:t>
            </a:r>
            <a:r>
              <a:rPr lang="en-US" altLang="ja-JP" sz="2800" dirty="0" err="1"/>
              <a:t>int</a:t>
            </a:r>
            <a:r>
              <a:rPr lang="en-US" altLang="ja-JP" sz="2800" dirty="0"/>
              <a:t> y, </a:t>
            </a:r>
            <a:r>
              <a:rPr lang="en-US" altLang="ja-JP" sz="2800" dirty="0" err="1"/>
              <a:t>int</a:t>
            </a:r>
            <a:r>
              <a:rPr lang="en-US" altLang="ja-JP" sz="2800" dirty="0"/>
              <a:t> z) {</a:t>
            </a:r>
          </a:p>
          <a:p>
            <a:r>
              <a:rPr lang="en-US" altLang="ja-JP" sz="2800" dirty="0"/>
              <a:t>  </a:t>
            </a:r>
            <a:r>
              <a:rPr lang="en-US" altLang="ja-JP" sz="2800" dirty="0">
                <a:solidFill>
                  <a:srgbClr val="FF0000"/>
                </a:solidFill>
              </a:rPr>
              <a:t>return x + y + z;</a:t>
            </a:r>
          </a:p>
          <a:p>
            <a:r>
              <a:rPr lang="en-US" altLang="ja-JP" sz="2800" dirty="0"/>
              <a: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a:t>
            </a:r>
          </a:p>
          <a:p>
            <a:r>
              <a:rPr lang="en-US" altLang="ja-JP" sz="2800" dirty="0"/>
              <a:t>  a = add (2,3,4);</a:t>
            </a:r>
          </a:p>
          <a:p>
            <a:r>
              <a:rPr lang="en-US" altLang="ja-JP" sz="2800" dirty="0"/>
              <a:t>  </a:t>
            </a:r>
            <a:r>
              <a:rPr lang="en-US" altLang="ja-JP" sz="2800" dirty="0" err="1"/>
              <a:t>printf</a:t>
            </a:r>
            <a:r>
              <a:rPr lang="en-US" altLang="ja-JP" sz="2800" dirty="0"/>
              <a:t> (“a=%d\n", a);</a:t>
            </a:r>
          </a:p>
          <a:p>
            <a:r>
              <a:rPr lang="en-US" altLang="ja-JP" sz="2800" dirty="0"/>
              <a:t>  return 0;</a:t>
            </a:r>
          </a:p>
          <a:p>
            <a:r>
              <a:rPr lang="en-US" altLang="ja-JP" sz="2800" dirty="0"/>
              <a:t>}</a:t>
            </a:r>
          </a:p>
        </p:txBody>
      </p:sp>
      <p:sp>
        <p:nvSpPr>
          <p:cNvPr id="6" name="テキスト ボックス 5"/>
          <p:cNvSpPr txBox="1"/>
          <p:nvPr/>
        </p:nvSpPr>
        <p:spPr>
          <a:xfrm>
            <a:off x="5290081" y="1856935"/>
            <a:ext cx="3628836" cy="1938992"/>
          </a:xfrm>
          <a:prstGeom prst="rect">
            <a:avLst/>
          </a:prstGeom>
          <a:noFill/>
        </p:spPr>
        <p:txBody>
          <a:bodyPr wrap="square" rtlCol="0">
            <a:spAutoFit/>
          </a:bodyPr>
          <a:lstStyle/>
          <a:p>
            <a:r>
              <a:rPr lang="ja-JP" altLang="en-US" sz="2400" dirty="0"/>
              <a:t>赤字の部分は</a:t>
            </a:r>
            <a:r>
              <a:rPr lang="en-US" altLang="ja-JP" sz="2400" dirty="0"/>
              <a:t>return</a:t>
            </a:r>
            <a:r>
              <a:rPr lang="ja-JP" altLang="en-US" sz="2400" dirty="0"/>
              <a:t>文であり、この</a:t>
            </a:r>
            <a:r>
              <a:rPr lang="en-US" altLang="ja-JP" sz="2400" dirty="0"/>
              <a:t>return</a:t>
            </a:r>
            <a:r>
              <a:rPr lang="ja-JP" altLang="en-US" sz="2400" dirty="0"/>
              <a:t>文が実行されると関数の呼び出し元へ戻る。その時に、</a:t>
            </a:r>
            <a:r>
              <a:rPr lang="en-US" altLang="ja-JP" sz="2400" dirty="0" err="1"/>
              <a:t>x+y+z</a:t>
            </a:r>
            <a:r>
              <a:rPr lang="ja-JP" altLang="en-US" sz="2400" dirty="0"/>
              <a:t>の値が返される。</a:t>
            </a:r>
            <a:endParaRPr kumimoji="1" lang="ja-JP"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r</a:t>
            </a:r>
            <a:r>
              <a:rPr kumimoji="1" lang="en-US" altLang="ja-JP" dirty="0"/>
              <a:t>eturn</a:t>
            </a:r>
            <a:r>
              <a:rPr kumimoji="1" lang="ja-JP" altLang="en-US" dirty="0"/>
              <a:t>文の構文２</a:t>
            </a:r>
          </a:p>
        </p:txBody>
      </p:sp>
      <p:sp>
        <p:nvSpPr>
          <p:cNvPr id="4" name="テキスト ボックス 3"/>
          <p:cNvSpPr txBox="1"/>
          <p:nvPr/>
        </p:nvSpPr>
        <p:spPr>
          <a:xfrm>
            <a:off x="1078173" y="1461489"/>
            <a:ext cx="2786084" cy="523220"/>
          </a:xfrm>
          <a:prstGeom prst="rect">
            <a:avLst/>
          </a:prstGeom>
          <a:noFill/>
        </p:spPr>
        <p:txBody>
          <a:bodyPr wrap="none" rtlCol="0">
            <a:spAutoFit/>
          </a:bodyPr>
          <a:lstStyle/>
          <a:p>
            <a:r>
              <a:rPr lang="en-US" altLang="ja-JP" sz="2800" dirty="0"/>
              <a:t>r</a:t>
            </a:r>
            <a:r>
              <a:rPr kumimoji="1" lang="en-US" altLang="ja-JP" sz="2800" dirty="0"/>
              <a:t>eturn</a:t>
            </a:r>
            <a:r>
              <a:rPr kumimoji="1" lang="ja-JP" altLang="en-US" sz="2800" dirty="0"/>
              <a:t>文の構文２</a:t>
            </a:r>
          </a:p>
        </p:txBody>
      </p:sp>
      <p:sp>
        <p:nvSpPr>
          <p:cNvPr id="5" name="テキスト ボックス 4"/>
          <p:cNvSpPr txBox="1"/>
          <p:nvPr/>
        </p:nvSpPr>
        <p:spPr>
          <a:xfrm>
            <a:off x="1815152" y="2085805"/>
            <a:ext cx="1364220" cy="523220"/>
          </a:xfrm>
          <a:prstGeom prst="rect">
            <a:avLst/>
          </a:prstGeom>
          <a:solidFill>
            <a:srgbClr val="FFFF00"/>
          </a:solidFill>
          <a:ln>
            <a:solidFill>
              <a:schemeClr val="tx1"/>
            </a:solidFill>
          </a:ln>
        </p:spPr>
        <p:txBody>
          <a:bodyPr wrap="none" rtlCol="0">
            <a:spAutoFit/>
          </a:bodyPr>
          <a:lstStyle/>
          <a:p>
            <a:r>
              <a:rPr lang="en-US" altLang="ja-JP" sz="2800" dirty="0"/>
              <a:t> return ;</a:t>
            </a:r>
            <a:endParaRPr kumimoji="1" lang="ja-JP" altLang="en-US" sz="2800" dirty="0"/>
          </a:p>
        </p:txBody>
      </p:sp>
      <p:sp>
        <p:nvSpPr>
          <p:cNvPr id="6" name="テキスト ボックス 5"/>
          <p:cNvSpPr txBox="1"/>
          <p:nvPr/>
        </p:nvSpPr>
        <p:spPr>
          <a:xfrm>
            <a:off x="1094093" y="2814913"/>
            <a:ext cx="3965637" cy="523220"/>
          </a:xfrm>
          <a:prstGeom prst="rect">
            <a:avLst/>
          </a:prstGeom>
          <a:noFill/>
        </p:spPr>
        <p:txBody>
          <a:bodyPr wrap="none" rtlCol="0">
            <a:spAutoFit/>
          </a:bodyPr>
          <a:lstStyle/>
          <a:p>
            <a:r>
              <a:rPr lang="en-US" altLang="ja-JP" sz="2800" dirty="0"/>
              <a:t>r</a:t>
            </a:r>
            <a:r>
              <a:rPr kumimoji="1" lang="en-US" altLang="ja-JP" sz="2800" dirty="0"/>
              <a:t>eturn</a:t>
            </a:r>
            <a:r>
              <a:rPr kumimoji="1" lang="ja-JP" altLang="en-US" sz="2800" dirty="0"/>
              <a:t>文  </a:t>
            </a:r>
            <a:r>
              <a:rPr kumimoji="1" lang="en-US" altLang="ja-JP" sz="2800" dirty="0">
                <a:solidFill>
                  <a:srgbClr val="FF0000"/>
                </a:solidFill>
              </a:rPr>
              <a:t>return;</a:t>
            </a:r>
            <a:r>
              <a:rPr kumimoji="1" lang="en-US" altLang="ja-JP" sz="2800" dirty="0"/>
              <a:t>  </a:t>
            </a:r>
            <a:r>
              <a:rPr kumimoji="1" lang="ja-JP" altLang="en-US" sz="2800" dirty="0"/>
              <a:t>の意味</a:t>
            </a:r>
          </a:p>
        </p:txBody>
      </p:sp>
      <p:sp>
        <p:nvSpPr>
          <p:cNvPr id="8" name="テキスト ボックス 7"/>
          <p:cNvSpPr txBox="1"/>
          <p:nvPr/>
        </p:nvSpPr>
        <p:spPr>
          <a:xfrm>
            <a:off x="848432" y="4735774"/>
            <a:ext cx="7463055" cy="1938992"/>
          </a:xfrm>
          <a:prstGeom prst="rect">
            <a:avLst/>
          </a:prstGeom>
          <a:noFill/>
        </p:spPr>
        <p:txBody>
          <a:bodyPr wrap="square" rtlCol="0">
            <a:spAutoFit/>
          </a:bodyPr>
          <a:lstStyle/>
          <a:p>
            <a:r>
              <a:rPr kumimoji="1" lang="ja-JP" altLang="en-US" sz="2400" dirty="0"/>
              <a:t>返り値なしの</a:t>
            </a:r>
            <a:r>
              <a:rPr kumimoji="1" lang="en-US" altLang="ja-JP" sz="2400" dirty="0"/>
              <a:t>return</a:t>
            </a:r>
            <a:r>
              <a:rPr kumimoji="1" lang="ja-JP" altLang="en-US" sz="2400" dirty="0"/>
              <a:t>文</a:t>
            </a:r>
            <a:r>
              <a:rPr lang="ja-JP" altLang="en-US" sz="2400" dirty="0"/>
              <a:t>は、返り値の型名が</a:t>
            </a:r>
            <a:r>
              <a:rPr lang="en-US" altLang="ja-JP" sz="2400" dirty="0"/>
              <a:t>void</a:t>
            </a:r>
            <a:r>
              <a:rPr lang="ja-JP" altLang="en-US" sz="2400" dirty="0"/>
              <a:t>（つまり返り値無し）の関数の中でのみ用いることができる。</a:t>
            </a:r>
            <a:endParaRPr lang="en-US" altLang="ja-JP" sz="2400" dirty="0"/>
          </a:p>
          <a:p>
            <a:r>
              <a:rPr kumimoji="1" lang="ja-JP" altLang="en-US" sz="2400" dirty="0"/>
              <a:t>返り値無しの関数においては</a:t>
            </a:r>
            <a:r>
              <a:rPr kumimoji="1" lang="en-US" altLang="ja-JP" sz="2400" dirty="0"/>
              <a:t>return</a:t>
            </a:r>
            <a:r>
              <a:rPr kumimoji="1" lang="ja-JP" altLang="en-US" sz="2400" dirty="0"/>
              <a:t>文はなくてもよい。</a:t>
            </a:r>
            <a:r>
              <a:rPr lang="en-US" altLang="ja-JP" sz="2400" dirty="0"/>
              <a:t>r</a:t>
            </a:r>
            <a:r>
              <a:rPr kumimoji="1" lang="en-US" altLang="ja-JP" sz="2400" dirty="0"/>
              <a:t>eturn</a:t>
            </a:r>
            <a:r>
              <a:rPr lang="ja-JP" altLang="en-US" sz="2400" dirty="0"/>
              <a:t>文</a:t>
            </a:r>
            <a:r>
              <a:rPr kumimoji="1" lang="ja-JP" altLang="en-US" sz="2400" dirty="0"/>
              <a:t>がない場合は、関数本体の複合文が終了したときに終了する。</a:t>
            </a:r>
          </a:p>
        </p:txBody>
      </p:sp>
      <p:sp>
        <p:nvSpPr>
          <p:cNvPr id="9" name="テキスト ボックス 8"/>
          <p:cNvSpPr txBox="1"/>
          <p:nvPr/>
        </p:nvSpPr>
        <p:spPr>
          <a:xfrm>
            <a:off x="1831072" y="3439229"/>
            <a:ext cx="6855727" cy="954107"/>
          </a:xfrm>
          <a:prstGeom prst="rect">
            <a:avLst/>
          </a:prstGeom>
          <a:solidFill>
            <a:srgbClr val="CCFFFF"/>
          </a:solidFill>
          <a:ln>
            <a:solidFill>
              <a:schemeClr val="tx1"/>
            </a:solidFill>
          </a:ln>
        </p:spPr>
        <p:txBody>
          <a:bodyPr wrap="square" rtlCol="0">
            <a:spAutoFit/>
          </a:bodyPr>
          <a:lstStyle/>
          <a:p>
            <a:r>
              <a:rPr lang="en-US" altLang="ja-JP" sz="2800" dirty="0"/>
              <a:t>return; </a:t>
            </a:r>
            <a:r>
              <a:rPr lang="ja-JP" altLang="en-US" sz="2800" dirty="0"/>
              <a:t>が実行されると、その関数を呼び出した箇所（関数呼び出し式という）に戻る。</a:t>
            </a:r>
            <a:endParaRPr kumimoji="1" lang="ja-JP" alt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例３</a:t>
            </a:r>
          </a:p>
        </p:txBody>
      </p:sp>
      <p:sp>
        <p:nvSpPr>
          <p:cNvPr id="5" name="正方形/長方形 4"/>
          <p:cNvSpPr/>
          <p:nvPr/>
        </p:nvSpPr>
        <p:spPr>
          <a:xfrm>
            <a:off x="1112293" y="1417638"/>
            <a:ext cx="3500650" cy="4832092"/>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endParaRPr lang="en-US" altLang="ja-JP" sz="2800" dirty="0"/>
          </a:p>
          <a:p>
            <a:r>
              <a:rPr lang="en-US" altLang="ja-JP" sz="2800" dirty="0"/>
              <a:t>void hello (void) {</a:t>
            </a:r>
          </a:p>
          <a:p>
            <a:r>
              <a:rPr lang="en-US" altLang="ja-JP" sz="2800" dirty="0"/>
              <a:t>  </a:t>
            </a:r>
            <a:r>
              <a:rPr lang="en-US" altLang="ja-JP" sz="2800" dirty="0" err="1"/>
              <a:t>printf</a:t>
            </a:r>
            <a:r>
              <a:rPr lang="en-US" altLang="ja-JP" sz="2800" dirty="0"/>
              <a:t> ("hello\n");</a:t>
            </a:r>
          </a:p>
          <a:p>
            <a:r>
              <a:rPr lang="en-US" altLang="ja-JP" sz="2800" dirty="0"/>
              <a:t>  return;</a:t>
            </a:r>
          </a:p>
          <a:p>
            <a:r>
              <a:rPr lang="en-US" altLang="ja-JP" sz="2800" dirty="0"/>
              <a:t>}</a:t>
            </a:r>
          </a:p>
          <a:p>
            <a:endParaRPr lang="en-US" altLang="ja-JP" sz="2800" dirty="0"/>
          </a:p>
          <a:p>
            <a:r>
              <a:rPr lang="en-US" altLang="ja-JP" sz="2800" dirty="0" err="1"/>
              <a:t>int</a:t>
            </a:r>
            <a:r>
              <a:rPr lang="en-US" altLang="ja-JP" sz="2800" dirty="0"/>
              <a:t> main (void) {</a:t>
            </a:r>
          </a:p>
          <a:p>
            <a:r>
              <a:rPr lang="en-US" altLang="ja-JP" sz="2800" dirty="0"/>
              <a:t>  </a:t>
            </a:r>
            <a:r>
              <a:rPr lang="en-US" altLang="ja-JP" sz="2800" dirty="0">
                <a:solidFill>
                  <a:srgbClr val="FF0000"/>
                </a:solidFill>
              </a:rPr>
              <a:t>hello ()</a:t>
            </a:r>
            <a:r>
              <a:rPr lang="en-US" altLang="ja-JP" sz="2800" dirty="0"/>
              <a:t>;</a:t>
            </a:r>
          </a:p>
          <a:p>
            <a:r>
              <a:rPr lang="en-US" altLang="ja-JP" sz="2800" dirty="0"/>
              <a:t>  return 0;</a:t>
            </a:r>
          </a:p>
          <a:p>
            <a:r>
              <a:rPr lang="en-US" altLang="ja-JP" sz="2800" dirty="0"/>
              <a:t>}</a:t>
            </a:r>
          </a:p>
        </p:txBody>
      </p:sp>
      <p:sp>
        <p:nvSpPr>
          <p:cNvPr id="6" name="テキスト ボックス 5"/>
          <p:cNvSpPr txBox="1"/>
          <p:nvPr/>
        </p:nvSpPr>
        <p:spPr>
          <a:xfrm>
            <a:off x="5063320" y="1719618"/>
            <a:ext cx="3350525" cy="1569660"/>
          </a:xfrm>
          <a:prstGeom prst="rect">
            <a:avLst/>
          </a:prstGeom>
          <a:noFill/>
        </p:spPr>
        <p:txBody>
          <a:bodyPr wrap="square" rtlCol="0">
            <a:spAutoFit/>
          </a:bodyPr>
          <a:lstStyle/>
          <a:p>
            <a:r>
              <a:rPr lang="en-US" altLang="ja-JP" sz="2400" dirty="0"/>
              <a:t>hello</a:t>
            </a:r>
            <a:r>
              <a:rPr lang="ja-JP" altLang="en-US" sz="2400" dirty="0"/>
              <a:t>は、引数無し、返り値なしの関数であり、</a:t>
            </a:r>
            <a:r>
              <a:rPr lang="en-US" altLang="ja-JP" sz="2400" dirty="0"/>
              <a:t>hello</a:t>
            </a:r>
            <a:r>
              <a:rPr lang="ja-JP" altLang="en-US" sz="2400" dirty="0"/>
              <a:t>と表示するだけの関数である。</a:t>
            </a:r>
            <a:endParaRPr lang="en-US" altLang="ja-JP" sz="2400" dirty="0"/>
          </a:p>
        </p:txBody>
      </p:sp>
      <p:sp>
        <p:nvSpPr>
          <p:cNvPr id="7" name="テキスト ボックス 6"/>
          <p:cNvSpPr txBox="1"/>
          <p:nvPr/>
        </p:nvSpPr>
        <p:spPr>
          <a:xfrm>
            <a:off x="5063320" y="3643952"/>
            <a:ext cx="3623480" cy="2308324"/>
          </a:xfrm>
          <a:prstGeom prst="rect">
            <a:avLst/>
          </a:prstGeom>
          <a:noFill/>
        </p:spPr>
        <p:txBody>
          <a:bodyPr wrap="square" rtlCol="0">
            <a:spAutoFit/>
          </a:bodyPr>
          <a:lstStyle/>
          <a:p>
            <a:r>
              <a:rPr kumimoji="1" lang="ja-JP" altLang="en-US" sz="2400" dirty="0"/>
              <a:t>赤字の部分の関数呼び出し式</a:t>
            </a:r>
            <a:r>
              <a:rPr kumimoji="1" lang="en-US" altLang="ja-JP" sz="2400" dirty="0"/>
              <a:t>hello () </a:t>
            </a:r>
            <a:r>
              <a:rPr kumimoji="1" lang="ja-JP" altLang="en-US" sz="2400" dirty="0"/>
              <a:t>は値を持たないので、</a:t>
            </a:r>
            <a:r>
              <a:rPr lang="ja-JP" altLang="en-US" sz="2400" dirty="0"/>
              <a:t>代入式の右辺などに書いてはならない。</a:t>
            </a:r>
            <a:endParaRPr lang="en-US" altLang="ja-JP" sz="2400" dirty="0"/>
          </a:p>
          <a:p>
            <a:r>
              <a:rPr kumimoji="1" lang="ja-JP" altLang="en-US" sz="2400" dirty="0"/>
              <a:t>書いた場合の動作は未定義</a:t>
            </a:r>
            <a:r>
              <a:rPr kumimoji="1" lang="en-US" altLang="ja-JP" sz="2400" dirty="0"/>
              <a:t>(undefined)</a:t>
            </a:r>
            <a:r>
              <a:rPr kumimoji="1" lang="ja-JP" altLang="en-US" sz="2400"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関数呼び出し式</a:t>
            </a:r>
          </a:p>
        </p:txBody>
      </p:sp>
      <p:sp>
        <p:nvSpPr>
          <p:cNvPr id="4" name="テキスト ボックス 3"/>
          <p:cNvSpPr txBox="1"/>
          <p:nvPr/>
        </p:nvSpPr>
        <p:spPr>
          <a:xfrm>
            <a:off x="1687903" y="2158651"/>
            <a:ext cx="2638864" cy="523220"/>
          </a:xfrm>
          <a:prstGeom prst="rect">
            <a:avLst/>
          </a:prstGeom>
          <a:solidFill>
            <a:srgbClr val="FFFF00"/>
          </a:solidFill>
          <a:ln>
            <a:solidFill>
              <a:schemeClr val="tx1"/>
            </a:solidFill>
          </a:ln>
        </p:spPr>
        <p:txBody>
          <a:bodyPr wrap="none" rtlCol="0">
            <a:spAutoFit/>
          </a:bodyPr>
          <a:lstStyle/>
          <a:p>
            <a:r>
              <a:rPr lang="ja-JP" altLang="en-US" sz="2800" dirty="0"/>
              <a:t>関数</a:t>
            </a:r>
            <a:r>
              <a:rPr kumimoji="1" lang="ja-JP" altLang="en-US" sz="2800" dirty="0"/>
              <a:t>名 </a:t>
            </a:r>
            <a:r>
              <a:rPr kumimoji="1" lang="en-US" altLang="ja-JP" sz="2800" dirty="0"/>
              <a:t>(</a:t>
            </a:r>
            <a:r>
              <a:rPr kumimoji="1" lang="ja-JP" altLang="en-US" sz="2800" dirty="0"/>
              <a:t>引数列</a:t>
            </a:r>
            <a:r>
              <a:rPr kumimoji="1" lang="en-US" altLang="ja-JP" sz="2800" dirty="0"/>
              <a:t>)</a:t>
            </a:r>
            <a:endParaRPr kumimoji="1" lang="ja-JP" altLang="en-US" sz="2800" dirty="0"/>
          </a:p>
        </p:txBody>
      </p:sp>
      <p:sp>
        <p:nvSpPr>
          <p:cNvPr id="5" name="テキスト ボックス 4"/>
          <p:cNvSpPr txBox="1"/>
          <p:nvPr/>
        </p:nvSpPr>
        <p:spPr>
          <a:xfrm>
            <a:off x="928044" y="1473116"/>
            <a:ext cx="3677610" cy="523220"/>
          </a:xfrm>
          <a:prstGeom prst="rect">
            <a:avLst/>
          </a:prstGeom>
          <a:noFill/>
        </p:spPr>
        <p:txBody>
          <a:bodyPr wrap="none" rtlCol="0">
            <a:spAutoFit/>
          </a:bodyPr>
          <a:lstStyle/>
          <a:p>
            <a:r>
              <a:rPr kumimoji="1" lang="ja-JP" altLang="en-US" sz="2800" dirty="0"/>
              <a:t>関数呼び出し式の構文</a:t>
            </a:r>
          </a:p>
        </p:txBody>
      </p:sp>
      <p:sp>
        <p:nvSpPr>
          <p:cNvPr id="6" name="テキスト ボックス 5"/>
          <p:cNvSpPr txBox="1"/>
          <p:nvPr/>
        </p:nvSpPr>
        <p:spPr>
          <a:xfrm>
            <a:off x="866114" y="2847945"/>
            <a:ext cx="7820686" cy="830997"/>
          </a:xfrm>
          <a:prstGeom prst="rect">
            <a:avLst/>
          </a:prstGeom>
          <a:noFill/>
        </p:spPr>
        <p:txBody>
          <a:bodyPr wrap="square" rtlCol="0">
            <a:spAutoFit/>
          </a:bodyPr>
          <a:lstStyle/>
          <a:p>
            <a:r>
              <a:rPr kumimoji="1" lang="ja-JP" altLang="en-US" sz="2400" dirty="0"/>
              <a:t>引数列は、式が</a:t>
            </a:r>
            <a:r>
              <a:rPr kumimoji="1" lang="en-US" altLang="ja-JP" sz="2400" dirty="0"/>
              <a:t>0</a:t>
            </a:r>
            <a:r>
              <a:rPr kumimoji="1" lang="ja-JP" altLang="en-US" sz="2400" dirty="0"/>
              <a:t>個以上並んだものである。</a:t>
            </a:r>
            <a:r>
              <a:rPr kumimoji="1" lang="en-US" altLang="ja-JP" sz="2400" dirty="0"/>
              <a:t>2</a:t>
            </a:r>
            <a:r>
              <a:rPr kumimoji="1" lang="ja-JP" altLang="en-US" sz="2400" dirty="0"/>
              <a:t>個以上の場合はコンマで区切る。</a:t>
            </a:r>
          </a:p>
        </p:txBody>
      </p:sp>
      <p:sp>
        <p:nvSpPr>
          <p:cNvPr id="7" name="テキスト ボックス 6"/>
          <p:cNvSpPr txBox="1"/>
          <p:nvPr/>
        </p:nvSpPr>
        <p:spPr>
          <a:xfrm>
            <a:off x="1625974" y="4430914"/>
            <a:ext cx="5866648" cy="2246769"/>
          </a:xfrm>
          <a:prstGeom prst="rect">
            <a:avLst/>
          </a:prstGeom>
          <a:solidFill>
            <a:srgbClr val="CCFFFF"/>
          </a:solidFill>
          <a:ln>
            <a:solidFill>
              <a:schemeClr val="tx1"/>
            </a:solidFill>
          </a:ln>
        </p:spPr>
        <p:txBody>
          <a:bodyPr wrap="square" rtlCol="0">
            <a:spAutoFit/>
          </a:bodyPr>
          <a:lstStyle/>
          <a:p>
            <a:r>
              <a:rPr lang="en-US" altLang="ja-JP" sz="2800" dirty="0"/>
              <a:t> e1, e2, …, en</a:t>
            </a:r>
            <a:r>
              <a:rPr lang="ja-JP" altLang="en-US" sz="2800" dirty="0" err="1"/>
              <a:t>を評</a:t>
            </a:r>
            <a:r>
              <a:rPr lang="ja-JP" altLang="en-US" sz="2800" dirty="0"/>
              <a:t>価し、それぞれの評価結果を関数</a:t>
            </a:r>
            <a:r>
              <a:rPr lang="en-US" altLang="ja-JP" sz="2800" dirty="0"/>
              <a:t>f</a:t>
            </a:r>
            <a:r>
              <a:rPr lang="ja-JP" altLang="en-US" sz="2800" dirty="0"/>
              <a:t>の仮引数に代入し、関数</a:t>
            </a:r>
            <a:r>
              <a:rPr lang="en-US" altLang="ja-JP" sz="2800" dirty="0"/>
              <a:t>f</a:t>
            </a:r>
            <a:r>
              <a:rPr lang="ja-JP" altLang="en-US" sz="2800" dirty="0"/>
              <a:t>の本体の複合文を実行する。返り値のある関数の場合、返り値が関数呼び出し式の値となる。</a:t>
            </a:r>
            <a:endParaRPr kumimoji="1" lang="ja-JP" altLang="en-US" sz="2800" dirty="0"/>
          </a:p>
        </p:txBody>
      </p:sp>
      <p:sp>
        <p:nvSpPr>
          <p:cNvPr id="8" name="テキスト ボックス 7"/>
          <p:cNvSpPr txBox="1"/>
          <p:nvPr/>
        </p:nvSpPr>
        <p:spPr>
          <a:xfrm>
            <a:off x="920706" y="3799971"/>
            <a:ext cx="6019597" cy="523220"/>
          </a:xfrm>
          <a:prstGeom prst="rect">
            <a:avLst/>
          </a:prstGeom>
          <a:noFill/>
        </p:spPr>
        <p:txBody>
          <a:bodyPr wrap="none" rtlCol="0">
            <a:spAutoFit/>
          </a:bodyPr>
          <a:lstStyle/>
          <a:p>
            <a:r>
              <a:rPr kumimoji="1" lang="ja-JP" altLang="en-US" sz="2800" dirty="0"/>
              <a:t>関数呼び出し式 </a:t>
            </a:r>
            <a:r>
              <a:rPr kumimoji="1" lang="en-US" altLang="ja-JP" sz="2800" dirty="0">
                <a:solidFill>
                  <a:srgbClr val="FF0000"/>
                </a:solidFill>
              </a:rPr>
              <a:t>f (e1, e2, …, en)</a:t>
            </a:r>
            <a:r>
              <a:rPr kumimoji="1" lang="ja-JP" altLang="en-US" sz="2800" dirty="0"/>
              <a:t>の意味</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1000</TotalTime>
  <Words>3849</Words>
  <Application>Microsoft Macintosh PowerPoint</Application>
  <PresentationFormat>画面に合わせる (4:3)</PresentationFormat>
  <Paragraphs>341</Paragraphs>
  <Slides>33</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33</vt:i4>
      </vt:variant>
    </vt:vector>
  </HeadingPairs>
  <TitlesOfParts>
    <vt:vector size="36" baseType="lpstr">
      <vt:lpstr>Arial</vt:lpstr>
      <vt:lpstr>Calibri</vt:lpstr>
      <vt:lpstr>Office テーマ</vt:lpstr>
      <vt:lpstr>プログラミング入門2 第5回 関数</vt:lpstr>
      <vt:lpstr>今日の内容 --- 関数</vt:lpstr>
      <vt:lpstr>例１</vt:lpstr>
      <vt:lpstr>関数定義の構文</vt:lpstr>
      <vt:lpstr>return文の構文１</vt:lpstr>
      <vt:lpstr>例２</vt:lpstr>
      <vt:lpstr>return文の構文２</vt:lpstr>
      <vt:lpstr>例３</vt:lpstr>
      <vt:lpstr>関数呼び出し式</vt:lpstr>
      <vt:lpstr>例４</vt:lpstr>
      <vt:lpstr>仮引数の有効範囲</vt:lpstr>
      <vt:lpstr>関数の例５（打ち込んで確認）</vt:lpstr>
      <vt:lpstr>例６</vt:lpstr>
      <vt:lpstr>例７</vt:lpstr>
      <vt:lpstr>引数の評価順序について</vt:lpstr>
      <vt:lpstr>プロトタイプ宣言</vt:lpstr>
      <vt:lpstr>例８（打ち込んで確認）</vt:lpstr>
      <vt:lpstr>C言語プログラムの実行について</vt:lpstr>
      <vt:lpstr>main関数について</vt:lpstr>
      <vt:lpstr>main関数の返り値について</vt:lpstr>
      <vt:lpstr>補足</vt:lpstr>
      <vt:lpstr>基本課題1</vt:lpstr>
      <vt:lpstr>基本課題2</vt:lpstr>
      <vt:lpstr>発展課題1</vt:lpstr>
      <vt:lpstr>発展課題2</vt:lpstr>
      <vt:lpstr>発展課題3</vt:lpstr>
      <vt:lpstr>発展課題4</vt:lpstr>
      <vt:lpstr>参考課題1</vt:lpstr>
      <vt:lpstr>参考課題1　解答例</vt:lpstr>
      <vt:lpstr>参考課題2</vt:lpstr>
      <vt:lpstr>参考課題2　解答例</vt:lpstr>
      <vt:lpstr>参考課題3</vt:lpstr>
      <vt:lpstr>参考課題3　解答例</vt:lpstr>
    </vt:vector>
  </TitlesOfParts>
  <Company>Shibaura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Isao Sasano</dc:creator>
  <cp:keywords/>
  <cp:lastModifiedBy>篠埜　功</cp:lastModifiedBy>
  <cp:revision>417</cp:revision>
  <dcterms:created xsi:type="dcterms:W3CDTF">2009-10-24T06:52:12Z</dcterms:created>
  <dcterms:modified xsi:type="dcterms:W3CDTF">2023-10-22T08:21:38Z</dcterms:modified>
</cp:coreProperties>
</file>