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89" r:id="rId30"/>
    <p:sldId id="295" r:id="rId31"/>
    <p:sldId id="261" r:id="rId32"/>
    <p:sldId id="294"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18"/>
  </p:normalViewPr>
  <p:slideViewPr>
    <p:cSldViewPr>
      <p:cViewPr varScale="1">
        <p:scale>
          <a:sx n="117" d="100"/>
          <a:sy n="117" d="100"/>
        </p:scale>
        <p:origin x="1312"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2023/10/2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a:t>プログラミング入門２</a:t>
            </a:r>
            <a:br>
              <a:rPr lang="en-US" altLang="ja-JP" dirty="0"/>
            </a:br>
            <a:r>
              <a:rPr lang="ja-JP" altLang="en-US" dirty="0"/>
              <a:t>第３回</a:t>
            </a:r>
            <a:br>
              <a:rPr lang="en-US" altLang="ja-JP" dirty="0"/>
            </a:br>
            <a:r>
              <a:rPr lang="ja-JP" altLang="en-US" dirty="0"/>
              <a:t>式文</a:t>
            </a:r>
            <a:br>
              <a:rPr lang="en-US" altLang="ja-JP" dirty="0"/>
            </a:br>
            <a:r>
              <a:rPr lang="ja-JP" altLang="en-US" dirty="0"/>
              <a:t>代入式</a:t>
            </a:r>
            <a:br>
              <a:rPr lang="en-US" altLang="ja-JP" dirty="0"/>
            </a:br>
            <a:r>
              <a:rPr lang="ja-JP" altLang="en-US" dirty="0"/>
              <a:t>論理演算子</a:t>
            </a:r>
            <a:br>
              <a:rPr lang="en-US" altLang="ja-JP" dirty="0"/>
            </a:br>
            <a:r>
              <a:rPr lang="en-US" altLang="ja-JP" dirty="0"/>
              <a:t>break</a:t>
            </a:r>
            <a:r>
              <a:rPr lang="ja-JP" altLang="en-US" dirty="0"/>
              <a:t>文、</a:t>
            </a:r>
            <a:r>
              <a:rPr lang="en-US" altLang="ja-JP" dirty="0"/>
              <a:t>continue</a:t>
            </a:r>
            <a:r>
              <a:rPr lang="ja-JP" altLang="en-US" dirty="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normAutofit/>
          </a:bodyPr>
          <a:lstStyle/>
          <a:p>
            <a:r>
              <a:rPr kumimoji="1" lang="ja-JP" altLang="en-US" dirty="0"/>
              <a:t>論理</a:t>
            </a:r>
            <a:r>
              <a:rPr kumimoji="1" lang="en-US" altLang="ja-JP" dirty="0"/>
              <a:t>AND</a:t>
            </a:r>
            <a:r>
              <a:rPr kumimoji="1" lang="ja-JP" altLang="en-US"/>
              <a:t>演算子 </a:t>
            </a:r>
            <a:r>
              <a:rPr kumimoji="1" lang="en-US" altLang="ja-JP" dirty="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a:t>/*  </a:t>
            </a:r>
            <a:r>
              <a:rPr lang="ja-JP" altLang="en-US" sz="2400" dirty="0"/>
              <a:t>キーボードから月を読み込み、その月が春かどうかを判定</a:t>
            </a:r>
            <a:endParaRPr lang="en-US" altLang="ja-JP" sz="2400" dirty="0"/>
          </a:p>
          <a:p>
            <a:r>
              <a:rPr lang="en-US" altLang="ja-JP" sz="2400" dirty="0"/>
              <a:t>       </a:t>
            </a:r>
            <a:r>
              <a:rPr lang="ja-JP" altLang="en-US" sz="2400" dirty="0"/>
              <a:t>ただし</a:t>
            </a:r>
            <a:r>
              <a:rPr lang="en-US" altLang="ja-JP" sz="2400" dirty="0"/>
              <a:t>3</a:t>
            </a:r>
            <a:r>
              <a:rPr lang="ja-JP" altLang="en-US" sz="2400" dirty="0"/>
              <a:t>月から</a:t>
            </a:r>
            <a:r>
              <a:rPr lang="en-US" altLang="ja-JP" sz="2400" dirty="0"/>
              <a:t>5</a:t>
            </a:r>
            <a:r>
              <a:rPr lang="ja-JP" altLang="en-US" sz="2400" dirty="0"/>
              <a:t>月を春とする。  </a:t>
            </a:r>
            <a:r>
              <a:rPr lang="en-US" altLang="ja-JP" sz="2400" dirty="0"/>
              <a:t>*/</a:t>
            </a:r>
            <a:endParaRPr kumimoji="1" lang="en-US" altLang="ja-JP" sz="2400" dirty="0"/>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month;</a:t>
            </a:r>
          </a:p>
          <a:p>
            <a:r>
              <a:rPr lang="en-US" altLang="ja-JP" sz="2400" dirty="0"/>
              <a:t>    </a:t>
            </a:r>
            <a:r>
              <a:rPr lang="en-US" altLang="ja-JP" sz="2400" dirty="0" err="1"/>
              <a:t>printf</a:t>
            </a:r>
            <a:r>
              <a:rPr lang="en-US" altLang="ja-JP" sz="2400" dirty="0"/>
              <a:t> (“</a:t>
            </a:r>
            <a:r>
              <a:rPr lang="ja-JP" altLang="en-US" sz="2400" dirty="0"/>
              <a:t>月を入力してください：</a:t>
            </a:r>
            <a:r>
              <a:rPr lang="en-US" altLang="ja-JP" sz="2400" dirty="0"/>
              <a:t> “);</a:t>
            </a:r>
          </a:p>
          <a:p>
            <a:r>
              <a:rPr lang="en-US" altLang="ja-JP" sz="2400" dirty="0"/>
              <a:t>    </a:t>
            </a:r>
            <a:r>
              <a:rPr lang="en-US" altLang="ja-JP" sz="2400" dirty="0" err="1"/>
              <a:t>scanf</a:t>
            </a:r>
            <a:r>
              <a:rPr lang="en-US" altLang="ja-JP" sz="2400" dirty="0"/>
              <a:t> (“%d”, &amp;month);</a:t>
            </a:r>
          </a:p>
          <a:p>
            <a:r>
              <a:rPr lang="en-US" altLang="ja-JP" sz="2400" dirty="0"/>
              <a:t>    </a:t>
            </a:r>
            <a:r>
              <a:rPr lang="en-US" altLang="ja-JP" sz="2400" dirty="0" err="1"/>
              <a:t>printf</a:t>
            </a:r>
            <a:r>
              <a:rPr lang="en-US" altLang="ja-JP" sz="2400" dirty="0"/>
              <a:t> ("%d</a:t>
            </a:r>
            <a:r>
              <a:rPr lang="ja-JP" altLang="en-US" sz="2400" dirty="0"/>
              <a:t>月は</a:t>
            </a:r>
            <a:r>
              <a:rPr lang="en-US" altLang="ja-JP" sz="2400" dirty="0"/>
              <a:t>", month);</a:t>
            </a:r>
          </a:p>
          <a:p>
            <a:r>
              <a:rPr lang="en-US" altLang="ja-JP" sz="2400" dirty="0"/>
              <a:t>    if (month &gt;= 3) {</a:t>
            </a:r>
          </a:p>
          <a:p>
            <a:r>
              <a:rPr lang="en-US" altLang="ja-JP" sz="2400" dirty="0"/>
              <a:t>        if (month &lt;= 5)</a:t>
            </a:r>
          </a:p>
          <a:p>
            <a:r>
              <a:rPr lang="en-US" altLang="ja-JP" sz="2400" dirty="0"/>
              <a:t>            </a:t>
            </a:r>
            <a:r>
              <a:rPr lang="en-US" altLang="ja-JP" sz="2400" dirty="0" err="1"/>
              <a:t>printf</a:t>
            </a:r>
            <a:r>
              <a:rPr lang="en-US" altLang="ja-JP" sz="2400" dirty="0"/>
              <a:t> (“</a:t>
            </a:r>
            <a:r>
              <a:rPr lang="ja-JP" altLang="en-US" sz="2400" dirty="0"/>
              <a:t>春です。</a:t>
            </a:r>
            <a:r>
              <a:rPr lang="en-US" altLang="ja-JP" sz="2400" dirty="0"/>
              <a:t>\n”);</a:t>
            </a:r>
          </a:p>
          <a:p>
            <a:r>
              <a:rPr lang="en-US" altLang="ja-JP" sz="2400" dirty="0"/>
              <a:t>        else </a:t>
            </a:r>
            <a:r>
              <a:rPr lang="en-US" altLang="ja-JP" sz="2400" dirty="0" err="1"/>
              <a:t>printf</a:t>
            </a:r>
            <a:r>
              <a:rPr lang="en-US" altLang="ja-JP" sz="2400" dirty="0"/>
              <a:t> (“</a:t>
            </a:r>
            <a:r>
              <a:rPr lang="ja-JP" altLang="en-US" sz="2400" dirty="0"/>
              <a:t>春ではありません。</a:t>
            </a:r>
            <a:r>
              <a:rPr lang="en-US" altLang="ja-JP" sz="2400" dirty="0"/>
              <a:t>\n”);</a:t>
            </a:r>
          </a:p>
          <a:p>
            <a:r>
              <a:rPr lang="en-US" altLang="ja-JP" sz="2400" dirty="0"/>
              <a:t>    } else </a:t>
            </a:r>
            <a:r>
              <a:rPr lang="en-US" altLang="ja-JP" sz="2400" dirty="0" err="1"/>
              <a:t>printf</a:t>
            </a:r>
            <a:r>
              <a:rPr lang="en-US" altLang="ja-JP" sz="2400" dirty="0"/>
              <a:t> (“</a:t>
            </a:r>
            <a:r>
              <a:rPr lang="ja-JP" altLang="en-US" sz="2400" dirty="0"/>
              <a:t>春ではありません。</a:t>
            </a:r>
            <a:r>
              <a:rPr lang="en-US" altLang="ja-JP" sz="2400" dirty="0"/>
              <a:t>\n”);</a:t>
            </a:r>
          </a:p>
          <a:p>
            <a:r>
              <a:rPr lang="en-US" altLang="ja-JP" sz="2400" dirty="0"/>
              <a:t>    return 0; </a:t>
            </a:r>
          </a:p>
          <a:p>
            <a:r>
              <a:rPr lang="en-US" altLang="ja-JP" sz="2400" dirty="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a:t>3</a:t>
            </a:r>
            <a:r>
              <a:rPr kumimoji="1" lang="ja-JP" altLang="en-US" sz="2400" dirty="0"/>
              <a:t>以上</a:t>
            </a:r>
            <a:r>
              <a:rPr kumimoji="1" lang="en-US" altLang="ja-JP" sz="2400" dirty="0"/>
              <a:t>5</a:t>
            </a:r>
            <a:r>
              <a:rPr kumimoji="1" lang="ja-JP" altLang="en-US" sz="2400" dirty="0"/>
              <a:t>以下の判定は</a:t>
            </a:r>
            <a:r>
              <a:rPr kumimoji="1" lang="en-US" altLang="ja-JP" sz="2400" dirty="0"/>
              <a:t>if</a:t>
            </a:r>
            <a:r>
              <a:rPr kumimoji="1" lang="ja-JP" altLang="en-US" sz="2400" dirty="0"/>
              <a:t>文の</a:t>
            </a:r>
            <a:r>
              <a:rPr lang="en-US" altLang="en-US" sz="2400" dirty="0"/>
              <a:t>入れ子</a:t>
            </a:r>
            <a:r>
              <a:rPr kumimoji="1" lang="ja-JP" altLang="en-US" sz="2400" dirty="0"/>
              <a:t>で書けるが、</a:t>
            </a:r>
            <a:r>
              <a:rPr kumimoji="1" lang="en-US" altLang="ja-JP" sz="2400" dirty="0"/>
              <a:t>if</a:t>
            </a:r>
            <a:r>
              <a:rPr kumimoji="1" lang="ja-JP" altLang="en-US" sz="2400" dirty="0"/>
              <a:t>文一つで書きたい。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a:t>論理</a:t>
            </a:r>
            <a:r>
              <a:rPr kumimoji="1" lang="en-US" altLang="ja-JP" sz="3600" dirty="0"/>
              <a:t>AND</a:t>
            </a:r>
            <a:r>
              <a:rPr kumimoji="1" lang="ja-JP" altLang="en-US" sz="3600"/>
              <a:t>演算子 </a:t>
            </a:r>
            <a:r>
              <a:rPr kumimoji="1" lang="en-US" altLang="ja-JP" sz="3600" dirty="0"/>
              <a:t>&amp;&amp;</a:t>
            </a:r>
            <a:r>
              <a:rPr kumimoji="1" lang="ja-JP" altLang="en-US" sz="3600"/>
              <a:t> （教科書</a:t>
            </a:r>
            <a:r>
              <a:rPr kumimoji="1" lang="en-US" altLang="ja-JP" sz="3600" dirty="0"/>
              <a:t> p. 62</a:t>
            </a:r>
            <a:r>
              <a:rPr kumimoji="1" lang="ja-JP" altLang="en-US" sz="3600"/>
              <a:t>）</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a:t>/*  </a:t>
            </a:r>
            <a:r>
              <a:rPr lang="ja-JP" altLang="en-US" sz="2800" dirty="0"/>
              <a:t>キーボードから月を読み込み、その月が春かどうかを判定。ただし</a:t>
            </a:r>
            <a:r>
              <a:rPr lang="en-US" altLang="ja-JP" sz="2800" dirty="0"/>
              <a:t>3</a:t>
            </a:r>
            <a:r>
              <a:rPr lang="ja-JP" altLang="en-US" sz="2800" dirty="0"/>
              <a:t>月から</a:t>
            </a:r>
            <a:r>
              <a:rPr lang="en-US" altLang="ja-JP" sz="2800" dirty="0"/>
              <a:t>5</a:t>
            </a:r>
            <a:r>
              <a:rPr lang="ja-JP" altLang="en-US" sz="2800" dirty="0"/>
              <a:t>月を春とする。  </a:t>
            </a:r>
            <a:r>
              <a:rPr lang="en-US" altLang="ja-JP" sz="2800" dirty="0"/>
              <a:t>*/</a:t>
            </a:r>
            <a:endParaRPr kumimoji="1" lang="en-US" altLang="ja-JP" sz="2800" dirty="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month;</a:t>
            </a:r>
          </a:p>
          <a:p>
            <a:r>
              <a:rPr lang="ja-JP" altLang="en-US" sz="2800" dirty="0"/>
              <a:t>  </a:t>
            </a:r>
            <a:r>
              <a:rPr lang="en-US" altLang="ja-JP" sz="2800" dirty="0"/>
              <a:t>  </a:t>
            </a:r>
            <a:r>
              <a:rPr lang="en-US" altLang="ja-JP" sz="2800" dirty="0" err="1"/>
              <a:t>printf</a:t>
            </a:r>
            <a:r>
              <a:rPr lang="en-US" altLang="ja-JP" sz="2800" dirty="0"/>
              <a:t> ("</a:t>
            </a:r>
            <a:r>
              <a:rPr lang="ja-JP" altLang="en-US" sz="2800" dirty="0"/>
              <a:t>月を入力してください：</a:t>
            </a:r>
            <a:r>
              <a:rPr lang="en-US" altLang="ja-JP" sz="2800" dirty="0"/>
              <a:t>");</a:t>
            </a:r>
          </a:p>
          <a:p>
            <a:r>
              <a:rPr lang="en-US" altLang="ja-JP" sz="2800" dirty="0"/>
              <a:t>    </a:t>
            </a:r>
            <a:r>
              <a:rPr lang="en-US" altLang="ja-JP" sz="2800" dirty="0" err="1"/>
              <a:t>scanf</a:t>
            </a:r>
            <a:r>
              <a:rPr lang="en-US" altLang="ja-JP" sz="2800" dirty="0"/>
              <a:t> ("%d", &amp;month);</a:t>
            </a:r>
          </a:p>
          <a:p>
            <a:r>
              <a:rPr lang="en-US" altLang="ja-JP" sz="2800" dirty="0"/>
              <a:t>    </a:t>
            </a:r>
            <a:r>
              <a:rPr lang="en-US" altLang="ja-JP" sz="2800" dirty="0" err="1"/>
              <a:t>printf</a:t>
            </a:r>
            <a:r>
              <a:rPr lang="en-US" altLang="ja-JP" sz="2800" dirty="0"/>
              <a:t> ("%d</a:t>
            </a:r>
            <a:r>
              <a:rPr lang="ja-JP" altLang="en-US" sz="2800" dirty="0"/>
              <a:t>月は</a:t>
            </a:r>
            <a:r>
              <a:rPr lang="en-US" altLang="ja-JP" sz="2800" dirty="0"/>
              <a:t>", month);</a:t>
            </a:r>
          </a:p>
          <a:p>
            <a:r>
              <a:rPr lang="en-US" altLang="ja-JP" sz="2800" dirty="0"/>
              <a:t>    if (</a:t>
            </a:r>
            <a:r>
              <a:rPr lang="en-US" altLang="ja-JP" sz="2800" dirty="0">
                <a:solidFill>
                  <a:srgbClr val="FF0000"/>
                </a:solidFill>
              </a:rPr>
              <a:t>month &gt;= 3 &amp;&amp; month &lt;= 5</a:t>
            </a:r>
            <a:r>
              <a:rPr lang="en-US" altLang="ja-JP" sz="2800" dirty="0"/>
              <a:t>)</a:t>
            </a:r>
          </a:p>
          <a:p>
            <a:r>
              <a:rPr lang="ro-RO" altLang="ja-JP" sz="2800" dirty="0"/>
              <a:t>        printf ("</a:t>
            </a:r>
            <a:r>
              <a:rPr lang="ja-JP" altLang="ro-RO" sz="2800" dirty="0"/>
              <a:t>春です。</a:t>
            </a:r>
            <a:r>
              <a:rPr lang="ro-RO" altLang="ja-JP" sz="2800" dirty="0"/>
              <a:t>\n");</a:t>
            </a:r>
          </a:p>
          <a:p>
            <a:r>
              <a:rPr lang="ja-JP" altLang="en-US" sz="2800" dirty="0"/>
              <a:t> </a:t>
            </a:r>
            <a:r>
              <a:rPr lang="en-US" altLang="ja-JP" sz="2800" dirty="0"/>
              <a:t>  </a:t>
            </a:r>
            <a:r>
              <a:rPr lang="ja-JP" altLang="en-US" sz="2800" dirty="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論理</a:t>
            </a:r>
            <a:r>
              <a:rPr lang="en-US" altLang="ja-JP" dirty="0"/>
              <a:t>AND</a:t>
            </a:r>
            <a:r>
              <a:rPr lang="ja-JP" altLang="en-US"/>
              <a:t>式</a:t>
            </a:r>
            <a:r>
              <a:rPr kumimoji="1" lang="ja-JP" altLang="en-US" sz="4400"/>
              <a:t>（教科書</a:t>
            </a:r>
            <a:r>
              <a:rPr kumimoji="1" lang="en-US" altLang="ja-JP" sz="4400" dirty="0"/>
              <a:t> p. 62</a:t>
            </a:r>
            <a:r>
              <a:rPr kumimoji="1" lang="ja-JP" altLang="en-US" sz="4400"/>
              <a:t>）</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a:t>論理</a:t>
            </a:r>
            <a:r>
              <a:rPr lang="en-US" altLang="ja-JP" sz="2400" dirty="0"/>
              <a:t>AND</a:t>
            </a:r>
            <a:r>
              <a:rPr lang="ja-JP" altLang="en-US" sz="2400" dirty="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a:t>式  </a:t>
            </a:r>
            <a:r>
              <a:rPr lang="en-US" altLang="ja-JP" sz="2800" dirty="0"/>
              <a:t>&amp;&amp; </a:t>
            </a:r>
            <a:r>
              <a:rPr lang="ja-JP" altLang="en-US" sz="2800" dirty="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a:t>論理</a:t>
            </a:r>
            <a:r>
              <a:rPr lang="en-US" altLang="ja-JP" sz="2400" dirty="0"/>
              <a:t>AND</a:t>
            </a:r>
            <a:r>
              <a:rPr lang="ja-JP" altLang="en-US" sz="2400" dirty="0"/>
              <a:t>式  </a:t>
            </a:r>
            <a:r>
              <a:rPr lang="en-US" altLang="ja-JP" sz="2400" dirty="0">
                <a:solidFill>
                  <a:srgbClr val="FF0000"/>
                </a:solidFill>
              </a:rPr>
              <a:t>a  &amp;&amp;  b  </a:t>
            </a:r>
            <a:r>
              <a:rPr lang="ja-JP" altLang="en-US" sz="2400" dirty="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dirty="0"/>
              <a:t>a</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の場合は</a:t>
            </a:r>
            <a:r>
              <a:rPr lang="ja-JP" altLang="en-US" sz="2800" dirty="0"/>
              <a:t>式</a:t>
            </a:r>
            <a:r>
              <a:rPr lang="en-US" altLang="ja-JP" sz="2800" dirty="0"/>
              <a:t>b</a:t>
            </a:r>
            <a:r>
              <a:rPr lang="ja-JP" altLang="en-US" sz="2800" dirty="0" err="1"/>
              <a:t>は評</a:t>
            </a:r>
            <a:r>
              <a:rPr lang="ja-JP" altLang="en-US" sz="2800" dirty="0"/>
              <a:t>価せずに</a:t>
            </a:r>
            <a:r>
              <a:rPr lang="en-US" altLang="ja-JP" sz="2800" dirty="0"/>
              <a:t>a&amp;&amp;b</a:t>
            </a:r>
            <a:r>
              <a:rPr lang="ja-JP" altLang="en-US" sz="2800" dirty="0"/>
              <a:t>の評価結果は</a:t>
            </a:r>
            <a:r>
              <a:rPr lang="en-US" altLang="ja-JP" sz="2800" dirty="0"/>
              <a:t>0</a:t>
            </a:r>
            <a:r>
              <a:rPr lang="ja-JP" altLang="en-US" sz="2800" dirty="0"/>
              <a:t>となる。式</a:t>
            </a:r>
            <a:r>
              <a:rPr lang="en-US" altLang="ja-JP" sz="2800" dirty="0"/>
              <a:t>a</a:t>
            </a:r>
            <a:r>
              <a:rPr lang="ja-JP" altLang="en-US" sz="2800" dirty="0"/>
              <a:t>の評価結果が</a:t>
            </a:r>
            <a:r>
              <a:rPr lang="en-US" altLang="ja-JP" sz="2800" dirty="0"/>
              <a:t>0</a:t>
            </a:r>
            <a:r>
              <a:rPr lang="ja-JP" altLang="en-US" sz="2800" dirty="0"/>
              <a:t>でない場合、</a:t>
            </a:r>
            <a:r>
              <a:rPr kumimoji="1" lang="ja-JP" altLang="en-US" sz="2800" dirty="0"/>
              <a:t>式</a:t>
            </a:r>
            <a:r>
              <a:rPr kumimoji="1" lang="en-US" altLang="ja-JP" sz="2800" dirty="0"/>
              <a:t>b</a:t>
            </a:r>
            <a:r>
              <a:rPr kumimoji="1" lang="ja-JP" altLang="en-US" sz="2800" dirty="0" err="1"/>
              <a:t>を評</a:t>
            </a:r>
            <a:r>
              <a:rPr kumimoji="1" lang="ja-JP" altLang="en-US" sz="2800" dirty="0"/>
              <a:t>価し、その値が</a:t>
            </a:r>
            <a:r>
              <a:rPr kumimoji="1" lang="en-US" altLang="ja-JP" sz="2800" dirty="0"/>
              <a:t>0</a:t>
            </a:r>
            <a:r>
              <a:rPr kumimoji="1" lang="ja-JP" altLang="en-US" sz="2800" dirty="0"/>
              <a:t>のときは</a:t>
            </a:r>
            <a:r>
              <a:rPr kumimoji="1" lang="en-US" altLang="ja-JP" sz="2800" dirty="0"/>
              <a:t>0</a:t>
            </a:r>
            <a:r>
              <a:rPr kumimoji="1" lang="ja-JP" altLang="en-US" sz="2800" dirty="0" err="1"/>
              <a:t>、</a:t>
            </a:r>
            <a:r>
              <a:rPr lang="ja-JP" altLang="en-US" sz="2800" dirty="0"/>
              <a:t>そう</a:t>
            </a:r>
            <a:r>
              <a:rPr kumimoji="1" lang="ja-JP" altLang="en-US" sz="2800" dirty="0"/>
              <a:t>でない場合は１</a:t>
            </a:r>
            <a:r>
              <a:rPr lang="ja-JP" altLang="en-US" sz="2800" dirty="0"/>
              <a:t>が式</a:t>
            </a:r>
            <a:r>
              <a:rPr lang="en-US" altLang="ja-JP" sz="2800" dirty="0"/>
              <a:t>a&amp;&amp;b</a:t>
            </a:r>
            <a:r>
              <a:rPr lang="ja-JP" altLang="en-US" sz="2800" dirty="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a:t> a, b</a:t>
            </a:r>
            <a:r>
              <a:rPr lang="ja-JP" altLang="en-US" sz="2000" dirty="0"/>
              <a:t>に代入式や</a:t>
            </a:r>
            <a:r>
              <a:rPr lang="en-US" altLang="ja-JP" sz="2000" dirty="0" err="1"/>
              <a:t>printf</a:t>
            </a:r>
            <a:r>
              <a:rPr lang="ja-JP" altLang="en-US" sz="2000" dirty="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a:t>真偽が定まった時点で評価を終える。短絡評価（</a:t>
            </a:r>
            <a:r>
              <a:rPr lang="en-US" altLang="ja-JP" sz="2000" dirty="0"/>
              <a:t>short circuit evaluation</a:t>
            </a:r>
            <a:r>
              <a:rPr lang="ja-JP" altLang="en-US" sz="2000" dirty="0"/>
              <a:t>）と</a:t>
            </a:r>
            <a:r>
              <a:rPr lang="ja-JP" altLang="en-US" sz="2000"/>
              <a:t>いう。（教科書</a:t>
            </a:r>
            <a:r>
              <a:rPr lang="en-US" altLang="ja-JP" sz="2000" dirty="0"/>
              <a:t> p. 64</a:t>
            </a:r>
            <a:r>
              <a:rPr lang="ja-JP" altLang="en-US" sz="2000"/>
              <a:t>）</a:t>
            </a:r>
            <a:endParaRPr kumimoji="1" lang="ja-JP"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論理</a:t>
            </a:r>
            <a:r>
              <a:rPr lang="en-US" altLang="ja-JP" dirty="0"/>
              <a:t>AND</a:t>
            </a:r>
            <a:r>
              <a:rPr lang="ja-JP" altLang="en-US" dirty="0"/>
              <a:t>式の評価に関する確認</a:t>
            </a:r>
            <a:br>
              <a:rPr lang="en-US" altLang="ja-JP" dirty="0"/>
            </a:br>
            <a:r>
              <a:rPr lang="ja-JP" altLang="en-US" dirty="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ja-JP" altLang="en-US" sz="2800" dirty="0"/>
              <a:t>  </a:t>
            </a:r>
            <a:r>
              <a:rPr lang="en-US" altLang="ja-JP" sz="2800" dirty="0"/>
              <a:t> </a:t>
            </a:r>
            <a:r>
              <a:rPr lang="en-US" altLang="ja-JP" sz="2800" dirty="0" err="1"/>
              <a:t>int</a:t>
            </a:r>
            <a:r>
              <a:rPr lang="en-US" altLang="ja-JP" sz="2800" dirty="0"/>
              <a:t> x;</a:t>
            </a:r>
          </a:p>
          <a:p>
            <a:r>
              <a:rPr lang="en-US" altLang="ja-JP" sz="2800" dirty="0"/>
              <a:t>    x = 5;</a:t>
            </a:r>
          </a:p>
          <a:p>
            <a:r>
              <a:rPr lang="en-US" altLang="ja-JP" sz="2800" dirty="0"/>
              <a:t>    if (</a:t>
            </a:r>
            <a:r>
              <a:rPr lang="en-US" altLang="ja-JP" sz="2800" dirty="0">
                <a:solidFill>
                  <a:srgbClr val="FF0000"/>
                </a:solidFill>
              </a:rPr>
              <a:t>0 &amp;&amp; (x=1)</a:t>
            </a:r>
            <a:r>
              <a:rPr lang="en-US" altLang="ja-JP" sz="2800" dirty="0"/>
              <a:t>)</a:t>
            </a:r>
          </a:p>
          <a:p>
            <a:r>
              <a:rPr lang="en-US" altLang="ja-JP" sz="2800" dirty="0"/>
              <a:t>        </a:t>
            </a:r>
            <a:r>
              <a:rPr lang="en-US" altLang="ja-JP" sz="2800" dirty="0" err="1"/>
              <a:t>printf</a:t>
            </a:r>
            <a:r>
              <a:rPr lang="en-US" altLang="ja-JP" sz="2800" dirty="0"/>
              <a:t> ("true\n");</a:t>
            </a:r>
          </a:p>
          <a:p>
            <a:r>
              <a:rPr lang="en-US" altLang="ja-JP" sz="2800" dirty="0"/>
              <a:t>    else</a:t>
            </a:r>
          </a:p>
          <a:p>
            <a:r>
              <a:rPr lang="en-US" altLang="ja-JP" sz="2800" dirty="0"/>
              <a:t>        </a:t>
            </a:r>
            <a:r>
              <a:rPr lang="en-US" altLang="ja-JP" sz="2800" dirty="0" err="1"/>
              <a:t>printf</a:t>
            </a:r>
            <a:r>
              <a:rPr lang="en-US" altLang="ja-JP" sz="2800" dirty="0"/>
              <a:t> ("false\n");</a:t>
            </a:r>
          </a:p>
          <a:p>
            <a:r>
              <a:rPr lang="en-US" altLang="ja-JP" sz="2800" dirty="0"/>
              <a:t>    </a:t>
            </a:r>
            <a:r>
              <a:rPr lang="en-US" altLang="ja-JP" sz="2800" dirty="0" err="1"/>
              <a:t>printf</a:t>
            </a:r>
            <a:r>
              <a:rPr lang="en-US" altLang="ja-JP" sz="2800" dirty="0"/>
              <a:t> ("x=%d\n", x);</a:t>
            </a:r>
          </a:p>
          <a:p>
            <a:r>
              <a:rPr lang="en-US" altLang="ja-JP" sz="2800" dirty="0"/>
              <a:t>    return 0;</a:t>
            </a:r>
          </a:p>
          <a:p>
            <a:r>
              <a:rPr lang="en-US" altLang="ja-JP" sz="2800" dirty="0"/>
              <a:t>}</a:t>
            </a:r>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a:t>代入式 </a:t>
            </a:r>
            <a:r>
              <a:rPr kumimoji="1" lang="en-US" altLang="ja-JP" sz="2400" dirty="0"/>
              <a:t>x= 1 </a:t>
            </a:r>
            <a:r>
              <a:rPr kumimoji="1" lang="ja-JP" altLang="en-US" sz="2400" dirty="0" err="1"/>
              <a:t>は評</a:t>
            </a:r>
            <a:r>
              <a:rPr kumimoji="1" lang="ja-JP" altLang="en-US" sz="2400" dirty="0"/>
              <a:t>価されない。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論理</a:t>
            </a:r>
            <a:r>
              <a:rPr kumimoji="1" lang="en-US" altLang="ja-JP" dirty="0"/>
              <a:t>OR</a:t>
            </a:r>
            <a:r>
              <a:rPr kumimoji="1" lang="ja-JP" altLang="en-US"/>
              <a:t>式（教科書</a:t>
            </a:r>
            <a:r>
              <a:rPr kumimoji="1" lang="en-US" altLang="ja-JP" dirty="0"/>
              <a:t> p. 63</a:t>
            </a:r>
            <a:r>
              <a:rPr kumimoji="1" lang="ja-JP" altLang="en-US"/>
              <a:t>）</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a:t>論理</a:t>
            </a:r>
            <a:r>
              <a:rPr lang="en-US" altLang="ja-JP" sz="2400" dirty="0"/>
              <a:t>OR</a:t>
            </a:r>
            <a:r>
              <a:rPr lang="ja-JP" altLang="en-US" sz="2400" dirty="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a:t>式  </a:t>
            </a:r>
            <a:r>
              <a:rPr lang="en-US" altLang="ja-JP" sz="2800" dirty="0"/>
              <a:t>|| </a:t>
            </a:r>
            <a:r>
              <a:rPr lang="ja-JP" altLang="en-US" sz="2800" dirty="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a:t>論理</a:t>
            </a:r>
            <a:r>
              <a:rPr lang="en-US" altLang="ja-JP" sz="2400" dirty="0"/>
              <a:t>OR</a:t>
            </a:r>
            <a:r>
              <a:rPr lang="ja-JP" altLang="en-US" sz="2400" dirty="0"/>
              <a:t>式  </a:t>
            </a:r>
            <a:r>
              <a:rPr lang="en-US" altLang="ja-JP" sz="2400" dirty="0">
                <a:solidFill>
                  <a:srgbClr val="FF0000"/>
                </a:solidFill>
              </a:rPr>
              <a:t>a  ||  b  </a:t>
            </a:r>
            <a:r>
              <a:rPr lang="ja-JP" altLang="en-US" sz="2400" dirty="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dirty="0"/>
              <a:t>a</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でない場合は</a:t>
            </a:r>
            <a:r>
              <a:rPr lang="ja-JP" altLang="en-US" sz="2800" dirty="0"/>
              <a:t>式</a:t>
            </a:r>
            <a:r>
              <a:rPr lang="en-US" altLang="ja-JP" sz="2800" dirty="0"/>
              <a:t>b</a:t>
            </a:r>
            <a:r>
              <a:rPr lang="ja-JP" altLang="en-US" sz="2800" dirty="0" err="1"/>
              <a:t>は評</a:t>
            </a:r>
            <a:r>
              <a:rPr lang="ja-JP" altLang="en-US" sz="2800" dirty="0"/>
              <a:t>価せずに</a:t>
            </a:r>
            <a:r>
              <a:rPr lang="en-US" altLang="ja-JP" sz="2800" dirty="0"/>
              <a:t>a||b</a:t>
            </a:r>
            <a:r>
              <a:rPr lang="ja-JP" altLang="en-US" sz="2800" dirty="0"/>
              <a:t>の評価結果は</a:t>
            </a:r>
            <a:r>
              <a:rPr lang="en-US" altLang="ja-JP" sz="2800" dirty="0"/>
              <a:t>1</a:t>
            </a:r>
            <a:r>
              <a:rPr lang="ja-JP" altLang="en-US" sz="2800" dirty="0"/>
              <a:t>となる。式</a:t>
            </a:r>
            <a:r>
              <a:rPr lang="en-US" altLang="ja-JP" sz="2800" dirty="0"/>
              <a:t>a</a:t>
            </a:r>
            <a:r>
              <a:rPr lang="ja-JP" altLang="en-US" sz="2800" dirty="0"/>
              <a:t>の評価結果が</a:t>
            </a:r>
            <a:r>
              <a:rPr lang="en-US" altLang="ja-JP" sz="2800" dirty="0"/>
              <a:t>0</a:t>
            </a:r>
            <a:r>
              <a:rPr lang="ja-JP" altLang="en-US" sz="2800" dirty="0"/>
              <a:t>の場合、</a:t>
            </a:r>
            <a:r>
              <a:rPr kumimoji="1" lang="ja-JP" altLang="en-US" sz="2800" dirty="0"/>
              <a:t>式</a:t>
            </a:r>
            <a:r>
              <a:rPr kumimoji="1" lang="en-US" altLang="ja-JP" sz="2800" dirty="0"/>
              <a:t>b</a:t>
            </a:r>
            <a:r>
              <a:rPr kumimoji="1" lang="ja-JP" altLang="en-US" sz="2800" dirty="0" err="1"/>
              <a:t>を評</a:t>
            </a:r>
            <a:r>
              <a:rPr kumimoji="1" lang="ja-JP" altLang="en-US" sz="2800" dirty="0"/>
              <a:t>価し、その値が</a:t>
            </a:r>
            <a:r>
              <a:rPr kumimoji="1" lang="en-US" altLang="ja-JP" sz="2800" dirty="0"/>
              <a:t>0</a:t>
            </a:r>
            <a:r>
              <a:rPr kumimoji="1" lang="ja-JP" altLang="en-US" sz="2800" dirty="0"/>
              <a:t>のときは</a:t>
            </a:r>
            <a:r>
              <a:rPr kumimoji="1" lang="en-US" altLang="ja-JP" sz="2800" dirty="0"/>
              <a:t>0</a:t>
            </a:r>
            <a:r>
              <a:rPr kumimoji="1" lang="ja-JP" altLang="en-US" sz="2800" dirty="0" err="1"/>
              <a:t>、</a:t>
            </a:r>
            <a:r>
              <a:rPr lang="ja-JP" altLang="en-US" sz="2800" dirty="0"/>
              <a:t>そう</a:t>
            </a:r>
            <a:r>
              <a:rPr kumimoji="1" lang="ja-JP" altLang="en-US" sz="2800" dirty="0"/>
              <a:t>でない場合は１</a:t>
            </a:r>
            <a:r>
              <a:rPr lang="ja-JP" altLang="en-US" sz="2800" dirty="0"/>
              <a:t>が式</a:t>
            </a:r>
            <a:r>
              <a:rPr lang="en-US" altLang="ja-JP" sz="2800" dirty="0"/>
              <a:t>a||b</a:t>
            </a:r>
            <a:r>
              <a:rPr lang="ja-JP" altLang="en-US" sz="2800" dirty="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a:t> a, b</a:t>
            </a:r>
            <a:r>
              <a:rPr lang="ja-JP" altLang="en-US" sz="2000" dirty="0"/>
              <a:t>に代入式や</a:t>
            </a:r>
            <a:r>
              <a:rPr lang="en-US" altLang="ja-JP" sz="2000" dirty="0" err="1"/>
              <a:t>printf</a:t>
            </a:r>
            <a:r>
              <a:rPr lang="ja-JP" altLang="en-US" sz="2000" dirty="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a:t>短絡評価（</a:t>
            </a:r>
            <a:r>
              <a:rPr lang="en-US" altLang="ja-JP" sz="2000" dirty="0"/>
              <a:t>s</a:t>
            </a:r>
            <a:r>
              <a:rPr kumimoji="1" lang="en-US" altLang="ja-JP" sz="2000" dirty="0"/>
              <a:t>hort circuit evaluation</a:t>
            </a:r>
            <a:r>
              <a:rPr kumimoji="1" lang="ja-JP" altLang="en-US" sz="2000" dirty="0"/>
              <a:t>）という。</a:t>
            </a:r>
            <a:endParaRPr kumimoji="1" lang="en-US" altLang="ja-JP"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a:t>論理</a:t>
            </a:r>
            <a:r>
              <a:rPr kumimoji="1" lang="en-US" altLang="ja-JP" dirty="0"/>
              <a:t>OR</a:t>
            </a:r>
            <a:r>
              <a:rPr kumimoji="1" lang="ja-JP" altLang="en-US" dirty="0"/>
              <a:t>演算子</a:t>
            </a:r>
            <a:r>
              <a:rPr kumimoji="1" lang="en-US" altLang="ja-JP" dirty="0"/>
              <a:t>||</a:t>
            </a:r>
            <a:r>
              <a:rPr kumimoji="1" lang="ja-JP" altLang="en-US" dirty="0"/>
              <a:t>を使った例</a:t>
            </a:r>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a:t>/*  </a:t>
            </a:r>
            <a:r>
              <a:rPr lang="ja-JP" altLang="en-US" sz="2800" dirty="0"/>
              <a:t>キーボードから月を読み込み、その月が春かどうかを判定。ただし</a:t>
            </a:r>
            <a:r>
              <a:rPr lang="en-US" altLang="ja-JP" sz="2800" dirty="0"/>
              <a:t>3</a:t>
            </a:r>
            <a:r>
              <a:rPr lang="ja-JP" altLang="en-US" sz="2800" dirty="0"/>
              <a:t>月から</a:t>
            </a:r>
            <a:r>
              <a:rPr lang="en-US" altLang="ja-JP" sz="2800" dirty="0"/>
              <a:t>5</a:t>
            </a:r>
            <a:r>
              <a:rPr lang="ja-JP" altLang="en-US" sz="2800" dirty="0"/>
              <a:t>月を春とする。  </a:t>
            </a:r>
            <a:r>
              <a:rPr lang="en-US" altLang="ja-JP" sz="2800" dirty="0"/>
              <a:t>*/</a:t>
            </a:r>
            <a:endParaRPr kumimoji="1" lang="en-US" altLang="ja-JP" sz="2800" dirty="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month;</a:t>
            </a:r>
          </a:p>
          <a:p>
            <a:r>
              <a:rPr lang="en-US" altLang="ja-JP" sz="2800" dirty="0"/>
              <a:t>    </a:t>
            </a:r>
            <a:r>
              <a:rPr lang="en-US" altLang="ja-JP" sz="2800" dirty="0" err="1"/>
              <a:t>printf</a:t>
            </a:r>
            <a:r>
              <a:rPr lang="en-US" altLang="ja-JP" sz="2800" dirty="0"/>
              <a:t> (“</a:t>
            </a:r>
            <a:r>
              <a:rPr lang="ja-JP" altLang="en-US" sz="2800" dirty="0"/>
              <a:t>月を入力してください：</a:t>
            </a:r>
            <a:r>
              <a:rPr lang="en-US" altLang="ja-JP" sz="2800" dirty="0"/>
              <a:t> “);</a:t>
            </a:r>
          </a:p>
          <a:p>
            <a:r>
              <a:rPr lang="en-US" altLang="ja-JP" sz="2800" dirty="0"/>
              <a:t>    </a:t>
            </a:r>
            <a:r>
              <a:rPr lang="en-US" altLang="ja-JP" sz="2800" dirty="0" err="1"/>
              <a:t>scanf</a:t>
            </a:r>
            <a:r>
              <a:rPr lang="en-US" altLang="ja-JP" sz="2800" dirty="0"/>
              <a:t> (“%d”, &amp;month);</a:t>
            </a:r>
          </a:p>
          <a:p>
            <a:r>
              <a:rPr lang="en-US" altLang="ja-JP" sz="2800" dirty="0"/>
              <a:t>    </a:t>
            </a:r>
            <a:r>
              <a:rPr lang="en-US" altLang="ja-JP" sz="2800" dirty="0" err="1"/>
              <a:t>printf</a:t>
            </a:r>
            <a:r>
              <a:rPr lang="en-US" altLang="ja-JP" sz="2800" dirty="0"/>
              <a:t> ("%d</a:t>
            </a:r>
            <a:r>
              <a:rPr lang="ja-JP" altLang="en-US" sz="2800" dirty="0"/>
              <a:t>月は</a:t>
            </a:r>
            <a:r>
              <a:rPr lang="en-US" altLang="ja-JP" sz="2800" dirty="0"/>
              <a:t>", month);</a:t>
            </a:r>
          </a:p>
          <a:p>
            <a:r>
              <a:rPr lang="en-US" altLang="ja-JP" sz="2800" dirty="0"/>
              <a:t>    if (</a:t>
            </a:r>
            <a:r>
              <a:rPr lang="en-US" altLang="ja-JP" sz="2800" dirty="0">
                <a:solidFill>
                  <a:srgbClr val="FF0000"/>
                </a:solidFill>
              </a:rPr>
              <a:t>month == 3</a:t>
            </a:r>
            <a:r>
              <a:rPr lang="ja-JP" altLang="en-US" sz="2800" dirty="0">
                <a:solidFill>
                  <a:srgbClr val="FF0000"/>
                </a:solidFill>
              </a:rPr>
              <a:t> </a:t>
            </a:r>
            <a:r>
              <a:rPr lang="en-US" altLang="ja-JP" sz="2800" dirty="0">
                <a:solidFill>
                  <a:srgbClr val="FF0000"/>
                </a:solidFill>
              </a:rPr>
              <a:t>|| month == 4 || month ==5</a:t>
            </a:r>
            <a:r>
              <a:rPr lang="en-US" altLang="ja-JP" sz="2800" dirty="0"/>
              <a:t>)</a:t>
            </a:r>
          </a:p>
          <a:p>
            <a:r>
              <a:rPr lang="en-US" altLang="ja-JP" sz="2800" dirty="0"/>
              <a:t>            </a:t>
            </a:r>
            <a:r>
              <a:rPr lang="en-US" altLang="ja-JP" sz="2800" dirty="0" err="1"/>
              <a:t>printf</a:t>
            </a:r>
            <a:r>
              <a:rPr lang="en-US" altLang="ja-JP" sz="2800" dirty="0"/>
              <a:t> (“</a:t>
            </a:r>
            <a:r>
              <a:rPr lang="ja-JP" altLang="en-US" sz="2800" dirty="0"/>
              <a:t>春です。</a:t>
            </a:r>
            <a:r>
              <a:rPr lang="en-US" altLang="ja-JP" sz="2800" dirty="0"/>
              <a:t>\n”);</a:t>
            </a:r>
          </a:p>
          <a:p>
            <a:r>
              <a:rPr lang="en-US" altLang="ja-JP" sz="2800" dirty="0"/>
              <a:t>    else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143000"/>
          </a:xfrm>
        </p:spPr>
        <p:txBody>
          <a:bodyPr>
            <a:normAutofit fontScale="90000"/>
          </a:bodyPr>
          <a:lstStyle/>
          <a:p>
            <a:r>
              <a:rPr lang="ja-JP" altLang="en-US" dirty="0"/>
              <a:t>論理演算子の</a:t>
            </a:r>
            <a:r>
              <a:rPr lang="ja-JP" altLang="en-US"/>
              <a:t>優先順位</a:t>
            </a:r>
            <a:br>
              <a:rPr lang="en-US" altLang="ja-JP" dirty="0"/>
            </a:br>
            <a:r>
              <a:rPr lang="ja-JP" altLang="en-US"/>
              <a:t>（教科書</a:t>
            </a:r>
            <a:r>
              <a:rPr lang="en-US" altLang="ja-JP" dirty="0"/>
              <a:t> p. 221</a:t>
            </a:r>
            <a:r>
              <a:rPr lang="ja-JP" altLang="en-US"/>
              <a:t>）</a:t>
            </a:r>
            <a:endParaRPr kumimoji="1" lang="ja-JP" altLang="en-US" dirty="0"/>
          </a:p>
        </p:txBody>
      </p:sp>
      <p:sp>
        <p:nvSpPr>
          <p:cNvPr id="4" name="テキスト ボックス 3"/>
          <p:cNvSpPr txBox="1"/>
          <p:nvPr/>
        </p:nvSpPr>
        <p:spPr>
          <a:xfrm>
            <a:off x="755576" y="2044005"/>
            <a:ext cx="7000924" cy="1384995"/>
          </a:xfrm>
          <a:prstGeom prst="rect">
            <a:avLst/>
          </a:prstGeom>
          <a:noFill/>
        </p:spPr>
        <p:txBody>
          <a:bodyPr wrap="square" rtlCol="0">
            <a:spAutoFit/>
          </a:bodyPr>
          <a:lstStyle/>
          <a:p>
            <a:r>
              <a:rPr kumimoji="1" lang="ja-JP" altLang="en-US" sz="2800" dirty="0"/>
              <a:t>四則演算の演算子では、</a:t>
            </a:r>
            <a:r>
              <a:rPr kumimoji="1" lang="en-US" altLang="ja-JP" sz="2800" dirty="0"/>
              <a:t>+, - </a:t>
            </a:r>
            <a:r>
              <a:rPr kumimoji="1" lang="ja-JP" altLang="en-US" sz="2800" dirty="0"/>
              <a:t>より </a:t>
            </a:r>
            <a:r>
              <a:rPr kumimoji="1" lang="en-US" altLang="ja-JP" sz="2800" dirty="0"/>
              <a:t>*, / </a:t>
            </a:r>
            <a:r>
              <a:rPr kumimoji="1" lang="ja-JP" altLang="en-US" sz="2800" dirty="0" err="1"/>
              <a:t>の優</a:t>
            </a:r>
            <a:r>
              <a:rPr kumimoji="1" lang="ja-JP" altLang="en-US" sz="2800" dirty="0"/>
              <a:t>先順位が高い。</a:t>
            </a:r>
            <a:endParaRPr kumimoji="1" lang="en-US" altLang="ja-JP" sz="2800" dirty="0"/>
          </a:p>
          <a:p>
            <a:r>
              <a:rPr lang="ja-JP" altLang="en-US" sz="2800" dirty="0"/>
              <a:t>論理演算子の</a:t>
            </a:r>
            <a:r>
              <a:rPr lang="en-US" altLang="ja-JP" sz="2800" dirty="0"/>
              <a:t>&amp;&amp;</a:t>
            </a:r>
            <a:r>
              <a:rPr lang="ja-JP" altLang="en-US" sz="2800" dirty="0"/>
              <a:t>は</a:t>
            </a:r>
            <a:r>
              <a:rPr lang="en-US" altLang="ja-JP" sz="2800" dirty="0"/>
              <a:t>||</a:t>
            </a:r>
            <a:r>
              <a:rPr lang="ja-JP" altLang="en-US" sz="2800" dirty="0"/>
              <a:t>より優先順位が高い。</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a:t>&amp;&amp;</a:t>
            </a:r>
            <a:r>
              <a:rPr lang="ja-JP" altLang="en-US" sz="3600" dirty="0"/>
              <a:t>と</a:t>
            </a:r>
            <a:r>
              <a:rPr lang="en-US" altLang="ja-JP" sz="3600" dirty="0"/>
              <a:t>||</a:t>
            </a:r>
            <a:r>
              <a:rPr lang="ja-JP" altLang="en-US" sz="3600" dirty="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a:t>#include &lt;</a:t>
            </a:r>
            <a:r>
              <a:rPr kumimoji="1" lang="en-US" altLang="ja-JP" sz="2800" dirty="0" err="1"/>
              <a:t>stdio.h</a:t>
            </a:r>
            <a:r>
              <a:rPr kumimoji="1" lang="en-US" altLang="ja-JP" sz="2800" dirty="0"/>
              <a:t>&gt;</a:t>
            </a:r>
          </a:p>
          <a:p>
            <a:r>
              <a:rPr lang="en-US" altLang="ja-JP" sz="2800" dirty="0" err="1"/>
              <a:t>int</a:t>
            </a:r>
            <a:r>
              <a:rPr lang="en-US" altLang="ja-JP" sz="2800" dirty="0"/>
              <a:t> main (void) {</a:t>
            </a:r>
          </a:p>
          <a:p>
            <a:r>
              <a:rPr lang="en-US" altLang="ja-JP" sz="2800" dirty="0"/>
              <a:t>    if (1 || </a:t>
            </a:r>
            <a:r>
              <a:rPr lang="en-US" altLang="ja-JP" sz="2800" dirty="0">
                <a:solidFill>
                  <a:srgbClr val="FF0000"/>
                </a:solidFill>
              </a:rPr>
              <a:t>0 &amp;&amp; 0</a:t>
            </a:r>
            <a:r>
              <a:rPr lang="en-US" altLang="ja-JP" sz="2800" dirty="0"/>
              <a:t>)</a:t>
            </a:r>
          </a:p>
          <a:p>
            <a:r>
              <a:rPr kumimoji="1" lang="en-US" altLang="ja-JP" sz="2800" dirty="0"/>
              <a:t>        </a:t>
            </a:r>
            <a:r>
              <a:rPr kumimoji="1" lang="en-US" altLang="ja-JP" sz="2800" dirty="0" err="1"/>
              <a:t>printf</a:t>
            </a:r>
            <a:r>
              <a:rPr kumimoji="1" lang="en-US" altLang="ja-JP" sz="2800" dirty="0"/>
              <a:t> (“true\n”);</a:t>
            </a:r>
          </a:p>
          <a:p>
            <a:r>
              <a:rPr kumimoji="1" lang="en-US" altLang="ja-JP" sz="2800" dirty="0"/>
              <a:t>    else</a:t>
            </a:r>
            <a:endParaRPr lang="en-US" altLang="ja-JP" sz="2800" dirty="0"/>
          </a:p>
          <a:p>
            <a:r>
              <a:rPr kumimoji="1" lang="en-US" altLang="ja-JP" sz="2800" dirty="0"/>
              <a:t>        </a:t>
            </a:r>
            <a:r>
              <a:rPr kumimoji="1" lang="en-US" altLang="ja-JP" sz="2800" dirty="0" err="1"/>
              <a:t>printf</a:t>
            </a:r>
            <a:r>
              <a:rPr kumimoji="1" lang="en-US" altLang="ja-JP" sz="2800" dirty="0"/>
              <a:t> (“false\n”);</a:t>
            </a:r>
          </a:p>
          <a:p>
            <a:r>
              <a:rPr lang="en-US" altLang="ja-JP" sz="2800" dirty="0"/>
              <a:t>    return 0;</a:t>
            </a:r>
          </a:p>
          <a:p>
            <a:r>
              <a:rPr kumimoji="1" lang="en-US" altLang="ja-JP" sz="2800" dirty="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a:t>0 &amp;&amp; 0</a:t>
            </a:r>
            <a:r>
              <a:rPr kumimoji="1" lang="ja-JP" altLang="en-US" sz="2400" dirty="0"/>
              <a:t>が</a:t>
            </a:r>
            <a:r>
              <a:rPr kumimoji="1" lang="en-US" altLang="ja-JP" sz="2400" dirty="0"/>
              <a:t>||</a:t>
            </a:r>
            <a:r>
              <a:rPr kumimoji="1" lang="ja-JP" altLang="en-US" sz="2400" dirty="0"/>
              <a:t>の</a:t>
            </a:r>
            <a:r>
              <a:rPr lang="ja-JP" altLang="en-US" sz="2400" dirty="0"/>
              <a:t>右側の</a:t>
            </a:r>
            <a:r>
              <a:rPr kumimoji="1" lang="ja-JP" altLang="en-US" sz="2400" dirty="0"/>
              <a:t>引数と解釈され</a:t>
            </a:r>
            <a:r>
              <a:rPr lang="ja-JP" altLang="en-US" sz="2400" dirty="0"/>
              <a:t>るので</a:t>
            </a:r>
            <a:r>
              <a:rPr kumimoji="1" lang="ja-JP" altLang="en-US" sz="2400" dirty="0"/>
              <a:t>、条件部分が</a:t>
            </a:r>
            <a:r>
              <a:rPr kumimoji="1" lang="en-US" altLang="ja-JP" sz="2400" dirty="0"/>
              <a:t>1</a:t>
            </a:r>
            <a:r>
              <a:rPr kumimoji="1" lang="ja-JP" altLang="en-US" sz="2400" dirty="0"/>
              <a:t>となり、</a:t>
            </a:r>
            <a:r>
              <a:rPr kumimoji="1" lang="en-US" altLang="ja-JP" sz="2400" dirty="0"/>
              <a:t>true</a:t>
            </a:r>
            <a:r>
              <a:rPr kumimoji="1" lang="ja-JP" altLang="en-US" sz="2400" dirty="0"/>
              <a:t>が表示される。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p:spPr>
        <p:txBody>
          <a:bodyPr/>
          <a:lstStyle/>
          <a:p>
            <a:r>
              <a:rPr kumimoji="1" lang="ja-JP" altLang="en-US"/>
              <a:t>論理否定演算子</a:t>
            </a:r>
            <a:r>
              <a:rPr lang="en-US" altLang="ja-JP" dirty="0"/>
              <a:t>!</a:t>
            </a:r>
            <a:r>
              <a:rPr lang="ja-JP" altLang="en-US"/>
              <a:t>（教科書</a:t>
            </a:r>
            <a:r>
              <a:rPr lang="en-US" altLang="ja-JP" dirty="0"/>
              <a:t> p. 77</a:t>
            </a:r>
            <a:r>
              <a:rPr lang="ja-JP" altLang="en-US"/>
              <a:t>）</a:t>
            </a:r>
            <a:endParaRPr kumimoji="1" lang="ja-JP" altLang="en-US" dirty="0"/>
          </a:p>
        </p:txBody>
      </p:sp>
      <p:sp>
        <p:nvSpPr>
          <p:cNvPr id="5" name="テキスト ボックス 4"/>
          <p:cNvSpPr txBox="1"/>
          <p:nvPr/>
        </p:nvSpPr>
        <p:spPr>
          <a:xfrm>
            <a:off x="1000100" y="1770793"/>
            <a:ext cx="2339102" cy="523220"/>
          </a:xfrm>
          <a:prstGeom prst="rect">
            <a:avLst/>
          </a:prstGeom>
          <a:noFill/>
        </p:spPr>
        <p:txBody>
          <a:bodyPr wrap="none" rtlCol="0">
            <a:spAutoFit/>
          </a:bodyPr>
          <a:lstStyle/>
          <a:p>
            <a:r>
              <a:rPr lang="ja-JP" altLang="en-US" sz="2800" dirty="0"/>
              <a:t>否定式の構文</a:t>
            </a:r>
            <a:endParaRPr kumimoji="1" lang="ja-JP" altLang="en-US" sz="2800" dirty="0"/>
          </a:p>
        </p:txBody>
      </p:sp>
      <p:sp>
        <p:nvSpPr>
          <p:cNvPr id="6" name="テキスト ボックス 5"/>
          <p:cNvSpPr txBox="1"/>
          <p:nvPr/>
        </p:nvSpPr>
        <p:spPr>
          <a:xfrm>
            <a:off x="1785918" y="2342297"/>
            <a:ext cx="660758" cy="523220"/>
          </a:xfrm>
          <a:prstGeom prst="rect">
            <a:avLst/>
          </a:prstGeom>
          <a:solidFill>
            <a:srgbClr val="FFFF00"/>
          </a:solidFill>
          <a:ln>
            <a:solidFill>
              <a:schemeClr val="tx1"/>
            </a:solidFill>
          </a:ln>
        </p:spPr>
        <p:txBody>
          <a:bodyPr wrap="none" rtlCol="0">
            <a:spAutoFit/>
          </a:bodyPr>
          <a:lstStyle/>
          <a:p>
            <a:r>
              <a:rPr lang="en-US" altLang="ja-JP" sz="2800" dirty="0"/>
              <a:t>!</a:t>
            </a:r>
            <a:r>
              <a:rPr lang="ja-JP" altLang="en-US" sz="2800" dirty="0"/>
              <a:t>式</a:t>
            </a:r>
            <a:endParaRPr kumimoji="1" lang="ja-JP" altLang="en-US" sz="2800" dirty="0"/>
          </a:p>
        </p:txBody>
      </p:sp>
      <p:sp>
        <p:nvSpPr>
          <p:cNvPr id="7" name="テキスト ボックス 6"/>
          <p:cNvSpPr txBox="1"/>
          <p:nvPr/>
        </p:nvSpPr>
        <p:spPr>
          <a:xfrm>
            <a:off x="1000100" y="2985239"/>
            <a:ext cx="2961067" cy="523220"/>
          </a:xfrm>
          <a:prstGeom prst="rect">
            <a:avLst/>
          </a:prstGeom>
          <a:noFill/>
        </p:spPr>
        <p:txBody>
          <a:bodyPr wrap="none" rtlCol="0">
            <a:spAutoFit/>
          </a:bodyPr>
          <a:lstStyle/>
          <a:p>
            <a:r>
              <a:rPr lang="ja-JP" altLang="en-US" sz="2800" dirty="0"/>
              <a:t>否定式  </a:t>
            </a:r>
            <a:r>
              <a:rPr lang="en-US" altLang="ja-JP" sz="2800" dirty="0">
                <a:solidFill>
                  <a:srgbClr val="FF0000"/>
                </a:solidFill>
              </a:rPr>
              <a:t>!e  </a:t>
            </a:r>
            <a:r>
              <a:rPr lang="ja-JP" altLang="en-US" sz="2800" dirty="0"/>
              <a:t>の意味</a:t>
            </a:r>
            <a:endParaRPr kumimoji="1" lang="ja-JP" altLang="en-US" sz="2800" dirty="0"/>
          </a:p>
        </p:txBody>
      </p:sp>
      <p:sp>
        <p:nvSpPr>
          <p:cNvPr id="8" name="テキスト ボックス 7"/>
          <p:cNvSpPr txBox="1"/>
          <p:nvPr/>
        </p:nvSpPr>
        <p:spPr>
          <a:xfrm>
            <a:off x="1785918" y="3628181"/>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a:t>式</a:t>
            </a:r>
            <a:r>
              <a:rPr kumimoji="1" lang="en-US" altLang="ja-JP" sz="2800" dirty="0"/>
              <a:t>e</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のとき</a:t>
            </a:r>
            <a:r>
              <a:rPr kumimoji="1" lang="en-US" altLang="ja-JP" sz="2800" dirty="0"/>
              <a:t>1</a:t>
            </a:r>
            <a:r>
              <a:rPr kumimoji="1" lang="ja-JP" altLang="en-US" sz="2800" dirty="0" err="1"/>
              <a:t>、</a:t>
            </a:r>
            <a:r>
              <a:rPr kumimoji="1" lang="ja-JP" altLang="en-US" sz="2800" dirty="0"/>
              <a:t>そうでない場合</a:t>
            </a:r>
            <a:r>
              <a:rPr kumimoji="1" lang="en-US" altLang="ja-JP" sz="2800" dirty="0"/>
              <a:t>0</a:t>
            </a:r>
            <a:r>
              <a:rPr kumimoji="1" lang="ja-JP" altLang="en-US" sz="2800" dirty="0"/>
              <a:t>が</a:t>
            </a:r>
            <a:r>
              <a:rPr kumimoji="1" lang="en-US" altLang="ja-JP" sz="2800" dirty="0"/>
              <a:t>!e</a:t>
            </a:r>
            <a:r>
              <a:rPr kumimoji="1" lang="ja-JP" altLang="en-US" sz="2800" dirty="0"/>
              <a:t>の評価結果である。</a:t>
            </a:r>
            <a:endParaRPr kumimoji="1" lang="en-US" altLang="ja-JP"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p>
          <a:p>
            <a:r>
              <a:rPr lang="en-US" altLang="ja-JP" sz="2800" dirty="0" err="1"/>
              <a:t>int</a:t>
            </a:r>
            <a:r>
              <a:rPr lang="en-US" altLang="ja-JP" sz="2800" dirty="0"/>
              <a:t> main (void) {</a:t>
            </a:r>
          </a:p>
          <a:p>
            <a:r>
              <a:rPr lang="en-US" altLang="ja-JP" sz="2800" dirty="0"/>
              <a:t>    if (</a:t>
            </a:r>
            <a:r>
              <a:rPr lang="en-US" altLang="ja-JP" sz="2800" dirty="0">
                <a:solidFill>
                  <a:srgbClr val="FF0000"/>
                </a:solidFill>
              </a:rPr>
              <a:t>!0</a:t>
            </a:r>
            <a:r>
              <a:rPr lang="en-US" altLang="ja-JP" sz="2800" dirty="0"/>
              <a:t>)</a:t>
            </a:r>
          </a:p>
          <a:p>
            <a:r>
              <a:rPr lang="en-US" altLang="ja-JP" sz="2800" dirty="0"/>
              <a:t>        </a:t>
            </a:r>
            <a:r>
              <a:rPr lang="en-US" altLang="ja-JP" sz="2800" dirty="0" err="1"/>
              <a:t>printf</a:t>
            </a:r>
            <a:r>
              <a:rPr lang="en-US" altLang="ja-JP" sz="2800" dirty="0"/>
              <a:t> (“true\n”);</a:t>
            </a:r>
          </a:p>
          <a:p>
            <a:r>
              <a:rPr lang="en-US" altLang="ja-JP" sz="2800" dirty="0"/>
              <a:t>    else</a:t>
            </a:r>
          </a:p>
          <a:p>
            <a:r>
              <a:rPr lang="en-US" altLang="ja-JP" sz="2800" dirty="0"/>
              <a:t>        </a:t>
            </a:r>
            <a:r>
              <a:rPr lang="en-US" altLang="ja-JP" sz="2800" dirty="0" err="1"/>
              <a:t>printf</a:t>
            </a:r>
            <a:r>
              <a:rPr lang="en-US" altLang="ja-JP" sz="2800" dirty="0"/>
              <a:t> (“false\n”);</a:t>
            </a:r>
          </a:p>
          <a:p>
            <a:r>
              <a:rPr lang="en-US" altLang="ja-JP" sz="2800" dirty="0"/>
              <a:t>    return 0;</a:t>
            </a:r>
          </a:p>
          <a:p>
            <a:r>
              <a:rPr lang="en-US" altLang="ja-JP" sz="2800" dirty="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a:t>!0</a:t>
            </a:r>
            <a:r>
              <a:rPr lang="ja-JP" altLang="en-US" sz="2400" dirty="0"/>
              <a:t>の評価結果は</a:t>
            </a:r>
            <a:r>
              <a:rPr lang="en-US" altLang="ja-JP" sz="2400" dirty="0"/>
              <a:t>1</a:t>
            </a:r>
            <a:r>
              <a:rPr lang="ja-JP" altLang="en-US" sz="2400" dirty="0"/>
              <a:t>であり、</a:t>
            </a:r>
            <a:r>
              <a:rPr lang="en-US" altLang="ja-JP" sz="2400" dirty="0"/>
              <a:t>true</a:t>
            </a:r>
            <a:r>
              <a:rPr lang="ja-JP" altLang="en-US" sz="2400" dirty="0"/>
              <a:t>が表示される。</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式文</a:t>
            </a:r>
            <a:endParaRPr kumimoji="1" lang="en-US" altLang="ja-JP" dirty="0"/>
          </a:p>
          <a:p>
            <a:r>
              <a:rPr lang="ja-JP" altLang="en-US" dirty="0"/>
              <a:t>代入式</a:t>
            </a:r>
            <a:endParaRPr kumimoji="1" lang="en-US" altLang="ja-JP" dirty="0"/>
          </a:p>
          <a:p>
            <a:r>
              <a:rPr lang="ja-JP" altLang="en-US" dirty="0"/>
              <a:t>論理演算子</a:t>
            </a:r>
            <a:endParaRPr lang="en-US" altLang="ja-JP" dirty="0"/>
          </a:p>
          <a:p>
            <a:r>
              <a:rPr lang="en-US" altLang="ja-JP" dirty="0"/>
              <a:t>break</a:t>
            </a:r>
            <a:r>
              <a:rPr lang="ja-JP" altLang="en-US" dirty="0"/>
              <a:t>文、</a:t>
            </a:r>
            <a:r>
              <a:rPr lang="en-US" altLang="ja-JP" dirty="0"/>
              <a:t>continue</a:t>
            </a:r>
            <a:r>
              <a:rPr lang="ja-JP" altLang="en-US" dirty="0"/>
              <a:t>文</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a:ea typeface="ＭＳ Ｐゴシック" charset="-128"/>
              </a:rPr>
              <a:t>ループの脱出</a:t>
            </a:r>
            <a:r>
              <a:rPr kumimoji="0" lang="en-US" altLang="ja-JP" sz="3600" dirty="0">
                <a:ea typeface="ＭＳ Ｐゴシック" charset="-128"/>
              </a:rPr>
              <a:t>(</a:t>
            </a:r>
            <a:r>
              <a:rPr kumimoji="0" lang="en-US" altLang="ja-JP" sz="3600" dirty="0" err="1">
                <a:ea typeface="ＭＳ Ｐゴシック" charset="-128"/>
              </a:rPr>
              <a:t>goto</a:t>
            </a:r>
            <a:r>
              <a:rPr kumimoji="0" lang="ja-JP" altLang="en-US" sz="3600" dirty="0">
                <a:ea typeface="ＭＳ Ｐゴシック" charset="-128"/>
              </a:rPr>
              <a:t>文による</a:t>
            </a:r>
            <a:r>
              <a:rPr kumimoji="0" lang="en-US" altLang="ja-JP" sz="3600" dirty="0">
                <a:ea typeface="ＭＳ Ｐゴシック" charset="-128"/>
              </a:rPr>
              <a:t>)</a:t>
            </a:r>
            <a:br>
              <a:rPr kumimoji="0" lang="en-US" altLang="ja-JP" sz="3600" dirty="0">
                <a:ea typeface="ＭＳ Ｐゴシック" charset="-128"/>
              </a:rPr>
            </a:b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5</a:t>
            </a:r>
            <a:r>
              <a:rPr lang="ja-JP" altLang="en-US" sz="2400" dirty="0"/>
              <a:t>匹目を数えるところで終了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p>
          <a:p>
            <a:r>
              <a:rPr lang="en-US" altLang="ja-JP" sz="2400" dirty="0"/>
              <a:t>        if (x == 5)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a:t>
            </a:r>
            <a:r>
              <a:rPr lang="en-US" altLang="ja-JP" sz="2400" dirty="0" err="1">
                <a:solidFill>
                  <a:srgbClr val="0070C0"/>
                </a:solidFill>
              </a:rPr>
              <a:t>aaa</a:t>
            </a:r>
            <a:r>
              <a:rPr lang="en-US" altLang="ja-JP" sz="2400" dirty="0">
                <a:solidFill>
                  <a:srgbClr val="0070C0"/>
                </a:solidFill>
              </a:rPr>
              <a:t>:</a:t>
            </a:r>
          </a:p>
          <a:p>
            <a:r>
              <a:rPr lang="en-US" altLang="ja-JP" sz="2400" dirty="0"/>
              <a:t>    return 0;</a:t>
            </a:r>
          </a:p>
          <a:p>
            <a:r>
              <a:rPr lang="en-US" altLang="ja-JP" sz="24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992888" cy="1214422"/>
          </a:xfrm>
        </p:spPr>
        <p:txBody>
          <a:bodyPr>
            <a:noAutofit/>
          </a:bodyPr>
          <a:lstStyle/>
          <a:p>
            <a:pPr eaLnBrk="1" hangingPunct="1">
              <a:defRPr/>
            </a:pPr>
            <a:r>
              <a:rPr kumimoji="0" lang="ja-JP" altLang="en-US" sz="3600" dirty="0">
                <a:ea typeface="ＭＳ Ｐゴシック" charset="-128"/>
              </a:rPr>
              <a:t>ループの脱出（</a:t>
            </a:r>
            <a:r>
              <a:rPr kumimoji="0" lang="en-US" altLang="ja-JP" sz="3600" dirty="0">
                <a:ea typeface="ＭＳ Ｐゴシック" charset="-128"/>
              </a:rPr>
              <a:t>break</a:t>
            </a:r>
            <a:r>
              <a:rPr kumimoji="0" lang="ja-JP" altLang="en-US" sz="3600" dirty="0">
                <a:ea typeface="ＭＳ Ｐゴシック" charset="-128"/>
              </a:rPr>
              <a:t>文に</a:t>
            </a:r>
            <a:r>
              <a:rPr kumimoji="0" lang="ja-JP" altLang="en-US" sz="3600">
                <a:ea typeface="ＭＳ Ｐゴシック" charset="-128"/>
              </a:rPr>
              <a:t>よる）</a:t>
            </a:r>
            <a:br>
              <a:rPr kumimoji="0" lang="en-US" altLang="ja-JP" sz="3600" dirty="0">
                <a:ea typeface="ＭＳ Ｐゴシック" charset="-128"/>
              </a:rPr>
            </a:br>
            <a:r>
              <a:rPr kumimoji="0" lang="ja-JP" altLang="en-US" sz="3600">
                <a:ea typeface="ＭＳ Ｐゴシック" charset="-128"/>
              </a:rPr>
              <a:t>（教科書</a:t>
            </a:r>
            <a:r>
              <a:rPr kumimoji="0" lang="en-US" altLang="ja-JP" sz="3600" dirty="0">
                <a:ea typeface="ＭＳ Ｐゴシック" charset="-128"/>
              </a:rPr>
              <a:t> p. 93, p. 103</a:t>
            </a:r>
            <a:r>
              <a:rPr kumimoji="0" lang="ja-JP" altLang="en-US" sz="3600">
                <a:ea typeface="ＭＳ Ｐゴシック" charset="-128"/>
              </a:rPr>
              <a:t>）（</a:t>
            </a: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5</a:t>
            </a:r>
            <a:r>
              <a:rPr lang="ja-JP" altLang="en-US" sz="2400" dirty="0"/>
              <a:t>匹目を数えるところで終了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p>
          <a:p>
            <a:r>
              <a:rPr lang="en-US" altLang="ja-JP" sz="2400" dirty="0"/>
              <a:t>        if (x == 5) </a:t>
            </a:r>
            <a:r>
              <a:rPr lang="en-US" altLang="ja-JP" sz="2400" dirty="0">
                <a:solidFill>
                  <a:srgbClr val="FF0000"/>
                </a:solidFill>
              </a:rPr>
              <a:t>break;</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a:t>break</a:t>
            </a:r>
            <a:r>
              <a:rPr kumimoji="1" lang="ja-JP" altLang="en-US" sz="2400" dirty="0"/>
              <a:t>文が実行されると、それが属する最も内側のループ</a:t>
            </a:r>
            <a:r>
              <a:rPr kumimoji="1" lang="en-US" altLang="ja-JP" sz="2400" dirty="0"/>
              <a:t>(while</a:t>
            </a:r>
            <a:r>
              <a:rPr kumimoji="1" lang="ja-JP" altLang="en-US" sz="2400" dirty="0"/>
              <a:t>ループ</a:t>
            </a:r>
            <a:r>
              <a:rPr kumimoji="1" lang="en-US" altLang="ja-JP" sz="2400" dirty="0"/>
              <a:t>, for</a:t>
            </a:r>
            <a:r>
              <a:rPr kumimoji="1" lang="ja-JP" altLang="en-US" sz="2400" dirty="0"/>
              <a:t>ループ</a:t>
            </a:r>
            <a:r>
              <a:rPr kumimoji="1" lang="en-US" altLang="ja-JP" sz="2400" dirty="0"/>
              <a:t>, do while</a:t>
            </a:r>
            <a:r>
              <a:rPr kumimoji="1" lang="ja-JP" altLang="en-US" sz="2400" dirty="0"/>
              <a:t>ループ</a:t>
            </a:r>
            <a:r>
              <a:rPr kumimoji="1" lang="en-US" altLang="ja-JP" sz="2400" dirty="0"/>
              <a:t>)</a:t>
            </a:r>
            <a:r>
              <a:rPr kumimoji="1" lang="ja-JP" altLang="en-US" sz="2400" dirty="0"/>
              <a:t> の直後の部分</a:t>
            </a:r>
            <a:r>
              <a:rPr lang="ja-JP" altLang="en-US" sz="2400" dirty="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a:t>b</a:t>
            </a:r>
            <a:r>
              <a:rPr kumimoji="1" lang="en-US" altLang="ja-JP" sz="2000" dirty="0"/>
              <a:t>reak</a:t>
            </a:r>
            <a:r>
              <a:rPr kumimoji="1" lang="ja-JP" altLang="en-US" sz="2000" dirty="0"/>
              <a:t>文は</a:t>
            </a:r>
            <a:r>
              <a:rPr kumimoji="1" lang="en-US" altLang="ja-JP" sz="2000" dirty="0"/>
              <a:t>switch</a:t>
            </a:r>
            <a:r>
              <a:rPr kumimoji="1" lang="ja-JP" altLang="en-US" sz="2000" dirty="0"/>
              <a:t>文（この</a:t>
            </a:r>
            <a:r>
              <a:rPr lang="ja-JP" altLang="en-US" sz="2000" dirty="0"/>
              <a:t>講義では扱わない</a:t>
            </a:r>
            <a:r>
              <a:rPr kumimoji="1" lang="ja-JP" altLang="en-US" sz="2000" dirty="0"/>
              <a:t>）を脱出するためにも使われる。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a:ea typeface="ＭＳ Ｐゴシック" charset="-128"/>
              </a:rPr>
              <a:t>ループの残りの処理のスキップ</a:t>
            </a:r>
            <a:br>
              <a:rPr kumimoji="0" lang="en-US" altLang="ja-JP" sz="3600" dirty="0">
                <a:ea typeface="ＭＳ Ｐゴシック" charset="-128"/>
              </a:rPr>
            </a:br>
            <a:r>
              <a:rPr kumimoji="0" lang="en-US" altLang="ja-JP" sz="3600" dirty="0">
                <a:ea typeface="ＭＳ Ｐゴシック" charset="-128"/>
              </a:rPr>
              <a:t>(</a:t>
            </a:r>
            <a:r>
              <a:rPr kumimoji="0" lang="en-US" altLang="ja-JP" sz="3600" dirty="0" err="1">
                <a:ea typeface="ＭＳ Ｐゴシック" charset="-128"/>
              </a:rPr>
              <a:t>goto</a:t>
            </a:r>
            <a:r>
              <a:rPr kumimoji="0" lang="ja-JP" altLang="en-US" sz="3600" dirty="0">
                <a:ea typeface="ＭＳ Ｐゴシック" charset="-128"/>
              </a:rPr>
              <a:t>文による</a:t>
            </a:r>
            <a:r>
              <a:rPr kumimoji="0" lang="en-US" altLang="ja-JP" sz="3600" dirty="0">
                <a:ea typeface="ＭＳ Ｐゴシック" charset="-128"/>
              </a:rPr>
              <a:t>)</a:t>
            </a: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5</a:t>
            </a:r>
            <a:r>
              <a:rPr lang="ja-JP" altLang="en-US" sz="2000" dirty="0"/>
              <a:t>匹目だけ表示しない </a:t>
            </a:r>
            <a:r>
              <a:rPr lang="en-US" altLang="ja-JP" sz="2000" dirty="0"/>
              <a:t>*/</a:t>
            </a:r>
          </a:p>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10) {</a:t>
            </a:r>
          </a:p>
          <a:p>
            <a:r>
              <a:rPr lang="en-US" altLang="ja-JP" sz="2000" dirty="0"/>
              <a:t>        if (x == 5) {</a:t>
            </a:r>
          </a:p>
          <a:p>
            <a:r>
              <a:rPr lang="en-US" altLang="ja-JP" sz="2000" dirty="0"/>
              <a:t>             x=x+1;</a:t>
            </a:r>
          </a:p>
          <a:p>
            <a:r>
              <a:rPr lang="en-US" altLang="ja-JP" sz="2000" dirty="0"/>
              <a:t>             </a:t>
            </a:r>
            <a:r>
              <a:rPr lang="en-US" altLang="ja-JP" sz="2000" dirty="0" err="1">
                <a:solidFill>
                  <a:srgbClr val="FF0000"/>
                </a:solidFill>
              </a:rPr>
              <a:t>goto</a:t>
            </a:r>
            <a:r>
              <a:rPr lang="en-US" altLang="ja-JP" sz="2000" dirty="0">
                <a:solidFill>
                  <a:srgbClr val="FF0000"/>
                </a:solidFill>
              </a:rPr>
              <a:t> </a:t>
            </a:r>
            <a:r>
              <a:rPr lang="en-US" altLang="ja-JP" sz="2000" dirty="0" err="1">
                <a:solidFill>
                  <a:srgbClr val="FF0000"/>
                </a:solidFill>
              </a:rPr>
              <a:t>aaa</a:t>
            </a:r>
            <a:r>
              <a:rPr lang="en-US" altLang="ja-JP" sz="2000" dirty="0">
                <a:solidFill>
                  <a:srgbClr val="FF0000"/>
                </a:solidFill>
              </a:rPr>
              <a: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p>
          <a:p>
            <a:r>
              <a:rPr lang="en-US" altLang="ja-JP" sz="2000" dirty="0"/>
              <a:t>     </a:t>
            </a:r>
            <a:r>
              <a:rPr lang="en-US" altLang="ja-JP" sz="2000" dirty="0" err="1">
                <a:solidFill>
                  <a:schemeClr val="accent1"/>
                </a:solidFill>
              </a:rPr>
              <a:t>aaa</a:t>
            </a:r>
            <a:r>
              <a:rPr lang="en-US" altLang="ja-JP" sz="2000" dirty="0">
                <a:solidFill>
                  <a:schemeClr val="accent1"/>
                </a:solidFill>
              </a:rPr>
              <a:t>:  </a:t>
            </a:r>
          </a:p>
          <a:p>
            <a:r>
              <a:rPr lang="en-US" altLang="ja-JP" sz="2000" dirty="0">
                <a:solidFill>
                  <a:schemeClr val="accent1"/>
                </a:solidFill>
              </a:rPr>
              <a:t>        </a:t>
            </a:r>
            <a:r>
              <a:rPr lang="en-US" altLang="ja-JP" sz="2000" dirty="0"/>
              <a:t>; </a:t>
            </a:r>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a:t>ここのセミコロンは空文。</a:t>
            </a:r>
            <a:endParaRPr kumimoji="1" lang="ja-JP"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35752" y="201330"/>
            <a:ext cx="8212711" cy="1211446"/>
          </a:xfrm>
        </p:spPr>
        <p:txBody>
          <a:bodyPr>
            <a:noAutofit/>
          </a:bodyPr>
          <a:lstStyle/>
          <a:p>
            <a:pPr eaLnBrk="1" hangingPunct="1">
              <a:defRPr/>
            </a:pPr>
            <a:r>
              <a:rPr kumimoji="0" lang="ja-JP" altLang="en-US" sz="3200" dirty="0">
                <a:ea typeface="ＭＳ Ｐゴシック" charset="-128"/>
              </a:rPr>
              <a:t>ループの残りの処理</a:t>
            </a:r>
            <a:r>
              <a:rPr kumimoji="0" lang="ja-JP" altLang="en-US" sz="3200">
                <a:ea typeface="ＭＳ Ｐゴシック" charset="-128"/>
              </a:rPr>
              <a:t>のスキップ</a:t>
            </a:r>
            <a:br>
              <a:rPr kumimoji="0" lang="en-US" altLang="ja-JP" sz="3200" dirty="0">
                <a:ea typeface="ＭＳ Ｐゴシック" charset="-128"/>
              </a:rPr>
            </a:br>
            <a:r>
              <a:rPr kumimoji="0" lang="en-US" altLang="ja-JP" sz="3200" dirty="0">
                <a:ea typeface="ＭＳ Ｐゴシック" charset="-128"/>
              </a:rPr>
              <a:t>(continue</a:t>
            </a:r>
            <a:r>
              <a:rPr kumimoji="0" lang="ja-JP" altLang="en-US" sz="3200" dirty="0">
                <a:ea typeface="ＭＳ Ｐゴシック" charset="-128"/>
              </a:rPr>
              <a:t>文に</a:t>
            </a:r>
            <a:r>
              <a:rPr kumimoji="0" lang="ja-JP" altLang="en-US" sz="3200">
                <a:ea typeface="ＭＳ Ｐゴシック" charset="-128"/>
              </a:rPr>
              <a:t>よる</a:t>
            </a:r>
            <a:r>
              <a:rPr kumimoji="0" lang="en-US" altLang="ja-JP" sz="3200" dirty="0">
                <a:ea typeface="ＭＳ Ｐゴシック" charset="-128"/>
              </a:rPr>
              <a:t>)</a:t>
            </a:r>
            <a:br>
              <a:rPr kumimoji="0" lang="en-US" altLang="ja-JP" sz="3200" dirty="0">
                <a:ea typeface="ＭＳ Ｐゴシック" charset="-128"/>
              </a:rPr>
            </a:br>
            <a:r>
              <a:rPr kumimoji="0" lang="ja-JP" altLang="en-US" sz="3200">
                <a:ea typeface="ＭＳ Ｐゴシック" charset="-128"/>
              </a:rPr>
              <a:t>（教科書</a:t>
            </a:r>
            <a:r>
              <a:rPr kumimoji="0" lang="en-US" altLang="ja-JP" sz="3200" dirty="0">
                <a:ea typeface="ＭＳ Ｐゴシック" charset="-128"/>
              </a:rPr>
              <a:t> p. 93, p. 103</a:t>
            </a:r>
            <a:r>
              <a:rPr kumimoji="0" lang="ja-JP" altLang="en-US" sz="3200">
                <a:ea typeface="ＭＳ Ｐゴシック" charset="-128"/>
              </a:rPr>
              <a:t>） （</a:t>
            </a:r>
            <a:r>
              <a:rPr kumimoji="0" lang="ja-JP" altLang="en-US" sz="3200" dirty="0">
                <a:ea typeface="ＭＳ Ｐゴシック" charset="-128"/>
              </a:rPr>
              <a:t>打ち込んで確認）</a:t>
            </a:r>
            <a:endParaRPr kumimoji="0" lang="en-US" altLang="ja-JP" sz="3200" dirty="0">
              <a:ea typeface="ＭＳ Ｐゴシック" charset="-128"/>
            </a:endParaRPr>
          </a:p>
        </p:txBody>
      </p:sp>
      <p:sp>
        <p:nvSpPr>
          <p:cNvPr id="17416" name="正方形/長方形 7"/>
          <p:cNvSpPr>
            <a:spLocks noChangeArrowheads="1"/>
          </p:cNvSpPr>
          <p:nvPr/>
        </p:nvSpPr>
        <p:spPr bwMode="auto">
          <a:xfrm>
            <a:off x="535752" y="1556081"/>
            <a:ext cx="5786478" cy="5170646"/>
          </a:xfrm>
          <a:prstGeom prst="rect">
            <a:avLst/>
          </a:prstGeom>
          <a:noFill/>
          <a:ln w="9525">
            <a:noFill/>
            <a:miter lim="800000"/>
            <a:headEnd/>
            <a:tailEnd/>
          </a:ln>
        </p:spPr>
        <p:txBody>
          <a:bodyPr wrap="square">
            <a:spAutoFit/>
          </a:bodyPr>
          <a:lstStyle/>
          <a:p>
            <a:r>
              <a:rPr lang="en-US" altLang="ja-JP" sz="2200" dirty="0"/>
              <a:t>/* 5</a:t>
            </a:r>
            <a:r>
              <a:rPr lang="ja-JP" altLang="en-US" sz="2200" dirty="0"/>
              <a:t>匹目だけ表示しない </a:t>
            </a:r>
            <a:r>
              <a:rPr lang="en-US" altLang="ja-JP" sz="2200" dirty="0"/>
              <a:t>*/</a:t>
            </a:r>
          </a:p>
          <a:p>
            <a:r>
              <a:rPr lang="en-US" altLang="ja-JP" sz="2200" dirty="0"/>
              <a:t>#include &lt;</a:t>
            </a:r>
            <a:r>
              <a:rPr lang="en-US" altLang="ja-JP" sz="2200" dirty="0" err="1"/>
              <a:t>stdio.h</a:t>
            </a:r>
            <a:r>
              <a:rPr lang="en-US" altLang="ja-JP" sz="2200" dirty="0"/>
              <a:t>&gt;</a:t>
            </a:r>
          </a:p>
          <a:p>
            <a:r>
              <a:rPr lang="en-US" altLang="ja-JP" sz="2200" dirty="0" err="1"/>
              <a:t>int</a:t>
            </a:r>
            <a:r>
              <a:rPr lang="en-US" altLang="ja-JP" sz="2200" dirty="0"/>
              <a:t> main (void) {</a:t>
            </a:r>
          </a:p>
          <a:p>
            <a:r>
              <a:rPr lang="en-US" altLang="ja-JP" sz="2200" dirty="0"/>
              <a:t>    </a:t>
            </a:r>
            <a:r>
              <a:rPr lang="en-US" altLang="ja-JP" sz="2200" dirty="0" err="1"/>
              <a:t>int</a:t>
            </a:r>
            <a:r>
              <a:rPr lang="en-US" altLang="ja-JP" sz="2200" dirty="0"/>
              <a:t> x;</a:t>
            </a:r>
          </a:p>
          <a:p>
            <a:r>
              <a:rPr lang="en-US" altLang="ja-JP" sz="2200" dirty="0"/>
              <a:t>    x = 1;</a:t>
            </a:r>
          </a:p>
          <a:p>
            <a:r>
              <a:rPr lang="en-US" altLang="ja-JP" sz="2200" dirty="0"/>
              <a:t>    while (x &lt;= 10) {</a:t>
            </a:r>
          </a:p>
          <a:p>
            <a:r>
              <a:rPr lang="en-US" altLang="ja-JP" sz="2200" dirty="0"/>
              <a:t>        if (x == 5) {</a:t>
            </a:r>
          </a:p>
          <a:p>
            <a:r>
              <a:rPr lang="en-US" altLang="ja-JP" sz="2200" dirty="0"/>
              <a:t>            x=x+1;</a:t>
            </a:r>
          </a:p>
          <a:p>
            <a:r>
              <a:rPr lang="en-US" altLang="ja-JP" sz="2200" dirty="0"/>
              <a:t>            </a:t>
            </a:r>
            <a:r>
              <a:rPr lang="en-US" altLang="ja-JP" sz="2200" dirty="0">
                <a:solidFill>
                  <a:srgbClr val="FF0000"/>
                </a:solidFill>
              </a:rPr>
              <a:t>continue;</a:t>
            </a:r>
          </a:p>
          <a:p>
            <a:r>
              <a:rPr lang="en-US" altLang="ja-JP" sz="2200" dirty="0">
                <a:solidFill>
                  <a:srgbClr val="FF0000"/>
                </a:solidFill>
              </a:rPr>
              <a:t>       </a:t>
            </a:r>
            <a:r>
              <a:rPr lang="en-US" altLang="ja-JP" sz="2200" dirty="0"/>
              <a:t> }</a:t>
            </a:r>
          </a:p>
          <a:p>
            <a:r>
              <a:rPr lang="en-US" altLang="ja-JP" sz="2200" dirty="0"/>
              <a:t>        </a:t>
            </a:r>
            <a:r>
              <a:rPr lang="en-US" altLang="ja-JP" sz="2200" dirty="0" err="1"/>
              <a:t>printf</a:t>
            </a:r>
            <a:r>
              <a:rPr lang="en-US" altLang="ja-JP" sz="2200" dirty="0"/>
              <a:t> (“</a:t>
            </a:r>
            <a:r>
              <a:rPr lang="ja-JP" altLang="en-US" sz="2200" dirty="0"/>
              <a:t>羊が</a:t>
            </a:r>
            <a:r>
              <a:rPr lang="en-US" altLang="ja-JP" sz="2200" dirty="0"/>
              <a:t>%d</a:t>
            </a:r>
            <a:r>
              <a:rPr lang="ja-JP" altLang="en-US" sz="2200" dirty="0"/>
              <a:t>匹</a:t>
            </a:r>
            <a:r>
              <a:rPr lang="en-US" altLang="ja-JP" sz="2200" dirty="0"/>
              <a:t>\n", x);</a:t>
            </a:r>
          </a:p>
          <a:p>
            <a:r>
              <a:rPr lang="en-US" altLang="ja-JP" sz="2200" dirty="0"/>
              <a:t>        x=x+1;</a:t>
            </a:r>
          </a:p>
          <a:p>
            <a:r>
              <a:rPr lang="en-US" altLang="ja-JP" sz="2200" dirty="0"/>
              <a:t>    }</a:t>
            </a:r>
          </a:p>
          <a:p>
            <a:r>
              <a:rPr lang="en-US" altLang="ja-JP" sz="2200" dirty="0"/>
              <a:t>    return 0;</a:t>
            </a:r>
          </a:p>
          <a:p>
            <a:r>
              <a:rPr lang="en-US" altLang="ja-JP" sz="22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a:t>c</a:t>
            </a:r>
            <a:r>
              <a:rPr kumimoji="1" lang="en-US" altLang="ja-JP" sz="2400" dirty="0"/>
              <a:t>ontinue</a:t>
            </a:r>
            <a:r>
              <a:rPr kumimoji="1" lang="ja-JP" altLang="en-US" sz="2400" dirty="0"/>
              <a:t>文が実行されると、それが属する最も内側のループ</a:t>
            </a:r>
            <a:r>
              <a:rPr kumimoji="1" lang="en-US" altLang="ja-JP" sz="2400" dirty="0"/>
              <a:t>(while</a:t>
            </a:r>
            <a:r>
              <a:rPr kumimoji="1" lang="ja-JP" altLang="en-US" sz="2400" dirty="0"/>
              <a:t>ループ</a:t>
            </a:r>
            <a:r>
              <a:rPr kumimoji="1" lang="en-US" altLang="ja-JP" sz="2400" dirty="0"/>
              <a:t>, for</a:t>
            </a:r>
            <a:r>
              <a:rPr kumimoji="1" lang="ja-JP" altLang="en-US" sz="2400" dirty="0"/>
              <a:t>ループ</a:t>
            </a:r>
            <a:r>
              <a:rPr kumimoji="1" lang="en-US" altLang="ja-JP" sz="2400" dirty="0"/>
              <a:t>, do while</a:t>
            </a:r>
            <a:r>
              <a:rPr kumimoji="1" lang="ja-JP" altLang="en-US" sz="2400" dirty="0"/>
              <a:t>ループ</a:t>
            </a:r>
            <a:r>
              <a:rPr kumimoji="1" lang="en-US" altLang="ja-JP" sz="2400" dirty="0"/>
              <a:t>)</a:t>
            </a:r>
            <a:r>
              <a:rPr kumimoji="1" lang="ja-JP" altLang="en-US" sz="2400" dirty="0"/>
              <a:t>の</a:t>
            </a:r>
            <a:r>
              <a:rPr lang="ja-JP" altLang="en-US" sz="2400" dirty="0"/>
              <a:t>最後の部分へジャンプする。</a:t>
            </a:r>
            <a:endParaRPr kumimoji="1" lang="ja-JP"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a:t>キーボードから月を読み込み、その月が秋かどうかを判定するプログラムを論理演算子を用いて書け。ただし</a:t>
            </a:r>
            <a:r>
              <a:rPr lang="en-US" altLang="ja-JP" sz="2800" dirty="0"/>
              <a:t>9</a:t>
            </a:r>
            <a:r>
              <a:rPr lang="ja-JP" altLang="en-US" sz="2800" dirty="0"/>
              <a:t>月から</a:t>
            </a:r>
            <a:r>
              <a:rPr lang="en-US" altLang="ja-JP" sz="2800" dirty="0"/>
              <a:t>11</a:t>
            </a:r>
            <a:r>
              <a:rPr lang="ja-JP" altLang="en-US" sz="2800" dirty="0"/>
              <a:t>月を秋とする。 </a:t>
            </a:r>
            <a:endParaRPr kumimoji="1" lang="en-US" altLang="ja-JP" sz="2800" dirty="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a:t>$ ./</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endParaRPr lang="en-US" altLang="ja-JP" sz="2800" dirty="0"/>
          </a:p>
          <a:p>
            <a:r>
              <a:rPr lang="en-US" altLang="ja-JP" sz="2800" dirty="0"/>
              <a:t>$</a:t>
            </a:r>
            <a:endParaRPr lang="ja-JP" altLang="en-US" sz="2800" dirty="0"/>
          </a:p>
        </p:txBody>
      </p:sp>
    </p:spTree>
    <p:extLst>
      <p:ext uri="{BB962C8B-B14F-4D97-AF65-F5344CB8AC3E}">
        <p14:creationId xmlns:p14="http://schemas.microsoft.com/office/powerpoint/2010/main" val="2300350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a:t>２つの正の</a:t>
            </a:r>
            <a:r>
              <a:rPr kumimoji="1" lang="ja-JP" altLang="en-US" sz="2400" dirty="0"/>
              <a:t>整数</a:t>
            </a:r>
            <a:r>
              <a:rPr lang="ja-JP" altLang="en-US" sz="2400" dirty="0"/>
              <a:t>を</a:t>
            </a:r>
            <a:r>
              <a:rPr kumimoji="1" lang="ja-JP" altLang="en-US" sz="2400" dirty="0"/>
              <a:t>キーボードから読み取り、片方の数（</a:t>
            </a:r>
            <a:r>
              <a:rPr lang="en-US" altLang="en-US" sz="2400" dirty="0"/>
              <a:t>小さい方</a:t>
            </a:r>
            <a:r>
              <a:rPr lang="ja-JP" altLang="en-US" sz="2400" dirty="0"/>
              <a:t>）がもう片方の数（大きい方）の約数かどうかを</a:t>
            </a:r>
            <a:r>
              <a:rPr kumimoji="1" lang="ja-JP" altLang="en-US" sz="2400" dirty="0"/>
              <a:t>表示するということを繰り返すプログラムを</a:t>
            </a:r>
            <a:r>
              <a:rPr kumimoji="1" lang="en-US" altLang="ja-JP" sz="2400" dirty="0"/>
              <a:t>break</a:t>
            </a:r>
            <a:r>
              <a:rPr kumimoji="1" lang="ja-JP" altLang="en-US" sz="2400" dirty="0"/>
              <a:t>文を用いて作成せよ。ただし、毎回</a:t>
            </a:r>
            <a:r>
              <a:rPr lang="ja-JP" altLang="en-US" sz="2400" dirty="0"/>
              <a:t>次のような</a:t>
            </a:r>
            <a:r>
              <a:rPr kumimoji="1" lang="ja-JP" altLang="en-US" sz="2400" dirty="0"/>
              <a:t>メッセージを出し、確認するようにせよ。</a:t>
            </a:r>
            <a:r>
              <a:rPr lang="ja-JP" altLang="en-US" sz="2400" dirty="0"/>
              <a:t> </a:t>
            </a:r>
            <a:r>
              <a:rPr lang="en-US" altLang="ja-JP" sz="2400" dirty="0"/>
              <a:t>[</a:t>
            </a:r>
            <a:r>
              <a:rPr lang="ja-JP" altLang="en-US" sz="2400" dirty="0"/>
              <a:t>続ける</a:t>
            </a:r>
            <a:r>
              <a:rPr lang="en-US" altLang="ja-JP" sz="2400" dirty="0"/>
              <a:t>:1, </a:t>
            </a:r>
            <a:r>
              <a:rPr lang="ja-JP" altLang="en-US" sz="2400" dirty="0"/>
              <a:t>終了</a:t>
            </a:r>
            <a:r>
              <a:rPr lang="en-US" altLang="ja-JP" sz="2400" dirty="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en-US" altLang="ja-JP" sz="2400" dirty="0">
                <a:solidFill>
                  <a:prstClr val="black"/>
                </a:solidFill>
              </a:rPr>
              <a:t>$ ./</a:t>
            </a:r>
            <a:r>
              <a:rPr lang="en-US" altLang="ja-JP" sz="2400" dirty="0" err="1">
                <a:solidFill>
                  <a:prstClr val="black"/>
                </a:solidFill>
              </a:rPr>
              <a:t>a.out</a:t>
            </a:r>
            <a:endParaRPr lang="en-US" altLang="ja-JP" sz="2400" dirty="0">
              <a:solidFill>
                <a:prstClr val="black"/>
              </a:solidFill>
            </a:endParaRP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5</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3</a:t>
            </a:r>
          </a:p>
          <a:p>
            <a:pPr lvl="0"/>
            <a:r>
              <a:rPr lang="en-US" altLang="ja-JP" sz="2400" dirty="0">
                <a:solidFill>
                  <a:prstClr val="black"/>
                </a:solidFill>
              </a:rPr>
              <a:t>3</a:t>
            </a:r>
            <a:r>
              <a:rPr lang="ja-JP" altLang="en-US" sz="2400" dirty="0">
                <a:solidFill>
                  <a:prstClr val="black"/>
                </a:solidFill>
              </a:rPr>
              <a:t>は</a:t>
            </a:r>
            <a:r>
              <a:rPr lang="en-US" altLang="ja-JP" sz="2400" dirty="0">
                <a:solidFill>
                  <a:prstClr val="black"/>
                </a:solidFill>
              </a:rPr>
              <a:t>6</a:t>
            </a:r>
            <a:r>
              <a:rPr lang="ja-JP" altLang="en-US" sz="2400" dirty="0">
                <a:solidFill>
                  <a:prstClr val="black"/>
                </a:solidFill>
              </a:rPr>
              <a:t>の約数です</a:t>
            </a:r>
            <a:endParaRPr lang="en-US" altLang="ja-JP" sz="2400" dirty="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実行例続き</a:t>
            </a:r>
            <a:r>
              <a:rPr lang="en-US" altLang="ja-JP" sz="2400" dirty="0">
                <a:solidFill>
                  <a:prstClr val="black"/>
                </a:solidFill>
              </a:rPr>
              <a:t>]</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pPr lvl="0"/>
            <a:r>
              <a:rPr lang="en-US" altLang="ja-JP" sz="2400" dirty="0">
                <a:solidFill>
                  <a:prstClr val="black"/>
                </a:solidFill>
              </a:rPr>
              <a:t>5</a:t>
            </a:r>
            <a:r>
              <a:rPr lang="ja-JP" altLang="en-US" sz="2400" dirty="0">
                <a:solidFill>
                  <a:prstClr val="black"/>
                </a:solidFill>
              </a:rPr>
              <a:t>は</a:t>
            </a:r>
            <a:r>
              <a:rPr lang="en-US" altLang="ja-JP" sz="2400" dirty="0">
                <a:solidFill>
                  <a:prstClr val="black"/>
                </a:solidFill>
              </a:rPr>
              <a:t>5</a:t>
            </a:r>
            <a:r>
              <a:rPr lang="ja-JP" altLang="en-US" sz="2400" dirty="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0</a:t>
            </a:r>
          </a:p>
          <a:p>
            <a:pPr lvl="0"/>
            <a:r>
              <a:rPr lang="en-US" altLang="ja-JP" sz="2400" dirty="0">
                <a:solidFill>
                  <a:prstClr val="black"/>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a:t>発展課題</a:t>
            </a:r>
            <a:r>
              <a:rPr lang="ja-JP" altLang="en-US" dirty="0"/>
              <a:t>１</a:t>
            </a:r>
            <a:endParaRPr kumimoji="1" lang="ja-JP" altLang="en-US" dirty="0"/>
          </a:p>
        </p:txBody>
      </p:sp>
      <p:sp>
        <p:nvSpPr>
          <p:cNvPr id="4" name="正方形/長方形 3"/>
          <p:cNvSpPr/>
          <p:nvPr/>
        </p:nvSpPr>
        <p:spPr>
          <a:xfrm>
            <a:off x="683568" y="1196752"/>
            <a:ext cx="7920880" cy="1938992"/>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r>
              <a:rPr lang="en-US" altLang="ja-JP" sz="2400" dirty="0">
                <a:latin typeface="+mn-ea"/>
              </a:rPr>
              <a:t>1582</a:t>
            </a:r>
            <a:r>
              <a:rPr lang="ja-JP" altLang="en-US" sz="2400" dirty="0">
                <a:latin typeface="+mn-ea"/>
              </a:rPr>
              <a:t>年以降かどうかのチェックをする場合は</a:t>
            </a:r>
            <a:r>
              <a:rPr lang="en-US" altLang="ja-JP" sz="2400" dirty="0">
                <a:latin typeface="+mn-ea"/>
              </a:rPr>
              <a:t>if</a:t>
            </a:r>
            <a:r>
              <a:rPr lang="ja-JP" altLang="en-US" sz="2400" dirty="0">
                <a:latin typeface="+mn-ea"/>
              </a:rPr>
              <a:t>文</a:t>
            </a:r>
            <a:r>
              <a:rPr lang="en-US" altLang="ja-JP" sz="2400" dirty="0">
                <a:latin typeface="+mn-ea"/>
              </a:rPr>
              <a:t>2</a:t>
            </a:r>
            <a:r>
              <a:rPr lang="ja-JP" altLang="en-US" sz="2400" dirty="0">
                <a:latin typeface="+mn-ea"/>
              </a:rPr>
              <a:t>個用いて</a:t>
            </a:r>
            <a:r>
              <a:rPr lang="en-US" altLang="ja-JP" sz="2400" dirty="0">
                <a:latin typeface="+mn-ea"/>
              </a:rPr>
              <a:t>OK</a:t>
            </a:r>
            <a:r>
              <a:rPr lang="ja-JP" altLang="en-US" sz="2400" dirty="0">
                <a:latin typeface="+mn-ea"/>
              </a:rPr>
              <a:t>です。チェックしなくてもいいです。）</a:t>
            </a:r>
            <a:r>
              <a:rPr lang="ja-JP" altLang="en-US" sz="2400" dirty="0">
                <a:latin typeface="+mn-ea"/>
                <a:cs typeface="ヒラギノ角ゴ Pro W3" charset="0"/>
              </a:rPr>
              <a:t>閏年の定義は第１回発展課題</a:t>
            </a:r>
            <a:r>
              <a:rPr lang="en-US" altLang="ja-JP" sz="2400" dirty="0">
                <a:latin typeface="+mn-ea"/>
                <a:cs typeface="ヒラギノ角ゴ Pro W3" charset="0"/>
              </a:rPr>
              <a:t>2</a:t>
            </a:r>
            <a:r>
              <a:rPr lang="ja-JP" altLang="en-US" sz="2400" dirty="0">
                <a:latin typeface="+mn-ea"/>
                <a:cs typeface="ヒラギノ角ゴ Pro W3" charset="0"/>
              </a:rPr>
              <a:t>を参照せよ。</a:t>
            </a:r>
            <a:endParaRPr lang="en-US" altLang="ja-JP" sz="2400" dirty="0">
              <a:latin typeface="+mn-ea"/>
              <a:cs typeface="ヒラギノ角ゴ Pro W3" charset="0"/>
            </a:endParaRPr>
          </a:p>
        </p:txBody>
      </p:sp>
      <p:sp>
        <p:nvSpPr>
          <p:cNvPr id="5" name="正方形/長方形 4"/>
          <p:cNvSpPr/>
          <p:nvPr/>
        </p:nvSpPr>
        <p:spPr>
          <a:xfrm>
            <a:off x="1187624" y="3284984"/>
            <a:ext cx="5328592" cy="3170099"/>
          </a:xfrm>
          <a:prstGeom prst="rect">
            <a:avLst/>
          </a:prstGeom>
        </p:spPr>
        <p:txBody>
          <a:bodyPr wrap="square">
            <a:spAutoFit/>
          </a:bodyPr>
          <a:lstStyle/>
          <a:p>
            <a:pPr lvl="0"/>
            <a:r>
              <a:rPr lang="en-US" altLang="ja-JP" sz="2000" dirty="0">
                <a:solidFill>
                  <a:prstClr val="black"/>
                </a:solidFill>
                <a:latin typeface="+mn-ea"/>
              </a:rPr>
              <a:t>[</a:t>
            </a:r>
            <a:r>
              <a:rPr lang="ja-JP" altLang="en-US" sz="2000" dirty="0">
                <a:solidFill>
                  <a:prstClr val="black"/>
                </a:solidFill>
                <a:latin typeface="+mn-ea"/>
              </a:rPr>
              <a:t>実行例</a:t>
            </a:r>
            <a:r>
              <a:rPr lang="en-US" altLang="ja-JP" sz="2000" dirty="0">
                <a:solidFill>
                  <a:prstClr val="black"/>
                </a:solidFill>
                <a:latin typeface="+mn-ea"/>
              </a:rPr>
              <a:t>]</a:t>
            </a:r>
          </a:p>
          <a:p>
            <a:pPr>
              <a:buFont typeface="Wingdings" charset="0"/>
              <a:buNone/>
            </a:pPr>
            <a:r>
              <a:rPr lang="en-US" altLang="ja-JP" sz="2000" dirty="0">
                <a:latin typeface="+mn-ea"/>
                <a:cs typeface="ヒラギノ角ゴ Pro W3" charset="0"/>
              </a:rPr>
              <a:t>$ ./</a:t>
            </a:r>
            <a:r>
              <a:rPr lang="en-US" altLang="ja-JP" sz="2000" dirty="0" err="1">
                <a:latin typeface="+mn-ea"/>
                <a:cs typeface="ヒラギノ角ゴ Pro W3" charset="0"/>
              </a:rPr>
              <a:t>a.out</a:t>
            </a:r>
            <a:endParaRPr lang="en-US" altLang="ja-JP" sz="2000" dirty="0">
              <a:latin typeface="+mn-ea"/>
              <a:cs typeface="ヒラギノ角ゴ Pro W3" charset="0"/>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lvl="0"/>
            <a:r>
              <a:rPr lang="en-US" altLang="ja-JP" sz="2000" dirty="0">
                <a:latin typeface="+mn-ea"/>
                <a:cs typeface="ヒラギノ角ゴ Pro W3" charset="0"/>
              </a:rPr>
              <a:t>$ ./</a:t>
            </a:r>
            <a:r>
              <a:rPr lang="en-US" altLang="ja-JP" sz="2000" dirty="0" err="1">
                <a:solidFill>
                  <a:prstClr val="black"/>
                </a:solidFill>
              </a:rPr>
              <a:t>a.out</a:t>
            </a:r>
            <a:endParaRPr lang="en-US" altLang="ja-JP" sz="2000" dirty="0">
              <a:solidFill>
                <a:prstClr val="black"/>
              </a:solidFill>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lvl="0"/>
            <a:r>
              <a:rPr lang="en-US" altLang="ja-JP" sz="2000" dirty="0">
                <a:latin typeface="+mn-ea"/>
                <a:cs typeface="ヒラギノ角ゴ Pro W3" charset="0"/>
              </a:rPr>
              <a:t>$ ./</a:t>
            </a:r>
            <a:r>
              <a:rPr lang="en-US" altLang="ja-JP" sz="2000" dirty="0" err="1">
                <a:solidFill>
                  <a:prstClr val="black"/>
                </a:solidFill>
              </a:rPr>
              <a:t>a.out</a:t>
            </a:r>
            <a:endParaRPr lang="en-US" altLang="ja-JP" sz="2000" dirty="0">
              <a:solidFill>
                <a:prstClr val="black"/>
              </a:solidFill>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a:t>発展課題</a:t>
            </a:r>
            <a:r>
              <a:rPr lang="ja-JP" altLang="en-US" dirty="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a:t>正の整数をキーボードから受け取り、各桁の数および桁数を以下のように表示するプログラムを書け。</a:t>
            </a:r>
            <a:endParaRPr lang="en-US" altLang="ja-JP" sz="2400" dirty="0"/>
          </a:p>
          <a:p>
            <a:r>
              <a:rPr lang="en-US" altLang="ja-JP" sz="2400" dirty="0"/>
              <a:t>             </a:t>
            </a:r>
          </a:p>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正の整数を入力してください</a:t>
            </a:r>
            <a:r>
              <a:rPr lang="en-US" altLang="ja-JP" sz="2400" dirty="0"/>
              <a:t>: </a:t>
            </a:r>
            <a:r>
              <a:rPr lang="en-US" altLang="ja-JP" sz="2400" dirty="0">
                <a:solidFill>
                  <a:srgbClr val="FF0000"/>
                </a:solidFill>
              </a:rPr>
              <a:t>234</a:t>
            </a:r>
          </a:p>
          <a:p>
            <a:r>
              <a:rPr lang="en-US" altLang="ja-JP" sz="2400" dirty="0"/>
              <a:t>1</a:t>
            </a:r>
            <a:r>
              <a:rPr lang="ja-JP" altLang="en-US" sz="2400" dirty="0" err="1"/>
              <a:t>の位は</a:t>
            </a:r>
            <a:r>
              <a:rPr lang="en-US" altLang="ja-JP" sz="2400" dirty="0"/>
              <a:t>4</a:t>
            </a:r>
            <a:r>
              <a:rPr lang="ja-JP" altLang="en-US" sz="2400" dirty="0"/>
              <a:t>です。</a:t>
            </a:r>
            <a:endParaRPr lang="en-US" altLang="ja-JP" sz="2400" dirty="0"/>
          </a:p>
          <a:p>
            <a:r>
              <a:rPr lang="en-US" altLang="ja-JP" sz="2400" dirty="0"/>
              <a:t>10</a:t>
            </a:r>
            <a:r>
              <a:rPr lang="ja-JP" altLang="en-US" sz="2400" dirty="0" err="1"/>
              <a:t>の位は</a:t>
            </a:r>
            <a:r>
              <a:rPr lang="en-US" altLang="ja-JP" sz="2400" dirty="0"/>
              <a:t>3</a:t>
            </a:r>
            <a:r>
              <a:rPr lang="ja-JP" altLang="en-US" sz="2400" dirty="0"/>
              <a:t>です。</a:t>
            </a:r>
            <a:endParaRPr lang="en-US" altLang="ja-JP" sz="2400" dirty="0"/>
          </a:p>
          <a:p>
            <a:r>
              <a:rPr lang="en-US" altLang="ja-JP" sz="2400" dirty="0"/>
              <a:t>100</a:t>
            </a:r>
            <a:r>
              <a:rPr lang="ja-JP" altLang="en-US" sz="2400" dirty="0" err="1"/>
              <a:t>の位は</a:t>
            </a:r>
            <a:r>
              <a:rPr lang="en-US" altLang="ja-JP" sz="2400" dirty="0"/>
              <a:t>2</a:t>
            </a:r>
            <a:r>
              <a:rPr lang="ja-JP" altLang="en-US" sz="2400" dirty="0"/>
              <a:t>です。</a:t>
            </a:r>
            <a:endParaRPr lang="en-US" altLang="ja-JP" sz="2400" dirty="0"/>
          </a:p>
          <a:p>
            <a:r>
              <a:rPr lang="en-US" altLang="ja-JP" sz="2400" dirty="0"/>
              <a:t>234</a:t>
            </a:r>
            <a:r>
              <a:rPr lang="ja-JP" altLang="en-US" sz="2400" dirty="0"/>
              <a:t>は</a:t>
            </a:r>
            <a:r>
              <a:rPr lang="en-US" altLang="ja-JP" sz="2400" dirty="0"/>
              <a:t>3</a:t>
            </a:r>
            <a:r>
              <a:rPr lang="ja-JP" altLang="en-US" sz="2400" dirty="0"/>
              <a:t>桁の数です。</a:t>
            </a:r>
            <a:endParaRPr lang="en-US" altLang="ja-JP" sz="2400" dirty="0"/>
          </a:p>
          <a:p>
            <a:r>
              <a:rPr lang="en-US" altLang="ja-JP" sz="2400" dirty="0"/>
              <a:t>$</a:t>
            </a:r>
          </a:p>
          <a:p>
            <a:endParaRPr lang="en-US" altLang="ja-JP" sz="2400" dirty="0"/>
          </a:p>
          <a:p>
            <a:endParaRPr lang="en-US" altLang="ja-JP" sz="2400" dirty="0"/>
          </a:p>
          <a:p>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06090"/>
          </a:xfrm>
        </p:spPr>
        <p:txBody>
          <a:bodyPr>
            <a:normAutofit fontScale="90000"/>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251520" y="836712"/>
            <a:ext cx="8568952" cy="6001642"/>
          </a:xfrm>
          <a:prstGeom prst="rect">
            <a:avLst/>
          </a:prstGeom>
          <a:noFill/>
        </p:spPr>
        <p:txBody>
          <a:bodyPr wrap="square" rtlCol="0">
            <a:spAutoFit/>
          </a:bodyPr>
          <a:lstStyle/>
          <a:p>
            <a:r>
              <a:rPr lang="ja-JP" altLang="en-US" sz="2400" dirty="0"/>
              <a:t>正の整数を</a:t>
            </a:r>
            <a:r>
              <a:rPr lang="en-US" altLang="ja-JP" sz="2400" dirty="0"/>
              <a:t>2</a:t>
            </a:r>
            <a:r>
              <a:rPr lang="ja-JP" altLang="en-US" sz="2400" dirty="0"/>
              <a:t>つキーボードから読みとり、それらの割り算を小数点以下</a:t>
            </a:r>
            <a:r>
              <a:rPr lang="en-US" altLang="ja-JP" sz="2400" dirty="0"/>
              <a:t>50</a:t>
            </a:r>
            <a:r>
              <a:rPr lang="ja-JP" altLang="en-US" sz="2400" dirty="0"/>
              <a:t>桁まで正確に行うプログラムを書け。（</a:t>
            </a:r>
            <a:r>
              <a:rPr lang="en-US" altLang="ja-JP" sz="2400" dirty="0"/>
              <a:t>51</a:t>
            </a:r>
            <a:r>
              <a:rPr lang="ja-JP" altLang="en-US" sz="2400" dirty="0"/>
              <a:t>桁目の四捨五入は不要。）負の数が入力された場合の処理は自由にしてよい。ただし小数点以下</a:t>
            </a:r>
            <a:r>
              <a:rPr lang="en-US" altLang="ja-JP" sz="2400" dirty="0"/>
              <a:t>50</a:t>
            </a:r>
            <a:r>
              <a:rPr lang="ja-JP" altLang="en-US" sz="2400" dirty="0"/>
              <a:t>桁未満で割り切れたらそこで表示を終わらせるようにせよ。</a:t>
            </a:r>
            <a:endParaRPr lang="en-US" altLang="ja-JP" sz="2400" dirty="0"/>
          </a:p>
          <a:p>
            <a:r>
              <a:rPr lang="en-US" altLang="ja-JP" sz="2400" dirty="0"/>
              <a:t>[</a:t>
            </a:r>
            <a:r>
              <a:rPr lang="ja-JP" altLang="en-US" sz="2400" dirty="0"/>
              <a:t>実行例</a:t>
            </a:r>
            <a:r>
              <a:rPr lang="en-US" altLang="ja-JP" sz="2400" dirty="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a:t>0.04918032786885245901639344262295081967213114754098</a:t>
            </a:r>
            <a:endParaRPr lang="en-US" altLang="ja-JP" sz="2400" dirty="0"/>
          </a:p>
          <a:p>
            <a:r>
              <a:rPr lang="en-US" altLang="ja-JP" sz="2400" dirty="0"/>
              <a:t>[</a:t>
            </a:r>
            <a:r>
              <a:rPr lang="ja-JP" altLang="en-US" sz="2400" dirty="0"/>
              <a:t>実行例</a:t>
            </a:r>
            <a:r>
              <a:rPr lang="en-US" altLang="ja-JP" sz="2400" dirty="0"/>
              <a:t>2]</a:t>
            </a:r>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a:t>$ </a:t>
            </a:r>
            <a:endParaRPr lang="is-IS" altLang="ja-JP" sz="2400" dirty="0"/>
          </a:p>
        </p:txBody>
      </p:sp>
    </p:spTree>
    <p:extLst>
      <p:ext uri="{BB962C8B-B14F-4D97-AF65-F5344CB8AC3E}">
        <p14:creationId xmlns:p14="http://schemas.microsoft.com/office/powerpoint/2010/main" val="4214780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a:t>１．整数を２つキーボードから入力し、それらの和を表示するということを繰り返すプログラムを作成せよ。ただし、毎回</a:t>
            </a:r>
            <a:r>
              <a:rPr lang="ja-JP" altLang="en-US" sz="2400" dirty="0"/>
              <a:t>以下のような</a:t>
            </a:r>
            <a:r>
              <a:rPr kumimoji="1" lang="ja-JP" altLang="en-US" sz="2400" dirty="0"/>
              <a:t>メッセージを出し、確認するようにせよ。</a:t>
            </a:r>
            <a:endParaRPr kumimoji="1" lang="en-US" altLang="ja-JP" sz="2400" dirty="0"/>
          </a:p>
          <a:p>
            <a:r>
              <a:rPr lang="ja-JP" altLang="en-US" sz="2400" dirty="0"/>
              <a:t>          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整数を一つ入力してください</a:t>
            </a:r>
            <a:r>
              <a:rPr lang="en-US" altLang="ja-JP" sz="2400" dirty="0"/>
              <a:t>: </a:t>
            </a:r>
            <a:r>
              <a:rPr lang="en-US" altLang="ja-JP" sz="2400" dirty="0">
                <a:solidFill>
                  <a:srgbClr val="FF0000"/>
                </a:solidFill>
              </a:rPr>
              <a:t>2</a:t>
            </a:r>
          </a:p>
          <a:p>
            <a:r>
              <a:rPr lang="ja-JP" altLang="en-US" sz="2400" dirty="0"/>
              <a:t>整数をもう一つ入力してください</a:t>
            </a:r>
            <a:r>
              <a:rPr lang="en-US" altLang="ja-JP" sz="2400" dirty="0"/>
              <a:t>: </a:t>
            </a:r>
            <a:r>
              <a:rPr lang="en-US" altLang="ja-JP" sz="2400" dirty="0">
                <a:solidFill>
                  <a:srgbClr val="FF0000"/>
                </a:solidFill>
              </a:rPr>
              <a:t>3</a:t>
            </a:r>
          </a:p>
          <a:p>
            <a:r>
              <a:rPr lang="en-US" altLang="ja-JP" sz="2400" dirty="0"/>
              <a:t>2 + 3 = 5</a:t>
            </a:r>
          </a:p>
          <a:p>
            <a:r>
              <a:rPr lang="ja-JP" altLang="en-US" sz="2400" dirty="0"/>
              <a:t>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r>
              <a:rPr lang="en-US" altLang="ja-JP" sz="2400" dirty="0"/>
              <a:t>: </a:t>
            </a:r>
            <a:r>
              <a:rPr lang="en-US" altLang="ja-JP" sz="2400" dirty="0">
                <a:solidFill>
                  <a:srgbClr val="FF0000"/>
                </a:solidFill>
              </a:rPr>
              <a:t>1</a:t>
            </a:r>
          </a:p>
          <a:p>
            <a:r>
              <a:rPr lang="ja-JP" altLang="en-US" sz="2400" dirty="0"/>
              <a:t>整数を一つ入力してください</a:t>
            </a:r>
            <a:r>
              <a:rPr lang="en-US" altLang="ja-JP" sz="2400" dirty="0"/>
              <a:t>: </a:t>
            </a:r>
            <a:r>
              <a:rPr lang="en-US" altLang="ja-JP" sz="2400" dirty="0">
                <a:solidFill>
                  <a:srgbClr val="FF0000"/>
                </a:solidFill>
              </a:rPr>
              <a:t>34</a:t>
            </a:r>
          </a:p>
          <a:p>
            <a:r>
              <a:rPr lang="ja-JP" altLang="en-US" sz="2400" dirty="0"/>
              <a:t>整数をもう一つ入力してください</a:t>
            </a:r>
            <a:r>
              <a:rPr lang="en-US" altLang="ja-JP" sz="2400" dirty="0"/>
              <a:t>: </a:t>
            </a:r>
            <a:r>
              <a:rPr lang="en-US" altLang="ja-JP" sz="2400" dirty="0">
                <a:solidFill>
                  <a:srgbClr val="FF0000"/>
                </a:solidFill>
              </a:rPr>
              <a:t>45</a:t>
            </a:r>
          </a:p>
          <a:p>
            <a:r>
              <a:rPr lang="en-US" altLang="ja-JP" sz="2400" dirty="0"/>
              <a:t>34 + 45 = 79</a:t>
            </a:r>
          </a:p>
          <a:p>
            <a:r>
              <a:rPr lang="ja-JP" altLang="en-US" sz="2400" dirty="0"/>
              <a:t>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r>
              <a:rPr lang="en-US" altLang="ja-JP" sz="2400" dirty="0"/>
              <a:t>: </a:t>
            </a:r>
            <a:r>
              <a:rPr lang="en-US" altLang="ja-JP" sz="2400" dirty="0">
                <a:solidFill>
                  <a:srgbClr val="FF0000"/>
                </a:solidFill>
              </a:rPr>
              <a:t>0</a:t>
            </a:r>
          </a:p>
          <a:p>
            <a:r>
              <a:rPr lang="en-US" altLang="ja-JP"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式文（教科書</a:t>
            </a:r>
            <a:r>
              <a:rPr kumimoji="1" lang="en-US" altLang="ja-JP" dirty="0"/>
              <a:t>p. 29, p. 101</a:t>
            </a:r>
            <a:r>
              <a:rPr kumimoji="1" lang="ja-JP" altLang="en-US"/>
              <a:t>）</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a:t>例えば、文</a:t>
            </a:r>
            <a:endParaRPr lang="en-US" altLang="ja-JP" sz="2400" dirty="0"/>
          </a:p>
          <a:p>
            <a:pPr>
              <a:buNone/>
            </a:pPr>
            <a:r>
              <a:rPr lang="en-US" altLang="ja-JP" sz="2400" dirty="0"/>
              <a:t>   x=1;</a:t>
            </a:r>
          </a:p>
          <a:p>
            <a:pPr>
              <a:buNone/>
            </a:pPr>
            <a:r>
              <a:rPr lang="ja-JP" altLang="en-US" sz="2400" dirty="0"/>
              <a:t>は、</a:t>
            </a:r>
            <a:r>
              <a:rPr lang="en-US" altLang="ja-JP" sz="2400" dirty="0"/>
              <a:t>x=1</a:t>
            </a:r>
            <a:r>
              <a:rPr lang="ja-JP" altLang="en-US" sz="2400" dirty="0"/>
              <a:t>が代入式であり、その次にセミコロンが書かれているという構造をしている。式の次にセミコロン；を書くと文になる。これを式文と言う。</a:t>
            </a:r>
            <a:endParaRPr lang="en-US" altLang="ja-JP" sz="2400" dirty="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a:t>式文の構文１</a:t>
            </a:r>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a:t>式</a:t>
            </a:r>
            <a:r>
              <a:rPr kumimoji="1" lang="en-US" altLang="ja-JP" sz="2800" dirty="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a:t>式文 </a:t>
            </a:r>
            <a:r>
              <a:rPr lang="en-US" altLang="ja-JP" sz="2800" dirty="0">
                <a:solidFill>
                  <a:srgbClr val="FF0000"/>
                </a:solidFill>
              </a:rPr>
              <a:t>e;</a:t>
            </a:r>
            <a:r>
              <a:rPr lang="en-US" altLang="ja-JP" sz="2800" dirty="0"/>
              <a:t> </a:t>
            </a:r>
            <a:r>
              <a:rPr lang="ja-JP" altLang="en-US" sz="2800" dirty="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a:t>式</a:t>
            </a:r>
            <a:r>
              <a:rPr kumimoji="1" lang="en-US" altLang="ja-JP" sz="2800" dirty="0"/>
              <a:t>e</a:t>
            </a:r>
            <a:r>
              <a:rPr kumimoji="1" lang="ja-JP" altLang="en-US" sz="2800" dirty="0" err="1"/>
              <a:t>を評</a:t>
            </a:r>
            <a:r>
              <a:rPr kumimoji="1" lang="ja-JP" altLang="en-US" sz="2800" dirty="0"/>
              <a:t>価する。評価結果</a:t>
            </a:r>
            <a:r>
              <a:rPr lang="ja-JP" altLang="en-US" sz="2800" dirty="0"/>
              <a:t>は</a:t>
            </a:r>
            <a:r>
              <a:rPr kumimoji="1" lang="ja-JP" altLang="en-US" sz="2800" dirty="0"/>
              <a:t>捨てる。</a:t>
            </a:r>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a:t>式文は文であり、文が書けるところならどこにでも書くことができる。</a:t>
            </a:r>
            <a:endParaRPr lang="en-US" altLang="ja-JP" sz="2000" dirty="0"/>
          </a:p>
          <a:p>
            <a:r>
              <a:rPr lang="ja-JP" altLang="en-US" sz="2000" dirty="0"/>
              <a:t>式文は、式の評価中に変数への代入や画面への出力などが起こる場合に用いる。</a:t>
            </a:r>
            <a:r>
              <a:rPr lang="en-US" altLang="ja-JP" sz="2000" dirty="0"/>
              <a:t>1+2;</a:t>
            </a:r>
            <a:r>
              <a:rPr lang="ja-JP" altLang="en-US" sz="2000" dirty="0"/>
              <a:t>なども式文であり文であるが、このような文は書く意味がない。</a:t>
            </a:r>
            <a:endParaRPr lang="en-US" altLang="ja-JP"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a:t>
            </a:r>
          </a:p>
          <a:p>
            <a:r>
              <a:rPr lang="en-US" altLang="ja-JP" sz="2000" dirty="0"/>
              <a:t>  </a:t>
            </a:r>
            <a:r>
              <a:rPr lang="en-US" altLang="ja-JP" sz="2000" dirty="0" err="1"/>
              <a:t>int</a:t>
            </a:r>
            <a:r>
              <a:rPr lang="en-US" altLang="ja-JP" sz="2000" dirty="0"/>
              <a:t> b;</a:t>
            </a:r>
          </a:p>
          <a:p>
            <a:r>
              <a:rPr lang="en-US" altLang="ja-JP" sz="2000" dirty="0"/>
              <a:t>  </a:t>
            </a:r>
            <a:r>
              <a:rPr lang="en-US" altLang="ja-JP" sz="2000" dirty="0" err="1"/>
              <a:t>int</a:t>
            </a:r>
            <a:r>
              <a:rPr lang="en-US" altLang="ja-JP" sz="2000" dirty="0"/>
              <a:t> c;</a:t>
            </a:r>
          </a:p>
          <a:p>
            <a:r>
              <a:rPr lang="en-US" altLang="ja-JP" sz="2000" dirty="0"/>
              <a:t>  while (1) {</a:t>
            </a:r>
          </a:p>
          <a:p>
            <a:r>
              <a:rPr lang="en-US" altLang="ja-JP" sz="2000" dirty="0"/>
              <a:t>    </a:t>
            </a:r>
            <a:r>
              <a:rPr lang="en-US" altLang="ja-JP" sz="2000" dirty="0" err="1"/>
              <a:t>printf</a:t>
            </a:r>
            <a:r>
              <a:rPr lang="en-US" altLang="ja-JP" sz="2000" dirty="0"/>
              <a:t> ("</a:t>
            </a:r>
            <a:r>
              <a:rPr lang="ja-JP" altLang="en-US" sz="2000" dirty="0"/>
              <a:t>整数を一つ入力してください</a:t>
            </a:r>
            <a:r>
              <a:rPr lang="en-US" altLang="ja-JP" sz="2000" dirty="0"/>
              <a:t>: ");</a:t>
            </a:r>
          </a:p>
          <a:p>
            <a:r>
              <a:rPr lang="en-US" altLang="ja-JP" sz="2000" dirty="0"/>
              <a:t>    </a:t>
            </a:r>
            <a:r>
              <a:rPr lang="en-US" altLang="ja-JP" sz="2000" dirty="0" err="1"/>
              <a:t>scanf</a:t>
            </a:r>
            <a:r>
              <a:rPr lang="en-US" altLang="ja-JP" sz="2000" dirty="0"/>
              <a:t> ("%d", &amp;a);</a:t>
            </a:r>
          </a:p>
          <a:p>
            <a:r>
              <a:rPr lang="en-US" altLang="ja-JP" sz="2000" dirty="0"/>
              <a:t>    </a:t>
            </a:r>
            <a:r>
              <a:rPr lang="en-US" altLang="ja-JP" sz="2000" dirty="0" err="1"/>
              <a:t>printf</a:t>
            </a:r>
            <a:r>
              <a:rPr lang="en-US" altLang="ja-JP" sz="2000" dirty="0"/>
              <a:t> ("</a:t>
            </a:r>
            <a:r>
              <a:rPr lang="ja-JP" altLang="en-US" sz="2000" dirty="0"/>
              <a:t>整数をもう一つ入力してください</a:t>
            </a:r>
            <a:r>
              <a:rPr lang="en-US" altLang="ja-JP" sz="2000" dirty="0"/>
              <a:t>: ");</a:t>
            </a:r>
          </a:p>
          <a:p>
            <a:r>
              <a:rPr lang="en-US" altLang="ja-JP" sz="2000" dirty="0"/>
              <a:t>    </a:t>
            </a:r>
            <a:r>
              <a:rPr lang="en-US" altLang="ja-JP" sz="2000" dirty="0" err="1"/>
              <a:t>scanf</a:t>
            </a:r>
            <a:r>
              <a:rPr lang="en-US" altLang="ja-JP" sz="2000" dirty="0"/>
              <a:t> ("%d", &amp;b);</a:t>
            </a:r>
          </a:p>
          <a:p>
            <a:r>
              <a:rPr lang="en-US" altLang="ja-JP" sz="2000" dirty="0"/>
              <a:t>    </a:t>
            </a:r>
            <a:r>
              <a:rPr lang="en-US" altLang="ja-JP" sz="2000" dirty="0" err="1"/>
              <a:t>printf</a:t>
            </a:r>
            <a:r>
              <a:rPr lang="en-US" altLang="ja-JP" sz="2000" dirty="0"/>
              <a:t> ("%d + %d = %d\n", a, b, </a:t>
            </a:r>
            <a:r>
              <a:rPr lang="en-US" altLang="ja-JP" sz="2000" dirty="0" err="1"/>
              <a:t>a+b</a:t>
            </a:r>
            <a:r>
              <a:rPr lang="en-US" altLang="ja-JP" sz="2000" dirty="0"/>
              <a:t>);</a:t>
            </a:r>
          </a:p>
          <a:p>
            <a:r>
              <a:rPr lang="en-US" altLang="ja-JP" sz="2000" dirty="0"/>
              <a:t>    </a:t>
            </a:r>
            <a:r>
              <a:rPr lang="en-US" altLang="ja-JP" sz="2000" dirty="0" err="1"/>
              <a:t>printf</a:t>
            </a:r>
            <a:r>
              <a:rPr lang="en-US" altLang="ja-JP" sz="2000" dirty="0"/>
              <a:t> ("</a:t>
            </a:r>
            <a:r>
              <a:rPr lang="ja-JP" altLang="en-US" sz="2000" dirty="0"/>
              <a:t>続ける場合は</a:t>
            </a:r>
            <a:r>
              <a:rPr lang="en-US" altLang="ja-JP" sz="2000" dirty="0"/>
              <a:t>1</a:t>
            </a:r>
            <a:r>
              <a:rPr lang="ja-JP" altLang="en-US" sz="2000" dirty="0"/>
              <a:t>を、終了する場合は</a:t>
            </a:r>
            <a:r>
              <a:rPr lang="en-US" altLang="ja-JP" sz="2000" dirty="0"/>
              <a:t>0</a:t>
            </a:r>
            <a:r>
              <a:rPr lang="ja-JP" altLang="en-US" sz="2000" dirty="0"/>
              <a:t>を入力してください</a:t>
            </a:r>
            <a:r>
              <a:rPr lang="en-US" altLang="ja-JP" sz="2000" dirty="0"/>
              <a:t>: ");</a:t>
            </a:r>
          </a:p>
          <a:p>
            <a:r>
              <a:rPr lang="en-US" altLang="ja-JP" sz="2000" dirty="0"/>
              <a:t>    </a:t>
            </a:r>
            <a:r>
              <a:rPr lang="en-US" altLang="ja-JP" sz="2000" dirty="0" err="1"/>
              <a:t>scanf</a:t>
            </a:r>
            <a:r>
              <a:rPr lang="en-US" altLang="ja-JP" sz="2000" dirty="0"/>
              <a:t> ("%d", &amp;c);</a:t>
            </a:r>
          </a:p>
          <a:p>
            <a:r>
              <a:rPr lang="en-US" altLang="ja-JP" sz="2000" dirty="0"/>
              <a:t>    if (c==0) break;</a:t>
            </a:r>
          </a:p>
          <a:p>
            <a:r>
              <a:rPr lang="en-US" altLang="ja-JP" sz="2000" dirty="0"/>
              <a:t>  }</a:t>
            </a:r>
          </a:p>
          <a:p>
            <a:r>
              <a:rPr lang="en-US" altLang="ja-JP" sz="2000" dirty="0"/>
              <a:t>  return 0;</a:t>
            </a:r>
          </a:p>
          <a:p>
            <a:r>
              <a:rPr lang="en-US" altLang="ja-JP" sz="20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en-US" altLang="ja-JP" sz="2400" dirty="0">
                <a:solidFill>
                  <a:prstClr val="black"/>
                </a:solidFill>
              </a:rPr>
              <a:t>$ ./</a:t>
            </a:r>
            <a:r>
              <a:rPr lang="en-US" altLang="ja-JP" sz="2400" dirty="0" err="1">
                <a:solidFill>
                  <a:prstClr val="black"/>
                </a:solidFill>
              </a:rPr>
              <a:t>a.out</a:t>
            </a:r>
            <a:endParaRPr lang="en-US" altLang="ja-JP" sz="2400" dirty="0">
              <a:solidFill>
                <a:prstClr val="black"/>
              </a:solidFill>
            </a:endParaRP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30</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60</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65</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-1</a:t>
            </a:r>
          </a:p>
          <a:p>
            <a:pPr lvl="0"/>
            <a:r>
              <a:rPr lang="ja-JP" altLang="en-US" sz="2400" dirty="0">
                <a:solidFill>
                  <a:prstClr val="black"/>
                </a:solidFill>
              </a:rPr>
              <a:t>平均点は</a:t>
            </a:r>
            <a:r>
              <a:rPr lang="en-US" altLang="ja-JP" sz="2400" dirty="0">
                <a:solidFill>
                  <a:prstClr val="black"/>
                </a:solidFill>
              </a:rPr>
              <a:t>51.666667</a:t>
            </a:r>
            <a:r>
              <a:rPr lang="ja-JP" altLang="en-US" sz="2400" dirty="0">
                <a:solidFill>
                  <a:prstClr val="black"/>
                </a:solidFill>
              </a:rPr>
              <a:t>点です。</a:t>
            </a:r>
          </a:p>
          <a:p>
            <a:pPr lvl="0"/>
            <a:r>
              <a:rPr lang="en-US" altLang="ja-JP" sz="2400" dirty="0">
                <a:solidFill>
                  <a:prstClr val="black"/>
                </a:solidFill>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sum;</a:t>
            </a:r>
          </a:p>
          <a:p>
            <a:r>
              <a:rPr lang="en-US" altLang="ja-JP" sz="2000" dirty="0"/>
              <a:t>  </a:t>
            </a:r>
            <a:r>
              <a:rPr lang="en-US" altLang="ja-JP" sz="2000" dirty="0" err="1"/>
              <a:t>int</a:t>
            </a:r>
            <a:r>
              <a:rPr lang="en-US" altLang="ja-JP" sz="2000" dirty="0"/>
              <a:t> n;</a:t>
            </a:r>
          </a:p>
          <a:p>
            <a:r>
              <a:rPr lang="en-US" altLang="ja-JP" sz="2000" dirty="0"/>
              <a:t>  sum = 0;</a:t>
            </a:r>
          </a:p>
          <a:p>
            <a:r>
              <a:rPr lang="en-US" altLang="ja-JP" sz="2000" dirty="0"/>
              <a:t>  n = 0;</a:t>
            </a:r>
          </a:p>
          <a:p>
            <a:r>
              <a:rPr lang="en-US" altLang="ja-JP" sz="2000" dirty="0"/>
              <a:t>  while (1) {</a:t>
            </a:r>
          </a:p>
          <a:p>
            <a:r>
              <a:rPr lang="en-US" altLang="ja-JP" sz="2000" dirty="0"/>
              <a:t>    </a:t>
            </a:r>
            <a:r>
              <a:rPr lang="en-US" altLang="ja-JP" sz="2000" dirty="0" err="1"/>
              <a:t>printf</a:t>
            </a:r>
            <a:r>
              <a:rPr lang="en-US" altLang="ja-JP" sz="2000" dirty="0"/>
              <a:t> ("</a:t>
            </a:r>
            <a:r>
              <a:rPr lang="ja-JP" altLang="en-US" sz="2000" dirty="0"/>
              <a:t>得点を入力して下さい</a:t>
            </a:r>
            <a:r>
              <a:rPr lang="en-US" altLang="ja-JP" sz="2000" dirty="0"/>
              <a:t>: ");</a:t>
            </a:r>
          </a:p>
          <a:p>
            <a:r>
              <a:rPr lang="en-US" altLang="ja-JP" sz="2000" dirty="0"/>
              <a:t>    </a:t>
            </a:r>
            <a:r>
              <a:rPr lang="en-US" altLang="ja-JP" sz="2000" dirty="0" err="1"/>
              <a:t>scanf</a:t>
            </a:r>
            <a:r>
              <a:rPr lang="en-US" altLang="ja-JP" sz="2000" dirty="0"/>
              <a:t> ("%d", &amp;x);</a:t>
            </a:r>
          </a:p>
          <a:p>
            <a:r>
              <a:rPr lang="en-US" altLang="ja-JP" sz="2000" dirty="0"/>
              <a:t>    if (x&lt;0) break;</a:t>
            </a:r>
          </a:p>
          <a:p>
            <a:r>
              <a:rPr lang="en-US" altLang="ja-JP" sz="2000" dirty="0"/>
              <a:t>    sum = sum + x;</a:t>
            </a:r>
          </a:p>
          <a:p>
            <a:r>
              <a:rPr lang="en-US" altLang="ja-JP" sz="2000" dirty="0"/>
              <a:t>    n = n + 1;</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平均点は</a:t>
            </a:r>
            <a:r>
              <a:rPr lang="en-US" altLang="ja-JP" sz="2000" dirty="0"/>
              <a:t>%f</a:t>
            </a:r>
            <a:r>
              <a:rPr lang="ja-JP" altLang="en-US" sz="2000" dirty="0"/>
              <a:t>点です。</a:t>
            </a:r>
            <a:r>
              <a:rPr lang="en-US" altLang="ja-JP" sz="2000" dirty="0"/>
              <a:t>\n", (double)sum/n);</a:t>
            </a:r>
          </a:p>
          <a:p>
            <a:r>
              <a:rPr lang="en-US" altLang="ja-JP" sz="2000" dirty="0"/>
              <a:t>  return 0;</a:t>
            </a:r>
          </a:p>
          <a:p>
            <a:r>
              <a:rPr lang="en-US" altLang="ja-JP"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式文の構文２</a:t>
            </a:r>
            <a:r>
              <a:rPr lang="ja-JP" altLang="en-US"/>
              <a:t>： 空文（教科書</a:t>
            </a:r>
            <a:r>
              <a:rPr lang="en-US" altLang="ja-JP" dirty="0"/>
              <a:t>p. 101</a:t>
            </a:r>
            <a:r>
              <a:rPr lang="ja-JP" altLang="en-US"/>
              <a:t>）</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a:t>何もしない文として、空文というものがある。空文も式文である。</a:t>
            </a:r>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a:t>空文 </a:t>
            </a:r>
            <a:r>
              <a:rPr kumimoji="1" lang="en-US" altLang="ja-JP" sz="2800" dirty="0">
                <a:solidFill>
                  <a:srgbClr val="FF0000"/>
                </a:solidFill>
              </a:rPr>
              <a:t>; </a:t>
            </a:r>
            <a:r>
              <a:rPr kumimoji="1" lang="ja-JP" altLang="en-US" sz="2800" dirty="0"/>
              <a:t>の意味</a:t>
            </a:r>
            <a:endParaRPr kumimoji="1" lang="en-US" altLang="ja-JP" sz="2800" dirty="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a:t>何もしない</a:t>
            </a:r>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a:t>こんな構文を使う機会はないように思うかもしれないが</a:t>
            </a:r>
            <a:r>
              <a:rPr lang="ja-JP" altLang="en-US" sz="2400"/>
              <a:t>、使うこともある。</a:t>
            </a:r>
            <a:endParaRPr lang="en-US"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a:t>代入式のあとにセミコロン</a:t>
            </a:r>
            <a:endParaRPr kumimoji="1" lang="en-US" altLang="ja-JP" sz="2800" dirty="0"/>
          </a:p>
          <a:p>
            <a:pPr>
              <a:buNone/>
            </a:pPr>
            <a:r>
              <a:rPr lang="en-US" altLang="ja-JP" sz="2800" dirty="0"/>
              <a:t>       </a:t>
            </a:r>
            <a:r>
              <a:rPr lang="en-US" altLang="ja-JP" sz="2800" dirty="0">
                <a:solidFill>
                  <a:srgbClr val="FF0000"/>
                </a:solidFill>
              </a:rPr>
              <a:t>x = 1+2 </a:t>
            </a:r>
            <a:r>
              <a:rPr lang="en-US" altLang="ja-JP" sz="2800" dirty="0"/>
              <a:t>;</a:t>
            </a:r>
          </a:p>
          <a:p>
            <a:r>
              <a:rPr kumimoji="1" lang="ja-JP" altLang="en-US" sz="2800" dirty="0"/>
              <a:t>関数呼び出し式のあとにセミコロン</a:t>
            </a:r>
            <a:r>
              <a:rPr lang="ja-JP" altLang="en-US" sz="2800" dirty="0"/>
              <a:t>（関数の回でもう一度説明する）</a:t>
            </a:r>
            <a:endParaRPr kumimoji="1" lang="en-US" altLang="ja-JP" sz="2800" dirty="0"/>
          </a:p>
          <a:p>
            <a:pPr>
              <a:buNone/>
            </a:pPr>
            <a:r>
              <a:rPr lang="en-US" altLang="ja-JP" sz="2800" dirty="0"/>
              <a:t>       </a:t>
            </a:r>
            <a:r>
              <a:rPr lang="en-US" altLang="ja-JP" sz="2800" dirty="0" err="1">
                <a:solidFill>
                  <a:srgbClr val="FF0000"/>
                </a:solidFill>
              </a:rPr>
              <a:t>printf</a:t>
            </a:r>
            <a:r>
              <a:rPr lang="en-US" altLang="ja-JP" sz="2800" dirty="0">
                <a:solidFill>
                  <a:srgbClr val="FF0000"/>
                </a:solidFill>
              </a:rPr>
              <a:t> (“test”)</a:t>
            </a:r>
            <a:r>
              <a:rPr lang="ja-JP" altLang="en-US" sz="2800" dirty="0">
                <a:solidFill>
                  <a:srgbClr val="FF0000"/>
                </a:solidFill>
              </a:rPr>
              <a:t> </a:t>
            </a:r>
            <a:r>
              <a:rPr lang="en-US" altLang="ja-JP" sz="2800" dirty="0"/>
              <a:t>;</a:t>
            </a:r>
          </a:p>
          <a:p>
            <a:pPr>
              <a:buNone/>
            </a:pPr>
            <a:r>
              <a:rPr kumimoji="1" lang="en-US" altLang="ja-JP" sz="2800" dirty="0"/>
              <a:t>       </a:t>
            </a:r>
            <a:r>
              <a:rPr kumimoji="1" lang="en-US" altLang="ja-JP" sz="2800" dirty="0" err="1">
                <a:solidFill>
                  <a:srgbClr val="FF0000"/>
                </a:solidFill>
              </a:rPr>
              <a:t>scanf</a:t>
            </a:r>
            <a:r>
              <a:rPr kumimoji="1" lang="en-US" altLang="ja-JP" sz="2800" dirty="0">
                <a:solidFill>
                  <a:srgbClr val="FF0000"/>
                </a:solidFill>
              </a:rPr>
              <a:t> (“%d”, &amp;x) </a:t>
            </a:r>
            <a:r>
              <a:rPr kumimoji="1" lang="en-US" altLang="ja-JP" sz="2800" dirty="0"/>
              <a:t>;</a:t>
            </a:r>
          </a:p>
          <a:p>
            <a:r>
              <a:rPr kumimoji="1" lang="ja-JP" altLang="en-US" sz="2800" dirty="0"/>
              <a:t>赤字の</a:t>
            </a:r>
            <a:r>
              <a:rPr kumimoji="1" lang="en-US" altLang="ja-JP" sz="2800" dirty="0"/>
              <a:t>x=1+2, </a:t>
            </a:r>
            <a:r>
              <a:rPr kumimoji="1" lang="en-US" altLang="ja-JP" sz="2800" dirty="0" err="1"/>
              <a:t>printf</a:t>
            </a:r>
            <a:r>
              <a:rPr kumimoji="1" lang="en-US" altLang="ja-JP" sz="2800" dirty="0"/>
              <a:t>(“test”), </a:t>
            </a:r>
            <a:r>
              <a:rPr kumimoji="1" lang="en-US" altLang="ja-JP" sz="2800" dirty="0" err="1"/>
              <a:t>scanf</a:t>
            </a:r>
            <a:r>
              <a:rPr kumimoji="1" lang="en-US" altLang="ja-JP" sz="2800" dirty="0"/>
              <a:t>(“%</a:t>
            </a:r>
            <a:r>
              <a:rPr kumimoji="1" lang="en-US" altLang="ja-JP" sz="2800" dirty="0" err="1"/>
              <a:t>d”,&amp;x</a:t>
            </a:r>
            <a:r>
              <a:rPr kumimoji="1" lang="en-US" altLang="ja-JP" sz="2800" dirty="0"/>
              <a:t>)</a:t>
            </a:r>
            <a:r>
              <a:rPr lang="ja-JP" altLang="en-US" sz="2800" dirty="0"/>
              <a:t>の部分は</a:t>
            </a:r>
            <a:r>
              <a:rPr kumimoji="1" lang="ja-JP" altLang="en-US" sz="2800" dirty="0"/>
              <a:t>それ自体式であり、値を持つ。（式文ではそれは捨てられるが。）</a:t>
            </a:r>
            <a:endParaRPr kumimoji="1" lang="en-US" altLang="ja-JP"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代入式</a:t>
            </a:r>
            <a:r>
              <a:rPr lang="ja-JP" altLang="en-US"/>
              <a:t>（教科書</a:t>
            </a:r>
            <a:r>
              <a:rPr lang="en-US" altLang="ja-JP" dirty="0"/>
              <a:t> p. 29</a:t>
            </a:r>
            <a:r>
              <a:rPr lang="ja-JP" altLang="en-US"/>
              <a:t>）</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a:t>代入式の構文</a:t>
            </a:r>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a:t>変数名 </a:t>
            </a:r>
            <a:r>
              <a:rPr kumimoji="1" lang="en-US" altLang="ja-JP" sz="2800" dirty="0"/>
              <a:t>= </a:t>
            </a:r>
            <a:r>
              <a:rPr kumimoji="1" lang="ja-JP" altLang="en-US" sz="2800" dirty="0"/>
              <a:t>式</a:t>
            </a:r>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a:t>代入式 </a:t>
            </a:r>
            <a:r>
              <a:rPr kumimoji="1" lang="en-US" altLang="ja-JP" sz="2800" i="1" dirty="0"/>
              <a:t>x</a:t>
            </a:r>
            <a:r>
              <a:rPr kumimoji="1" lang="en-US" altLang="ja-JP" sz="2800" dirty="0"/>
              <a:t> = </a:t>
            </a:r>
            <a:r>
              <a:rPr kumimoji="1" lang="en-US" altLang="ja-JP" sz="2800" i="1" dirty="0"/>
              <a:t>e</a:t>
            </a:r>
            <a:r>
              <a:rPr kumimoji="1" lang="en-US" altLang="ja-JP" sz="2800" dirty="0"/>
              <a:t> </a:t>
            </a:r>
            <a:r>
              <a:rPr kumimoji="1" lang="ja-JP" altLang="en-US" sz="2800" dirty="0"/>
              <a:t>の意味</a:t>
            </a:r>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i="1" dirty="0"/>
              <a:t>e</a:t>
            </a:r>
            <a:r>
              <a:rPr kumimoji="1" lang="ja-JP" altLang="en-US" sz="2800" dirty="0" err="1"/>
              <a:t>を評</a:t>
            </a:r>
            <a:r>
              <a:rPr kumimoji="1" lang="ja-JP" altLang="en-US" sz="2800" dirty="0"/>
              <a:t>価し、その結果の値を変数</a:t>
            </a:r>
            <a:r>
              <a:rPr kumimoji="1" lang="en-US" altLang="ja-JP" sz="2800" i="1" dirty="0"/>
              <a:t>x</a:t>
            </a:r>
            <a:r>
              <a:rPr kumimoji="1" lang="ja-JP" altLang="en-US" sz="2800" dirty="0"/>
              <a:t>に代入する</a:t>
            </a:r>
            <a:r>
              <a:rPr lang="ja-JP" altLang="en-US" sz="2800" dirty="0"/>
              <a:t>。代入式の値は変数</a:t>
            </a:r>
            <a:r>
              <a:rPr lang="en-US" altLang="ja-JP" sz="2800" i="1" dirty="0"/>
              <a:t>x</a:t>
            </a:r>
            <a:r>
              <a:rPr lang="ja-JP" altLang="en-US" sz="2800" dirty="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a:t>（注意） 代入式 </a:t>
            </a:r>
            <a:r>
              <a:rPr kumimoji="1" lang="en-US" altLang="ja-JP" sz="2000" i="1" dirty="0"/>
              <a:t>x</a:t>
            </a:r>
            <a:r>
              <a:rPr kumimoji="1" lang="en-US" altLang="ja-JP" sz="2000" dirty="0"/>
              <a:t>=</a:t>
            </a:r>
            <a:r>
              <a:rPr kumimoji="1" lang="en-US" altLang="ja-JP" sz="2000" i="1" dirty="0"/>
              <a:t>e</a:t>
            </a:r>
            <a:r>
              <a:rPr kumimoji="1" lang="en-US" altLang="ja-JP" sz="2000" dirty="0"/>
              <a:t> </a:t>
            </a:r>
            <a:r>
              <a:rPr kumimoji="1" lang="ja-JP" altLang="en-US" sz="2000" dirty="0"/>
              <a:t>の値は、式</a:t>
            </a:r>
            <a:r>
              <a:rPr kumimoji="1" lang="en-US" altLang="ja-JP" sz="2000" i="1" dirty="0"/>
              <a:t>e</a:t>
            </a:r>
            <a:r>
              <a:rPr kumimoji="1" lang="ja-JP" altLang="en-US" sz="2000" dirty="0"/>
              <a:t>の値とは必ずしも同じではない。例えば、</a:t>
            </a:r>
            <a:endParaRPr lang="en-US" altLang="ja-JP" sz="2000" dirty="0"/>
          </a:p>
          <a:p>
            <a:r>
              <a:rPr kumimoji="1" lang="en-US" altLang="ja-JP" sz="2000" dirty="0"/>
              <a:t>     </a:t>
            </a:r>
            <a:r>
              <a:rPr kumimoji="1" lang="en-US" altLang="ja-JP" sz="2000" dirty="0" err="1"/>
              <a:t>int</a:t>
            </a:r>
            <a:r>
              <a:rPr kumimoji="1" lang="en-US" altLang="ja-JP" sz="2000" dirty="0"/>
              <a:t> x;</a:t>
            </a:r>
          </a:p>
          <a:p>
            <a:r>
              <a:rPr lang="en-US" altLang="ja-JP" sz="2000" dirty="0"/>
              <a:t>     x = 2.95;</a:t>
            </a:r>
          </a:p>
          <a:p>
            <a:r>
              <a:rPr kumimoji="1" lang="ja-JP" altLang="en-US" sz="2000" dirty="0" err="1"/>
              <a:t>のような</a:t>
            </a:r>
            <a:r>
              <a:rPr kumimoji="1" lang="ja-JP" altLang="en-US" sz="2000" dirty="0"/>
              <a:t>例では、</a:t>
            </a:r>
            <a:r>
              <a:rPr kumimoji="1" lang="en-US" altLang="ja-JP" sz="2000" dirty="0"/>
              <a:t>x</a:t>
            </a:r>
            <a:r>
              <a:rPr lang="ja-JP" altLang="en-US" sz="2000" dirty="0" err="1"/>
              <a:t>には</a:t>
            </a:r>
            <a:r>
              <a:rPr lang="en-US" altLang="ja-JP" sz="2000" dirty="0"/>
              <a:t>2</a:t>
            </a:r>
            <a:r>
              <a:rPr lang="ja-JP" altLang="en-US" sz="2000" dirty="0"/>
              <a:t>が代入されるので、代入式 </a:t>
            </a:r>
            <a:r>
              <a:rPr lang="en-US" altLang="ja-JP" sz="2000" dirty="0"/>
              <a:t>x=2.95</a:t>
            </a:r>
            <a:r>
              <a:rPr lang="ja-JP" altLang="en-US" sz="2000" dirty="0"/>
              <a:t> の値は</a:t>
            </a:r>
            <a:r>
              <a:rPr lang="en-US" altLang="ja-JP" sz="2000" dirty="0"/>
              <a:t>2</a:t>
            </a:r>
            <a:r>
              <a:rPr lang="ja-JP" altLang="en-US" sz="2000" dirty="0"/>
              <a:t>である。</a:t>
            </a:r>
            <a:endParaRPr kumimoji="1" lang="en-US" altLang="ja-JP" sz="2000" dirty="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a:t>（代入式の構文は後で（配列やポインタの回で）拡張する）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代入式がネストされたプログラム例１</a:t>
            </a:r>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endParaRPr lang="en-US" altLang="ja-JP" sz="2800" dirty="0"/>
          </a:p>
          <a:p>
            <a:r>
              <a:rPr lang="en-US" altLang="ja-JP" sz="2800" dirty="0" err="1"/>
              <a:t>i</a:t>
            </a:r>
            <a:r>
              <a:rPr kumimoji="1" lang="en-US" altLang="ja-JP" sz="2800" dirty="0" err="1"/>
              <a:t>nt</a:t>
            </a:r>
            <a:r>
              <a:rPr kumimoji="1" lang="en-US" altLang="ja-JP" sz="2800" dirty="0"/>
              <a:t> main (void) {</a:t>
            </a:r>
          </a:p>
          <a:p>
            <a:r>
              <a:rPr lang="en-US" altLang="ja-JP" sz="2800" dirty="0"/>
              <a:t>    </a:t>
            </a:r>
            <a:r>
              <a:rPr lang="en-US" altLang="ja-JP" sz="2800" dirty="0" err="1"/>
              <a:t>int</a:t>
            </a:r>
            <a:r>
              <a:rPr lang="en-US" altLang="ja-JP" sz="2800" dirty="0"/>
              <a:t> x;</a:t>
            </a:r>
          </a:p>
          <a:p>
            <a:r>
              <a:rPr lang="en-US" altLang="ja-JP" sz="2800" dirty="0"/>
              <a:t>    </a:t>
            </a:r>
            <a:r>
              <a:rPr lang="en-US" altLang="ja-JP" sz="2800" dirty="0" err="1"/>
              <a:t>int</a:t>
            </a:r>
            <a:r>
              <a:rPr lang="en-US" altLang="ja-JP" sz="2800" dirty="0"/>
              <a:t> y;</a:t>
            </a:r>
          </a:p>
          <a:p>
            <a:r>
              <a:rPr lang="en-US" altLang="ja-JP" sz="2800" dirty="0"/>
              <a:t>    x = </a:t>
            </a:r>
            <a:r>
              <a:rPr lang="en-US" altLang="ja-JP" sz="2800" dirty="0">
                <a:solidFill>
                  <a:srgbClr val="FF0000"/>
                </a:solidFill>
              </a:rPr>
              <a:t>y = 2</a:t>
            </a:r>
            <a:r>
              <a:rPr lang="en-US" altLang="ja-JP" sz="2800" dirty="0"/>
              <a:t>;</a:t>
            </a:r>
          </a:p>
          <a:p>
            <a:r>
              <a:rPr lang="en-US" altLang="ja-JP" sz="2800" dirty="0"/>
              <a:t>    </a:t>
            </a:r>
            <a:r>
              <a:rPr lang="en-US" altLang="ja-JP" sz="2800" dirty="0" err="1"/>
              <a:t>printf</a:t>
            </a:r>
            <a:r>
              <a:rPr lang="en-US" altLang="ja-JP" sz="2800" dirty="0"/>
              <a:t> (“x=%d, y=%d\n”, x, y);</a:t>
            </a:r>
          </a:p>
          <a:p>
            <a:r>
              <a:rPr lang="en-US" altLang="ja-JP" sz="2800" dirty="0"/>
              <a:t>    return 0;</a:t>
            </a:r>
          </a:p>
          <a:p>
            <a:r>
              <a:rPr lang="en-US" altLang="ja-JP" sz="2800" dirty="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a:t>赤字の</a:t>
            </a:r>
            <a:r>
              <a:rPr lang="en-US" altLang="ja-JP" sz="2400" dirty="0"/>
              <a:t>y=2</a:t>
            </a:r>
            <a:r>
              <a:rPr lang="ja-JP" altLang="en-US" sz="2400" dirty="0"/>
              <a:t>の部分は代入式であり、外側の代入式 </a:t>
            </a:r>
            <a:r>
              <a:rPr lang="en-US" altLang="ja-JP" sz="2400" dirty="0"/>
              <a:t>x=y=2</a:t>
            </a:r>
            <a:r>
              <a:rPr lang="ja-JP" altLang="en-US" sz="2400" dirty="0"/>
              <a:t> の右辺を成している。（代入式のネスト）</a:t>
            </a:r>
            <a:endParaRPr lang="en-US" altLang="ja-JP" sz="2400" dirty="0"/>
          </a:p>
        </p:txBody>
      </p:sp>
      <p:sp>
        <p:nvSpPr>
          <p:cNvPr id="6" name="正方形/長方形 5"/>
          <p:cNvSpPr/>
          <p:nvPr/>
        </p:nvSpPr>
        <p:spPr>
          <a:xfrm>
            <a:off x="1450767" y="5661248"/>
            <a:ext cx="6242466" cy="830997"/>
          </a:xfrm>
          <a:prstGeom prst="rect">
            <a:avLst/>
          </a:prstGeom>
          <a:ln>
            <a:solidFill>
              <a:schemeClr val="tx1"/>
            </a:solidFill>
          </a:ln>
        </p:spPr>
        <p:txBody>
          <a:bodyPr wrap="square">
            <a:spAutoFit/>
          </a:bodyPr>
          <a:lstStyle/>
          <a:p>
            <a:r>
              <a:rPr lang="ja-JP" altLang="en-US" sz="2400" dirty="0"/>
              <a:t>代入演算子</a:t>
            </a:r>
            <a:r>
              <a:rPr lang="en-US" altLang="ja-JP" sz="2400" dirty="0"/>
              <a:t>=</a:t>
            </a:r>
            <a:r>
              <a:rPr lang="ja-JP" altLang="en-US" sz="2400" dirty="0"/>
              <a:t>は右結合で</a:t>
            </a:r>
            <a:r>
              <a:rPr lang="ja-JP" altLang="en-US" sz="2400"/>
              <a:t>ある。（教科書</a:t>
            </a:r>
            <a:r>
              <a:rPr lang="en-US" altLang="ja-JP" sz="2400" dirty="0"/>
              <a:t> p. 220</a:t>
            </a:r>
            <a:r>
              <a:rPr lang="ja-JP" altLang="en-US" sz="2400"/>
              <a:t>）</a:t>
            </a:r>
            <a:endParaRPr lang="en-US" altLang="ja-JP" sz="2400" dirty="0"/>
          </a:p>
          <a:p>
            <a:r>
              <a:rPr lang="ja-JP" altLang="en-US" sz="2400" dirty="0"/>
              <a:t>つまり、式</a:t>
            </a:r>
            <a:r>
              <a:rPr lang="en-US" altLang="ja-JP" sz="2400" dirty="0"/>
              <a:t>x=y=2</a:t>
            </a:r>
            <a:r>
              <a:rPr lang="ja-JP" altLang="en-US" sz="2400" dirty="0"/>
              <a:t>は、式</a:t>
            </a:r>
            <a:r>
              <a:rPr lang="en-US" altLang="ja-JP" sz="2400" dirty="0"/>
              <a:t>x=(y=2)</a:t>
            </a:r>
            <a:r>
              <a:rPr lang="ja-JP" altLang="en-US" sz="2400" dirty="0"/>
              <a:t>と等価である。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代入式がネストされたプログラム例２</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endParaRPr lang="en-US" altLang="ja-JP" sz="2800" dirty="0"/>
          </a:p>
          <a:p>
            <a:r>
              <a:rPr lang="en-US" altLang="ja-JP" sz="2800" dirty="0" err="1"/>
              <a:t>i</a:t>
            </a:r>
            <a:r>
              <a:rPr kumimoji="1" lang="en-US" altLang="ja-JP" sz="2800" dirty="0" err="1"/>
              <a:t>nt</a:t>
            </a:r>
            <a:r>
              <a:rPr kumimoji="1" lang="en-US" altLang="ja-JP" sz="2800" dirty="0"/>
              <a:t> main (void) {</a:t>
            </a:r>
          </a:p>
          <a:p>
            <a:r>
              <a:rPr lang="en-US" altLang="ja-JP" sz="2800" dirty="0"/>
              <a:t>    double x;</a:t>
            </a:r>
          </a:p>
          <a:p>
            <a:r>
              <a:rPr lang="en-US" altLang="ja-JP" sz="2800" dirty="0"/>
              <a:t>    </a:t>
            </a:r>
            <a:r>
              <a:rPr lang="en-US" altLang="ja-JP" sz="2800" dirty="0" err="1"/>
              <a:t>int</a:t>
            </a:r>
            <a:r>
              <a:rPr lang="en-US" altLang="ja-JP" sz="2800" dirty="0"/>
              <a:t> y;</a:t>
            </a:r>
          </a:p>
          <a:p>
            <a:r>
              <a:rPr lang="en-US" altLang="ja-JP" sz="2800" dirty="0"/>
              <a:t>    x = </a:t>
            </a:r>
            <a:r>
              <a:rPr lang="en-US" altLang="ja-JP" sz="2800" dirty="0">
                <a:solidFill>
                  <a:srgbClr val="FF0000"/>
                </a:solidFill>
              </a:rPr>
              <a:t>y = 1.5</a:t>
            </a:r>
            <a:r>
              <a:rPr lang="en-US" altLang="ja-JP" sz="2800" dirty="0"/>
              <a:t>;</a:t>
            </a:r>
          </a:p>
          <a:p>
            <a:r>
              <a:rPr lang="en-US" altLang="ja-JP" sz="2800" dirty="0"/>
              <a:t>    </a:t>
            </a:r>
            <a:r>
              <a:rPr lang="en-US" altLang="ja-JP" sz="2800" dirty="0" err="1"/>
              <a:t>printf</a:t>
            </a:r>
            <a:r>
              <a:rPr lang="en-US" altLang="ja-JP" sz="2800" dirty="0"/>
              <a:t> (“x=%f, y=%d\n”, x, y);</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a:t>代入式</a:t>
            </a:r>
            <a:r>
              <a:rPr lang="en-US" altLang="ja-JP" sz="2400" dirty="0"/>
              <a:t>y=1.5</a:t>
            </a:r>
            <a:r>
              <a:rPr lang="ja-JP" altLang="en-US" sz="2400" dirty="0"/>
              <a:t>においては、</a:t>
            </a:r>
            <a:r>
              <a:rPr lang="en-US" altLang="ja-JP" sz="2400" dirty="0"/>
              <a:t>y</a:t>
            </a:r>
            <a:r>
              <a:rPr lang="ja-JP" altLang="en-US" sz="2400" dirty="0"/>
              <a:t>が</a:t>
            </a:r>
            <a:r>
              <a:rPr lang="en-US" altLang="ja-JP" sz="2400" dirty="0" err="1"/>
              <a:t>int</a:t>
            </a:r>
            <a:r>
              <a:rPr lang="ja-JP" altLang="en-US" sz="2400" dirty="0"/>
              <a:t>型なので</a:t>
            </a:r>
            <a:r>
              <a:rPr lang="en-US" altLang="ja-JP" sz="2400" dirty="0"/>
              <a:t>1.5</a:t>
            </a:r>
            <a:r>
              <a:rPr lang="ja-JP" altLang="en-US" sz="2400" dirty="0"/>
              <a:t>が</a:t>
            </a:r>
            <a:r>
              <a:rPr lang="en-US" altLang="ja-JP" sz="2400" dirty="0" err="1"/>
              <a:t>int</a:t>
            </a:r>
            <a:r>
              <a:rPr lang="ja-JP" altLang="en-US" sz="2400" dirty="0"/>
              <a:t>型に変換され、</a:t>
            </a:r>
            <a:r>
              <a:rPr lang="en-US" altLang="ja-JP" sz="2400" dirty="0"/>
              <a:t>1</a:t>
            </a:r>
            <a:r>
              <a:rPr lang="ja-JP" altLang="en-US" sz="2400" dirty="0"/>
              <a:t>が</a:t>
            </a:r>
            <a:r>
              <a:rPr lang="en-US" altLang="ja-JP" sz="2400" dirty="0"/>
              <a:t>y</a:t>
            </a:r>
            <a:r>
              <a:rPr lang="ja-JP" altLang="en-US" sz="2400" dirty="0"/>
              <a:t>に代入される。</a:t>
            </a:r>
            <a:endParaRPr lang="en-US" altLang="ja-JP" sz="2400" dirty="0"/>
          </a:p>
          <a:p>
            <a:r>
              <a:rPr kumimoji="1" lang="ja-JP" altLang="en-US" sz="2400" dirty="0"/>
              <a:t>よって、代入式</a:t>
            </a:r>
            <a:r>
              <a:rPr kumimoji="1" lang="en-US" altLang="ja-JP" sz="2400" dirty="0"/>
              <a:t>y=1.5</a:t>
            </a:r>
            <a:r>
              <a:rPr kumimoji="1" lang="ja-JP" altLang="en-US" sz="2400" dirty="0"/>
              <a:t>の値は</a:t>
            </a:r>
            <a:r>
              <a:rPr kumimoji="1" lang="en-US" altLang="ja-JP" sz="2400" dirty="0"/>
              <a:t>1</a:t>
            </a:r>
            <a:r>
              <a:rPr kumimoji="1" lang="ja-JP" altLang="en-US" sz="2400" dirty="0"/>
              <a:t>である。次に</a:t>
            </a:r>
            <a:r>
              <a:rPr kumimoji="1" lang="en-US" altLang="ja-JP" sz="2400" dirty="0"/>
              <a:t>x=1</a:t>
            </a:r>
            <a:r>
              <a:rPr kumimoji="1" lang="ja-JP" altLang="en-US" sz="2400" dirty="0" err="1"/>
              <a:t>が評</a:t>
            </a:r>
            <a:r>
              <a:rPr kumimoji="1" lang="ja-JP" altLang="en-US" sz="2400" dirty="0"/>
              <a:t>価され、</a:t>
            </a:r>
            <a:r>
              <a:rPr kumimoji="1" lang="en-US" altLang="ja-JP" sz="2400" dirty="0"/>
              <a:t>x</a:t>
            </a:r>
            <a:r>
              <a:rPr kumimoji="1" lang="ja-JP" altLang="en-US" sz="2400" dirty="0"/>
              <a:t>が</a:t>
            </a:r>
            <a:r>
              <a:rPr kumimoji="1" lang="en-US" altLang="ja-JP" sz="2400" dirty="0"/>
              <a:t>double</a:t>
            </a:r>
            <a:r>
              <a:rPr kumimoji="1" lang="ja-JP" altLang="en-US" sz="2400" dirty="0"/>
              <a:t>型なので</a:t>
            </a:r>
            <a:r>
              <a:rPr lang="ja-JP" altLang="en-US" sz="2400" dirty="0"/>
              <a:t>、</a:t>
            </a:r>
            <a:r>
              <a:rPr lang="en-US" altLang="ja-JP" sz="2400" dirty="0"/>
              <a:t>1</a:t>
            </a:r>
            <a:r>
              <a:rPr lang="ja-JP" altLang="en-US" sz="2400" dirty="0"/>
              <a:t>が</a:t>
            </a:r>
            <a:r>
              <a:rPr lang="en-US" altLang="ja-JP" sz="2400" dirty="0"/>
              <a:t>double</a:t>
            </a:r>
            <a:r>
              <a:rPr lang="ja-JP" altLang="en-US" sz="2400" dirty="0"/>
              <a:t>型に変換され</a:t>
            </a:r>
            <a:r>
              <a:rPr lang="en-US" altLang="ja-JP" sz="2400" dirty="0"/>
              <a:t>, 1.0</a:t>
            </a:r>
            <a:r>
              <a:rPr lang="ja-JP" altLang="en-US" sz="2400" dirty="0"/>
              <a:t>が</a:t>
            </a:r>
            <a:r>
              <a:rPr lang="en-US" altLang="ja-JP" sz="2400" dirty="0"/>
              <a:t>x</a:t>
            </a:r>
            <a:r>
              <a:rPr lang="ja-JP" altLang="en-US" sz="2400" dirty="0"/>
              <a:t>に代入される。</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a:t>よく</a:t>
            </a:r>
            <a:r>
              <a:rPr kumimoji="1" lang="ja-JP" altLang="en-US" sz="4000"/>
              <a:t>ある間違い（教科書</a:t>
            </a:r>
            <a:r>
              <a:rPr kumimoji="1" lang="en-US" altLang="ja-JP" sz="4000" dirty="0"/>
              <a:t> p. 65</a:t>
            </a:r>
            <a:r>
              <a:rPr kumimoji="1" lang="ja-JP" altLang="en-US" sz="4000"/>
              <a:t>）</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a:t>#include &lt;</a:t>
            </a:r>
            <a:r>
              <a:rPr kumimoji="1" lang="en-US" altLang="ja-JP" sz="2800" dirty="0" err="1"/>
              <a:t>stdio.h</a:t>
            </a:r>
            <a:r>
              <a:rPr lang="en-US" altLang="ja-JP" sz="2800" dirty="0"/>
              <a:t>&gt;</a:t>
            </a:r>
          </a:p>
          <a:p>
            <a:r>
              <a:rPr kumimoji="1" lang="en-US" altLang="ja-JP" sz="2800" dirty="0" err="1"/>
              <a:t>int</a:t>
            </a:r>
            <a:r>
              <a:rPr kumimoji="1" lang="en-US" altLang="ja-JP" sz="2800" dirty="0"/>
              <a:t> main (void) {</a:t>
            </a:r>
          </a:p>
          <a:p>
            <a:r>
              <a:rPr lang="en-US" altLang="ja-JP" sz="2800" dirty="0"/>
              <a:t>    </a:t>
            </a:r>
            <a:r>
              <a:rPr lang="en-US" altLang="ja-JP" sz="2800" dirty="0" err="1"/>
              <a:t>int</a:t>
            </a:r>
            <a:r>
              <a:rPr lang="en-US" altLang="ja-JP" sz="2800" dirty="0"/>
              <a:t> x;</a:t>
            </a:r>
          </a:p>
          <a:p>
            <a:r>
              <a:rPr kumimoji="1" lang="en-US" altLang="ja-JP" sz="2800" dirty="0"/>
              <a:t>    x = 1;</a:t>
            </a:r>
          </a:p>
          <a:p>
            <a:r>
              <a:rPr lang="en-US" altLang="ja-JP" sz="2800" dirty="0"/>
              <a:t>    if (</a:t>
            </a:r>
            <a:r>
              <a:rPr lang="en-US" altLang="ja-JP" sz="2800" dirty="0">
                <a:solidFill>
                  <a:srgbClr val="FF0000"/>
                </a:solidFill>
              </a:rPr>
              <a:t>x=2</a:t>
            </a:r>
            <a:r>
              <a:rPr lang="en-US" altLang="ja-JP" sz="2800" dirty="0"/>
              <a:t>)</a:t>
            </a:r>
            <a:r>
              <a:rPr lang="ja-JP" altLang="en-US" sz="2800" dirty="0"/>
              <a:t> </a:t>
            </a:r>
            <a:r>
              <a:rPr lang="en-US" altLang="ja-JP" sz="2800" dirty="0"/>
              <a:t>{</a:t>
            </a:r>
          </a:p>
          <a:p>
            <a:r>
              <a:rPr kumimoji="1" lang="en-US" altLang="ja-JP" sz="2800" dirty="0"/>
              <a:t>        </a:t>
            </a:r>
            <a:r>
              <a:rPr kumimoji="1" lang="en-US" altLang="ja-JP" sz="2800" dirty="0" err="1"/>
              <a:t>printf</a:t>
            </a:r>
            <a:r>
              <a:rPr kumimoji="1" lang="en-US" altLang="ja-JP" sz="2800" dirty="0"/>
              <a:t> (“x</a:t>
            </a:r>
            <a:r>
              <a:rPr kumimoji="1" lang="ja-JP" altLang="en-US" sz="2800" dirty="0"/>
              <a:t>の値は</a:t>
            </a:r>
            <a:r>
              <a:rPr kumimoji="1" lang="en-US" altLang="ja-JP" sz="2800" dirty="0"/>
              <a:t>2</a:t>
            </a:r>
            <a:r>
              <a:rPr kumimoji="1" lang="ja-JP" altLang="en-US" sz="2800" dirty="0" err="1"/>
              <a:t>です</a:t>
            </a:r>
            <a:r>
              <a:rPr kumimoji="1" lang="en-US" altLang="ja-JP" sz="2800" dirty="0"/>
              <a:t>\n”);</a:t>
            </a:r>
          </a:p>
          <a:p>
            <a:r>
              <a:rPr lang="en-US" altLang="ja-JP" sz="2800" dirty="0"/>
              <a:t>    } else {</a:t>
            </a:r>
          </a:p>
          <a:p>
            <a:r>
              <a:rPr lang="en-US" altLang="ja-JP" sz="2800" dirty="0"/>
              <a:t>        </a:t>
            </a:r>
            <a:r>
              <a:rPr lang="en-US" altLang="ja-JP" sz="2800" dirty="0" err="1"/>
              <a:t>printf</a:t>
            </a:r>
            <a:r>
              <a:rPr lang="en-US" altLang="ja-JP" sz="2800" dirty="0"/>
              <a:t> (“x</a:t>
            </a:r>
            <a:r>
              <a:rPr lang="ja-JP" altLang="en-US" sz="2800" dirty="0"/>
              <a:t>の値は</a:t>
            </a:r>
            <a:r>
              <a:rPr lang="en-US" altLang="ja-JP" sz="2800" dirty="0"/>
              <a:t>2</a:t>
            </a:r>
            <a:r>
              <a:rPr lang="ja-JP" altLang="en-US" sz="2800" dirty="0"/>
              <a:t>ではありません</a:t>
            </a:r>
            <a:r>
              <a:rPr lang="en-US" altLang="ja-JP" sz="2800" dirty="0"/>
              <a:t>\n”);</a:t>
            </a:r>
          </a:p>
          <a:p>
            <a:r>
              <a:rPr lang="en-US" altLang="ja-JP" sz="2800" dirty="0"/>
              <a:t>    }</a:t>
            </a:r>
          </a:p>
          <a:p>
            <a:r>
              <a:rPr lang="en-US" altLang="ja-JP" sz="2800" dirty="0"/>
              <a:t>    return 0;</a:t>
            </a:r>
          </a:p>
          <a:p>
            <a:r>
              <a:rPr lang="en-US" altLang="ja-JP" sz="2800" dirty="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a:t>赤字の</a:t>
            </a:r>
            <a:r>
              <a:rPr kumimoji="1" lang="en-US" altLang="ja-JP" sz="2400" dirty="0"/>
              <a:t>x=2</a:t>
            </a:r>
            <a:r>
              <a:rPr kumimoji="1" lang="ja-JP" altLang="en-US" sz="2400" dirty="0"/>
              <a:t>の部分は代入式であり、</a:t>
            </a:r>
            <a:r>
              <a:rPr kumimoji="1" lang="en-US" altLang="ja-JP" sz="2400" dirty="0"/>
              <a:t>x</a:t>
            </a:r>
            <a:r>
              <a:rPr kumimoji="1" lang="ja-JP" altLang="en-US" sz="2400" dirty="0"/>
              <a:t>に</a:t>
            </a:r>
            <a:r>
              <a:rPr kumimoji="1" lang="en-US" altLang="ja-JP" sz="2400" dirty="0"/>
              <a:t>2</a:t>
            </a:r>
            <a:r>
              <a:rPr kumimoji="1" lang="ja-JP" altLang="en-US" sz="2400" dirty="0"/>
              <a:t>が代入される。</a:t>
            </a:r>
            <a:r>
              <a:rPr lang="ja-JP" altLang="en-US" sz="2400" dirty="0"/>
              <a:t>よって代入式</a:t>
            </a:r>
            <a:r>
              <a:rPr lang="en-US" altLang="ja-JP" sz="2400" dirty="0"/>
              <a:t>x=2</a:t>
            </a:r>
            <a:r>
              <a:rPr lang="ja-JP" altLang="en-US" sz="2400" dirty="0"/>
              <a:t>の値は</a:t>
            </a:r>
            <a:r>
              <a:rPr lang="en-US" altLang="ja-JP" sz="2400" dirty="0"/>
              <a:t>2</a:t>
            </a:r>
            <a:r>
              <a:rPr lang="ja-JP" altLang="en-US" sz="2400" dirty="0"/>
              <a:t>である。</a:t>
            </a:r>
            <a:r>
              <a:rPr lang="en-US" altLang="ja-JP" sz="2400" dirty="0"/>
              <a:t>if</a:t>
            </a:r>
            <a:r>
              <a:rPr lang="ja-JP" altLang="en-US" sz="2400" dirty="0"/>
              <a:t>文の条件式の値が</a:t>
            </a:r>
            <a:r>
              <a:rPr lang="en-US" altLang="ja-JP" sz="2400" dirty="0"/>
              <a:t>2</a:t>
            </a:r>
            <a:r>
              <a:rPr lang="ja-JP" altLang="en-US" sz="2400" dirty="0"/>
              <a:t>であり、</a:t>
            </a:r>
            <a:r>
              <a:rPr lang="en-US" altLang="ja-JP" sz="2400" dirty="0"/>
              <a:t>0</a:t>
            </a:r>
            <a:r>
              <a:rPr lang="ja-JP" altLang="en-US" sz="2400" dirty="0"/>
              <a:t>ではないので、最初の</a:t>
            </a:r>
            <a:r>
              <a:rPr lang="en-US" altLang="ja-JP" sz="2400" dirty="0" err="1"/>
              <a:t>printf</a:t>
            </a:r>
            <a:r>
              <a:rPr lang="ja-JP" altLang="en-US" sz="2400" dirty="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a:t> x==2</a:t>
            </a:r>
            <a:r>
              <a:rPr kumimoji="1" lang="ja-JP" altLang="en-US" sz="2000" dirty="0"/>
              <a:t>と書くつもりが、</a:t>
            </a:r>
            <a:r>
              <a:rPr kumimoji="1" lang="en-US" altLang="ja-JP" sz="2000" dirty="0"/>
              <a:t>x=2</a:t>
            </a:r>
            <a:r>
              <a:rPr kumimoji="1" lang="ja-JP" altLang="en-US" sz="2000" dirty="0"/>
              <a:t>と書いてしまうということがよくあるので、注意する。</a:t>
            </a:r>
          </a:p>
        </p:txBody>
      </p:sp>
    </p:spTree>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741</TotalTime>
  <Words>3522</Words>
  <Application>Microsoft Macintosh PowerPoint</Application>
  <PresentationFormat>画面に合わせる (4:3)</PresentationFormat>
  <Paragraphs>371</Paragraphs>
  <Slides>32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32</vt:i4>
      </vt:variant>
    </vt:vector>
  </HeadingPairs>
  <TitlesOfParts>
    <vt:vector size="37" baseType="lpstr">
      <vt:lpstr>ＭＳ Ｐゴシック</vt:lpstr>
      <vt:lpstr>Arial</vt:lpstr>
      <vt:lpstr>Calibri</vt:lpstr>
      <vt:lpstr>Wingdings</vt:lpstr>
      <vt:lpstr>ホワイト</vt:lpstr>
      <vt:lpstr>プログラミング入門２ 第３回 式文 代入式 論理演算子 break文、continue文</vt:lpstr>
      <vt:lpstr>今日の内容</vt:lpstr>
      <vt:lpstr>式文（教科書p. 29, p. 101）</vt:lpstr>
      <vt:lpstr>式文の構文２： 空文（教科書p. 101）</vt:lpstr>
      <vt:lpstr>これまでに出てきた式文の例</vt:lpstr>
      <vt:lpstr>代入式（教科書 p. 29）</vt:lpstr>
      <vt:lpstr>代入式がネストされたプログラム例１</vt:lpstr>
      <vt:lpstr>代入式がネストされたプログラム例２ （打ち込んで確認）</vt:lpstr>
      <vt:lpstr>よくある間違い（教科書 p. 65）</vt:lpstr>
      <vt:lpstr>論理AND演算子 &amp;&amp;</vt:lpstr>
      <vt:lpstr>論理AND演算子 &amp;&amp; （教科書 p. 62）</vt:lpstr>
      <vt:lpstr>論理AND式（教科書 p. 62）</vt:lpstr>
      <vt:lpstr>論理AND式の評価に関する確認 （打ち込んで確認）</vt:lpstr>
      <vt:lpstr>論理OR式（教科書 p. 63）</vt:lpstr>
      <vt:lpstr>論理OR演算子||を使った例</vt:lpstr>
      <vt:lpstr>論理演算子の優先順位 （教科書 p. 221）</vt:lpstr>
      <vt:lpstr>&amp;&amp;と||の優先順位を示す例</vt:lpstr>
      <vt:lpstr>論理否定演算子!（教科書 p. 77）</vt:lpstr>
      <vt:lpstr>否定演算子を使った例</vt:lpstr>
      <vt:lpstr>ループの脱出(goto文による) （打ち込んで確認）</vt:lpstr>
      <vt:lpstr>ループの脱出（break文による） （教科書 p. 93, p. 103）（打ち込んで確認）</vt:lpstr>
      <vt:lpstr>ループの残りの処理のスキップ (goto文による)（打ち込んで確認）</vt:lpstr>
      <vt:lpstr>ループの残りの処理のスキップ (continue文による) （教科書 p. 93, p. 103） （打ち込んで確認）</vt:lpstr>
      <vt:lpstr>基本課題１</vt:lpstr>
      <vt:lpstr>基本課題２</vt:lpstr>
      <vt:lpstr>発展課題１</vt:lpstr>
      <vt:lpstr>発展課題２</vt:lpstr>
      <vt:lpstr>発展課題３</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篠埜　功</cp:lastModifiedBy>
  <cp:revision>531</cp:revision>
  <dcterms:created xsi:type="dcterms:W3CDTF">2009-10-04T13:06:39Z</dcterms:created>
  <dcterms:modified xsi:type="dcterms:W3CDTF">2023-10-02T06:50:27Z</dcterms:modified>
</cp:coreProperties>
</file>