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83" r:id="rId15"/>
    <p:sldId id="275" r:id="rId16"/>
    <p:sldId id="268" r:id="rId17"/>
    <p:sldId id="269" r:id="rId18"/>
    <p:sldId id="270" r:id="rId19"/>
    <p:sldId id="27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2" autoAdjust="0"/>
    <p:restoredTop sz="94694"/>
  </p:normalViewPr>
  <p:slideViewPr>
    <p:cSldViewPr snapToGrid="0" snapToObjects="1">
      <p:cViewPr varScale="1">
        <p:scale>
          <a:sx n="121" d="100"/>
          <a:sy n="121" d="100"/>
        </p:scale>
        <p:origin x="191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a:t>第１２回、１３回　総合演習</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a:t>総合演習発展課題１</a:t>
            </a:r>
            <a:endParaRPr kumimoji="1" lang="ja-JP" altLang="en-US" dirty="0"/>
          </a:p>
        </p:txBody>
      </p:sp>
      <p:sp>
        <p:nvSpPr>
          <p:cNvPr id="4" name="正方形/長方形 3"/>
          <p:cNvSpPr/>
          <p:nvPr/>
        </p:nvSpPr>
        <p:spPr>
          <a:xfrm>
            <a:off x="1115616" y="1754813"/>
            <a:ext cx="6624736" cy="3970318"/>
          </a:xfrm>
          <a:prstGeom prst="rect">
            <a:avLst/>
          </a:prstGeom>
        </p:spPr>
        <p:txBody>
          <a:bodyPr wrap="square">
            <a:spAutoFit/>
          </a:bodyPr>
          <a:lstStyle/>
          <a:p>
            <a:r>
              <a:rPr lang="ja-JP" altLang="en-US" sz="2800" dirty="0"/>
              <a:t>基本課題３において、積分範囲をキーボードから受け取るように</a:t>
            </a:r>
            <a:r>
              <a:rPr lang="ja-JP" altLang="en-US" sz="2800"/>
              <a:t>せよ。</a:t>
            </a:r>
            <a:endParaRPr lang="en-US" altLang="ja-JP" sz="2800" dirty="0"/>
          </a:p>
          <a:p>
            <a:endParaRPr lang="en-US" altLang="ja-JP" sz="2800" dirty="0"/>
          </a:p>
          <a:p>
            <a:r>
              <a:rPr lang="en-US" altLang="ja-JP" sz="2800" dirty="0"/>
              <a:t>[</a:t>
            </a:r>
            <a:r>
              <a:rPr lang="ja-JP" altLang="en-US" sz="2800"/>
              <a:t>実行例</a:t>
            </a:r>
            <a:r>
              <a:rPr lang="en-US" altLang="ja-JP" sz="2800" dirty="0"/>
              <a:t>]</a:t>
            </a:r>
          </a:p>
          <a:p>
            <a:r>
              <a:rPr lang="en-US" altLang="ja-JP" sz="2800" dirty="0"/>
              <a:t>% ./</a:t>
            </a:r>
            <a:r>
              <a:rPr lang="en-US" altLang="ja-JP" sz="2800" dirty="0" err="1"/>
              <a:t>a.out</a:t>
            </a:r>
            <a:endParaRPr lang="en-US" altLang="ja-JP" sz="2800" dirty="0"/>
          </a:p>
          <a:p>
            <a:r>
              <a:rPr lang="ja-JP" altLang="en-US" sz="2800"/>
              <a:t>積分範囲を入力してください</a:t>
            </a:r>
          </a:p>
          <a:p>
            <a:r>
              <a:rPr lang="ja-JP" altLang="en-US" sz="2800"/>
              <a:t>左</a:t>
            </a:r>
            <a:r>
              <a:rPr lang="en-US" altLang="ja-JP" sz="2800" dirty="0"/>
              <a:t>: </a:t>
            </a:r>
            <a:r>
              <a:rPr lang="en-US" altLang="ja-JP" sz="2800" dirty="0">
                <a:solidFill>
                  <a:srgbClr val="FF0000"/>
                </a:solidFill>
              </a:rPr>
              <a:t>5</a:t>
            </a:r>
          </a:p>
          <a:p>
            <a:r>
              <a:rPr lang="ja-JP" altLang="en-US" sz="2800"/>
              <a:t>右</a:t>
            </a:r>
            <a:r>
              <a:rPr lang="en-US" altLang="ja-JP" sz="2800" dirty="0"/>
              <a:t>: </a:t>
            </a:r>
            <a:r>
              <a:rPr lang="en-US" altLang="ja-JP" sz="2800" dirty="0">
                <a:solidFill>
                  <a:srgbClr val="FF0000"/>
                </a:solidFill>
              </a:rPr>
              <a:t>8</a:t>
            </a:r>
          </a:p>
          <a:p>
            <a:r>
              <a:rPr lang="en-US" altLang="ja-JP" sz="2800" dirty="0"/>
              <a:t>128.999415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a:t>C</a:t>
            </a:r>
            <a:r>
              <a:rPr lang="ja-JP" altLang="en-US" sz="2000" dirty="0"/>
              <a:t>言語の（構文誤りがあるかもしれない）プログラムのファイルを読み込み、括弧（「</a:t>
            </a:r>
            <a:r>
              <a:rPr lang="en-US" altLang="ja-JP" sz="2000" dirty="0"/>
              <a:t>(</a:t>
            </a:r>
            <a:r>
              <a:rPr lang="ja-JP" altLang="en-US" sz="2000" dirty="0"/>
              <a:t>」と「</a:t>
            </a:r>
            <a:r>
              <a:rPr lang="en-US" altLang="ja-JP" sz="2000" dirty="0"/>
              <a:t>)</a:t>
            </a:r>
            <a:r>
              <a:rPr lang="ja-JP" altLang="en-US" sz="2000" dirty="0"/>
              <a:t>」）の対応がとれているかどうかを検査するプログラムを書け。プログラム全体において開き括弧の数と閉じ括弧の数が同じで、かつ、プログラムの任意の</a:t>
            </a:r>
            <a:r>
              <a:rPr lang="en-US" altLang="ja-JP" sz="2000" dirty="0"/>
              <a:t>prefix(</a:t>
            </a:r>
            <a:r>
              <a:rPr lang="ja-JP" altLang="en-US" sz="2000" dirty="0"/>
              <a:t>接頭辞</a:t>
            </a:r>
            <a:r>
              <a:rPr lang="en-US" altLang="ja-JP" sz="2000" dirty="0"/>
              <a:t>)</a:t>
            </a:r>
            <a:r>
              <a:rPr lang="ja-JP" altLang="en-US" sz="2000" dirty="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1]</a:t>
            </a:r>
          </a:p>
          <a:p>
            <a:r>
              <a:rPr lang="ja-JP" altLang="en-US" sz="2000" dirty="0"/>
              <a:t>検査するファイル名を入力して下さい</a:t>
            </a:r>
            <a:r>
              <a:rPr lang="en-US" altLang="ja-JP" sz="2000" dirty="0"/>
              <a:t>: </a:t>
            </a:r>
            <a:r>
              <a:rPr lang="en-US" altLang="ja-JP" sz="2000" dirty="0" err="1">
                <a:solidFill>
                  <a:srgbClr val="FF0000"/>
                </a:solidFill>
              </a:rPr>
              <a:t>ok.c</a:t>
            </a:r>
            <a:endParaRPr lang="en-US" altLang="ja-JP" sz="2000" dirty="0">
              <a:solidFill>
                <a:srgbClr val="FF0000"/>
              </a:solidFill>
            </a:endParaRPr>
          </a:p>
          <a:p>
            <a:r>
              <a:rPr lang="ja-JP" altLang="en-US" sz="2000" dirty="0"/>
              <a:t>括弧は正しく対応しています。</a:t>
            </a:r>
            <a:endParaRPr lang="en-US" altLang="ja-JP" sz="2000" dirty="0"/>
          </a:p>
          <a:p>
            <a:r>
              <a:rPr lang="en-US" altLang="ja-JP" sz="2000" dirty="0"/>
              <a:t>[</a:t>
            </a:r>
            <a:r>
              <a:rPr lang="ja-JP" altLang="en-US" sz="2000" dirty="0"/>
              <a:t>実行例</a:t>
            </a:r>
            <a:r>
              <a:rPr lang="en-US" altLang="ja-JP" sz="2000" dirty="0"/>
              <a:t>2]</a:t>
            </a:r>
          </a:p>
          <a:p>
            <a:r>
              <a:rPr lang="ja-JP" altLang="en-US" sz="2000" dirty="0"/>
              <a:t>検査するファイル名を入力して下さい</a:t>
            </a:r>
            <a:r>
              <a:rPr lang="en-US" altLang="ja-JP" sz="2000" dirty="0"/>
              <a:t>: </a:t>
            </a:r>
            <a:r>
              <a:rPr lang="en-US" altLang="ja-JP" sz="2000" dirty="0" err="1">
                <a:solidFill>
                  <a:srgbClr val="FF0000"/>
                </a:solidFill>
              </a:rPr>
              <a:t>err.c</a:t>
            </a:r>
            <a:endParaRPr lang="en-US" altLang="ja-JP" sz="2000" dirty="0">
              <a:solidFill>
                <a:srgbClr val="FF0000"/>
              </a:solidFill>
            </a:endParaRPr>
          </a:p>
          <a:p>
            <a:r>
              <a:rPr lang="ja-JP" altLang="en-US" sz="2000" dirty="0"/>
              <a:t>括弧が正しく対応していません。</a:t>
            </a:r>
          </a:p>
          <a:p>
            <a:r>
              <a:rPr lang="en-US" altLang="ja-JP" sz="2000" dirty="0"/>
              <a:t>[</a:t>
            </a:r>
            <a:r>
              <a:rPr lang="ja-JP" altLang="en-US" sz="2000" dirty="0"/>
              <a:t>実行例</a:t>
            </a:r>
            <a:r>
              <a:rPr lang="en-US" altLang="ja-JP" sz="2000" dirty="0"/>
              <a:t>3]</a:t>
            </a:r>
          </a:p>
          <a:p>
            <a:r>
              <a:rPr lang="ja-JP" altLang="en-US" sz="2000" dirty="0"/>
              <a:t>検査するファイル名を入力してください</a:t>
            </a:r>
            <a:r>
              <a:rPr lang="en-US" altLang="ja-JP" sz="2000" dirty="0"/>
              <a:t>: </a:t>
            </a:r>
            <a:r>
              <a:rPr lang="en-US" altLang="ja-JP" sz="2000" dirty="0">
                <a:solidFill>
                  <a:srgbClr val="FF0000"/>
                </a:solidFill>
              </a:rPr>
              <a:t>err2.c</a:t>
            </a:r>
          </a:p>
          <a:p>
            <a:r>
              <a:rPr lang="ja-JP" altLang="en-US" sz="2000" dirty="0"/>
              <a:t>括弧が正しく対応していません。</a:t>
            </a:r>
            <a:endParaRPr lang="en-US" altLang="ja-JP" sz="2000" dirty="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a:t>ok.c</a:t>
            </a:r>
            <a:r>
              <a:rPr lang="en-US" altLang="ja-JP" sz="2000" dirty="0"/>
              <a:t>, </a:t>
            </a:r>
            <a:r>
              <a:rPr lang="en-US" altLang="ja-JP" sz="2000" dirty="0" err="1"/>
              <a:t>err.c</a:t>
            </a:r>
            <a:r>
              <a:rPr lang="en-US" altLang="ja-JP" sz="2000" dirty="0"/>
              <a:t>, err2.c</a:t>
            </a:r>
            <a:r>
              <a:rPr lang="ja-JP" altLang="en-US" sz="2000" dirty="0"/>
              <a:t>は講義用の</a:t>
            </a:r>
            <a:r>
              <a:rPr lang="en-US" altLang="ja-JP" sz="2000" dirty="0"/>
              <a:t>web page</a:t>
            </a:r>
            <a:r>
              <a:rPr lang="ja-JP" altLang="en-US" sz="2000" dirty="0"/>
              <a:t>からダウンロードしてください。</a:t>
            </a:r>
            <a:endParaRPr lang="en-US" altLang="ja-JP" sz="2000" dirty="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a:t>（注意）括弧の対応以外の構文の検査はしなくてよい。</a:t>
            </a:r>
            <a:endParaRPr lang="en-US" altLang="ja-JP"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a:t>0</a:t>
            </a:r>
            <a:r>
              <a:rPr kumimoji="1" lang="ja-JP" altLang="en-US" sz="2400" dirty="0"/>
              <a:t>桁以内の</a:t>
            </a:r>
            <a:r>
              <a:rPr kumimoji="1" lang="en-US" altLang="ja-JP" sz="2400" dirty="0"/>
              <a:t>10</a:t>
            </a:r>
            <a:r>
              <a:rPr kumimoji="1" lang="ja-JP" altLang="en-US" sz="2400" dirty="0"/>
              <a:t>進数の正の整数の足し算を行うプログラムを作成せよ。</a:t>
            </a:r>
            <a:r>
              <a:rPr lang="ja-JP" altLang="en-US" sz="2400" dirty="0"/>
              <a:t>結果は</a:t>
            </a:r>
            <a:r>
              <a:rPr lang="en-US" altLang="ja-JP" sz="2400" dirty="0"/>
              <a:t>31</a:t>
            </a:r>
            <a:r>
              <a:rPr lang="ja-JP" altLang="en-US" sz="2400" dirty="0"/>
              <a:t>桁になってもよいものとする。</a:t>
            </a:r>
            <a:endParaRPr kumimoji="1" lang="en-US" altLang="ja-JP" sz="2400" dirty="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a:t>[</a:t>
            </a:r>
            <a:r>
              <a:rPr lang="ja-JP" altLang="en-US" sz="2400" dirty="0"/>
              <a:t>実行例１</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endParaRPr lang="en-US" altLang="ja-JP" sz="2400" dirty="0"/>
          </a:p>
          <a:p>
            <a:r>
              <a:rPr lang="en-US" altLang="ja-JP" sz="2400" dirty="0"/>
              <a:t>[</a:t>
            </a:r>
            <a:r>
              <a:rPr lang="ja-JP" altLang="en-US" sz="2400" dirty="0"/>
              <a:t>実行例２</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a:t>GMP</a:t>
            </a:r>
            <a:r>
              <a:rPr kumimoji="1" lang="ja-JP" altLang="en-US" sz="2000" dirty="0"/>
              <a:t>ライブラリや</a:t>
            </a:r>
            <a:r>
              <a:rPr kumimoji="1" lang="en-US" altLang="ja-JP" sz="2000" dirty="0" err="1"/>
              <a:t>OpenSSL</a:t>
            </a:r>
            <a:r>
              <a:rPr kumimoji="1" lang="ja-JP" altLang="en-US" sz="2000" dirty="0"/>
              <a:t>の</a:t>
            </a:r>
            <a:r>
              <a:rPr kumimoji="1" lang="en-US" altLang="ja-JP" sz="2000" dirty="0"/>
              <a:t>crypto</a:t>
            </a:r>
            <a:r>
              <a:rPr kumimoji="1" lang="ja-JP" altLang="en-US" sz="2000" dirty="0"/>
              <a:t>ライブラリなどを使えば簡単にできるが、この課題ではそれらのライブラリを使った回答は不可とする。</a:t>
            </a:r>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（参考）</a:t>
            </a:r>
            <a:r>
              <a:rPr lang="en-US" altLang="ja-JP" dirty="0" err="1"/>
              <a:t>gmp</a:t>
            </a:r>
            <a:r>
              <a:rPr lang="ja-JP" altLang="en-US" dirty="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p>
          <a:p>
            <a:r>
              <a:rPr lang="en-US" altLang="ja-JP" dirty="0"/>
              <a:t>  </a:t>
            </a:r>
            <a:r>
              <a:rPr lang="en-US" altLang="ja-JP" dirty="0" err="1"/>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a:t>/* </a:t>
            </a:r>
            <a:r>
              <a:rPr lang="ja-JP" altLang="en-US" dirty="0"/>
              <a:t>続き</a:t>
            </a:r>
            <a:r>
              <a:rPr lang="en-US" altLang="ja-JP" dirty="0"/>
              <a:t> */</a:t>
            </a:r>
          </a:p>
          <a:p>
            <a:r>
              <a:rPr lang="en-US" altLang="ja-JP" dirty="0"/>
              <a:t>  </a:t>
            </a:r>
            <a:r>
              <a:rPr lang="en-US" altLang="ja-JP" dirty="0" err="1"/>
              <a:t>printf</a:t>
            </a:r>
            <a:r>
              <a:rPr lang="en-US" altLang="ja-JP" dirty="0"/>
              <a:t> ("</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a:t>（注意）この</a:t>
            </a:r>
            <a:r>
              <a:rPr lang="ja-JP" altLang="en-US" sz="2400" dirty="0"/>
              <a:t>解答</a:t>
            </a:r>
            <a:r>
              <a:rPr kumimoji="1" lang="ja-JP" altLang="en-US" sz="2400" dirty="0"/>
              <a:t>は</a:t>
            </a:r>
            <a:r>
              <a:rPr kumimoji="1" lang="en-US" altLang="ja-JP" sz="2400" dirty="0"/>
              <a:t>buffer overflow</a:t>
            </a:r>
            <a:r>
              <a:rPr kumimoji="1" lang="ja-JP" altLang="en-US" sz="2400" dirty="0"/>
              <a:t>について考慮していませんが、プロ入２では可とします。</a:t>
            </a:r>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E1CAB-06A3-4048-BF44-A8FB703B5D11}"/>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までの文字から数への</a:t>
            </a:r>
            <a:br>
              <a:rPr kumimoji="1" lang="en-US" altLang="ja-JP" dirty="0"/>
            </a:br>
            <a:r>
              <a:rPr kumimoji="1" lang="ja-JP" altLang="en-US"/>
              <a:t>変換について（発展課題</a:t>
            </a:r>
            <a:r>
              <a:rPr kumimoji="1" lang="en-US" altLang="ja-JP" dirty="0"/>
              <a:t>3</a:t>
            </a:r>
            <a:r>
              <a:rPr kumimoji="1" lang="ja-JP" altLang="en-US"/>
              <a:t>）</a:t>
            </a:r>
          </a:p>
        </p:txBody>
      </p:sp>
      <p:sp>
        <p:nvSpPr>
          <p:cNvPr id="3" name="コンテンツ プレースホルダー 2">
            <a:extLst>
              <a:ext uri="{FF2B5EF4-FFF2-40B4-BE49-F238E27FC236}">
                <a16:creationId xmlns:a16="http://schemas.microsoft.com/office/drawing/2014/main" id="{AD7163B7-3849-6148-A27A-6B13FFC2A1C2}"/>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までの文字を表す数が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がその文字に対応する数（を計算する式）である。</a:t>
            </a:r>
            <a:endParaRPr lang="en-US" altLang="ja-JP" dirty="0"/>
          </a:p>
          <a:p>
            <a:r>
              <a:rPr lang="ja-JP" altLang="en-US"/>
              <a:t>文字</a:t>
            </a:r>
            <a:r>
              <a:rPr lang="en-US" altLang="ja-JP" dirty="0"/>
              <a:t>0,1,2,3,4,5,6,7,8,9</a:t>
            </a:r>
            <a:r>
              <a:rPr lang="ja-JP" altLang="en-US"/>
              <a:t>を表す数は左側の隣の文字を表す数</a:t>
            </a:r>
            <a:r>
              <a:rPr lang="en-US" altLang="ja-JP" dirty="0"/>
              <a:t>+1</a:t>
            </a:r>
            <a:r>
              <a:rPr lang="ja-JP" altLang="en-US"/>
              <a:t>と</a:t>
            </a:r>
            <a:r>
              <a:rPr lang="en-US" altLang="ja-JP" dirty="0"/>
              <a:t>ISO</a:t>
            </a:r>
            <a:r>
              <a:rPr lang="ja-JP" altLang="en-US"/>
              <a:t>規格で定められている。</a:t>
            </a:r>
            <a:endParaRPr lang="en-US" altLang="ja-JP" dirty="0"/>
          </a:p>
          <a:p>
            <a:endParaRPr kumimoji="1" lang="ja-JP" altLang="en-US"/>
          </a:p>
        </p:txBody>
      </p:sp>
    </p:spTree>
    <p:extLst>
      <p:ext uri="{BB962C8B-B14F-4D97-AF65-F5344CB8AC3E}">
        <p14:creationId xmlns:p14="http://schemas.microsoft.com/office/powerpoint/2010/main" val="229162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a:t>モンテカルロ法による円周率の近似値</a:t>
            </a:r>
            <a:r>
              <a:rPr lang="ja-JP" altLang="en-US" sz="2800" dirty="0"/>
              <a:t>の計算を行うプログラムを書け。</a:t>
            </a:r>
            <a:endParaRPr lang="en-US" altLang="ja-JP" sz="2800" dirty="0"/>
          </a:p>
          <a:p>
            <a:r>
              <a:rPr lang="ja-JP" altLang="en-US" sz="2800" dirty="0"/>
              <a:t>生成する点の個数はキーボードから受け取るようにせよ。</a:t>
            </a:r>
            <a:endParaRPr lang="en-US" altLang="ja-JP" sz="2800" dirty="0"/>
          </a:p>
          <a:p>
            <a:r>
              <a:rPr lang="ja-JP" altLang="en-US" sz="2800" dirty="0"/>
              <a:t>乱数の生成には</a:t>
            </a:r>
            <a:r>
              <a:rPr kumimoji="1" lang="en-US" altLang="ja-JP" sz="2800" dirty="0" err="1"/>
              <a:t>Mersenne</a:t>
            </a:r>
            <a:r>
              <a:rPr kumimoji="1" lang="en-US" altLang="ja-JP" sz="2800" dirty="0"/>
              <a:t> twister</a:t>
            </a:r>
            <a:r>
              <a:rPr kumimoji="1" lang="ja-JP" altLang="en-US" sz="2800" dirty="0"/>
              <a:t>を用いよ</a:t>
            </a:r>
            <a:r>
              <a:rPr lang="ja-JP" altLang="en-US" sz="2800" dirty="0"/>
              <a:t>。</a:t>
            </a:r>
            <a:endParaRPr lang="en-US" altLang="ja-JP" sz="2800" dirty="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ja-JP" altLang="en-US" sz="2400" dirty="0">
                <a:solidFill>
                  <a:prstClr val="black"/>
                </a:solidFill>
              </a:rPr>
              <a:t>点の生成回数を入力してください</a:t>
            </a:r>
            <a:r>
              <a:rPr lang="en-US" altLang="ja-JP" sz="2400" dirty="0">
                <a:solidFill>
                  <a:prstClr val="black"/>
                </a:solidFill>
              </a:rPr>
              <a:t>: </a:t>
            </a:r>
            <a:r>
              <a:rPr lang="en-US" altLang="ja-JP" sz="2400" dirty="0">
                <a:solidFill>
                  <a:srgbClr val="FF0000"/>
                </a:solidFill>
              </a:rPr>
              <a:t>1000000</a:t>
            </a:r>
          </a:p>
          <a:p>
            <a:pPr lvl="0"/>
            <a:r>
              <a:rPr lang="ja-JP" altLang="en-US" sz="2400" dirty="0">
                <a:solidFill>
                  <a:prstClr val="black"/>
                </a:solidFill>
              </a:rPr>
              <a:t>円周率の近似値は</a:t>
            </a:r>
            <a:r>
              <a:rPr lang="en-US" altLang="ja-JP" sz="2400" dirty="0">
                <a:solidFill>
                  <a:prstClr val="black"/>
                </a:solidFill>
              </a:rPr>
              <a:t>3.141200</a:t>
            </a:r>
            <a:r>
              <a:rPr lang="ja-JP" altLang="en-US" sz="2400" dirty="0">
                <a:solidFill>
                  <a:prstClr val="black"/>
                </a:solidFill>
              </a:rPr>
              <a:t>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Mersenne</a:t>
            </a:r>
            <a:r>
              <a:rPr lang="en-US" altLang="ja-JP" dirty="0"/>
              <a:t> Twister</a:t>
            </a:r>
            <a:r>
              <a:rPr lang="ja-JP" altLang="en-US" dirty="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a:t>http://www.math.sci.hiroshima-u.ac.jp/~m-mat/MT/MT2002/mt19937ar.html </a:t>
            </a:r>
          </a:p>
          <a:p>
            <a:r>
              <a:rPr lang="ja-JP" altLang="en-US" sz="2800" dirty="0"/>
              <a:t>のページから、</a:t>
            </a:r>
            <a:r>
              <a:rPr lang="en-US" altLang="ja-JP" sz="2800" dirty="0"/>
              <a:t>mt19937ar.sep.tgz</a:t>
            </a:r>
            <a:r>
              <a:rPr lang="ja-JP" altLang="en-US" sz="2800" dirty="0"/>
              <a:t>をダウンロードする。ダウンロードした</a:t>
            </a:r>
            <a:r>
              <a:rPr lang="en-US" altLang="ja-JP" sz="2800" dirty="0" err="1"/>
              <a:t>tgz</a:t>
            </a:r>
            <a:r>
              <a:rPr lang="ja-JP" altLang="en-US" sz="2800" dirty="0"/>
              <a:t>ファイルを適当なディレクトリにおき、以下のようにして展開する。</a:t>
            </a:r>
            <a:endParaRPr lang="en-US" altLang="ja-JP" sz="2800" dirty="0"/>
          </a:p>
          <a:p>
            <a:r>
              <a:rPr lang="en-US" altLang="ja-JP" sz="2800" dirty="0"/>
              <a:t>$ tar </a:t>
            </a:r>
            <a:r>
              <a:rPr lang="en-US" altLang="ja-JP" sz="2800" dirty="0" err="1"/>
              <a:t>zxvf</a:t>
            </a:r>
            <a:r>
              <a:rPr lang="en-US" altLang="ja-JP" sz="2800" dirty="0"/>
              <a:t> mt19937ar.sep.tgz</a:t>
            </a:r>
          </a:p>
          <a:p>
            <a:r>
              <a:rPr lang="ja-JP" altLang="en-US" sz="2800" dirty="0"/>
              <a:t>ファイルがそのディレクトリに５つ展開される。その中の</a:t>
            </a:r>
            <a:r>
              <a:rPr lang="en-US" altLang="ja-JP" sz="2800" dirty="0"/>
              <a:t>mt19937ar.c</a:t>
            </a:r>
            <a:r>
              <a:rPr lang="ja-JP" altLang="en-US" sz="2800" dirty="0"/>
              <a:t>と</a:t>
            </a:r>
            <a:r>
              <a:rPr lang="en-US" altLang="ja-JP" sz="2800" dirty="0"/>
              <a:t>mt19937ar.h</a:t>
            </a:r>
            <a:r>
              <a:rPr lang="ja-JP" altLang="en-US" sz="2800" dirty="0"/>
              <a:t>を用いる。</a:t>
            </a:r>
            <a:endParaRPr lang="en-US" altLang="ja-JP" sz="2800" dirty="0"/>
          </a:p>
          <a:p>
            <a:r>
              <a:rPr lang="ja-JP" altLang="en-US" sz="2800" dirty="0"/>
              <a:t>この演習では、</a:t>
            </a:r>
            <a:r>
              <a:rPr lang="en-US" altLang="ja-JP" sz="2800" dirty="0"/>
              <a:t>mt19937ar.c</a:t>
            </a:r>
            <a:r>
              <a:rPr lang="ja-JP" altLang="en-US" sz="2800" dirty="0"/>
              <a:t>中の</a:t>
            </a:r>
            <a:r>
              <a:rPr lang="en-US" altLang="ja-JP" sz="2800" dirty="0"/>
              <a:t>genrand_real2()</a:t>
            </a:r>
            <a:r>
              <a:rPr lang="ja-JP" altLang="en-US" sz="2800" dirty="0"/>
              <a:t>という関数を用いることとする。これは</a:t>
            </a:r>
            <a:r>
              <a:rPr lang="en-US" altLang="ja-JP" sz="2800" dirty="0"/>
              <a:t>0</a:t>
            </a:r>
            <a:r>
              <a:rPr lang="ja-JP" altLang="en-US" sz="2800" dirty="0"/>
              <a:t>以上</a:t>
            </a:r>
            <a:r>
              <a:rPr lang="en-US" altLang="ja-JP" sz="2800" dirty="0"/>
              <a:t>1</a:t>
            </a:r>
            <a:r>
              <a:rPr lang="ja-JP" altLang="en-US" sz="2800" dirty="0"/>
              <a:t>未満の乱数を生成する。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a:t>genrand_real2()</a:t>
            </a:r>
            <a:r>
              <a:rPr lang="ja-JP" altLang="en-US" sz="2400" dirty="0"/>
              <a:t>関数を呼び出すプログラムの先頭において、</a:t>
            </a:r>
            <a:endParaRPr lang="en-US" altLang="ja-JP" sz="2400" dirty="0"/>
          </a:p>
          <a:p>
            <a:r>
              <a:rPr lang="en-US" altLang="ja-JP" sz="2400" dirty="0"/>
              <a:t>#include "mt19937ar.h“</a:t>
            </a:r>
          </a:p>
          <a:p>
            <a:r>
              <a:rPr lang="ja-JP" altLang="en-US" sz="2400" dirty="0"/>
              <a:t>を記述する。（</a:t>
            </a:r>
            <a:r>
              <a:rPr lang="en-US" altLang="ja-JP" sz="2400" dirty="0"/>
              <a:t>genrand_real2()</a:t>
            </a:r>
            <a:r>
              <a:rPr lang="ja-JP" altLang="en-US" sz="2400" dirty="0"/>
              <a:t>のプロトタイプ宣言を読み込む為。）これまでは</a:t>
            </a:r>
            <a:r>
              <a:rPr lang="en-US" altLang="ja-JP" sz="2400" dirty="0"/>
              <a:t>#include &lt;</a:t>
            </a:r>
            <a:r>
              <a:rPr lang="en-US" altLang="ja-JP" sz="2400" dirty="0" err="1"/>
              <a:t>stdio.h</a:t>
            </a:r>
            <a:r>
              <a:rPr lang="en-US" altLang="ja-JP" sz="2400" dirty="0"/>
              <a:t>&gt;</a:t>
            </a:r>
            <a:r>
              <a:rPr lang="ja-JP" altLang="en-US" sz="2400" dirty="0" err="1"/>
              <a:t>のように</a:t>
            </a:r>
            <a:r>
              <a:rPr lang="en-US" altLang="ja-JP" sz="2400" dirty="0"/>
              <a:t>&lt; &gt;</a:t>
            </a:r>
            <a:r>
              <a:rPr lang="ja-JP" altLang="en-US" sz="2400" dirty="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a:t>” “</a:t>
            </a:r>
            <a:r>
              <a:rPr lang="ja-JP" altLang="en-US" sz="2400" dirty="0"/>
              <a:t>で囲む。</a:t>
            </a:r>
            <a:endParaRPr lang="en-US" altLang="ja-JP" sz="2400" dirty="0"/>
          </a:p>
          <a:p>
            <a:r>
              <a:rPr lang="ja-JP" altLang="en-US" sz="2400" dirty="0"/>
              <a:t>コンパイルは、</a:t>
            </a:r>
            <a:r>
              <a:rPr lang="en-US" altLang="ja-JP" sz="2400" dirty="0"/>
              <a:t>genrand_real2()</a:t>
            </a:r>
            <a:r>
              <a:rPr lang="ja-JP" altLang="en-US" sz="2400" dirty="0"/>
              <a:t>関数を使っているファイルの名前を</a:t>
            </a:r>
            <a:r>
              <a:rPr lang="en-US" altLang="ja-JP" sz="2400" dirty="0"/>
              <a:t>kadai1.c</a:t>
            </a:r>
            <a:r>
              <a:rPr lang="ja-JP" altLang="en-US" sz="2400" dirty="0"/>
              <a:t>とすると、</a:t>
            </a:r>
            <a:endParaRPr lang="en-US" altLang="ja-JP" sz="2400" dirty="0"/>
          </a:p>
          <a:p>
            <a:r>
              <a:rPr lang="en-US" altLang="ja-JP" sz="2400" dirty="0"/>
              <a:t>$ </a:t>
            </a:r>
            <a:r>
              <a:rPr lang="en-US" altLang="ja-JP" sz="2400" dirty="0" err="1"/>
              <a:t>gcc</a:t>
            </a:r>
            <a:r>
              <a:rPr lang="en-US" altLang="ja-JP" sz="2400" dirty="0"/>
              <a:t> kadai1.c mt19937ar.c</a:t>
            </a:r>
          </a:p>
          <a:p>
            <a:r>
              <a:rPr lang="ja-JP" altLang="en-US" sz="2400" dirty="0" err="1"/>
              <a:t>のように</a:t>
            </a:r>
            <a:r>
              <a:rPr lang="ja-JP" altLang="en-US" sz="2400" dirty="0"/>
              <a:t>行う。</a:t>
            </a:r>
            <a:endParaRPr lang="en-US" altLang="ja-JP" sz="2400" dirty="0"/>
          </a:p>
          <a:p>
            <a:r>
              <a:rPr lang="ja-JP" altLang="en-US" sz="2400" dirty="0"/>
              <a:t>（参考）</a:t>
            </a:r>
            <a:r>
              <a:rPr lang="en-US" altLang="ja-JP" sz="2400" dirty="0" err="1"/>
              <a:t>Mersenne</a:t>
            </a:r>
            <a:r>
              <a:rPr lang="en-US" altLang="ja-JP" sz="2400" dirty="0"/>
              <a:t> Twister</a:t>
            </a:r>
            <a:r>
              <a:rPr lang="ja-JP" altLang="en-US" sz="2400" dirty="0"/>
              <a:t>の改良版</a:t>
            </a:r>
            <a:r>
              <a:rPr lang="en-US" altLang="ja-JP" sz="2400" dirty="0"/>
              <a:t>SFMT</a:t>
            </a:r>
            <a:r>
              <a:rPr lang="ja-JP" altLang="en-US" sz="2400" dirty="0"/>
              <a:t>も公開されている。</a:t>
            </a:r>
            <a:endParaRPr lang="en-US" altLang="ja-JP" sz="2400" dirty="0"/>
          </a:p>
          <a:p>
            <a:endParaRPr lang="ja-JP"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a:t>実行毎に生成する乱数列を変えたい場合は、</a:t>
            </a:r>
            <a:endParaRPr lang="en-US" altLang="ja-JP" sz="2400" dirty="0"/>
          </a:p>
          <a:p>
            <a:r>
              <a:rPr lang="en-US" altLang="ja-JP" sz="2400" dirty="0" err="1"/>
              <a:t>init_genrand</a:t>
            </a:r>
            <a:r>
              <a:rPr lang="en-US" altLang="ja-JP" sz="2400" dirty="0"/>
              <a:t> (time(0));</a:t>
            </a:r>
            <a:r>
              <a:rPr lang="ja-JP" altLang="en-US" sz="2400" dirty="0"/>
              <a:t>のように、</a:t>
            </a:r>
            <a:r>
              <a:rPr lang="en-US" altLang="ja-JP" sz="2400" dirty="0"/>
              <a:t>time</a:t>
            </a:r>
            <a:r>
              <a:rPr lang="ja-JP" altLang="en-US" sz="2400" dirty="0"/>
              <a:t>関数の返り値を初期化関数に与えるようにすればよい。</a:t>
            </a:r>
            <a:endParaRPr lang="en-US" altLang="ja-JP" sz="2400" dirty="0"/>
          </a:p>
          <a:p>
            <a:r>
              <a:rPr lang="ja-JP" altLang="en-US" sz="2400" dirty="0"/>
              <a:t>（</a:t>
            </a:r>
            <a:r>
              <a:rPr lang="en-US" altLang="ja-JP" sz="2400" dirty="0" err="1"/>
              <a:t>init_genrand</a:t>
            </a:r>
            <a:r>
              <a:rPr lang="ja-JP" altLang="en-US" sz="2400" dirty="0"/>
              <a:t>関数を最初に一度呼び出してから、</a:t>
            </a:r>
            <a:r>
              <a:rPr lang="en-US" altLang="ja-JP" sz="2400" dirty="0"/>
              <a:t>genrand_real2()</a:t>
            </a:r>
            <a:r>
              <a:rPr lang="ja-JP" altLang="en-US" sz="2400" dirty="0"/>
              <a:t>関数を必要な回数呼び出せばよい。）</a:t>
            </a:r>
            <a:endParaRPr lang="en-US" altLang="ja-JP" sz="2400" dirty="0"/>
          </a:p>
          <a:p>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円周率の近似値の計算</a:t>
            </a:r>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a:t>0</a:t>
            </a:r>
            <a:r>
              <a:rPr kumimoji="1" lang="ja-JP" altLang="en-US" sz="2400" dirty="0"/>
              <a:t>から</a:t>
            </a:r>
            <a:r>
              <a:rPr kumimoji="1" lang="en-US" altLang="ja-JP" sz="2400" dirty="0"/>
              <a:t>1</a:t>
            </a:r>
            <a:r>
              <a:rPr kumimoji="1" lang="ja-JP" altLang="en-US" sz="2400" dirty="0"/>
              <a:t>の</a:t>
            </a:r>
            <a:r>
              <a:rPr lang="ja-JP" altLang="en-US" sz="2400" dirty="0"/>
              <a:t>範囲の</a:t>
            </a:r>
            <a:r>
              <a:rPr kumimoji="1" lang="ja-JP" altLang="en-US" sz="2400" dirty="0"/>
              <a:t>乱数を２つ生成すると、それらは上記の正方形の範囲内の１つの座標と見ることができる。</a:t>
            </a:r>
            <a:endParaRPr kumimoji="1" lang="en-US" altLang="ja-JP" sz="2400" dirty="0"/>
          </a:p>
          <a:p>
            <a:r>
              <a:rPr kumimoji="1" lang="ja-JP" altLang="en-US" sz="2400" dirty="0"/>
              <a:t>点を</a:t>
            </a:r>
            <a:r>
              <a:rPr kumimoji="1" lang="en-US" altLang="ja-JP" sz="2400" dirty="0"/>
              <a:t>N</a:t>
            </a:r>
            <a:r>
              <a:rPr kumimoji="1" lang="ja-JP" altLang="en-US" sz="2400" dirty="0"/>
              <a:t>個生成し、</a:t>
            </a:r>
            <a:r>
              <a:rPr lang="ja-JP" altLang="en-US" sz="2400" dirty="0"/>
              <a:t>そのうち</a:t>
            </a:r>
            <a:r>
              <a:rPr lang="en-US" altLang="ja-JP" sz="2400" dirty="0"/>
              <a:t>n</a:t>
            </a:r>
            <a:r>
              <a:rPr lang="ja-JP" altLang="en-US" sz="2400" dirty="0"/>
              <a:t>個が円の中に入っていた場合は、</a:t>
            </a:r>
            <a:r>
              <a:rPr lang="en-US" altLang="ja-JP" sz="2400" dirty="0"/>
              <a:t>(n/N)*4</a:t>
            </a:r>
            <a:r>
              <a:rPr lang="ja-JP" altLang="en-US" sz="2400" dirty="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a:t>(1,1)</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総合演習について</a:t>
            </a:r>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a:t>これまでの学習内容を用いて、</a:t>
            </a:r>
            <a:r>
              <a:rPr lang="ja-JP" altLang="en-US" dirty="0"/>
              <a:t>少し複雑な問題を</a:t>
            </a:r>
            <a:r>
              <a:rPr lang="en-US" altLang="ja-JP" dirty="0"/>
              <a:t>3</a:t>
            </a:r>
            <a:r>
              <a:rPr lang="ja-JP" altLang="en-US" dirty="0"/>
              <a:t>問解く。</a:t>
            </a:r>
            <a:endParaRPr lang="en-US" altLang="ja-JP" dirty="0"/>
          </a:p>
          <a:p>
            <a:r>
              <a:rPr lang="en-US" altLang="ja-JP" dirty="0"/>
              <a:t>3</a:t>
            </a:r>
            <a:r>
              <a:rPr lang="ja-JP" altLang="en-US" dirty="0"/>
              <a:t>問解けた人は発展課題をやってください。</a:t>
            </a:r>
            <a:endParaRPr lang="en-US" altLang="ja-JP" dirty="0"/>
          </a:p>
          <a:p>
            <a:r>
              <a:rPr lang="ja-JP" altLang="en-US" dirty="0"/>
              <a:t>課題提出ページでは</a:t>
            </a:r>
            <a:r>
              <a:rPr lang="en-US" altLang="ja-JP" dirty="0"/>
              <a:t>12</a:t>
            </a:r>
            <a:r>
              <a:rPr lang="ja-JP" altLang="en-US" dirty="0"/>
              <a:t>回を選択してください。</a:t>
            </a:r>
            <a:endParaRPr lang="en-US" altLang="ja-JP" dirty="0"/>
          </a:p>
          <a:p>
            <a:r>
              <a:rPr lang="ja-JP" altLang="en-US" dirty="0"/>
              <a:t>課題提出</a:t>
            </a:r>
            <a:r>
              <a:rPr kumimoji="1" lang="ja-JP" altLang="en-US" dirty="0"/>
              <a:t>期限</a:t>
            </a:r>
            <a:r>
              <a:rPr kumimoji="1" lang="en-US" altLang="ja-JP" dirty="0"/>
              <a:t>: </a:t>
            </a:r>
            <a:r>
              <a:rPr kumimoji="1" lang="ja-JP" altLang="en-US" dirty="0"/>
              <a:t>これまでの課題も含め、全ての課題の締切を第</a:t>
            </a:r>
            <a:r>
              <a:rPr kumimoji="1" lang="en-US" altLang="ja-JP" dirty="0"/>
              <a:t>13</a:t>
            </a:r>
            <a:r>
              <a:rPr kumimoji="1" lang="ja-JP" altLang="en-US"/>
              <a:t>回</a:t>
            </a:r>
            <a:r>
              <a:rPr lang="ja-JP" altLang="en-US"/>
              <a:t>の日の</a:t>
            </a:r>
            <a:r>
              <a:rPr lang="en-US" altLang="ja-JP" dirty="0"/>
              <a:t>23</a:t>
            </a:r>
            <a:r>
              <a:rPr kumimoji="1" lang="en-US" altLang="ja-JP" dirty="0"/>
              <a:t>:59</a:t>
            </a:r>
            <a:r>
              <a:rPr kumimoji="1" lang="ja-JP" altLang="en-US"/>
              <a:t>とす</a:t>
            </a:r>
            <a:r>
              <a:rPr lang="ja-JP" altLang="en-US"/>
              <a:t>る</a:t>
            </a:r>
            <a:r>
              <a:rPr lang="ja-JP" altLang="en-US" dirty="0"/>
              <a:t>。</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期末試験について</a:t>
            </a:r>
          </a:p>
        </p:txBody>
      </p:sp>
      <p:sp>
        <p:nvSpPr>
          <p:cNvPr id="3" name="コンテンツ プレースホルダ 2"/>
          <p:cNvSpPr>
            <a:spLocks noGrp="1"/>
          </p:cNvSpPr>
          <p:nvPr>
            <p:ph idx="1"/>
          </p:nvPr>
        </p:nvSpPr>
        <p:spPr>
          <a:xfrm>
            <a:off x="307299" y="1600200"/>
            <a:ext cx="8686801" cy="5115910"/>
          </a:xfrm>
        </p:spPr>
        <p:txBody>
          <a:bodyPr>
            <a:normAutofit fontScale="70000" lnSpcReduction="20000"/>
          </a:bodyPr>
          <a:lstStyle/>
          <a:p>
            <a:r>
              <a:rPr lang="ja-JP" altLang="en-US"/>
              <a:t>普段の演習室で試験を行います。授業の座席表の通り着席してください。コロナ陽性、濃厚接触者等の場合、オンライン受講申請システムで申請したのち</a:t>
            </a:r>
            <a:r>
              <a:rPr lang="en-US" altLang="ja-JP" dirty="0"/>
              <a:t>zoom</a:t>
            </a:r>
            <a:r>
              <a:rPr lang="ja-JP" altLang="en-US"/>
              <a:t>で受験可とします。</a:t>
            </a:r>
            <a:endParaRPr lang="en-US" altLang="ja-JP" dirty="0"/>
          </a:p>
          <a:p>
            <a:r>
              <a:rPr lang="ja-JP" altLang="en-US"/>
              <a:t>期末試験の日は</a:t>
            </a:r>
            <a:r>
              <a:rPr lang="en-US" altLang="ja-JP" dirty="0"/>
              <a:t>HR</a:t>
            </a:r>
            <a:r>
              <a:rPr lang="ja-JP" altLang="en-US"/>
              <a:t>はありません。（チュータ、</a:t>
            </a:r>
            <a:r>
              <a:rPr lang="en-US" altLang="ja-JP" dirty="0"/>
              <a:t>TA</a:t>
            </a:r>
            <a:r>
              <a:rPr lang="ja-JP" altLang="en-US"/>
              <a:t>は来ません）</a:t>
            </a:r>
            <a:endParaRPr lang="en-US" altLang="ja-JP" dirty="0"/>
          </a:p>
          <a:p>
            <a:r>
              <a:rPr lang="en-US" altLang="ja-JP" dirty="0" err="1"/>
              <a:t>Scomb</a:t>
            </a:r>
            <a:r>
              <a:rPr lang="ja-JP" altLang="en-US"/>
              <a:t>で回答を提出してもらいます。</a:t>
            </a:r>
            <a:endParaRPr lang="en-US" altLang="ja-JP" dirty="0"/>
          </a:p>
          <a:p>
            <a:r>
              <a:rPr lang="ja-JP" altLang="en-US"/>
              <a:t>資料参照可とします。</a:t>
            </a:r>
            <a:r>
              <a:rPr lang="en-US" altLang="ja-JP" dirty="0" err="1"/>
              <a:t>Powerpoint</a:t>
            </a:r>
            <a:r>
              <a:rPr lang="ja-JP" altLang="en-US"/>
              <a:t>のスライド、自分のプログラムやメモなどは見て構いません。エディタやコンパイラを使っても構いません。ただし、他の人の回答を見たり、他の人と話をしたり、他の人とメールや</a:t>
            </a:r>
            <a:r>
              <a:rPr lang="en-US" altLang="ja-JP" dirty="0"/>
              <a:t>slack</a:t>
            </a:r>
            <a:r>
              <a:rPr lang="ja-JP" altLang="en-US"/>
              <a:t>などで情報をやりとりすることは禁止です。</a:t>
            </a:r>
            <a:endParaRPr lang="en-US" altLang="ja-JP" dirty="0"/>
          </a:p>
          <a:p>
            <a:r>
              <a:rPr lang="ja-JP" altLang="en-US"/>
              <a:t>プログラムの穴埋め問題、与えられたプログラムの画面への出力を問う問題、プログラムを書き換える問題などを出題します。</a:t>
            </a:r>
            <a:endParaRPr lang="en-US" altLang="ja-JP" dirty="0"/>
          </a:p>
          <a:p>
            <a:r>
              <a:rPr lang="ja-JP" altLang="en-US"/>
              <a:t>各回の基本課題のプログラムが書ける程度には勉強しておいてください。</a:t>
            </a:r>
            <a:endParaRPr lang="en-US" altLang="ja-JP" dirty="0"/>
          </a:p>
          <a:p>
            <a:r>
              <a:rPr kumimoji="1" lang="ja-JP" altLang="en-US"/>
              <a:t>出題</a:t>
            </a:r>
            <a:r>
              <a:rPr kumimoji="1" lang="ja-JP" altLang="en-US" dirty="0"/>
              <a:t>範囲</a:t>
            </a:r>
            <a:r>
              <a:rPr kumimoji="1" lang="en-US" altLang="ja-JP" dirty="0"/>
              <a:t>: </a:t>
            </a:r>
            <a:r>
              <a:rPr kumimoji="1" lang="ja-JP" altLang="en-US" dirty="0"/>
              <a:t>第</a:t>
            </a:r>
            <a:r>
              <a:rPr kumimoji="1" lang="en-US" altLang="ja-JP" dirty="0"/>
              <a:t>1</a:t>
            </a:r>
            <a:r>
              <a:rPr kumimoji="1" lang="ja-JP" altLang="en-US" dirty="0"/>
              <a:t>回</a:t>
            </a:r>
            <a:r>
              <a:rPr kumimoji="1" lang="ja-JP" altLang="en-US"/>
              <a:t>からすべて</a:t>
            </a:r>
            <a:endParaRPr kumimoji="1" lang="en-US" altLang="ja-JP" dirty="0"/>
          </a:p>
          <a:p>
            <a:r>
              <a:rPr lang="en-US" altLang="ja-JP" dirty="0"/>
              <a:t>3</a:t>
            </a:r>
            <a:r>
              <a:rPr lang="ja-JP" altLang="en-US"/>
              <a:t>限が期末試験、</a:t>
            </a:r>
            <a:r>
              <a:rPr lang="en-US" altLang="ja-JP" dirty="0"/>
              <a:t>4</a:t>
            </a:r>
            <a:r>
              <a:rPr lang="ja-JP" altLang="en-US"/>
              <a:t>限はありません。</a:t>
            </a:r>
            <a:endParaRPr kumimoji="1"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a:t>次ページ</a:t>
            </a:r>
            <a:r>
              <a:rPr kumimoji="1" lang="ja-JP" altLang="en-US" sz="2000" dirty="0"/>
              <a:t>の手順で、キーボードから入力された年（西暦）、月のカレンダーをグレゴリオ暦で以下の実行例の形式で画面上に表示するプログラムを作成せよ。ただし、西暦</a:t>
            </a:r>
            <a:r>
              <a:rPr kumimoji="1" lang="en-US" altLang="ja-JP" sz="2000" dirty="0"/>
              <a:t>1583</a:t>
            </a:r>
            <a:r>
              <a:rPr kumimoji="1" lang="ja-JP" altLang="en-US" sz="2000" dirty="0"/>
              <a:t>年</a:t>
            </a:r>
            <a:r>
              <a:rPr lang="ja-JP" altLang="en-US" sz="2000" dirty="0"/>
              <a:t>以降のみを対象とし、</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日が土曜日であるという知識を用いてよい。また、閏年の決め方については、第</a:t>
            </a:r>
            <a:r>
              <a:rPr lang="en-US" altLang="ja-JP" sz="2000" dirty="0"/>
              <a:t>1</a:t>
            </a:r>
            <a:r>
              <a:rPr lang="ja-JP" altLang="en-US" sz="2000" dirty="0"/>
              <a:t>回の発展課題を参照せよ。</a:t>
            </a:r>
            <a:endParaRPr lang="en-US" altLang="ja-JP" sz="2000" dirty="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cs typeface="Courier New" pitchFamily="49" charset="0"/>
              </a:rPr>
              <a:t>[</a:t>
            </a:r>
            <a:r>
              <a:rPr lang="ja-JP" altLang="en-US" sz="2000">
                <a:latin typeface="ＭＳ ゴシック" pitchFamily="49" charset="-128"/>
                <a:ea typeface="ＭＳ ゴシック" pitchFamily="49" charset="-128"/>
                <a:cs typeface="Courier New" pitchFamily="49" charset="0"/>
              </a:rPr>
              <a:t>実行例</a:t>
            </a:r>
            <a:r>
              <a:rPr lang="en-US" altLang="ja-JP" sz="2000" dirty="0">
                <a:latin typeface="ＭＳ ゴシック" pitchFamily="49" charset="-128"/>
                <a:ea typeface="ＭＳ ゴシック" pitchFamily="49" charset="-128"/>
                <a:cs typeface="Courier New" pitchFamily="49" charset="0"/>
              </a:rPr>
              <a:t>]</a:t>
            </a:r>
          </a:p>
          <a:p>
            <a:r>
              <a:rPr lang="ja-JP" altLang="en-US" sz="2000">
                <a:effectLst/>
                <a:latin typeface="MS Gothic" panose="020B0609070205080204" pitchFamily="49" charset="-128"/>
                <a:ea typeface="MS Gothic" panose="020B0609070205080204" pitchFamily="49" charset="-128"/>
              </a:rPr>
              <a:t>入力された年、月のカレンダーを表示します</a:t>
            </a:r>
          </a:p>
          <a:p>
            <a:r>
              <a:rPr lang="ja-JP" altLang="en-US" sz="2000">
                <a:effectLst/>
                <a:latin typeface="MS Gothic" panose="020B0609070205080204" pitchFamily="49" charset="-128"/>
                <a:ea typeface="MS Gothic" panose="020B0609070205080204" pitchFamily="49" charset="-128"/>
              </a:rPr>
              <a:t>西暦</a:t>
            </a:r>
            <a:r>
              <a:rPr lang="en-US" altLang="ja-JP" sz="2000" dirty="0">
                <a:effectLst/>
                <a:latin typeface="MS Gothic" panose="020B0609070205080204" pitchFamily="49" charset="-128"/>
                <a:ea typeface="MS Gothic" panose="020B0609070205080204" pitchFamily="49" charset="-128"/>
              </a:rPr>
              <a:t>(1583</a:t>
            </a:r>
            <a:r>
              <a:rPr lang="ja-JP" altLang="en-US" sz="2000">
                <a:effectLst/>
                <a:latin typeface="MS Gothic" panose="020B0609070205080204" pitchFamily="49" charset="-128"/>
                <a:ea typeface="MS Gothic" panose="020B0609070205080204" pitchFamily="49" charset="-128"/>
              </a:rPr>
              <a:t>年以降</a:t>
            </a:r>
            <a:r>
              <a:rPr lang="en-US" altLang="ja-JP" sz="2000" dirty="0">
                <a:effectLst/>
                <a:latin typeface="MS Gothic" panose="020B0609070205080204" pitchFamily="49" charset="-128"/>
                <a:ea typeface="MS Gothic" panose="020B0609070205080204" pitchFamily="49" charset="-128"/>
              </a:rPr>
              <a:t>)</a:t>
            </a:r>
            <a:r>
              <a:rPr lang="ja-JP" altLang="en-US" sz="2000">
                <a:effectLst/>
                <a:latin typeface="MS Gothic" panose="020B0609070205080204" pitchFamily="49" charset="-128"/>
                <a:ea typeface="MS Gothic" panose="020B0609070205080204" pitchFamily="49" charset="-128"/>
              </a:rPr>
              <a:t>を入力してください</a:t>
            </a:r>
            <a:r>
              <a:rPr lang="en-US" altLang="ja-JP" sz="2000" dirty="0">
                <a:effectLst/>
                <a:latin typeface="MS Gothic" panose="020B0609070205080204" pitchFamily="49" charset="-128"/>
                <a:ea typeface="MS Gothic" panose="020B0609070205080204" pitchFamily="49" charset="-128"/>
              </a:rPr>
              <a:t>: </a:t>
            </a:r>
            <a:r>
              <a:rPr lang="en-US" altLang="ja-JP" sz="2000" dirty="0">
                <a:solidFill>
                  <a:srgbClr val="FF0000"/>
                </a:solidFill>
                <a:effectLst/>
                <a:latin typeface="MS Gothic" panose="020B0609070205080204" pitchFamily="49" charset="-128"/>
                <a:ea typeface="MS Gothic" panose="020B0609070205080204" pitchFamily="49" charset="-128"/>
              </a:rPr>
              <a:t>2023</a:t>
            </a:r>
          </a:p>
          <a:p>
            <a:r>
              <a:rPr lang="ja-JP" altLang="en-US" sz="2000">
                <a:effectLst/>
                <a:latin typeface="MS Gothic" panose="020B0609070205080204" pitchFamily="49" charset="-128"/>
                <a:ea typeface="MS Gothic" panose="020B0609070205080204" pitchFamily="49" charset="-128"/>
              </a:rPr>
              <a:t>月を入力してください</a:t>
            </a:r>
            <a:r>
              <a:rPr lang="en-US" altLang="ja-JP" sz="2000" dirty="0">
                <a:effectLst/>
                <a:latin typeface="MS Gothic" panose="020B0609070205080204" pitchFamily="49" charset="-128"/>
                <a:ea typeface="MS Gothic" panose="020B0609070205080204" pitchFamily="49" charset="-128"/>
              </a:rPr>
              <a:t>: </a:t>
            </a:r>
            <a:r>
              <a:rPr lang="en-US" altLang="ja-JP" sz="2000" dirty="0">
                <a:solidFill>
                  <a:srgbClr val="FF0000"/>
                </a:solidFill>
                <a:effectLst/>
                <a:latin typeface="MS Gothic" panose="020B0609070205080204" pitchFamily="49" charset="-128"/>
                <a:ea typeface="MS Gothic" panose="020B0609070205080204" pitchFamily="49" charset="-128"/>
              </a:rPr>
              <a:t>1</a:t>
            </a:r>
          </a:p>
          <a:p>
            <a:r>
              <a:rPr lang="en-US" altLang="ja-JP" sz="2000" dirty="0">
                <a:effectLst/>
                <a:latin typeface="MS Gothic" panose="020B0609070205080204" pitchFamily="49" charset="-128"/>
                <a:ea typeface="MS Gothic" panose="020B0609070205080204" pitchFamily="49" charset="-128"/>
              </a:rPr>
              <a:t>[2023</a:t>
            </a:r>
            <a:r>
              <a:rPr lang="ja-JP" altLang="en-US" sz="2000">
                <a:effectLst/>
                <a:latin typeface="MS Gothic" panose="020B0609070205080204" pitchFamily="49" charset="-128"/>
                <a:ea typeface="MS Gothic" panose="020B0609070205080204" pitchFamily="49" charset="-128"/>
              </a:rPr>
              <a:t>年</a:t>
            </a:r>
            <a:r>
              <a:rPr lang="en-US" altLang="ja-JP" sz="2000" dirty="0">
                <a:effectLst/>
                <a:latin typeface="MS Gothic" panose="020B0609070205080204" pitchFamily="49" charset="-128"/>
                <a:ea typeface="MS Gothic" panose="020B0609070205080204" pitchFamily="49" charset="-128"/>
              </a:rPr>
              <a:t>1</a:t>
            </a:r>
            <a:r>
              <a:rPr lang="ja-JP" altLang="en-US" sz="2000">
                <a:effectLst/>
                <a:latin typeface="MS Gothic" panose="020B0609070205080204" pitchFamily="49" charset="-128"/>
                <a:ea typeface="MS Gothic" panose="020B0609070205080204" pitchFamily="49" charset="-128"/>
              </a:rPr>
              <a:t>月</a:t>
            </a:r>
            <a:r>
              <a:rPr lang="en-US" altLang="ja-JP" sz="2000" dirty="0">
                <a:effectLst/>
                <a:latin typeface="MS Gothic" panose="020B0609070205080204" pitchFamily="49" charset="-128"/>
                <a:ea typeface="MS Gothic" panose="020B0609070205080204" pitchFamily="49" charset="-128"/>
              </a:rPr>
              <a:t>]</a:t>
            </a:r>
          </a:p>
          <a:p>
            <a:r>
              <a:rPr lang="en-US" altLang="ja-JP" sz="2000" dirty="0">
                <a:effectLst/>
                <a:latin typeface="MS Gothic" panose="020B0609070205080204" pitchFamily="49" charset="-128"/>
                <a:ea typeface="MS Gothic" panose="020B0609070205080204" pitchFamily="49" charset="-128"/>
              </a:rPr>
              <a:t> </a:t>
            </a:r>
            <a:r>
              <a:rPr lang="ja-JP" altLang="en-US" sz="2000">
                <a:effectLst/>
                <a:latin typeface="MS Gothic" panose="020B0609070205080204" pitchFamily="49" charset="-128"/>
                <a:ea typeface="MS Gothic" panose="020B0609070205080204" pitchFamily="49" charset="-128"/>
              </a:rPr>
              <a:t>日 月 火 水 木 金 土</a:t>
            </a:r>
          </a:p>
          <a:p>
            <a:r>
              <a:rPr lang="en-US" altLang="ja-JP" sz="2000" dirty="0">
                <a:effectLst/>
                <a:latin typeface="MS Gothic" panose="020B0609070205080204" pitchFamily="49" charset="-128"/>
                <a:ea typeface="MS Gothic" panose="020B0609070205080204" pitchFamily="49" charset="-128"/>
              </a:rPr>
              <a:t>---------------------</a:t>
            </a:r>
          </a:p>
          <a:p>
            <a:r>
              <a:rPr lang="en-US" altLang="ja-JP" sz="2000" dirty="0">
                <a:effectLst/>
                <a:latin typeface="MS Gothic" panose="020B0609070205080204" pitchFamily="49" charset="-128"/>
                <a:ea typeface="MS Gothic" panose="020B0609070205080204" pitchFamily="49" charset="-128"/>
              </a:rPr>
              <a:t>  1  2  3  4  5  6  7</a:t>
            </a:r>
          </a:p>
          <a:p>
            <a:r>
              <a:rPr lang="en-US" altLang="ja-JP" sz="2000" dirty="0">
                <a:effectLst/>
                <a:latin typeface="MS Gothic" panose="020B0609070205080204" pitchFamily="49" charset="-128"/>
                <a:ea typeface="MS Gothic" panose="020B0609070205080204" pitchFamily="49" charset="-128"/>
              </a:rPr>
              <a:t>  8  9 10 11 12 13 14</a:t>
            </a:r>
          </a:p>
          <a:p>
            <a:r>
              <a:rPr lang="en-US" altLang="ja-JP" sz="2000" dirty="0">
                <a:effectLst/>
                <a:latin typeface="MS Gothic" panose="020B0609070205080204" pitchFamily="49" charset="-128"/>
                <a:ea typeface="MS Gothic" panose="020B0609070205080204" pitchFamily="49" charset="-128"/>
              </a:rPr>
              <a:t> 15 16 17 18 19 20 21</a:t>
            </a:r>
          </a:p>
          <a:p>
            <a:r>
              <a:rPr lang="en-US" altLang="ja-JP" sz="2000" dirty="0">
                <a:effectLst/>
                <a:latin typeface="MS Gothic" panose="020B0609070205080204" pitchFamily="49" charset="-128"/>
                <a:ea typeface="MS Gothic" panose="020B0609070205080204" pitchFamily="49" charset="-128"/>
              </a:rPr>
              <a:t> 22 23 24 25 26 27 28</a:t>
            </a:r>
          </a:p>
          <a:p>
            <a:r>
              <a:rPr lang="en-US" altLang="ja-JP" sz="2000" dirty="0">
                <a:effectLst/>
                <a:latin typeface="MS Gothic" panose="020B0609070205080204" pitchFamily="49" charset="-128"/>
                <a:ea typeface="MS Gothic" panose="020B0609070205080204" pitchFamily="49" charset="-128"/>
              </a:rPr>
              <a:t> 29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a:t>[TA</a:t>
            </a:r>
            <a:r>
              <a:rPr kumimoji="1" lang="ja-JP" altLang="en-US" dirty="0"/>
              <a:t>の方へ</a:t>
            </a:r>
            <a:r>
              <a:rPr kumimoji="1" lang="en-US" altLang="ja-JP" dirty="0"/>
              <a:t>]</a:t>
            </a:r>
          </a:p>
          <a:p>
            <a:r>
              <a:rPr lang="ja-JP" altLang="en-US" dirty="0"/>
              <a:t>インターネット上からのコピーを防ぐため、左記の表示形式以外のものや、次ページの手順に従っていないプログラムは不正解としてください。</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a:t>西暦</a:t>
            </a:r>
            <a:r>
              <a:rPr lang="en-US" altLang="ja-JP" sz="2000" dirty="0"/>
              <a:t>year</a:t>
            </a:r>
            <a:r>
              <a:rPr lang="ja-JP" altLang="en-US" sz="2000" dirty="0"/>
              <a:t>を引数として受け取り、</a:t>
            </a:r>
            <a:r>
              <a:rPr lang="en-US" altLang="ja-JP" sz="2000" dirty="0"/>
              <a:t>year</a:t>
            </a:r>
            <a:r>
              <a:rPr lang="ja-JP" altLang="en-US" sz="2000" dirty="0"/>
              <a:t>年が閏年の場合</a:t>
            </a:r>
            <a:r>
              <a:rPr lang="en-US" altLang="ja-JP" sz="2000" dirty="0"/>
              <a:t>1, </a:t>
            </a:r>
            <a:r>
              <a:rPr lang="ja-JP" altLang="en-US" sz="2000" dirty="0"/>
              <a:t>そうでない場合</a:t>
            </a:r>
            <a:r>
              <a:rPr lang="en-US" altLang="ja-JP" sz="2000" dirty="0"/>
              <a:t>0</a:t>
            </a:r>
            <a:r>
              <a:rPr lang="ja-JP" altLang="en-US" sz="2000" dirty="0"/>
              <a:t>を返す関数</a:t>
            </a:r>
            <a:r>
              <a:rPr lang="en-US" altLang="ja-JP" sz="2000" dirty="0" err="1"/>
              <a:t>isLeapYear</a:t>
            </a:r>
            <a:r>
              <a:rPr lang="ja-JP" altLang="en-US" sz="2000" dirty="0"/>
              <a:t>を作成する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sym typeface="Symbol"/>
              </a:rPr>
              <a:t>を引数として受け取り、</a:t>
            </a:r>
            <a:r>
              <a:rPr lang="en-US" altLang="ja-JP" sz="2000" dirty="0">
                <a:sym typeface="Symbol"/>
              </a:rPr>
              <a:t>year</a:t>
            </a:r>
            <a:r>
              <a:rPr lang="ja-JP" altLang="en-US" sz="2000" dirty="0">
                <a:sym typeface="Symbol"/>
              </a:rPr>
              <a:t>年</a:t>
            </a:r>
            <a:r>
              <a:rPr lang="ja-JP" altLang="en-US" sz="2000" dirty="0"/>
              <a:t>の</a:t>
            </a:r>
            <a:r>
              <a:rPr lang="en-US" altLang="ja-JP" sz="2000" dirty="0"/>
              <a:t>1</a:t>
            </a:r>
            <a:r>
              <a:rPr lang="ja-JP" altLang="en-US" sz="2000" dirty="0"/>
              <a:t>月</a:t>
            </a:r>
            <a:r>
              <a:rPr lang="en-US" altLang="ja-JP" sz="2000" dirty="0"/>
              <a:t>1</a:t>
            </a:r>
            <a:r>
              <a:rPr lang="ja-JP" altLang="en-US" sz="2000" dirty="0"/>
              <a:t>日の曜日を返す関数</a:t>
            </a:r>
            <a:r>
              <a:rPr lang="en-US" altLang="ja-JP" sz="2000" dirty="0" err="1"/>
              <a:t>firstDayOfTheYear</a:t>
            </a:r>
            <a:r>
              <a:rPr lang="ja-JP" altLang="en-US" sz="2000" dirty="0"/>
              <a:t>を</a:t>
            </a:r>
            <a:r>
              <a:rPr lang="en-US" altLang="ja-JP" sz="2000" dirty="0"/>
              <a:t>(1)</a:t>
            </a:r>
            <a:r>
              <a:rPr lang="ja-JP" altLang="en-US" sz="2000" dirty="0"/>
              <a:t>の関数を用いて作成する（曜日は</a:t>
            </a:r>
            <a:r>
              <a:rPr lang="en-US" altLang="ja-JP" sz="2000" dirty="0" err="1"/>
              <a:t>int</a:t>
            </a:r>
            <a:r>
              <a:rPr lang="ja-JP" altLang="en-US" sz="2000" dirty="0"/>
              <a:t>型で表し、日曜日を</a:t>
            </a:r>
            <a:r>
              <a:rPr lang="en-US" altLang="ja-JP" sz="2000" dirty="0"/>
              <a:t>0, …, </a:t>
            </a:r>
            <a:r>
              <a:rPr lang="ja-JP" altLang="en-US" sz="2000" dirty="0"/>
              <a:t>土曜日を</a:t>
            </a:r>
            <a:r>
              <a:rPr lang="en-US" altLang="ja-JP" sz="2000" dirty="0"/>
              <a:t>6</a:t>
            </a:r>
            <a:r>
              <a:rPr lang="ja-JP" altLang="en-US" sz="2000" dirty="0"/>
              <a:t>とする。）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a:t>
            </a:r>
            <a:r>
              <a:rPr lang="en-US" altLang="ja-JP" sz="2000" dirty="0"/>
              <a:t>1</a:t>
            </a:r>
            <a:r>
              <a:rPr lang="ja-JP" altLang="en-US" sz="2000" dirty="0"/>
              <a:t>日の曜日を返す関数</a:t>
            </a:r>
            <a:r>
              <a:rPr lang="en-US" altLang="ja-JP" sz="2000" dirty="0" err="1"/>
              <a:t>firstDay</a:t>
            </a:r>
            <a:r>
              <a:rPr lang="ja-JP" altLang="en-US" sz="2000" dirty="0"/>
              <a:t>を</a:t>
            </a:r>
            <a:r>
              <a:rPr lang="en-US" altLang="ja-JP" sz="2000" dirty="0"/>
              <a:t>(2), (3)</a:t>
            </a:r>
            <a:r>
              <a:rPr lang="ja-JP" altLang="en-US" sz="2000" dirty="0"/>
              <a:t>の関数を用いて作成する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月のカレンダーを表示する関数</a:t>
            </a:r>
            <a:r>
              <a:rPr lang="en-US" altLang="ja-JP" sz="2000" dirty="0" err="1"/>
              <a:t>printCal</a:t>
            </a:r>
            <a:r>
              <a:rPr lang="ja-JP" altLang="en-US" sz="2000" dirty="0"/>
              <a:t>を</a:t>
            </a:r>
            <a:r>
              <a:rPr lang="en-US" altLang="ja-JP" sz="2000" dirty="0"/>
              <a:t>(3),(4)</a:t>
            </a:r>
            <a:r>
              <a:rPr lang="ja-JP" altLang="en-US" sz="2000" dirty="0"/>
              <a:t>の関数を用いて作成する</a:t>
            </a:r>
            <a:endParaRPr lang="en-US" altLang="ja-JP" sz="2000" dirty="0"/>
          </a:p>
          <a:p>
            <a:pPr marL="457200" indent="-457200">
              <a:buAutoNum type="arabicParenBoth"/>
            </a:pPr>
            <a:r>
              <a:rPr lang="en-US" altLang="ja-JP" sz="2000" dirty="0"/>
              <a:t>main</a:t>
            </a:r>
            <a:r>
              <a:rPr lang="ja-JP" altLang="en-US" sz="2000" dirty="0"/>
              <a:t>関数内で、キーボードから</a:t>
            </a:r>
            <a:r>
              <a:rPr lang="en-US" altLang="ja-JP" sz="2000" dirty="0"/>
              <a:t>year, month</a:t>
            </a:r>
            <a:r>
              <a:rPr lang="ja-JP" altLang="en-US" sz="2000" dirty="0"/>
              <a:t>を受け取り、</a:t>
            </a:r>
            <a:r>
              <a:rPr lang="en-US" altLang="ja-JP" sz="2000" dirty="0"/>
              <a:t>(5)</a:t>
            </a:r>
            <a:r>
              <a:rPr lang="ja-JP" altLang="en-US" sz="2000" dirty="0"/>
              <a:t>の関数を呼び出す</a:t>
            </a:r>
            <a:endParaRPr lang="en-US" altLang="ja-JP" sz="2000" dirty="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a:t>[</a:t>
            </a:r>
            <a:r>
              <a:rPr lang="ja-JP" altLang="en-US" sz="2000" dirty="0"/>
              <a:t>ヒント</a:t>
            </a:r>
            <a:r>
              <a:rPr lang="en-US" altLang="ja-JP" sz="2000" dirty="0"/>
              <a:t>] </a:t>
            </a:r>
            <a:r>
              <a:rPr lang="ja-JP" altLang="en-US" sz="2000" dirty="0"/>
              <a:t>（このヒントには必ずしも従う必要はありません。）</a:t>
            </a:r>
            <a:endParaRPr lang="en-US" altLang="ja-JP" sz="2000" dirty="0"/>
          </a:p>
          <a:p>
            <a:r>
              <a:rPr kumimoji="1" lang="en-US" altLang="ja-JP" sz="2000" dirty="0"/>
              <a:t> (2)</a:t>
            </a:r>
            <a:r>
              <a:rPr kumimoji="1" lang="ja-JP" altLang="en-US" sz="2000" dirty="0"/>
              <a:t>は、例えば、</a:t>
            </a:r>
            <a:r>
              <a:rPr lang="en-US" altLang="ja-JP" sz="2000" dirty="0"/>
              <a:t>1583</a:t>
            </a:r>
            <a:r>
              <a:rPr lang="ja-JP" altLang="en-US" sz="2000" dirty="0"/>
              <a:t>年から</a:t>
            </a:r>
            <a:r>
              <a:rPr lang="en-US" altLang="ja-JP" sz="2000" dirty="0"/>
              <a:t>(year-1)</a:t>
            </a:r>
            <a:r>
              <a:rPr lang="ja-JP" altLang="en-US" sz="2000" dirty="0"/>
              <a:t>年までの各年の日数を</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日の曜日（つまり</a:t>
            </a:r>
            <a:r>
              <a:rPr lang="en-US" altLang="ja-JP" sz="2000" dirty="0"/>
              <a:t>6</a:t>
            </a:r>
            <a:r>
              <a:rPr lang="ja-JP" altLang="en-US" sz="2000" dirty="0"/>
              <a:t>）に加え、</a:t>
            </a:r>
            <a:r>
              <a:rPr lang="en-US" altLang="ja-JP" sz="2000" dirty="0"/>
              <a:t>7</a:t>
            </a:r>
            <a:r>
              <a:rPr lang="ja-JP" altLang="en-US" sz="2000" dirty="0"/>
              <a:t>で割った余りを計算すればよい</a:t>
            </a:r>
            <a:r>
              <a:rPr lang="en-US" altLang="ja-JP" sz="2000" dirty="0"/>
              <a:t>(year</a:t>
            </a:r>
            <a:r>
              <a:rPr lang="ja-JP" altLang="en-US" sz="2000" dirty="0"/>
              <a:t>が</a:t>
            </a:r>
            <a:r>
              <a:rPr lang="en-US" altLang="ja-JP" sz="2000" dirty="0"/>
              <a:t>1584</a:t>
            </a:r>
            <a:r>
              <a:rPr lang="ja-JP" altLang="en-US" sz="2000" dirty="0"/>
              <a:t>以上の場合）。</a:t>
            </a:r>
            <a:endParaRPr lang="en-US" altLang="ja-JP" sz="2000" dirty="0"/>
          </a:p>
          <a:p>
            <a:r>
              <a:rPr lang="en-US" altLang="ja-JP" sz="2000" dirty="0"/>
              <a:t> (4)</a:t>
            </a:r>
            <a:r>
              <a:rPr lang="ja-JP" altLang="en-US" sz="2000" dirty="0"/>
              <a:t>は、例えば、</a:t>
            </a:r>
            <a:r>
              <a:rPr lang="en-US" altLang="ja-JP" sz="2000" dirty="0"/>
              <a:t>1</a:t>
            </a:r>
            <a:r>
              <a:rPr lang="ja-JP" altLang="en-US" sz="2000" dirty="0"/>
              <a:t>月から</a:t>
            </a:r>
            <a:r>
              <a:rPr lang="en-US" altLang="ja-JP" sz="2000" dirty="0"/>
              <a:t>(month-1)</a:t>
            </a:r>
            <a:r>
              <a:rPr lang="ja-JP" altLang="en-US" sz="2000" dirty="0"/>
              <a:t>月までの各月の日数を</a:t>
            </a:r>
            <a:r>
              <a:rPr lang="en-US" altLang="ja-JP" sz="2000" dirty="0"/>
              <a:t>1</a:t>
            </a:r>
            <a:r>
              <a:rPr lang="ja-JP" altLang="en-US" sz="2000" dirty="0"/>
              <a:t>月</a:t>
            </a:r>
            <a:r>
              <a:rPr lang="en-US" altLang="ja-JP" sz="2000" dirty="0"/>
              <a:t>1</a:t>
            </a:r>
            <a:r>
              <a:rPr lang="ja-JP" altLang="en-US" sz="2000" dirty="0"/>
              <a:t>日の曜日に加え、</a:t>
            </a:r>
            <a:r>
              <a:rPr lang="en-US" altLang="ja-JP" sz="2000" dirty="0"/>
              <a:t>7</a:t>
            </a:r>
            <a:r>
              <a:rPr lang="ja-JP" altLang="en-US" sz="2000" dirty="0"/>
              <a:t>で割った余りを計算すればよい</a:t>
            </a:r>
            <a:r>
              <a:rPr lang="en-US" altLang="ja-JP" sz="2000" dirty="0"/>
              <a:t>(month</a:t>
            </a:r>
            <a:r>
              <a:rPr lang="ja-JP" altLang="en-US" sz="2000" dirty="0"/>
              <a:t>が</a:t>
            </a:r>
            <a:r>
              <a:rPr lang="en-US" altLang="ja-JP" sz="2000" dirty="0"/>
              <a:t>2</a:t>
            </a:r>
            <a:r>
              <a:rPr lang="ja-JP" altLang="en-US" sz="2000" dirty="0"/>
              <a:t>以上の場合</a:t>
            </a:r>
            <a:r>
              <a:rPr lang="en-US" altLang="ja-JP" sz="2000" dirty="0"/>
              <a:t>)</a:t>
            </a:r>
            <a:r>
              <a:rPr lang="ja-JP" altLang="en-US" sz="2000" dirty="0" err="1"/>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a:t>総合演習基本課題２</a:t>
            </a:r>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p>
          <a:p>
            <a:pPr>
              <a:lnSpc>
                <a:spcPct val="70000"/>
              </a:lnSpc>
              <a:spcBef>
                <a:spcPct val="50000"/>
              </a:spcBef>
            </a:pPr>
            <a:r>
              <a:rPr lang="ja-JP" sz="2000" b="0" dirty="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a:latin typeface="ＭＳ Ｐゴシック" charset="-128"/>
                <a:ea typeface="ＭＳ Ｐゴシック" charset="-128"/>
              </a:rPr>
              <a:t>分散 = (データを２乗した値の総和 - (データの総和の２乗 /データ数)) / データ数</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標準偏差：分散の</a:t>
            </a:r>
            <a:r>
              <a:rPr lang="ja-JP" altLang="en-US" sz="2000" dirty="0">
                <a:latin typeface="ＭＳ Ｐゴシック" charset="-128"/>
                <a:ea typeface="ＭＳ Ｐゴシック" charset="-128"/>
              </a:rPr>
              <a:t>正の</a:t>
            </a:r>
            <a:r>
              <a:rPr lang="ja-JP" altLang="ja-JP" sz="2000" dirty="0">
                <a:latin typeface="ＭＳ Ｐゴシック" charset="-128"/>
                <a:ea typeface="ＭＳ Ｐゴシック" charset="-128"/>
              </a:rPr>
              <a:t>平方根</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 = </a:t>
            </a:r>
            <a:r>
              <a:rPr lang="ja-JP" altLang="en-US" sz="2000" dirty="0">
                <a:latin typeface="ＭＳ Ｐゴシック" charset="-128"/>
                <a:ea typeface="ＭＳ Ｐゴシック" charset="-128"/>
              </a:rPr>
              <a:t>個々</a:t>
            </a:r>
            <a:r>
              <a:rPr lang="ja-JP" altLang="ja-JP" sz="2000" dirty="0">
                <a:latin typeface="ＭＳ Ｐゴシック" charset="-128"/>
                <a:ea typeface="ＭＳ Ｐゴシック" charset="-128"/>
              </a:rPr>
              <a:t>の値 - 平均値</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a:t>100</a:t>
            </a:r>
            <a:r>
              <a:rPr lang="ja-JP" altLang="en-US" sz="2400" dirty="0"/>
              <a:t>名分の学生の学籍番号と点数（</a:t>
            </a:r>
            <a:r>
              <a:rPr lang="en-US" altLang="ja-JP" sz="2400" dirty="0"/>
              <a:t>100</a:t>
            </a:r>
            <a:r>
              <a:rPr lang="ja-JP" altLang="en-US" sz="2400" dirty="0"/>
              <a:t>点満点）が格納されているデータファイル（</a:t>
            </a:r>
            <a:r>
              <a:rPr lang="en-US" altLang="ja-JP" sz="2400" dirty="0"/>
              <a:t>score.txt</a:t>
            </a:r>
            <a:r>
              <a:rPr lang="ja-JP" altLang="en-US" sz="2400" dirty="0" err="1"/>
              <a:t>、</a:t>
            </a:r>
            <a:r>
              <a:rPr lang="ja-JP" altLang="en-US" sz="2400" dirty="0"/>
              <a:t>講義用</a:t>
            </a:r>
            <a:r>
              <a:rPr lang="en-US" altLang="ja-JP" sz="2400" dirty="0"/>
              <a:t>web page</a:t>
            </a:r>
            <a:r>
              <a:rPr lang="ja-JP" altLang="en-US" sz="2400" dirty="0" err="1"/>
              <a:t>に置</a:t>
            </a:r>
            <a:r>
              <a:rPr lang="ja-JP" altLang="en-US" sz="2400" dirty="0"/>
              <a:t>いてあるのでダウンロードしてください）を読み込み、これらのデータに対して以下の</a:t>
            </a:r>
            <a:r>
              <a:rPr lang="en-US" altLang="ja-JP" sz="2400" dirty="0"/>
              <a:t>(1)</a:t>
            </a:r>
            <a:r>
              <a:rPr lang="ja-JP" altLang="en-US" sz="2400" dirty="0" err="1"/>
              <a:t>、</a:t>
            </a:r>
            <a:r>
              <a:rPr lang="en-US" altLang="ja-JP" sz="2400" dirty="0"/>
              <a:t>(2)</a:t>
            </a:r>
            <a:r>
              <a:rPr lang="ja-JP" altLang="en-US" sz="2400" dirty="0"/>
              <a:t>を行うプログラムを作成せよ。</a:t>
            </a:r>
          </a:p>
          <a:p>
            <a:r>
              <a:rPr lang="en-US" altLang="ja-JP" sz="2400" dirty="0"/>
              <a:t>(1)</a:t>
            </a:r>
            <a:r>
              <a:rPr lang="ja-JP" altLang="en-US" sz="2400" dirty="0"/>
              <a:t>右の図のように</a:t>
            </a:r>
            <a:r>
              <a:rPr lang="en-US" altLang="ja-JP" sz="2400" dirty="0"/>
              <a:t>10</a:t>
            </a:r>
            <a:r>
              <a:rPr lang="ja-JP" altLang="en-US" sz="2400" dirty="0"/>
              <a:t>点刻みで分布グラフを</a:t>
            </a:r>
            <a:r>
              <a:rPr lang="en-US" altLang="ja-JP" sz="2400" dirty="0"/>
              <a:t>*</a:t>
            </a:r>
            <a:r>
              <a:rPr lang="ja-JP" altLang="en-US" sz="2400" dirty="0"/>
              <a:t>を用いて画面に表示し、その後、平均点、最高点、最低点、標準偏差 を画面に表示する。</a:t>
            </a:r>
          </a:p>
          <a:p>
            <a:r>
              <a:rPr lang="en-US" altLang="ja-JP" sz="2400" dirty="0"/>
              <a:t>(2)</a:t>
            </a:r>
            <a:r>
              <a:rPr lang="ja-JP" altLang="en-US" sz="2400" dirty="0"/>
              <a:t>全員分の偏差値をファイル（ファイル名はキーボードから入力）に出力する。その際、学籍番号と点数も一緒に以下の順で書きだす。</a:t>
            </a:r>
          </a:p>
          <a:p>
            <a:r>
              <a:rPr lang="ja-JP" altLang="en-US" sz="2400" dirty="0"/>
              <a:t>　　学籍番号　点数　偏差値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総合演習</a:t>
            </a:r>
            <a:r>
              <a:rPr kumimoji="1" lang="ja-JP" altLang="en-US" dirty="0"/>
              <a:t>基本課題</a:t>
            </a:r>
            <a:r>
              <a:rPr lang="ja-JP" altLang="en-US" dirty="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a:t>$ ./</a:t>
            </a:r>
            <a:r>
              <a:rPr lang="en-US" altLang="ja-JP" sz="2000" dirty="0" err="1"/>
              <a:t>a.out</a:t>
            </a:r>
            <a:endParaRPr lang="en-US" altLang="ja-JP" sz="2000" dirty="0"/>
          </a:p>
          <a:p>
            <a:r>
              <a:rPr lang="en-US" altLang="ja-JP" sz="2000" dirty="0"/>
              <a:t> 0-10: ***********</a:t>
            </a:r>
          </a:p>
          <a:p>
            <a:r>
              <a:rPr lang="en-US" altLang="ja-JP" sz="2000" dirty="0"/>
              <a:t>11-20: ************</a:t>
            </a:r>
          </a:p>
          <a:p>
            <a:r>
              <a:rPr lang="en-US" altLang="ja-JP" sz="2000" dirty="0"/>
              <a:t>21-30: **********</a:t>
            </a:r>
          </a:p>
          <a:p>
            <a:r>
              <a:rPr lang="en-US" altLang="ja-JP" sz="2000" dirty="0"/>
              <a:t>31-40: *******</a:t>
            </a:r>
          </a:p>
          <a:p>
            <a:r>
              <a:rPr lang="en-US" altLang="ja-JP" sz="2000" dirty="0"/>
              <a:t>41-50: *********</a:t>
            </a:r>
          </a:p>
          <a:p>
            <a:r>
              <a:rPr lang="en-US" altLang="ja-JP" sz="2000" dirty="0"/>
              <a:t>51-60: **********</a:t>
            </a:r>
          </a:p>
          <a:p>
            <a:r>
              <a:rPr lang="en-US" altLang="ja-JP" sz="2000" dirty="0"/>
              <a:t>61-70: *************</a:t>
            </a:r>
          </a:p>
          <a:p>
            <a:r>
              <a:rPr lang="en-US" altLang="ja-JP" sz="2000" dirty="0"/>
              <a:t>71-80: *********</a:t>
            </a:r>
          </a:p>
          <a:p>
            <a:r>
              <a:rPr lang="en-US" altLang="ja-JP" sz="2000" dirty="0"/>
              <a:t>81-90: *********</a:t>
            </a:r>
          </a:p>
          <a:p>
            <a:r>
              <a:rPr lang="en-US" altLang="ja-JP" sz="2000" dirty="0"/>
              <a:t>91-100: **********</a:t>
            </a:r>
          </a:p>
          <a:p>
            <a:r>
              <a:rPr lang="ja-JP" altLang="en-US" sz="2000" dirty="0"/>
              <a:t>平均点</a:t>
            </a:r>
            <a:r>
              <a:rPr lang="en-US" altLang="ja-JP" sz="2000" dirty="0"/>
              <a:t>: 49.770000</a:t>
            </a:r>
          </a:p>
          <a:p>
            <a:r>
              <a:rPr lang="ja-JP" altLang="en-US" sz="2000" dirty="0"/>
              <a:t>最高点</a:t>
            </a:r>
            <a:r>
              <a:rPr lang="en-US" altLang="ja-JP" sz="2000" dirty="0"/>
              <a:t>: 100</a:t>
            </a:r>
          </a:p>
          <a:p>
            <a:r>
              <a:rPr lang="ja-JP" altLang="en-US" sz="2000" dirty="0"/>
              <a:t>最低点</a:t>
            </a:r>
            <a:r>
              <a:rPr lang="en-US" altLang="ja-JP" sz="2000" dirty="0"/>
              <a:t>: 0</a:t>
            </a:r>
          </a:p>
          <a:p>
            <a:r>
              <a:rPr lang="ja-JP" altLang="en-US" sz="2000" dirty="0"/>
              <a:t>標準偏差</a:t>
            </a:r>
            <a:r>
              <a:rPr lang="en-US" altLang="ja-JP" sz="2000" dirty="0"/>
              <a:t>: 28.758948</a:t>
            </a:r>
          </a:p>
          <a:p>
            <a:r>
              <a:rPr lang="ja-JP" altLang="en-US" sz="2000" dirty="0"/>
              <a:t>偏差値を書き出すファイル名を入力</a:t>
            </a:r>
            <a:r>
              <a:rPr lang="en-US" altLang="ja-JP" sz="2000" dirty="0"/>
              <a:t>: </a:t>
            </a:r>
            <a:r>
              <a:rPr lang="en-US" altLang="ja-JP" sz="2000" dirty="0">
                <a:solidFill>
                  <a:srgbClr val="FF0000"/>
                </a:solidFill>
              </a:rPr>
              <a:t>hensachi.txt</a:t>
            </a:r>
          </a:p>
          <a:p>
            <a:r>
              <a:rPr lang="en-US" altLang="ja-JP" sz="2000" dirty="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a:t>he</a:t>
            </a:r>
            <a:r>
              <a:rPr kumimoji="1" lang="en-US" altLang="ja-JP" sz="2000" dirty="0"/>
              <a:t>nsachi.txt</a:t>
            </a:r>
            <a:r>
              <a:rPr kumimoji="1" lang="ja-JP" altLang="en-US" sz="2000" dirty="0"/>
              <a:t>も</a:t>
            </a:r>
            <a:r>
              <a:rPr lang="en-US" altLang="ja-JP" sz="2000" dirty="0"/>
              <a:t>web page</a:t>
            </a:r>
            <a:r>
              <a:rPr lang="ja-JP" altLang="en-US" sz="2000" dirty="0"/>
              <a:t>上に置きました。結果があっているかどうかの確認に使ってください。</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a:t>総合演習基本課題３</a:t>
            </a:r>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a:t>y</a:t>
            </a:r>
            <a:endParaRPr kumimoji="1" lang="ja-JP" altLang="en-US" sz="2400" dirty="0"/>
          </a:p>
        </p:txBody>
      </p:sp>
      <p:sp>
        <p:nvSpPr>
          <p:cNvPr id="24" name="正方形/長方形 23"/>
          <p:cNvSpPr/>
          <p:nvPr/>
        </p:nvSpPr>
        <p:spPr>
          <a:xfrm>
            <a:off x="827584" y="1124744"/>
            <a:ext cx="7488832" cy="2308324"/>
          </a:xfrm>
          <a:prstGeom prst="rect">
            <a:avLst/>
          </a:prstGeom>
        </p:spPr>
        <p:txBody>
          <a:bodyPr wrap="square">
            <a:spAutoFit/>
          </a:bodyPr>
          <a:lstStyle/>
          <a:p>
            <a:r>
              <a:rPr lang="ja-JP" altLang="ja-JP" sz="2400" dirty="0">
                <a:latin typeface="Osaka" pitchFamily="32" charset="-128"/>
                <a:ea typeface="Osaka" pitchFamily="32" charset="-128"/>
              </a:rPr>
              <a:t>二次関数　f(x) = </a:t>
            </a:r>
            <a:r>
              <a:rPr lang="en-US" altLang="ja-JP" sz="2400" dirty="0">
                <a:latin typeface="Osaka" pitchFamily="32" charset="-128"/>
                <a:ea typeface="Osaka" pitchFamily="32" charset="-128"/>
              </a:rPr>
              <a:t>x</a:t>
            </a:r>
            <a:r>
              <a:rPr lang="en-US" altLang="ja-JP" sz="2400" baseline="30000" dirty="0">
                <a:latin typeface="Osaka" pitchFamily="32" charset="-128"/>
                <a:ea typeface="Osaka" pitchFamily="32" charset="-128"/>
              </a:rPr>
              <a:t>2</a:t>
            </a:r>
            <a:r>
              <a:rPr lang="en-US" altLang="ja-JP" sz="2400" dirty="0">
                <a:latin typeface="Osaka" pitchFamily="32" charset="-128"/>
                <a:ea typeface="Osaka" pitchFamily="32" charset="-128"/>
              </a:rPr>
              <a:t> </a:t>
            </a:r>
            <a:r>
              <a:rPr lang="ja-JP" altLang="ja-JP" sz="2400" dirty="0">
                <a:latin typeface="Osaka" pitchFamily="32" charset="-128"/>
                <a:ea typeface="Osaka" pitchFamily="32" charset="-128"/>
              </a:rPr>
              <a:t>について、</a:t>
            </a:r>
            <a:r>
              <a:rPr lang="en-US" altLang="ja-JP" sz="2400" dirty="0">
                <a:latin typeface="Osaka" pitchFamily="32" charset="-128"/>
                <a:ea typeface="Osaka" pitchFamily="32" charset="-128"/>
              </a:rPr>
              <a:t>x=0</a:t>
            </a:r>
            <a:r>
              <a:rPr lang="ja-JP" altLang="en-US" sz="2400" dirty="0">
                <a:latin typeface="Osaka" pitchFamily="32" charset="-128"/>
                <a:ea typeface="Osaka" pitchFamily="32" charset="-128"/>
              </a:rPr>
              <a:t>から</a:t>
            </a:r>
            <a:r>
              <a:rPr lang="en-US" altLang="ja-JP" sz="2400" dirty="0">
                <a:latin typeface="Osaka" pitchFamily="32" charset="-128"/>
                <a:ea typeface="Osaka" pitchFamily="32" charset="-128"/>
              </a:rPr>
              <a:t>3</a:t>
            </a:r>
            <a:r>
              <a:rPr lang="ja-JP" altLang="en-US" sz="2400" dirty="0" err="1">
                <a:latin typeface="Osaka" pitchFamily="32" charset="-128"/>
                <a:ea typeface="Osaka" pitchFamily="32" charset="-128"/>
              </a:rPr>
              <a:t>までの</a:t>
            </a:r>
            <a:r>
              <a:rPr lang="ja-JP" altLang="en-US" sz="2400" dirty="0">
                <a:latin typeface="Osaka" pitchFamily="32" charset="-128"/>
                <a:ea typeface="Osaka" pitchFamily="32" charset="-128"/>
              </a:rPr>
              <a:t>定積分を求めたい。区分求積法（下のグラフで、黄色の部分の面積を求める）により、この積分の近似値を</a:t>
            </a:r>
            <a:r>
              <a:rPr lang="ja-JP" altLang="en-US" sz="2400">
                <a:latin typeface="Osaka" pitchFamily="32" charset="-128"/>
                <a:ea typeface="Osaka" pitchFamily="32" charset="-128"/>
              </a:rPr>
              <a:t>求めよ。結果の表示方法は自由とする。</a:t>
            </a:r>
            <a:br>
              <a:rPr lang="en-US" altLang="ja-JP" sz="2400" dirty="0">
                <a:latin typeface="Osaka" pitchFamily="32" charset="-128"/>
                <a:ea typeface="Osaka" pitchFamily="32" charset="-128"/>
              </a:rPr>
            </a:br>
            <a:r>
              <a:rPr lang="en-US" altLang="ja-JP" sz="2400" dirty="0">
                <a:latin typeface="Osaka" pitchFamily="32" charset="-128"/>
                <a:ea typeface="Osaka" pitchFamily="32" charset="-128"/>
              </a:rPr>
              <a:t>x</a:t>
            </a:r>
            <a:r>
              <a:rPr lang="ja-JP" altLang="en-US" sz="2400" dirty="0">
                <a:latin typeface="Osaka" pitchFamily="32" charset="-128"/>
                <a:ea typeface="Osaka" pitchFamily="32" charset="-128"/>
              </a:rPr>
              <a:t>軸方向の刻み幅</a:t>
            </a:r>
            <a:r>
              <a:rPr lang="en-US" altLang="ja-JP" sz="2400" dirty="0" err="1">
                <a:latin typeface="Osaka" pitchFamily="32" charset="-128"/>
                <a:ea typeface="Osaka" pitchFamily="32" charset="-128"/>
              </a:rPr>
              <a:t>Δx</a:t>
            </a:r>
            <a:r>
              <a:rPr lang="ja-JP" altLang="en-US" sz="2400" dirty="0">
                <a:latin typeface="Osaka" pitchFamily="32" charset="-128"/>
                <a:ea typeface="Osaka" pitchFamily="32" charset="-128"/>
              </a:rPr>
              <a:t>を大</a:t>
            </a:r>
            <a:r>
              <a:rPr lang="en-US" altLang="ja-JP" sz="2400" dirty="0">
                <a:latin typeface="Osaka" pitchFamily="32" charset="-128"/>
                <a:ea typeface="Osaka" pitchFamily="32" charset="-128"/>
              </a:rPr>
              <a:t>→</a:t>
            </a:r>
            <a:r>
              <a:rPr lang="ja-JP" altLang="en-US" sz="2400" dirty="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a:t>右の図では、黄色の長方形の左上を</a:t>
            </a:r>
            <a:r>
              <a:rPr kumimoji="1" lang="ja-JP" altLang="en-US" dirty="0"/>
              <a:t>グラフに</a:t>
            </a:r>
            <a:r>
              <a:rPr lang="ja-JP" altLang="en-US" dirty="0"/>
              <a:t>合わせていますが、右上を合わせても構いません。あるいは上辺の真ん中を合わせても</a:t>
            </a:r>
            <a:r>
              <a:rPr lang="en-US" altLang="ja-JP" dirty="0"/>
              <a:t>OK</a:t>
            </a:r>
            <a:r>
              <a:rPr lang="ja-JP" altLang="en-US" dirty="0"/>
              <a:t>です。</a:t>
            </a:r>
            <a:endParaRPr kumimoji="1" lang="en-US" altLang="ja-JP" dirty="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a:t>定積分の正確な値は</a:t>
            </a:r>
            <a:r>
              <a:rPr lang="en-US" altLang="ja-JP" sz="2000" dirty="0"/>
              <a:t>9</a:t>
            </a:r>
            <a:r>
              <a:rPr lang="ja-JP" altLang="en-US" sz="2000" dirty="0"/>
              <a:t>なので、</a:t>
            </a:r>
            <a:r>
              <a:rPr lang="en-US" altLang="ja-JP" sz="2000" dirty="0"/>
              <a:t>9</a:t>
            </a:r>
            <a:r>
              <a:rPr lang="ja-JP" altLang="en-US" sz="2000" dirty="0"/>
              <a:t>に近いことを確認してください。</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a:t>score.txt</a:t>
            </a:r>
            <a:r>
              <a:rPr lang="ja-JP" altLang="en-US" dirty="0"/>
              <a:t>からの学籍番号、点数の読み取り方法について</a:t>
            </a:r>
            <a:endParaRPr lang="en-US" altLang="ja-JP" dirty="0"/>
          </a:p>
          <a:p>
            <a:pPr lvl="1"/>
            <a:r>
              <a:rPr kumimoji="1" lang="ja-JP" altLang="en-US" dirty="0"/>
              <a:t>まず、ファイルをオープンする。</a:t>
            </a:r>
            <a:endParaRPr kumimoji="1" lang="en-US" altLang="ja-JP" dirty="0"/>
          </a:p>
          <a:p>
            <a:pPr lvl="2"/>
            <a:r>
              <a:rPr lang="en-US" altLang="ja-JP" dirty="0" err="1"/>
              <a:t>scoreFile</a:t>
            </a:r>
            <a:r>
              <a:rPr lang="en-US" altLang="ja-JP" dirty="0"/>
              <a:t> = </a:t>
            </a:r>
            <a:r>
              <a:rPr lang="en-US" altLang="ja-JP" dirty="0" err="1"/>
              <a:t>fopen</a:t>
            </a:r>
            <a:r>
              <a:rPr lang="en-US" altLang="ja-JP" dirty="0"/>
              <a:t> (“score.txt”, “r”);</a:t>
            </a:r>
          </a:p>
          <a:p>
            <a:pPr lvl="1"/>
            <a:r>
              <a:rPr lang="ja-JP" altLang="en-US" dirty="0"/>
              <a:t>次に、</a:t>
            </a:r>
            <a:r>
              <a:rPr lang="en-US" altLang="ja-JP" dirty="0" err="1"/>
              <a:t>fscanf</a:t>
            </a:r>
            <a:r>
              <a:rPr lang="ja-JP" altLang="en-US" dirty="0"/>
              <a:t>で一行ずつデータを読み込む。</a:t>
            </a:r>
            <a:endParaRPr lang="en-US" altLang="ja-JP" dirty="0"/>
          </a:p>
          <a:p>
            <a:pPr lvl="2"/>
            <a:r>
              <a:rPr lang="en-US" altLang="ja-JP" dirty="0" err="1"/>
              <a:t>fscanf</a:t>
            </a:r>
            <a:r>
              <a:rPr lang="en-US" altLang="ja-JP" dirty="0"/>
              <a:t> (</a:t>
            </a:r>
            <a:r>
              <a:rPr lang="en-US" altLang="ja-JP" dirty="0" err="1"/>
              <a:t>scoreFile</a:t>
            </a:r>
            <a:r>
              <a:rPr lang="en-US" altLang="ja-JP" dirty="0"/>
              <a:t>, “%</a:t>
            </a:r>
            <a:r>
              <a:rPr lang="en-US" altLang="ja-JP" dirty="0" err="1"/>
              <a:t>s%d</a:t>
            </a:r>
            <a:r>
              <a:rPr lang="en-US" altLang="ja-JP" dirty="0"/>
              <a:t>”, …………);</a:t>
            </a:r>
          </a:p>
          <a:p>
            <a:r>
              <a:rPr kumimoji="1" lang="ja-JP" altLang="en-US" dirty="0"/>
              <a:t>平方根について</a:t>
            </a:r>
            <a:endParaRPr kumimoji="1" lang="en-US" altLang="ja-JP" dirty="0"/>
          </a:p>
          <a:p>
            <a:pPr lvl="1"/>
            <a:r>
              <a:rPr lang="ja-JP" altLang="en-US" dirty="0"/>
              <a:t>数学ライブラリ</a:t>
            </a:r>
            <a:r>
              <a:rPr lang="en-US" altLang="ja-JP" dirty="0" err="1"/>
              <a:t>libm.so</a:t>
            </a:r>
            <a:r>
              <a:rPr lang="ja-JP" altLang="en-US" dirty="0"/>
              <a:t>中の</a:t>
            </a:r>
            <a:r>
              <a:rPr lang="en-US" altLang="ja-JP" dirty="0" err="1"/>
              <a:t>sqrt</a:t>
            </a:r>
            <a:r>
              <a:rPr lang="ja-JP" altLang="en-US" dirty="0"/>
              <a:t>関数を用いる。</a:t>
            </a:r>
            <a:r>
              <a:rPr lang="en-US" altLang="ja-JP" dirty="0"/>
              <a:t>(</a:t>
            </a:r>
            <a:r>
              <a:rPr lang="en-US" altLang="ja-JP" dirty="0" err="1"/>
              <a:t>sqrt</a:t>
            </a:r>
            <a:r>
              <a:rPr lang="ja-JP" altLang="en-US" dirty="0"/>
              <a:t>関数は、</a:t>
            </a:r>
            <a:r>
              <a:rPr lang="en-US" altLang="ja-JP" dirty="0"/>
              <a:t>double</a:t>
            </a:r>
            <a:r>
              <a:rPr lang="ja-JP" altLang="en-US" dirty="0"/>
              <a:t>型を受け取り、その平方根を</a:t>
            </a:r>
            <a:r>
              <a:rPr lang="en-US" altLang="ja-JP" dirty="0"/>
              <a:t>double</a:t>
            </a:r>
            <a:r>
              <a:rPr lang="ja-JP" altLang="en-US" dirty="0"/>
              <a:t>型で返す。</a:t>
            </a:r>
            <a:r>
              <a:rPr lang="en-US" altLang="ja-JP" dirty="0"/>
              <a:t>)</a:t>
            </a:r>
          </a:p>
          <a:p>
            <a:pPr lvl="1"/>
            <a:r>
              <a:rPr lang="en-US" altLang="ja-JP" dirty="0" err="1"/>
              <a:t>sqrt</a:t>
            </a:r>
            <a:r>
              <a:rPr lang="ja-JP" altLang="en-US" dirty="0"/>
              <a:t>関数を使うために、</a:t>
            </a:r>
            <a:r>
              <a:rPr lang="en-US" altLang="ja-JP" dirty="0" err="1"/>
              <a:t>math.h</a:t>
            </a:r>
            <a:r>
              <a:rPr lang="ja-JP" altLang="en-US" dirty="0"/>
              <a:t>をインクルードする。</a:t>
            </a:r>
            <a:endParaRPr lang="en-US" altLang="ja-JP" dirty="0"/>
          </a:p>
          <a:p>
            <a:pPr lvl="1"/>
            <a:r>
              <a:rPr kumimoji="1" lang="ja-JP" altLang="en-US" dirty="0"/>
              <a:t>コンパイル</a:t>
            </a:r>
            <a:r>
              <a:rPr lang="ja-JP" altLang="en-US" dirty="0"/>
              <a:t>するとき</a:t>
            </a:r>
            <a:r>
              <a:rPr kumimoji="1" lang="ja-JP" altLang="en-US" dirty="0"/>
              <a:t>、</a:t>
            </a:r>
            <a:r>
              <a:rPr kumimoji="1" lang="en-US" altLang="ja-JP" dirty="0"/>
              <a:t>$ </a:t>
            </a:r>
            <a:r>
              <a:rPr kumimoji="1" lang="en-US" altLang="ja-JP" dirty="0" err="1"/>
              <a:t>gcc</a:t>
            </a:r>
            <a:r>
              <a:rPr kumimoji="1" lang="en-US" altLang="ja-JP" dirty="0"/>
              <a:t> kadai2.c -lm </a:t>
            </a:r>
            <a:r>
              <a:rPr kumimoji="1" lang="ja-JP" altLang="en-US" dirty="0" err="1"/>
              <a:t>のように</a:t>
            </a:r>
            <a:r>
              <a:rPr kumimoji="1" lang="ja-JP" altLang="en-US" dirty="0"/>
              <a:t>することにより、</a:t>
            </a:r>
            <a:r>
              <a:rPr kumimoji="1" lang="en-US" altLang="ja-JP" dirty="0" err="1"/>
              <a:t>sqrt</a:t>
            </a:r>
            <a:r>
              <a:rPr kumimoji="1" lang="ja-JP" altLang="en-US" dirty="0"/>
              <a:t>関数のコンパイル</a:t>
            </a:r>
            <a:r>
              <a:rPr lang="ja-JP" altLang="en-US" dirty="0"/>
              <a:t>結果が格納されている</a:t>
            </a:r>
            <a:r>
              <a:rPr kumimoji="1" lang="en-US" altLang="ja-JP" dirty="0" err="1"/>
              <a:t>libm.so</a:t>
            </a:r>
            <a:r>
              <a:rPr kumimoji="1" lang="ja-JP" altLang="en-US" dirty="0"/>
              <a:t>というファイルが検索され、リンクされる。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TotalTime>
  <Words>2560</Words>
  <Application>Microsoft Macintosh PowerPoint</Application>
  <PresentationFormat>画面に合わせる (4:3)</PresentationFormat>
  <Paragraphs>195</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Ｐゴシック</vt:lpstr>
      <vt:lpstr>ＭＳ ゴシック</vt:lpstr>
      <vt:lpstr>ＭＳ ゴシック</vt:lpstr>
      <vt:lpstr>Osaka</vt:lpstr>
      <vt:lpstr>Arial</vt:lpstr>
      <vt:lpstr>Calibri</vt: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0から9までの文字から数への 変換について（発展課題3）</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342</cp:revision>
  <dcterms:created xsi:type="dcterms:W3CDTF">2009-12-17T07:05:53Z</dcterms:created>
  <dcterms:modified xsi:type="dcterms:W3CDTF">2022-12-16T10:28:49Z</dcterms:modified>
</cp:coreProperties>
</file>