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60" r:id="rId3"/>
    <p:sldId id="263" r:id="rId4"/>
    <p:sldId id="264" r:id="rId5"/>
    <p:sldId id="287" r:id="rId6"/>
    <p:sldId id="265" r:id="rId7"/>
    <p:sldId id="288" r:id="rId8"/>
    <p:sldId id="266" r:id="rId9"/>
    <p:sldId id="289" r:id="rId10"/>
    <p:sldId id="267" r:id="rId11"/>
    <p:sldId id="280" r:id="rId12"/>
    <p:sldId id="270" r:id="rId13"/>
    <p:sldId id="268" r:id="rId14"/>
    <p:sldId id="269" r:id="rId15"/>
    <p:sldId id="271" r:id="rId16"/>
    <p:sldId id="272" r:id="rId17"/>
    <p:sldId id="273" r:id="rId18"/>
    <p:sldId id="274" r:id="rId19"/>
    <p:sldId id="275" r:id="rId20"/>
    <p:sldId id="276" r:id="rId21"/>
    <p:sldId id="277" r:id="rId22"/>
    <p:sldId id="285" r:id="rId23"/>
    <p:sldId id="281" r:id="rId24"/>
    <p:sldId id="291" r:id="rId25"/>
    <p:sldId id="279" r:id="rId26"/>
    <p:sldId id="293" r:id="rId27"/>
    <p:sldId id="283" r:id="rId28"/>
    <p:sldId id="278" r:id="rId29"/>
    <p:sldId id="295" r:id="rId30"/>
    <p:sldId id="286" r:id="rId31"/>
    <p:sldId id="290" r:id="rId32"/>
    <p:sldId id="294" r:id="rId33"/>
    <p:sldId id="296" r:id="rId3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3333" autoAdjust="0"/>
  </p:normalViewPr>
  <p:slideViewPr>
    <p:cSldViewPr snapToGrid="0" snapToObjects="1">
      <p:cViewPr varScale="1">
        <p:scale>
          <a:sx n="119" d="100"/>
          <a:sy n="119" d="100"/>
        </p:scale>
        <p:origin x="198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F51DE4-7453-4D78-ADD3-DB57E2765C77}" type="datetimeFigureOut">
              <a:rPr kumimoji="1" lang="ja-JP" altLang="en-US" smtClean="0"/>
              <a:pPr/>
              <a:t>2022/11/29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3E8C79-FB33-4063-B251-91B367C4F6BB}" type="slidenum">
              <a:rPr kumimoji="1" lang="ja-JP" altLang="en-US" smtClean="0"/>
              <a:pPr/>
              <a:t>‹#›</a:t>
            </a:fld>
            <a:endParaRPr kumimoji="1" lang="ja-JP" altLang="en-US"/>
          </a:p>
        </p:txBody>
      </p:sp>
    </p:spTree>
    <p:extLst>
      <p:ext uri="{BB962C8B-B14F-4D97-AF65-F5344CB8AC3E}">
        <p14:creationId xmlns:p14="http://schemas.microsoft.com/office/powerpoint/2010/main" val="274168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D3E8C79-FB33-4063-B251-91B367C4F6BB}" type="slidenum">
              <a:rPr kumimoji="1" lang="ja-JP" altLang="en-US" smtClean="0"/>
              <a:pPr/>
              <a:t>23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04800"/>
            <a:ext cx="7620000" cy="6858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762000" y="1295400"/>
            <a:ext cx="3733800" cy="4724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295400"/>
            <a:ext cx="3733800" cy="2286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3733800"/>
            <a:ext cx="3733800" cy="2286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5"/>
          <p:cNvSpPr>
            <a:spLocks noGrp="1" noChangeArrowheads="1"/>
          </p:cNvSpPr>
          <p:nvPr>
            <p:ph type="ftr" sz="quarter" idx="10"/>
          </p:nvPr>
        </p:nvSpPr>
        <p:spPr>
          <a:ln/>
        </p:spPr>
        <p:txBody>
          <a:bodyPr/>
          <a:lstStyle>
            <a:lvl1pPr>
              <a:defRPr/>
            </a:lvl1pPr>
          </a:lstStyle>
          <a:p>
            <a:pPr>
              <a:defRPr/>
            </a:pPr>
            <a:r>
              <a:rPr lang="ja-JP" altLang="en-US"/>
              <a:t>プログラミング入門２</a:t>
            </a:r>
          </a:p>
        </p:txBody>
      </p:sp>
      <p:sp>
        <p:nvSpPr>
          <p:cNvPr id="7" name="Rectangle 6"/>
          <p:cNvSpPr>
            <a:spLocks noGrp="1" noChangeArrowheads="1"/>
          </p:cNvSpPr>
          <p:nvPr>
            <p:ph type="sldNum" sz="quarter" idx="11"/>
          </p:nvPr>
        </p:nvSpPr>
        <p:spPr>
          <a:ln/>
        </p:spPr>
        <p:txBody>
          <a:bodyPr/>
          <a:lstStyle>
            <a:lvl1pPr>
              <a:defRPr/>
            </a:lvl1pPr>
          </a:lstStyle>
          <a:p>
            <a:pPr>
              <a:defRPr/>
            </a:pPr>
            <a:fld id="{59FF97A3-498B-4F29-A458-113A2B2DFDFE}"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2022/11/29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2022/11/29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2022/11/29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2022/11/29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oleObject" Target="../embeddings/oleObject4.bin"/><Relationship Id="rId2" Type="http://schemas.openxmlformats.org/officeDocument/2006/relationships/oleObject" Target="../embeddings/oleObject1.bin"/><Relationship Id="rId1" Type="http://schemas.openxmlformats.org/officeDocument/2006/relationships/slideLayout" Target="../slideLayouts/slideLayout12.x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a:t>プログラミング入門２</a:t>
            </a:r>
            <a:br>
              <a:rPr lang="en-US" altLang="ja-JP" dirty="0"/>
            </a:br>
            <a:r>
              <a:rPr lang="ja-JP" altLang="en-US" dirty="0"/>
              <a:t>第９回　構造体</a:t>
            </a:r>
            <a:endParaRPr kumimoji="1" lang="ja-JP" altLang="en-US" dirty="0"/>
          </a:p>
        </p:txBody>
      </p:sp>
      <p:sp>
        <p:nvSpPr>
          <p:cNvPr id="4" name="テキスト ボックス 3"/>
          <p:cNvSpPr txBox="1"/>
          <p:nvPr/>
        </p:nvSpPr>
        <p:spPr>
          <a:xfrm>
            <a:off x="2928926" y="4857760"/>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687561" y="339041"/>
            <a:ext cx="7620000" cy="685800"/>
          </a:xfrm>
        </p:spPr>
        <p:txBody>
          <a:bodyPr>
            <a:normAutofit/>
          </a:bodyPr>
          <a:lstStyle/>
          <a:p>
            <a:pPr eaLnBrk="1" hangingPunct="1">
              <a:defRPr/>
            </a:pPr>
            <a:r>
              <a:rPr lang="ja-JP" altLang="en-US" sz="3600" dirty="0">
                <a:ea typeface="ＭＳ Ｐゴシック" pitchFamily="-64" charset="-128"/>
              </a:rPr>
              <a:t>構造体のメンバーアクセス</a:t>
            </a:r>
          </a:p>
        </p:txBody>
      </p:sp>
      <p:sp>
        <p:nvSpPr>
          <p:cNvPr id="8" name="正方形/長方形 7"/>
          <p:cNvSpPr/>
          <p:nvPr/>
        </p:nvSpPr>
        <p:spPr>
          <a:xfrm>
            <a:off x="661919" y="2890439"/>
            <a:ext cx="7645642" cy="1200328"/>
          </a:xfrm>
          <a:prstGeom prst="rect">
            <a:avLst/>
          </a:prstGeom>
        </p:spPr>
        <p:txBody>
          <a:bodyPr wrap="square">
            <a:spAutoFit/>
          </a:bodyPr>
          <a:lstStyle/>
          <a:p>
            <a:r>
              <a:rPr lang="ja-JP" altLang="en-US" sz="2400" dirty="0"/>
              <a:t>（例）前ページのように</a:t>
            </a:r>
            <a:r>
              <a:rPr lang="en-US" altLang="ja-JP" sz="2400" dirty="0"/>
              <a:t>taro</a:t>
            </a:r>
            <a:r>
              <a:rPr lang="ja-JP" altLang="en-US" sz="2400" dirty="0"/>
              <a:t>という変数を宣言すると、</a:t>
            </a:r>
            <a:r>
              <a:rPr lang="en-US" altLang="ja-JP" sz="2400" dirty="0"/>
              <a:t>taro.name, </a:t>
            </a:r>
            <a:r>
              <a:rPr lang="en-US" altLang="ja-JP" sz="2400" dirty="0" err="1"/>
              <a:t>taro.height</a:t>
            </a:r>
            <a:r>
              <a:rPr lang="en-US" altLang="ja-JP" sz="2400" dirty="0"/>
              <a:t>, </a:t>
            </a:r>
            <a:r>
              <a:rPr lang="en-US" altLang="ja-JP" sz="2400" dirty="0" err="1"/>
              <a:t>taro.weight</a:t>
            </a:r>
            <a:r>
              <a:rPr lang="ja-JP" altLang="en-US" sz="2400" dirty="0"/>
              <a:t>で</a:t>
            </a:r>
            <a:r>
              <a:rPr lang="en-US" altLang="ja-JP" sz="2400" dirty="0"/>
              <a:t>taro</a:t>
            </a:r>
            <a:r>
              <a:rPr lang="ja-JP" altLang="en-US" sz="2400" dirty="0"/>
              <a:t>の各メンバーが得られる。</a:t>
            </a:r>
            <a:endParaRPr lang="en-US" altLang="ja-JP" sz="2400" dirty="0"/>
          </a:p>
        </p:txBody>
      </p:sp>
      <p:sp>
        <p:nvSpPr>
          <p:cNvPr id="9" name="正方形/長方形 8"/>
          <p:cNvSpPr/>
          <p:nvPr/>
        </p:nvSpPr>
        <p:spPr>
          <a:xfrm>
            <a:off x="457199" y="1338997"/>
            <a:ext cx="7836714" cy="830997"/>
          </a:xfrm>
          <a:prstGeom prst="rect">
            <a:avLst/>
          </a:prstGeom>
        </p:spPr>
        <p:txBody>
          <a:bodyPr wrap="square">
            <a:spAutoFit/>
          </a:bodyPr>
          <a:lstStyle/>
          <a:p>
            <a:r>
              <a:rPr lang="ja-JP" altLang="en-US" sz="2400" dirty="0"/>
              <a:t>式</a:t>
            </a:r>
            <a:r>
              <a:rPr lang="en-US" altLang="ja-JP" sz="2400" i="1" dirty="0"/>
              <a:t>e</a:t>
            </a:r>
            <a:r>
              <a:rPr lang="ja-JP" altLang="en-US" sz="2400" dirty="0"/>
              <a:t>が、名前</a:t>
            </a:r>
            <a:r>
              <a:rPr lang="en-US" altLang="ja-JP" sz="2400" i="1" dirty="0"/>
              <a:t>m</a:t>
            </a:r>
            <a:r>
              <a:rPr lang="ja-JP" altLang="en-US" sz="2400" dirty="0"/>
              <a:t>のメンバーを持つ構造体型の式のとき、</a:t>
            </a:r>
            <a:r>
              <a:rPr lang="en-US" altLang="ja-JP" sz="2400" i="1" dirty="0" err="1"/>
              <a:t>e</a:t>
            </a:r>
            <a:r>
              <a:rPr lang="en-US" altLang="ja-JP" sz="2400" dirty="0" err="1"/>
              <a:t>.</a:t>
            </a:r>
            <a:r>
              <a:rPr lang="en-US" altLang="ja-JP" sz="2400" i="1" dirty="0" err="1"/>
              <a:t>m</a:t>
            </a:r>
            <a:r>
              <a:rPr lang="ja-JP" altLang="en-US" sz="2400" dirty="0"/>
              <a:t>で構造体のメンバーが得られる。 </a:t>
            </a:r>
            <a:r>
              <a:rPr lang="en-US" altLang="ja-JP" sz="2400" dirty="0"/>
              <a:t>. </a:t>
            </a:r>
            <a:r>
              <a:rPr lang="ja-JP" altLang="en-US" sz="2400" dirty="0"/>
              <a:t>をドット演算子という。</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9544" y="722051"/>
            <a:ext cx="831459" cy="5115590"/>
          </a:xfrm>
        </p:spPr>
        <p:txBody>
          <a:bodyPr vert="eaVert">
            <a:normAutofit/>
          </a:bodyPr>
          <a:lstStyle/>
          <a:p>
            <a:r>
              <a:rPr kumimoji="1" lang="ja-JP" altLang="en-US" sz="4000" dirty="0"/>
              <a:t>例（打ち込んで確認）</a:t>
            </a:r>
          </a:p>
        </p:txBody>
      </p:sp>
      <p:sp>
        <p:nvSpPr>
          <p:cNvPr id="5" name="正方形/長方形 4"/>
          <p:cNvSpPr/>
          <p:nvPr/>
        </p:nvSpPr>
        <p:spPr>
          <a:xfrm>
            <a:off x="1570546" y="292754"/>
            <a:ext cx="7164019" cy="637097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a:t>#include &lt;</a:t>
            </a:r>
            <a:r>
              <a:rPr lang="en-US" altLang="ja-JP" sz="2400" dirty="0" err="1"/>
              <a:t>string.h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struct</a:t>
            </a:r>
            <a:r>
              <a:rPr lang="en-US" altLang="ja-JP" sz="2400" dirty="0"/>
              <a:t> {</a:t>
            </a:r>
          </a:p>
          <a:p>
            <a:r>
              <a:rPr lang="en-US" altLang="ja-JP" sz="2400" dirty="0"/>
              <a:t>    char name[20];</a:t>
            </a:r>
          </a:p>
          <a:p>
            <a:r>
              <a:rPr lang="en-US" altLang="ja-JP" sz="2400" dirty="0"/>
              <a:t>    </a:t>
            </a:r>
            <a:r>
              <a:rPr lang="en-US" altLang="ja-JP" sz="2400" dirty="0" err="1"/>
              <a:t>int</a:t>
            </a:r>
            <a:r>
              <a:rPr lang="en-US" altLang="ja-JP" sz="2400" dirty="0"/>
              <a:t> height;</a:t>
            </a:r>
          </a:p>
          <a:p>
            <a:r>
              <a:rPr lang="en-US" altLang="ja-JP" sz="2400" dirty="0"/>
              <a:t>    double weight;</a:t>
            </a:r>
          </a:p>
          <a:p>
            <a:r>
              <a:rPr lang="en-US" altLang="ja-JP" sz="2400" dirty="0"/>
              <a:t>  } taro;</a:t>
            </a:r>
          </a:p>
          <a:p>
            <a:r>
              <a:rPr lang="en-US" altLang="ja-JP" sz="2400" dirty="0"/>
              <a:t>  </a:t>
            </a:r>
            <a:r>
              <a:rPr lang="en-US" altLang="ja-JP" sz="2400" dirty="0" err="1"/>
              <a:t>strcpy</a:t>
            </a:r>
            <a:r>
              <a:rPr lang="en-US" altLang="ja-JP" sz="2400" dirty="0"/>
              <a:t> (taro.name, “Taro”);</a:t>
            </a:r>
          </a:p>
          <a:p>
            <a:r>
              <a:rPr lang="en-US" altLang="ja-JP" sz="2400" dirty="0"/>
              <a:t>  </a:t>
            </a:r>
            <a:r>
              <a:rPr lang="en-US" altLang="ja-JP" sz="2400" dirty="0" err="1"/>
              <a:t>taro.height</a:t>
            </a:r>
            <a:r>
              <a:rPr lang="en-US" altLang="ja-JP" sz="2400" dirty="0"/>
              <a:t> = 176;</a:t>
            </a:r>
          </a:p>
          <a:p>
            <a:r>
              <a:rPr lang="en-US" altLang="ja-JP" sz="2400" dirty="0"/>
              <a:t>  </a:t>
            </a:r>
            <a:r>
              <a:rPr lang="en-US" altLang="ja-JP" sz="2400" dirty="0" err="1"/>
              <a:t>taro.weight</a:t>
            </a:r>
            <a:r>
              <a:rPr lang="en-US" altLang="ja-JP" sz="2400" dirty="0"/>
              <a:t> = 64.5;</a:t>
            </a:r>
          </a:p>
          <a:p>
            <a:r>
              <a:rPr lang="en-US" altLang="ja-JP" sz="2400" dirty="0"/>
              <a:t>  </a:t>
            </a:r>
            <a:r>
              <a:rPr lang="en-US" altLang="ja-JP" sz="2400" dirty="0" err="1"/>
              <a:t>printf</a:t>
            </a:r>
            <a:r>
              <a:rPr lang="en-US" altLang="ja-JP" sz="2400" dirty="0"/>
              <a:t> ("%s</a:t>
            </a:r>
            <a:r>
              <a:rPr lang="ja-JP" altLang="en-US" sz="2400" dirty="0"/>
              <a:t>の身長は</a:t>
            </a:r>
            <a:r>
              <a:rPr lang="en-US" altLang="ja-JP" sz="2400" dirty="0"/>
              <a:t>%</a:t>
            </a:r>
            <a:r>
              <a:rPr lang="en-US" altLang="ja-JP" sz="2400" dirty="0" err="1"/>
              <a:t>dcm</a:t>
            </a:r>
            <a:r>
              <a:rPr lang="ja-JP" altLang="en-US" sz="2400" dirty="0" err="1"/>
              <a:t>、</a:t>
            </a:r>
            <a:r>
              <a:rPr lang="ja-JP" altLang="en-US" sz="2400" dirty="0"/>
              <a:t>体重は</a:t>
            </a:r>
            <a:r>
              <a:rPr lang="en-US" altLang="ja-JP" sz="2400" dirty="0"/>
              <a:t>%</a:t>
            </a:r>
            <a:r>
              <a:rPr lang="en-US" altLang="ja-JP" sz="2400" dirty="0" err="1"/>
              <a:t>fkg</a:t>
            </a:r>
            <a:r>
              <a:rPr lang="ja-JP" altLang="en-US" sz="2400" dirty="0"/>
              <a:t>です。</a:t>
            </a:r>
            <a:r>
              <a:rPr lang="en-US" altLang="ja-JP" sz="2400" dirty="0"/>
              <a:t>\n",</a:t>
            </a:r>
          </a:p>
          <a:p>
            <a:r>
              <a:rPr lang="en-US" altLang="ja-JP" sz="2400" dirty="0"/>
              <a:t>          &amp;(taro.name[0]),</a:t>
            </a:r>
          </a:p>
          <a:p>
            <a:r>
              <a:rPr lang="en-US" altLang="ja-JP" sz="2400" dirty="0"/>
              <a:t>          </a:t>
            </a:r>
            <a:r>
              <a:rPr lang="en-US" altLang="ja-JP" sz="2400" dirty="0" err="1"/>
              <a:t>taro.height</a:t>
            </a:r>
            <a:r>
              <a:rPr lang="en-US" altLang="ja-JP" sz="2400" dirty="0"/>
              <a:t>,</a:t>
            </a:r>
          </a:p>
          <a:p>
            <a:r>
              <a:rPr lang="en-US" altLang="ja-JP" sz="2400" dirty="0"/>
              <a:t>          </a:t>
            </a:r>
            <a:r>
              <a:rPr lang="en-US" altLang="ja-JP" sz="2400" dirty="0" err="1"/>
              <a:t>taro.weight</a:t>
            </a:r>
            <a:r>
              <a:rPr lang="en-US" altLang="ja-JP" sz="2400" dirty="0"/>
              <a:t>);</a:t>
            </a:r>
          </a:p>
          <a:p>
            <a:r>
              <a:rPr lang="en-US" altLang="ja-JP" sz="2400" dirty="0"/>
              <a:t>  return 0;</a:t>
            </a:r>
          </a:p>
          <a:p>
            <a:r>
              <a:rPr lang="en-US" altLang="ja-JP" sz="2400" dirty="0"/>
              <a:t>}</a:t>
            </a:r>
          </a:p>
        </p:txBody>
      </p:sp>
      <p:sp>
        <p:nvSpPr>
          <p:cNvPr id="4" name="テキスト ボックス 3"/>
          <p:cNvSpPr txBox="1"/>
          <p:nvPr/>
        </p:nvSpPr>
        <p:spPr>
          <a:xfrm>
            <a:off x="5237387" y="3075126"/>
            <a:ext cx="3565400" cy="707886"/>
          </a:xfrm>
          <a:prstGeom prst="rect">
            <a:avLst/>
          </a:prstGeom>
          <a:solidFill>
            <a:schemeClr val="bg1"/>
          </a:solidFill>
          <a:ln>
            <a:solidFill>
              <a:schemeClr val="tx1"/>
            </a:solidFill>
          </a:ln>
        </p:spPr>
        <p:txBody>
          <a:bodyPr wrap="none" rtlCol="0">
            <a:spAutoFit/>
          </a:bodyPr>
          <a:lstStyle/>
          <a:p>
            <a:r>
              <a:rPr kumimoji="1" lang="ja-JP" altLang="en-US" sz="2000" dirty="0"/>
              <a:t>文字列を配列に代入するときに</a:t>
            </a:r>
            <a:endParaRPr kumimoji="1" lang="en-US" altLang="ja-JP" sz="2000" dirty="0"/>
          </a:p>
          <a:p>
            <a:r>
              <a:rPr lang="en-US" altLang="ja-JP" sz="2000" dirty="0" err="1"/>
              <a:t>strcpy</a:t>
            </a:r>
            <a:r>
              <a:rPr lang="ja-JP" altLang="en-US" sz="2000" dirty="0"/>
              <a:t>を用いると便利が良い。</a:t>
            </a:r>
            <a:endParaRPr kumimoji="1" lang="ja-JP" altLang="en-US" sz="2000" dirty="0"/>
          </a:p>
        </p:txBody>
      </p:sp>
      <p:sp>
        <p:nvSpPr>
          <p:cNvPr id="6" name="正方形/長方形 5"/>
          <p:cNvSpPr/>
          <p:nvPr/>
        </p:nvSpPr>
        <p:spPr>
          <a:xfrm>
            <a:off x="4726221" y="4774628"/>
            <a:ext cx="3899160" cy="830997"/>
          </a:xfrm>
          <a:prstGeom prst="rect">
            <a:avLst/>
          </a:prstGeom>
          <a:solidFill>
            <a:schemeClr val="bg1"/>
          </a:solidFill>
          <a:ln>
            <a:solidFill>
              <a:schemeClr val="tx1"/>
            </a:solidFill>
          </a:ln>
        </p:spPr>
        <p:txBody>
          <a:bodyPr wrap="square">
            <a:spAutoFit/>
          </a:bodyPr>
          <a:lstStyle/>
          <a:p>
            <a:r>
              <a:rPr lang="en-US" altLang="ja-JP" sz="2400" dirty="0"/>
              <a:t>&amp;(taro.name[0])</a:t>
            </a:r>
            <a:r>
              <a:rPr lang="ja-JP" altLang="en-US" sz="2400" dirty="0"/>
              <a:t>は</a:t>
            </a:r>
            <a:r>
              <a:rPr lang="en-US" altLang="ja-JP" sz="2400" dirty="0"/>
              <a:t>taro.name</a:t>
            </a:r>
            <a:r>
              <a:rPr lang="ja-JP" altLang="en-US" sz="2400" dirty="0"/>
              <a:t>と書いても同じ意味である。</a:t>
            </a:r>
            <a:endParaRPr lang="en-US" altLang="ja-JP"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8" name="Rectangle 4"/>
          <p:cNvSpPr>
            <a:spLocks noGrp="1" noChangeArrowheads="1"/>
          </p:cNvSpPr>
          <p:nvPr>
            <p:ph type="title"/>
          </p:nvPr>
        </p:nvSpPr>
        <p:spPr>
          <a:xfrm>
            <a:off x="550985" y="188913"/>
            <a:ext cx="7620000" cy="685800"/>
          </a:xfrm>
        </p:spPr>
        <p:txBody>
          <a:bodyPr>
            <a:normAutofit/>
          </a:bodyPr>
          <a:lstStyle/>
          <a:p>
            <a:pPr eaLnBrk="1" hangingPunct="1">
              <a:defRPr/>
            </a:pPr>
            <a:r>
              <a:rPr lang="ja-JP" altLang="en-US" sz="3000" dirty="0">
                <a:ea typeface="ＭＳ Ｐゴシック" pitchFamily="-64" charset="-128"/>
              </a:rPr>
              <a:t>構造体型の変数の初期化</a:t>
            </a:r>
          </a:p>
        </p:txBody>
      </p:sp>
      <p:sp>
        <p:nvSpPr>
          <p:cNvPr id="11" name="正方形/長方形 10"/>
          <p:cNvSpPr/>
          <p:nvPr/>
        </p:nvSpPr>
        <p:spPr>
          <a:xfrm>
            <a:off x="368893" y="1055282"/>
            <a:ext cx="7945855" cy="4524315"/>
          </a:xfrm>
          <a:prstGeom prst="rect">
            <a:avLst/>
          </a:prstGeom>
          <a:ln>
            <a:solidFill>
              <a:schemeClr val="tx1"/>
            </a:solidFill>
          </a:ln>
        </p:spPr>
        <p:txBody>
          <a:bodyPr wrap="square">
            <a:spAutoFit/>
          </a:bodyPr>
          <a:lstStyle/>
          <a:p>
            <a:pPr>
              <a:defRPr/>
            </a:pPr>
            <a:r>
              <a:rPr lang="en-US" altLang="ja-JP" sz="2400" dirty="0">
                <a:ea typeface="ＭＳ Ｐゴシック" pitchFamily="-64" charset="-128"/>
              </a:rPr>
              <a:t>#include  &lt;</a:t>
            </a:r>
            <a:r>
              <a:rPr lang="en-US" altLang="ja-JP" sz="2400" dirty="0" err="1">
                <a:ea typeface="ＭＳ Ｐゴシック" pitchFamily="-64" charset="-128"/>
              </a:rPr>
              <a:t>stdio.h</a:t>
            </a:r>
            <a:r>
              <a:rPr lang="en-US" altLang="ja-JP" sz="2400" dirty="0">
                <a:ea typeface="ＭＳ Ｐゴシック" pitchFamily="-64" charset="-128"/>
              </a:rPr>
              <a:t>&gt;</a:t>
            </a:r>
          </a:p>
          <a:p>
            <a:pPr>
              <a:defRPr/>
            </a:pPr>
            <a:r>
              <a:rPr lang="en-US" altLang="ja-JP" sz="2400" dirty="0" err="1">
                <a:ea typeface="ＭＳ Ｐゴシック" pitchFamily="-64" charset="-128"/>
              </a:rPr>
              <a:t>int</a:t>
            </a:r>
            <a:r>
              <a:rPr lang="en-US" altLang="ja-JP" sz="2400" dirty="0">
                <a:ea typeface="ＭＳ Ｐゴシック" pitchFamily="-64" charset="-128"/>
              </a:rPr>
              <a:t> main(void)</a:t>
            </a:r>
          </a:p>
          <a:p>
            <a:pPr>
              <a:defRPr/>
            </a:pPr>
            <a:r>
              <a:rPr lang="en-US" altLang="ja-JP" sz="2400" dirty="0">
                <a:ea typeface="ＭＳ Ｐゴシック" pitchFamily="-64" charset="-128"/>
              </a:rPr>
              <a:t>{</a:t>
            </a:r>
          </a:p>
          <a:p>
            <a:pPr>
              <a:defRPr/>
            </a:pPr>
            <a:r>
              <a:rPr lang="en-US" altLang="ja-JP" sz="2400" dirty="0">
                <a:ea typeface="ＭＳ Ｐゴシック" pitchFamily="-64" charset="-128"/>
              </a:rPr>
              <a:t>    </a:t>
            </a:r>
            <a:r>
              <a:rPr lang="en-US" altLang="ja-JP" sz="2400" dirty="0" err="1">
                <a:ea typeface="ＭＳ Ｐゴシック" pitchFamily="-64" charset="-128"/>
              </a:rPr>
              <a:t>struct</a:t>
            </a:r>
            <a:r>
              <a:rPr lang="en-US" altLang="ja-JP" sz="2400" dirty="0">
                <a:ea typeface="ＭＳ Ｐゴシック" pitchFamily="-64" charset="-128"/>
              </a:rPr>
              <a:t> {</a:t>
            </a:r>
          </a:p>
          <a:p>
            <a:pPr>
              <a:defRPr/>
            </a:pPr>
            <a:r>
              <a:rPr lang="en-US" altLang="ja-JP" sz="2400" dirty="0">
                <a:ea typeface="ＭＳ Ｐゴシック" pitchFamily="-64" charset="-128"/>
              </a:rPr>
              <a:t>	char  name[20];</a:t>
            </a:r>
          </a:p>
          <a:p>
            <a:pPr>
              <a:defRPr/>
            </a:pPr>
            <a:r>
              <a:rPr lang="en-US" altLang="ja-JP" sz="2400" dirty="0">
                <a:ea typeface="ＭＳ Ｐゴシック" pitchFamily="-64" charset="-128"/>
              </a:rPr>
              <a:t>	</a:t>
            </a:r>
            <a:r>
              <a:rPr lang="en-US" altLang="ja-JP" sz="2400" dirty="0" err="1">
                <a:ea typeface="ＭＳ Ｐゴシック" pitchFamily="-64" charset="-128"/>
              </a:rPr>
              <a:t>int</a:t>
            </a:r>
            <a:r>
              <a:rPr lang="en-US" altLang="ja-JP" sz="2400" dirty="0">
                <a:ea typeface="ＭＳ Ｐゴシック" pitchFamily="-64" charset="-128"/>
              </a:rPr>
              <a:t>  height;</a:t>
            </a:r>
          </a:p>
          <a:p>
            <a:pPr>
              <a:defRPr/>
            </a:pPr>
            <a:r>
              <a:rPr lang="en-US" altLang="ja-JP" sz="2400" dirty="0">
                <a:ea typeface="ＭＳ Ｐゴシック" pitchFamily="-64" charset="-128"/>
              </a:rPr>
              <a:t>	double  weight;</a:t>
            </a:r>
          </a:p>
          <a:p>
            <a:pPr>
              <a:defRPr/>
            </a:pPr>
            <a:r>
              <a:rPr lang="en-US" altLang="ja-JP" sz="2400" dirty="0">
                <a:ea typeface="ＭＳ Ｐゴシック" pitchFamily="-64" charset="-128"/>
              </a:rPr>
              <a:t>    }</a:t>
            </a:r>
            <a:r>
              <a:rPr lang="ja-JP" altLang="en-US" sz="2400" dirty="0">
                <a:ea typeface="ＭＳ Ｐゴシック" pitchFamily="-64" charset="-128"/>
              </a:rPr>
              <a:t> </a:t>
            </a:r>
            <a:r>
              <a:rPr lang="en-US" altLang="ja-JP" sz="2400" dirty="0">
                <a:ea typeface="ＭＳ Ｐゴシック" pitchFamily="-64" charset="-128"/>
              </a:rPr>
              <a:t> taro  = </a:t>
            </a:r>
            <a:r>
              <a:rPr lang="en-US" altLang="ja-JP" sz="2400" dirty="0">
                <a:solidFill>
                  <a:srgbClr val="FF0000"/>
                </a:solidFill>
                <a:ea typeface="ＭＳ Ｐゴシック" pitchFamily="-64" charset="-128"/>
              </a:rPr>
              <a:t>{"Taro", 176, 64.5}</a:t>
            </a:r>
            <a:r>
              <a:rPr lang="en-US" altLang="ja-JP" sz="2400" dirty="0">
                <a:ea typeface="ＭＳ Ｐゴシック" pitchFamily="-64" charset="-128"/>
              </a:rPr>
              <a:t>;</a:t>
            </a:r>
          </a:p>
          <a:p>
            <a:pPr>
              <a:defRPr/>
            </a:pPr>
            <a:r>
              <a:rPr lang="en-US" altLang="ja-JP" sz="2400" dirty="0">
                <a:ea typeface="ＭＳ Ｐゴシック" pitchFamily="-64" charset="-128"/>
              </a:rPr>
              <a:t>    </a:t>
            </a:r>
            <a:r>
              <a:rPr lang="en-US" altLang="ja-JP" sz="2400" dirty="0" err="1">
                <a:ea typeface="ＭＳ Ｐゴシック" pitchFamily="-64" charset="-128"/>
              </a:rPr>
              <a:t>printf</a:t>
            </a:r>
            <a:r>
              <a:rPr lang="en-US" altLang="ja-JP" sz="2400" dirty="0">
                <a:ea typeface="ＭＳ Ｐゴシック" pitchFamily="-64" charset="-128"/>
              </a:rPr>
              <a:t>(“%s</a:t>
            </a:r>
            <a:r>
              <a:rPr lang="ja-JP" altLang="en-US" sz="2400" dirty="0">
                <a:ea typeface="ＭＳ Ｐゴシック" pitchFamily="-64" charset="-128"/>
              </a:rPr>
              <a:t>の身長は</a:t>
            </a:r>
            <a:r>
              <a:rPr lang="en-US" altLang="ja-JP" sz="2400" dirty="0">
                <a:ea typeface="ＭＳ Ｐゴシック" pitchFamily="-64" charset="-128"/>
              </a:rPr>
              <a:t>%</a:t>
            </a:r>
            <a:r>
              <a:rPr lang="en-US" altLang="ja-JP" sz="2400" dirty="0" err="1">
                <a:ea typeface="ＭＳ Ｐゴシック" pitchFamily="-64" charset="-128"/>
              </a:rPr>
              <a:t>dcm</a:t>
            </a:r>
            <a:r>
              <a:rPr lang="ja-JP" altLang="en-US" sz="2400" dirty="0" err="1">
                <a:ea typeface="ＭＳ Ｐゴシック" pitchFamily="-64" charset="-128"/>
              </a:rPr>
              <a:t>、</a:t>
            </a:r>
            <a:r>
              <a:rPr lang="ja-JP" altLang="en-US" sz="2400" dirty="0">
                <a:ea typeface="ＭＳ Ｐゴシック" pitchFamily="-64" charset="-128"/>
              </a:rPr>
              <a:t>体重は</a:t>
            </a:r>
            <a:r>
              <a:rPr lang="en-US" altLang="ja-JP" sz="2400" dirty="0">
                <a:ea typeface="ＭＳ Ｐゴシック" pitchFamily="-64" charset="-128"/>
              </a:rPr>
              <a:t>%</a:t>
            </a:r>
            <a:r>
              <a:rPr lang="en-US" altLang="ja-JP" sz="2400" dirty="0" err="1">
                <a:ea typeface="ＭＳ Ｐゴシック" pitchFamily="-64" charset="-128"/>
              </a:rPr>
              <a:t>fkg</a:t>
            </a:r>
            <a:r>
              <a:rPr lang="ja-JP" altLang="en-US" sz="2400" dirty="0">
                <a:ea typeface="ＭＳ Ｐゴシック" pitchFamily="-64" charset="-128"/>
              </a:rPr>
              <a:t>です。</a:t>
            </a:r>
            <a:r>
              <a:rPr lang="en-US" altLang="ja-JP" sz="2400" dirty="0">
                <a:ea typeface="ＭＳ Ｐゴシック" pitchFamily="-64" charset="-128"/>
              </a:rPr>
              <a:t>\n",  </a:t>
            </a:r>
          </a:p>
          <a:p>
            <a:pPr>
              <a:defRPr/>
            </a:pPr>
            <a:r>
              <a:rPr lang="en-US" altLang="ja-JP" sz="2400" dirty="0">
                <a:ea typeface="ＭＳ Ｐゴシック" pitchFamily="-64" charset="-128"/>
              </a:rPr>
              <a:t>               taro.name, </a:t>
            </a:r>
            <a:r>
              <a:rPr lang="en-US" altLang="ja-JP" sz="2400" dirty="0" err="1">
                <a:ea typeface="ＭＳ Ｐゴシック" pitchFamily="-64" charset="-128"/>
              </a:rPr>
              <a:t>taro.height</a:t>
            </a:r>
            <a:r>
              <a:rPr lang="en-US" altLang="ja-JP" sz="2400" dirty="0">
                <a:ea typeface="ＭＳ Ｐゴシック" pitchFamily="-64" charset="-128"/>
              </a:rPr>
              <a:t>, </a:t>
            </a:r>
            <a:r>
              <a:rPr lang="en-US" altLang="ja-JP" sz="2400" dirty="0" err="1">
                <a:ea typeface="ＭＳ Ｐゴシック" pitchFamily="-64" charset="-128"/>
              </a:rPr>
              <a:t>taro.weight</a:t>
            </a:r>
            <a:r>
              <a:rPr lang="en-US" altLang="ja-JP" sz="2400" dirty="0">
                <a:ea typeface="ＭＳ Ｐゴシック" pitchFamily="-64" charset="-128"/>
              </a:rPr>
              <a:t>);</a:t>
            </a:r>
          </a:p>
          <a:p>
            <a:pPr>
              <a:defRPr/>
            </a:pPr>
            <a:r>
              <a:rPr lang="en-US" altLang="ja-JP" sz="2400" dirty="0">
                <a:ea typeface="ＭＳ Ｐゴシック" pitchFamily="-64" charset="-128"/>
              </a:rPr>
              <a:t>   return 0;</a:t>
            </a:r>
          </a:p>
          <a:p>
            <a:pPr>
              <a:defRPr/>
            </a:pPr>
            <a:r>
              <a:rPr lang="en-US" altLang="ja-JP" sz="2400" dirty="0">
                <a:ea typeface="ＭＳ Ｐゴシック" pitchFamily="-64" charset="-128"/>
              </a:rPr>
              <a:t>}</a:t>
            </a:r>
            <a:endParaRPr lang="ja-JP" altLang="en-US" sz="2400" dirty="0">
              <a:ea typeface="ＭＳ Ｐゴシック" pitchFamily="-64" charset="-128"/>
            </a:endParaRPr>
          </a:p>
        </p:txBody>
      </p:sp>
      <p:sp>
        <p:nvSpPr>
          <p:cNvPr id="18440" name="Text Box 7"/>
          <p:cNvSpPr txBox="1">
            <a:spLocks noChangeArrowheads="1"/>
          </p:cNvSpPr>
          <p:nvPr/>
        </p:nvSpPr>
        <p:spPr bwMode="auto">
          <a:xfrm>
            <a:off x="4435182" y="1265888"/>
            <a:ext cx="4255890" cy="2677656"/>
          </a:xfrm>
          <a:prstGeom prst="rect">
            <a:avLst/>
          </a:prstGeom>
          <a:solidFill>
            <a:schemeClr val="bg1"/>
          </a:solidFill>
          <a:ln w="9525" algn="ctr">
            <a:solidFill>
              <a:schemeClr val="tx1"/>
            </a:solidFill>
            <a:miter lim="800000"/>
            <a:headEnd/>
            <a:tailEnd/>
          </a:ln>
        </p:spPr>
        <p:txBody>
          <a:bodyPr wrap="square">
            <a:spAutoFit/>
          </a:bodyPr>
          <a:lstStyle/>
          <a:p>
            <a:r>
              <a:rPr lang="ja-JP" altLang="en-US" sz="2400" b="0" dirty="0"/>
              <a:t>構造体の初期化は</a:t>
            </a:r>
            <a:r>
              <a:rPr lang="en-US" altLang="ja-JP" sz="2400" b="0" dirty="0"/>
              <a:t>{ } </a:t>
            </a:r>
            <a:r>
              <a:rPr lang="ja-JP" altLang="en-US" sz="2400" b="0" dirty="0"/>
              <a:t>を使って記述</a:t>
            </a:r>
            <a:r>
              <a:rPr lang="ja-JP" altLang="en-US" sz="2400" dirty="0"/>
              <a:t>する。それぞれ対応するメンバーが初期化される。</a:t>
            </a:r>
            <a:endParaRPr lang="en-US" altLang="ja-JP" sz="2400" dirty="0"/>
          </a:p>
          <a:p>
            <a:r>
              <a:rPr lang="en-US" altLang="ja-JP" sz="2400" dirty="0"/>
              <a:t>c</a:t>
            </a:r>
            <a:r>
              <a:rPr lang="en-US" altLang="ja-JP" sz="2400" b="0" dirty="0"/>
              <a:t>har</a:t>
            </a:r>
            <a:r>
              <a:rPr lang="ja-JP" altLang="en-US" sz="2400" b="0" dirty="0"/>
              <a:t>型の配列の初期化は、</a:t>
            </a:r>
            <a:endParaRPr lang="en-US" altLang="ja-JP" sz="2400" b="0" dirty="0"/>
          </a:p>
          <a:p>
            <a:r>
              <a:rPr lang="en-US" altLang="ja-JP" sz="2400" dirty="0"/>
              <a:t>   </a:t>
            </a:r>
            <a:r>
              <a:rPr lang="ja-JP" altLang="en-US" sz="2400" dirty="0"/>
              <a:t>  </a:t>
            </a:r>
            <a:r>
              <a:rPr lang="en-US" altLang="ja-JP" sz="2400" dirty="0"/>
              <a:t>char </a:t>
            </a:r>
            <a:r>
              <a:rPr lang="en-US" altLang="ja-JP" sz="2400" b="0" dirty="0"/>
              <a:t>name [20] = </a:t>
            </a:r>
            <a:r>
              <a:rPr lang="en-US" altLang="ja-JP" sz="2400" dirty="0">
                <a:ea typeface="ＭＳ Ｐゴシック" pitchFamily="-64" charset="-128"/>
              </a:rPr>
              <a:t>"</a:t>
            </a:r>
            <a:r>
              <a:rPr lang="en-US" altLang="ja-JP" sz="2400" b="0" dirty="0"/>
              <a:t>Taro</a:t>
            </a:r>
            <a:r>
              <a:rPr lang="en-US" altLang="ja-JP" sz="2400" dirty="0">
                <a:ea typeface="ＭＳ Ｐゴシック" pitchFamily="-64" charset="-128"/>
              </a:rPr>
              <a:t>"</a:t>
            </a:r>
            <a:r>
              <a:rPr lang="en-US" altLang="ja-JP" sz="2400" dirty="0"/>
              <a:t>;</a:t>
            </a:r>
          </a:p>
          <a:p>
            <a:r>
              <a:rPr lang="ja-JP" altLang="en-US" sz="2400" b="0"/>
              <a:t>のように書いて</a:t>
            </a:r>
            <a:r>
              <a:rPr lang="ja-JP" altLang="en-US" sz="2400" b="0" dirty="0"/>
              <a:t>よい</a:t>
            </a:r>
            <a:r>
              <a:rPr lang="ja-JP" altLang="en-US" sz="2400" b="0"/>
              <a:t>（第</a:t>
            </a:r>
            <a:r>
              <a:rPr lang="en-US" altLang="ja-JP" sz="2400" dirty="0"/>
              <a:t>8</a:t>
            </a:r>
            <a:r>
              <a:rPr lang="ja-JP" altLang="en-US" sz="2400"/>
              <a:t>回資料でも少し触れましたが）</a:t>
            </a:r>
            <a:r>
              <a:rPr lang="ja-JP" altLang="en-US" sz="2400" b="0" dirty="0"/>
              <a:t>。</a:t>
            </a:r>
            <a:endParaRPr lang="en-US" altLang="ja-JP" sz="2400" b="0" dirty="0"/>
          </a:p>
        </p:txBody>
      </p:sp>
      <p:sp>
        <p:nvSpPr>
          <p:cNvPr id="5" name="テキスト ボックス 4"/>
          <p:cNvSpPr txBox="1"/>
          <p:nvPr/>
        </p:nvSpPr>
        <p:spPr>
          <a:xfrm>
            <a:off x="863157" y="5824025"/>
            <a:ext cx="7144051" cy="830997"/>
          </a:xfrm>
          <a:prstGeom prst="rect">
            <a:avLst/>
          </a:prstGeom>
          <a:noFill/>
        </p:spPr>
        <p:txBody>
          <a:bodyPr wrap="square" rtlCol="0">
            <a:spAutoFit/>
          </a:bodyPr>
          <a:lstStyle/>
          <a:p>
            <a:r>
              <a:rPr lang="ja-JP" altLang="en-US" sz="2400" dirty="0"/>
              <a:t>（注意） </a:t>
            </a:r>
            <a:r>
              <a:rPr lang="en-US" altLang="ja-JP" sz="2400" dirty="0"/>
              <a:t>char</a:t>
            </a:r>
            <a:r>
              <a:rPr lang="ja-JP" altLang="en-US" sz="2400" dirty="0"/>
              <a:t>型の配列</a:t>
            </a:r>
            <a:r>
              <a:rPr lang="en-US" altLang="ja-JP" sz="2400" dirty="0"/>
              <a:t>name</a:t>
            </a:r>
            <a:r>
              <a:rPr lang="ja-JP" altLang="en-US" sz="2400" dirty="0"/>
              <a:t>に対し、</a:t>
            </a:r>
            <a:r>
              <a:rPr lang="en-US" altLang="ja-JP" sz="2400" dirty="0"/>
              <a:t>name=</a:t>
            </a:r>
            <a:r>
              <a:rPr lang="en-US" altLang="ja-JP" sz="2400" dirty="0">
                <a:ea typeface="ＭＳ Ｐゴシック" pitchFamily="-64" charset="-128"/>
              </a:rPr>
              <a:t>"</a:t>
            </a:r>
            <a:r>
              <a:rPr lang="en-US" altLang="ja-JP" sz="2400" dirty="0"/>
              <a:t>Taro</a:t>
            </a:r>
            <a:r>
              <a:rPr lang="en-US" altLang="ja-JP" sz="2400" dirty="0">
                <a:ea typeface="ＭＳ Ｐゴシック" pitchFamily="-64" charset="-128"/>
              </a:rPr>
              <a:t>"</a:t>
            </a:r>
            <a:r>
              <a:rPr lang="ja-JP" altLang="en-US" sz="2400" dirty="0"/>
              <a:t>のように代入することはできない。（初期化と代入は異なる）</a:t>
            </a:r>
            <a:endParaRPr kumimoji="1" lang="en-US" altLang="ja-JP"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752170" y="188913"/>
            <a:ext cx="7620000" cy="685800"/>
          </a:xfrm>
        </p:spPr>
        <p:txBody>
          <a:bodyPr/>
          <a:lstStyle/>
          <a:p>
            <a:pPr eaLnBrk="1" hangingPunct="1">
              <a:defRPr/>
            </a:pPr>
            <a:r>
              <a:rPr lang="en-US" altLang="ja-JP" sz="3000" dirty="0" err="1">
                <a:ea typeface="ＭＳ Ｐゴシック" pitchFamily="-64" charset="-128"/>
              </a:rPr>
              <a:t>typedef</a:t>
            </a:r>
            <a:r>
              <a:rPr lang="ja-JP" altLang="en-US" sz="3000" dirty="0">
                <a:ea typeface="ＭＳ Ｐゴシック" pitchFamily="-64" charset="-128"/>
              </a:rPr>
              <a:t>の使用（教科書</a:t>
            </a:r>
            <a:r>
              <a:rPr lang="en-US" altLang="ja-JP" sz="3000" dirty="0">
                <a:ea typeface="ＭＳ Ｐゴシック" pitchFamily="-64" charset="-128"/>
              </a:rPr>
              <a:t>p. 194</a:t>
            </a:r>
            <a:r>
              <a:rPr lang="ja-JP" altLang="en-US" sz="3000">
                <a:ea typeface="ＭＳ Ｐゴシック" pitchFamily="-64" charset="-128"/>
              </a:rPr>
              <a:t>）</a:t>
            </a:r>
            <a:endParaRPr lang="ja-JP" altLang="en-US" sz="3000" dirty="0">
              <a:ea typeface="ＭＳ Ｐゴシック" pitchFamily="-64" charset="-128"/>
            </a:endParaRPr>
          </a:p>
        </p:txBody>
      </p:sp>
      <p:sp>
        <p:nvSpPr>
          <p:cNvPr id="16393" name="正方形/長方形 8"/>
          <p:cNvSpPr>
            <a:spLocks noChangeArrowheads="1"/>
          </p:cNvSpPr>
          <p:nvPr/>
        </p:nvSpPr>
        <p:spPr bwMode="auto">
          <a:xfrm>
            <a:off x="566764" y="1583470"/>
            <a:ext cx="8291516" cy="1938992"/>
          </a:xfrm>
          <a:prstGeom prst="rect">
            <a:avLst/>
          </a:prstGeom>
          <a:noFill/>
          <a:ln w="9525">
            <a:noFill/>
            <a:miter lim="800000"/>
            <a:headEnd/>
            <a:tailEnd/>
          </a:ln>
        </p:spPr>
        <p:txBody>
          <a:bodyPr wrap="square">
            <a:spAutoFit/>
          </a:bodyPr>
          <a:lstStyle/>
          <a:p>
            <a:pPr eaLnBrk="1" hangingPunct="1">
              <a:buFont typeface="Wingdings" pitchFamily="-64" charset="2"/>
              <a:buNone/>
            </a:pPr>
            <a:r>
              <a:rPr lang="en-US" altLang="ja-JP" sz="2000" b="0" dirty="0" err="1"/>
              <a:t>typedef</a:t>
            </a:r>
            <a:r>
              <a:rPr lang="ja-JP" altLang="en-US" sz="2000" b="0" dirty="0"/>
              <a:t>は、</a:t>
            </a:r>
            <a:endParaRPr lang="en-US" altLang="ja-JP" sz="2000" b="0" dirty="0"/>
          </a:p>
          <a:p>
            <a:pPr eaLnBrk="1" hangingPunct="1">
              <a:buFont typeface="Wingdings" pitchFamily="-64" charset="2"/>
              <a:buNone/>
            </a:pPr>
            <a:r>
              <a:rPr lang="en-US" altLang="ja-JP" sz="2000" b="0" dirty="0"/>
              <a:t>       </a:t>
            </a:r>
            <a:r>
              <a:rPr lang="en-US" altLang="ja-JP" sz="2000" b="0" dirty="0" err="1"/>
              <a:t>typedef</a:t>
            </a:r>
            <a:r>
              <a:rPr lang="en-US" altLang="ja-JP" sz="2000" b="0" dirty="0"/>
              <a:t>  &lt;</a:t>
            </a:r>
            <a:r>
              <a:rPr lang="ja-JP" altLang="en-US" sz="2000" b="0" dirty="0"/>
              <a:t>変数宣言の変数名部分を新しくつける型名でおきかえたもの</a:t>
            </a:r>
            <a:r>
              <a:rPr lang="en-US" altLang="ja-JP" sz="2000" b="0" dirty="0"/>
              <a:t>&gt;;</a:t>
            </a:r>
          </a:p>
          <a:p>
            <a:pPr eaLnBrk="1" hangingPunct="1">
              <a:buFont typeface="Wingdings" pitchFamily="-64" charset="2"/>
              <a:buNone/>
            </a:pPr>
            <a:r>
              <a:rPr lang="ja-JP" altLang="en-US" sz="2000" b="0" dirty="0"/>
              <a:t>の形で使う。</a:t>
            </a:r>
            <a:endParaRPr lang="en-US" altLang="ja-JP" sz="2000" b="0" dirty="0"/>
          </a:p>
          <a:p>
            <a:pPr eaLnBrk="1" hangingPunct="1">
              <a:buFont typeface="Wingdings" pitchFamily="-64" charset="2"/>
              <a:buNone/>
            </a:pPr>
            <a:r>
              <a:rPr lang="en-US" altLang="ja-JP" sz="2000" b="0" dirty="0"/>
              <a:t>    </a:t>
            </a:r>
            <a:r>
              <a:rPr lang="ja-JP" altLang="en-US" sz="2000" b="0" dirty="0"/>
              <a:t>（例１） </a:t>
            </a:r>
            <a:r>
              <a:rPr lang="en-US" altLang="ja-JP" sz="2000" b="0" dirty="0" err="1">
                <a:solidFill>
                  <a:srgbClr val="FF0000"/>
                </a:solidFill>
              </a:rPr>
              <a:t>typedef</a:t>
            </a:r>
            <a:r>
              <a:rPr lang="en-US" altLang="ja-JP" sz="2000" b="0" dirty="0"/>
              <a:t> </a:t>
            </a:r>
            <a:r>
              <a:rPr lang="en-US" altLang="ja-JP" sz="2000" b="0" dirty="0" err="1"/>
              <a:t>int</a:t>
            </a:r>
            <a:r>
              <a:rPr lang="en-US" altLang="ja-JP" sz="2000" b="0" dirty="0"/>
              <a:t> </a:t>
            </a:r>
            <a:r>
              <a:rPr lang="en-US" altLang="ja-JP" sz="2000" b="0" dirty="0" err="1">
                <a:solidFill>
                  <a:srgbClr val="FF0000"/>
                </a:solidFill>
              </a:rPr>
              <a:t>aaa</a:t>
            </a:r>
            <a:r>
              <a:rPr lang="en-US" altLang="ja-JP" sz="2000" b="0" dirty="0"/>
              <a:t>; </a:t>
            </a:r>
            <a:r>
              <a:rPr lang="ja-JP" altLang="en-US" sz="2000" b="0" dirty="0"/>
              <a:t>と宣言すると、</a:t>
            </a:r>
            <a:r>
              <a:rPr lang="en-US" altLang="ja-JP" sz="2000" b="0" dirty="0" err="1"/>
              <a:t>aaa</a:t>
            </a:r>
            <a:r>
              <a:rPr lang="ja-JP" altLang="en-US" sz="2000" b="0" dirty="0"/>
              <a:t>は</a:t>
            </a:r>
            <a:r>
              <a:rPr lang="en-US" altLang="ja-JP" sz="2000" b="0" dirty="0" err="1"/>
              <a:t>int</a:t>
            </a:r>
            <a:r>
              <a:rPr lang="ja-JP" altLang="en-US" sz="2000" b="0" dirty="0"/>
              <a:t>の別名。</a:t>
            </a:r>
            <a:endParaRPr lang="en-US" altLang="ja-JP" sz="2000" b="0" dirty="0"/>
          </a:p>
          <a:p>
            <a:pPr eaLnBrk="1" hangingPunct="1">
              <a:buFont typeface="Wingdings" pitchFamily="-64" charset="2"/>
              <a:buNone/>
            </a:pPr>
            <a:r>
              <a:rPr lang="en-US" altLang="ja-JP" sz="2000" b="0" dirty="0"/>
              <a:t>    </a:t>
            </a:r>
            <a:r>
              <a:rPr lang="ja-JP" altLang="en-US" sz="2000" b="0" dirty="0"/>
              <a:t>（例２）</a:t>
            </a:r>
            <a:r>
              <a:rPr lang="en-US" altLang="ja-JP" sz="2000" b="0" dirty="0"/>
              <a:t> </a:t>
            </a:r>
            <a:r>
              <a:rPr lang="en-US" altLang="ja-JP" sz="2000" b="0" dirty="0" err="1">
                <a:solidFill>
                  <a:srgbClr val="FF0000"/>
                </a:solidFill>
              </a:rPr>
              <a:t>typedef</a:t>
            </a:r>
            <a:r>
              <a:rPr lang="en-US" altLang="ja-JP" sz="2000" b="0" dirty="0"/>
              <a:t> </a:t>
            </a:r>
            <a:r>
              <a:rPr lang="en-US" altLang="ja-JP" sz="2000" b="0" dirty="0" err="1"/>
              <a:t>int</a:t>
            </a:r>
            <a:r>
              <a:rPr lang="en-US" altLang="ja-JP" sz="2000" b="0" dirty="0"/>
              <a:t> </a:t>
            </a:r>
            <a:r>
              <a:rPr lang="en-US" altLang="ja-JP" sz="2000" b="0" dirty="0" err="1">
                <a:solidFill>
                  <a:srgbClr val="FF0000"/>
                </a:solidFill>
              </a:rPr>
              <a:t>bbb</a:t>
            </a:r>
            <a:r>
              <a:rPr lang="en-US" altLang="ja-JP" sz="2000" b="0" dirty="0"/>
              <a:t> [3];</a:t>
            </a:r>
            <a:r>
              <a:rPr lang="ja-JP" altLang="en-US" sz="2000" b="0" dirty="0"/>
              <a:t>と宣言すると、</a:t>
            </a:r>
            <a:r>
              <a:rPr lang="en-US" altLang="ja-JP" sz="2000" b="0" dirty="0" err="1"/>
              <a:t>bbb</a:t>
            </a:r>
            <a:r>
              <a:rPr lang="ja-JP" altLang="en-US" sz="2000" b="0" dirty="0"/>
              <a:t>は</a:t>
            </a:r>
            <a:r>
              <a:rPr lang="en-US" altLang="ja-JP" sz="2000" b="0" dirty="0" err="1"/>
              <a:t>int</a:t>
            </a:r>
            <a:r>
              <a:rPr lang="en-US" altLang="ja-JP" sz="2000" b="0" dirty="0"/>
              <a:t> [3]</a:t>
            </a:r>
            <a:r>
              <a:rPr lang="ja-JP" altLang="en-US" sz="2000" b="0" dirty="0"/>
              <a:t>型の別名。</a:t>
            </a:r>
            <a:endParaRPr lang="en-US" altLang="ja-JP" sz="2000" b="0" dirty="0"/>
          </a:p>
          <a:p>
            <a:pPr eaLnBrk="1" hangingPunct="1">
              <a:buFont typeface="Wingdings" pitchFamily="-64" charset="2"/>
              <a:buNone/>
            </a:pPr>
            <a:r>
              <a:rPr lang="en-US" altLang="ja-JP" sz="2000" dirty="0"/>
              <a:t>    </a:t>
            </a:r>
            <a:r>
              <a:rPr lang="ja-JP" altLang="en-US" sz="2000" dirty="0"/>
              <a:t>（例３） </a:t>
            </a:r>
            <a:endParaRPr lang="en-US" altLang="ja-JP" sz="2000" b="0" dirty="0"/>
          </a:p>
        </p:txBody>
      </p:sp>
      <p:sp>
        <p:nvSpPr>
          <p:cNvPr id="15" name="正方形/長方形 14"/>
          <p:cNvSpPr/>
          <p:nvPr/>
        </p:nvSpPr>
        <p:spPr>
          <a:xfrm>
            <a:off x="1571636" y="3121786"/>
            <a:ext cx="4572000" cy="3477875"/>
          </a:xfrm>
          <a:prstGeom prst="rect">
            <a:avLst/>
          </a:prstGeom>
        </p:spPr>
        <p:txBody>
          <a:bodyPr>
            <a:spAutoFit/>
          </a:bodyPr>
          <a:lstStyle/>
          <a:p>
            <a:r>
              <a:rPr lang="en-US" altLang="ja-JP" sz="2000" dirty="0" err="1">
                <a:solidFill>
                  <a:srgbClr val="FF0000"/>
                </a:solidFill>
              </a:rPr>
              <a:t>typedef</a:t>
            </a:r>
            <a:r>
              <a:rPr lang="en-US" altLang="ja-JP" sz="2000" dirty="0">
                <a:solidFill>
                  <a:srgbClr val="FF0000"/>
                </a:solidFill>
              </a:rPr>
              <a:t> </a:t>
            </a:r>
            <a:r>
              <a:rPr lang="en-US" altLang="ja-JP" sz="2000" dirty="0"/>
              <a:t> </a:t>
            </a:r>
            <a:r>
              <a:rPr lang="en-US" altLang="ja-JP" sz="2000" dirty="0" err="1"/>
              <a:t>struct</a:t>
            </a:r>
            <a:r>
              <a:rPr lang="en-US" altLang="ja-JP" sz="2000" dirty="0"/>
              <a:t> {</a:t>
            </a:r>
          </a:p>
          <a:p>
            <a:r>
              <a:rPr lang="en-US" altLang="ja-JP" sz="2000" dirty="0"/>
              <a:t>   char name[20];</a:t>
            </a:r>
          </a:p>
          <a:p>
            <a:r>
              <a:rPr lang="en-US" altLang="ja-JP" sz="2000" dirty="0"/>
              <a:t>   </a:t>
            </a:r>
            <a:r>
              <a:rPr lang="en-US" altLang="ja-JP" sz="2000" dirty="0" err="1"/>
              <a:t>int</a:t>
            </a:r>
            <a:r>
              <a:rPr lang="en-US" altLang="ja-JP" sz="2000" dirty="0"/>
              <a:t> height;</a:t>
            </a:r>
          </a:p>
          <a:p>
            <a:r>
              <a:rPr lang="en-US" altLang="ja-JP" sz="2000" dirty="0"/>
              <a:t>   double weight;</a:t>
            </a:r>
          </a:p>
          <a:p>
            <a:r>
              <a:rPr lang="en-US" altLang="ja-JP" sz="2000" dirty="0"/>
              <a:t>} </a:t>
            </a:r>
            <a:r>
              <a:rPr lang="ja-JP" altLang="en-US" sz="2000" dirty="0"/>
              <a:t> </a:t>
            </a:r>
            <a:r>
              <a:rPr lang="en-US" altLang="ja-JP" sz="2000" dirty="0">
                <a:solidFill>
                  <a:srgbClr val="FF0000"/>
                </a:solidFill>
              </a:rPr>
              <a:t>student</a:t>
            </a:r>
            <a:r>
              <a:rPr lang="en-US" altLang="ja-JP" sz="2000" dirty="0"/>
              <a:t>;</a:t>
            </a:r>
          </a:p>
          <a:p>
            <a:r>
              <a:rPr lang="ja-JP" altLang="en-US" sz="2000" dirty="0"/>
              <a:t>と宣言すると、</a:t>
            </a:r>
            <a:r>
              <a:rPr lang="en-US" altLang="ja-JP" sz="2000" dirty="0"/>
              <a:t>student</a:t>
            </a:r>
            <a:r>
              <a:rPr lang="ja-JP" altLang="en-US" sz="2000" dirty="0"/>
              <a:t>は</a:t>
            </a:r>
            <a:endParaRPr lang="en-US" altLang="ja-JP" sz="2000" dirty="0"/>
          </a:p>
          <a:p>
            <a:r>
              <a:rPr lang="en-US" altLang="ja-JP" sz="2000" dirty="0" err="1"/>
              <a:t>struct</a:t>
            </a:r>
            <a:r>
              <a:rPr lang="en-US" altLang="ja-JP" sz="2000" dirty="0"/>
              <a:t> {</a:t>
            </a:r>
          </a:p>
          <a:p>
            <a:r>
              <a:rPr lang="en-US" altLang="ja-JP" sz="2000" dirty="0"/>
              <a:t>   char name[20];</a:t>
            </a:r>
          </a:p>
          <a:p>
            <a:r>
              <a:rPr lang="en-US" altLang="ja-JP" sz="2000" dirty="0"/>
              <a:t>   </a:t>
            </a:r>
            <a:r>
              <a:rPr lang="en-US" altLang="ja-JP" sz="2000" dirty="0" err="1"/>
              <a:t>int</a:t>
            </a:r>
            <a:r>
              <a:rPr lang="en-US" altLang="ja-JP" sz="2000" dirty="0"/>
              <a:t> height;</a:t>
            </a:r>
          </a:p>
          <a:p>
            <a:r>
              <a:rPr lang="en-US" altLang="ja-JP" sz="2000" dirty="0"/>
              <a:t>   double weight;</a:t>
            </a:r>
          </a:p>
          <a:p>
            <a:r>
              <a:rPr lang="en-US" altLang="ja-JP" sz="2000" dirty="0"/>
              <a:t>} </a:t>
            </a:r>
            <a:r>
              <a:rPr lang="ja-JP" altLang="en-US" sz="2000" dirty="0"/>
              <a:t>型の別名。</a:t>
            </a:r>
          </a:p>
        </p:txBody>
      </p:sp>
      <p:sp>
        <p:nvSpPr>
          <p:cNvPr id="6" name="正方形/長方形 5"/>
          <p:cNvSpPr/>
          <p:nvPr/>
        </p:nvSpPr>
        <p:spPr>
          <a:xfrm>
            <a:off x="525820" y="841603"/>
            <a:ext cx="7607012" cy="830997"/>
          </a:xfrm>
          <a:prstGeom prst="rect">
            <a:avLst/>
          </a:prstGeom>
        </p:spPr>
        <p:txBody>
          <a:bodyPr wrap="square">
            <a:spAutoFit/>
          </a:bodyPr>
          <a:lstStyle/>
          <a:p>
            <a:r>
              <a:rPr lang="ja-JP" altLang="en-US" sz="2400" dirty="0"/>
              <a:t>構造体を使うとき、構造体型に、</a:t>
            </a:r>
            <a:r>
              <a:rPr lang="en-US" altLang="ja-JP" sz="2400" dirty="0" err="1"/>
              <a:t>typedef</a:t>
            </a:r>
            <a:r>
              <a:rPr lang="ja-JP" altLang="en-US" sz="2400" dirty="0"/>
              <a:t>で名前を付けると便利がよい。</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a:xfrm>
            <a:off x="836336" y="233473"/>
            <a:ext cx="7620000" cy="685800"/>
          </a:xfrm>
        </p:spPr>
        <p:txBody>
          <a:bodyPr>
            <a:normAutofit/>
          </a:bodyPr>
          <a:lstStyle/>
          <a:p>
            <a:pPr eaLnBrk="1" hangingPunct="1">
              <a:defRPr/>
            </a:pPr>
            <a:r>
              <a:rPr lang="ja-JP" altLang="en-US" sz="3000" dirty="0">
                <a:ea typeface="ＭＳ Ｐゴシック" pitchFamily="-64" charset="-128"/>
              </a:rPr>
              <a:t>構造体型に名前をつける例（打ち込んで確認）</a:t>
            </a:r>
          </a:p>
        </p:txBody>
      </p:sp>
      <p:sp>
        <p:nvSpPr>
          <p:cNvPr id="8" name="正方形/長方形 7"/>
          <p:cNvSpPr/>
          <p:nvPr/>
        </p:nvSpPr>
        <p:spPr>
          <a:xfrm>
            <a:off x="1000100" y="1142984"/>
            <a:ext cx="7358114" cy="4893647"/>
          </a:xfrm>
          <a:prstGeom prst="rect">
            <a:avLst/>
          </a:prstGeom>
          <a:ln>
            <a:solidFill>
              <a:schemeClr val="tx1"/>
            </a:solidFill>
          </a:ln>
        </p:spPr>
        <p:txBody>
          <a:bodyPr wrap="square">
            <a:spAutoFit/>
          </a:bodyPr>
          <a:lstStyle/>
          <a:p>
            <a:pPr>
              <a:defRPr/>
            </a:pPr>
            <a:r>
              <a:rPr lang="en-US" altLang="ja-JP" sz="2400" dirty="0">
                <a:ea typeface="ＭＳ Ｐゴシック" pitchFamily="-64" charset="-128"/>
              </a:rPr>
              <a:t>#include  &lt;</a:t>
            </a:r>
            <a:r>
              <a:rPr lang="en-US" altLang="ja-JP" sz="2400" dirty="0" err="1">
                <a:ea typeface="ＭＳ Ｐゴシック" pitchFamily="-64" charset="-128"/>
              </a:rPr>
              <a:t>stdio.h</a:t>
            </a:r>
            <a:r>
              <a:rPr lang="en-US" altLang="ja-JP" sz="2400" dirty="0">
                <a:ea typeface="ＭＳ Ｐゴシック" pitchFamily="-64" charset="-128"/>
              </a:rPr>
              <a:t>&gt;</a:t>
            </a:r>
          </a:p>
          <a:p>
            <a:pPr>
              <a:defRPr/>
            </a:pPr>
            <a:r>
              <a:rPr lang="en-US" altLang="ja-JP" sz="2400" dirty="0" err="1">
                <a:ea typeface="ＭＳ Ｐゴシック" pitchFamily="-64" charset="-128"/>
              </a:rPr>
              <a:t>int</a:t>
            </a:r>
            <a:r>
              <a:rPr lang="en-US" altLang="ja-JP" sz="2400" dirty="0">
                <a:ea typeface="ＭＳ Ｐゴシック" pitchFamily="-64" charset="-128"/>
              </a:rPr>
              <a:t> main(void)</a:t>
            </a:r>
          </a:p>
          <a:p>
            <a:pPr>
              <a:defRPr/>
            </a:pPr>
            <a:r>
              <a:rPr lang="en-US" altLang="ja-JP" sz="2400" dirty="0">
                <a:ea typeface="ＭＳ Ｐゴシック" pitchFamily="-64" charset="-128"/>
              </a:rPr>
              <a:t>{</a:t>
            </a:r>
          </a:p>
          <a:p>
            <a:pPr>
              <a:defRPr/>
            </a:pPr>
            <a:r>
              <a:rPr lang="ja-JP" altLang="en-US" sz="2400" dirty="0">
                <a:solidFill>
                  <a:srgbClr val="FF0000"/>
                </a:solidFill>
                <a:ea typeface="ＭＳ Ｐゴシック" pitchFamily="-64" charset="-128"/>
              </a:rPr>
              <a:t>    </a:t>
            </a:r>
            <a:r>
              <a:rPr lang="en-US" altLang="ja-JP" sz="2400" dirty="0" err="1">
                <a:solidFill>
                  <a:srgbClr val="FF0000"/>
                </a:solidFill>
                <a:ea typeface="ＭＳ Ｐゴシック" pitchFamily="-64" charset="-128"/>
              </a:rPr>
              <a:t>typedef</a:t>
            </a:r>
            <a:r>
              <a:rPr lang="en-US" altLang="ja-JP" sz="2400" dirty="0">
                <a:ea typeface="ＭＳ Ｐゴシック" pitchFamily="-64" charset="-128"/>
              </a:rPr>
              <a:t> </a:t>
            </a:r>
            <a:r>
              <a:rPr lang="en-US" altLang="ja-JP" sz="2400" dirty="0" err="1">
                <a:ea typeface="ＭＳ Ｐゴシック" pitchFamily="-64" charset="-128"/>
              </a:rPr>
              <a:t>struct</a:t>
            </a:r>
            <a:r>
              <a:rPr lang="en-US" altLang="ja-JP" sz="2400" dirty="0">
                <a:ea typeface="ＭＳ Ｐゴシック" pitchFamily="-64" charset="-128"/>
              </a:rPr>
              <a:t>{</a:t>
            </a:r>
          </a:p>
          <a:p>
            <a:pPr>
              <a:defRPr/>
            </a:pPr>
            <a:r>
              <a:rPr lang="en-US" altLang="ja-JP" sz="2400" dirty="0">
                <a:ea typeface="ＭＳ Ｐゴシック" pitchFamily="-64" charset="-128"/>
              </a:rPr>
              <a:t>       char   name[20];	/* </a:t>
            </a:r>
            <a:r>
              <a:rPr lang="ja-JP" altLang="en-US" sz="2400" dirty="0">
                <a:ea typeface="ＭＳ Ｐゴシック" pitchFamily="-64" charset="-128"/>
              </a:rPr>
              <a:t>名前 *</a:t>
            </a:r>
            <a:r>
              <a:rPr lang="en-US" altLang="ja-JP" sz="2400" dirty="0">
                <a:ea typeface="ＭＳ Ｐゴシック" pitchFamily="-64" charset="-128"/>
              </a:rPr>
              <a:t>/</a:t>
            </a:r>
          </a:p>
          <a:p>
            <a:pPr>
              <a:defRPr/>
            </a:pPr>
            <a:r>
              <a:rPr lang="en-US" altLang="ja-JP" sz="2400" dirty="0">
                <a:ea typeface="ＭＳ Ｐゴシック" pitchFamily="-64" charset="-128"/>
              </a:rPr>
              <a:t>       </a:t>
            </a:r>
            <a:r>
              <a:rPr lang="en-US" altLang="ja-JP" sz="2400" dirty="0" err="1">
                <a:ea typeface="ＭＳ Ｐゴシック" pitchFamily="-64" charset="-128"/>
              </a:rPr>
              <a:t>int</a:t>
            </a:r>
            <a:r>
              <a:rPr lang="en-US" altLang="ja-JP" sz="2400" dirty="0">
                <a:ea typeface="ＭＳ Ｐゴシック" pitchFamily="-64" charset="-128"/>
              </a:rPr>
              <a:t>    height;	/* </a:t>
            </a:r>
            <a:r>
              <a:rPr lang="ja-JP" altLang="en-US" sz="2400" dirty="0">
                <a:ea typeface="ＭＳ Ｐゴシック" pitchFamily="-64" charset="-128"/>
              </a:rPr>
              <a:t>身長 *</a:t>
            </a:r>
            <a:r>
              <a:rPr lang="en-US" altLang="ja-JP" sz="2400" dirty="0">
                <a:ea typeface="ＭＳ Ｐゴシック" pitchFamily="-64" charset="-128"/>
              </a:rPr>
              <a:t>/</a:t>
            </a:r>
          </a:p>
          <a:p>
            <a:pPr>
              <a:defRPr/>
            </a:pPr>
            <a:r>
              <a:rPr lang="en-US" altLang="ja-JP" sz="2400" dirty="0">
                <a:ea typeface="ＭＳ Ｐゴシック" pitchFamily="-64" charset="-128"/>
              </a:rPr>
              <a:t>       double  weight;	/* </a:t>
            </a:r>
            <a:r>
              <a:rPr lang="ja-JP" altLang="en-US" sz="2400" dirty="0">
                <a:ea typeface="ＭＳ Ｐゴシック" pitchFamily="-64" charset="-128"/>
              </a:rPr>
              <a:t>体重 *</a:t>
            </a:r>
            <a:r>
              <a:rPr lang="en-US" altLang="ja-JP" sz="2400" dirty="0">
                <a:ea typeface="ＭＳ Ｐゴシック" pitchFamily="-64" charset="-128"/>
              </a:rPr>
              <a:t>/</a:t>
            </a:r>
          </a:p>
          <a:p>
            <a:pPr>
              <a:defRPr/>
            </a:pPr>
            <a:r>
              <a:rPr lang="en-US" altLang="ja-JP" sz="2400" dirty="0">
                <a:ea typeface="ＭＳ Ｐゴシック" pitchFamily="-64" charset="-128"/>
              </a:rPr>
              <a:t>    }  </a:t>
            </a:r>
            <a:r>
              <a:rPr lang="en-US" altLang="ja-JP" sz="2400" dirty="0">
                <a:solidFill>
                  <a:srgbClr val="FF0000"/>
                </a:solidFill>
                <a:ea typeface="ＭＳ Ｐゴシック" pitchFamily="-64" charset="-128"/>
              </a:rPr>
              <a:t>student</a:t>
            </a:r>
            <a:r>
              <a:rPr lang="en-US" altLang="ja-JP" sz="2400" dirty="0">
                <a:ea typeface="ＭＳ Ｐゴシック" pitchFamily="-64" charset="-128"/>
              </a:rPr>
              <a:t>;</a:t>
            </a:r>
          </a:p>
          <a:p>
            <a:pPr>
              <a:defRPr/>
            </a:pPr>
            <a:r>
              <a:rPr lang="en-US" altLang="ja-JP" sz="2400" dirty="0">
                <a:solidFill>
                  <a:srgbClr val="FF0000"/>
                </a:solidFill>
                <a:ea typeface="ＭＳ Ｐゴシック" pitchFamily="-64" charset="-128"/>
              </a:rPr>
              <a:t>    student</a:t>
            </a:r>
            <a:r>
              <a:rPr lang="en-US" altLang="ja-JP" sz="2400" dirty="0">
                <a:ea typeface="ＭＳ Ｐゴシック" pitchFamily="-64" charset="-128"/>
              </a:rPr>
              <a:t>  taro = {“Taro“, 176, 64.5};</a:t>
            </a:r>
          </a:p>
          <a:p>
            <a:pPr>
              <a:defRPr/>
            </a:pPr>
            <a:r>
              <a:rPr lang="en-US" altLang="ja-JP" sz="2400" dirty="0">
                <a:ea typeface="ＭＳ Ｐゴシック" pitchFamily="-64" charset="-128"/>
              </a:rPr>
              <a:t>    </a:t>
            </a:r>
            <a:r>
              <a:rPr lang="en-US" altLang="ja-JP" sz="2400" dirty="0" err="1">
                <a:ea typeface="ＭＳ Ｐゴシック" pitchFamily="-64" charset="-128"/>
              </a:rPr>
              <a:t>printf</a:t>
            </a:r>
            <a:r>
              <a:rPr lang="en-US" altLang="ja-JP" sz="2400" dirty="0">
                <a:ea typeface="ＭＳ Ｐゴシック" pitchFamily="-64" charset="-128"/>
              </a:rPr>
              <a:t>(“%s</a:t>
            </a:r>
            <a:r>
              <a:rPr lang="ja-JP" altLang="en-US" sz="2400" dirty="0">
                <a:ea typeface="ＭＳ Ｐゴシック" pitchFamily="-64" charset="-128"/>
              </a:rPr>
              <a:t>の身長は</a:t>
            </a:r>
            <a:r>
              <a:rPr lang="en-US" altLang="ja-JP" sz="2400" dirty="0">
                <a:ea typeface="ＭＳ Ｐゴシック" pitchFamily="-64" charset="-128"/>
              </a:rPr>
              <a:t>%</a:t>
            </a:r>
            <a:r>
              <a:rPr lang="en-US" altLang="ja-JP" sz="2400" dirty="0" err="1">
                <a:ea typeface="ＭＳ Ｐゴシック" pitchFamily="-64" charset="-128"/>
              </a:rPr>
              <a:t>dcm</a:t>
            </a:r>
            <a:r>
              <a:rPr lang="ja-JP" altLang="en-US" sz="2400" dirty="0" err="1">
                <a:ea typeface="ＭＳ Ｐゴシック" pitchFamily="-64" charset="-128"/>
              </a:rPr>
              <a:t>、</a:t>
            </a:r>
            <a:r>
              <a:rPr lang="ja-JP" altLang="en-US" sz="2400" dirty="0">
                <a:ea typeface="ＭＳ Ｐゴシック" pitchFamily="-64" charset="-128"/>
              </a:rPr>
              <a:t>体重は</a:t>
            </a:r>
            <a:r>
              <a:rPr lang="en-US" altLang="ja-JP" sz="2400" dirty="0">
                <a:ea typeface="ＭＳ Ｐゴシック" pitchFamily="-64" charset="-128"/>
              </a:rPr>
              <a:t>%</a:t>
            </a:r>
            <a:r>
              <a:rPr lang="en-US" altLang="ja-JP" sz="2400" dirty="0" err="1">
                <a:ea typeface="ＭＳ Ｐゴシック" pitchFamily="-64" charset="-128"/>
              </a:rPr>
              <a:t>fkg</a:t>
            </a:r>
            <a:r>
              <a:rPr lang="ja-JP" altLang="en-US" sz="2400" dirty="0">
                <a:ea typeface="ＭＳ Ｐゴシック" pitchFamily="-64" charset="-128"/>
              </a:rPr>
              <a:t>です。</a:t>
            </a:r>
            <a:r>
              <a:rPr lang="en-US" altLang="ja-JP" sz="2400" dirty="0">
                <a:ea typeface="ＭＳ Ｐゴシック" pitchFamily="-64" charset="-128"/>
              </a:rPr>
              <a:t>\n",  </a:t>
            </a:r>
          </a:p>
          <a:p>
            <a:pPr>
              <a:defRPr/>
            </a:pPr>
            <a:r>
              <a:rPr lang="en-US" altLang="ja-JP" sz="2400" dirty="0">
                <a:ea typeface="ＭＳ Ｐゴシック" pitchFamily="-64" charset="-128"/>
              </a:rPr>
              <a:t>                taro.name, </a:t>
            </a:r>
            <a:r>
              <a:rPr lang="en-US" altLang="ja-JP" sz="2400" dirty="0" err="1">
                <a:ea typeface="ＭＳ Ｐゴシック" pitchFamily="-64" charset="-128"/>
              </a:rPr>
              <a:t>taro.height</a:t>
            </a:r>
            <a:r>
              <a:rPr lang="en-US" altLang="ja-JP" sz="2400" dirty="0">
                <a:ea typeface="ＭＳ Ｐゴシック" pitchFamily="-64" charset="-128"/>
              </a:rPr>
              <a:t>, </a:t>
            </a:r>
            <a:r>
              <a:rPr lang="en-US" altLang="ja-JP" sz="2400" dirty="0" err="1">
                <a:ea typeface="ＭＳ Ｐゴシック" pitchFamily="-64" charset="-128"/>
              </a:rPr>
              <a:t>taro.weight</a:t>
            </a:r>
            <a:r>
              <a:rPr lang="en-US" altLang="ja-JP" sz="2400" dirty="0">
                <a:ea typeface="ＭＳ Ｐゴシック" pitchFamily="-64" charset="-128"/>
              </a:rPr>
              <a:t>);</a:t>
            </a:r>
          </a:p>
          <a:p>
            <a:pPr>
              <a:defRPr/>
            </a:pPr>
            <a:r>
              <a:rPr lang="en-US" altLang="ja-JP" sz="2400" dirty="0">
                <a:ea typeface="ＭＳ Ｐゴシック" pitchFamily="-64" charset="-128"/>
              </a:rPr>
              <a:t>    return 0;</a:t>
            </a:r>
          </a:p>
          <a:p>
            <a:pPr>
              <a:defRPr/>
            </a:pPr>
            <a:r>
              <a:rPr lang="en-US" altLang="ja-JP" sz="2400" dirty="0">
                <a:ea typeface="ＭＳ Ｐゴシック" pitchFamily="-64" charset="-128"/>
              </a:rPr>
              <a:t>}</a:t>
            </a:r>
            <a:endParaRPr lang="ja-JP" altLang="en-US" sz="2400" dirty="0">
              <a:ea typeface="ＭＳ Ｐゴシック" pitchFamily="-6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14156" y="300313"/>
            <a:ext cx="7620000" cy="685800"/>
          </a:xfrm>
        </p:spPr>
        <p:txBody>
          <a:bodyPr>
            <a:noAutofit/>
          </a:bodyPr>
          <a:lstStyle/>
          <a:p>
            <a:pPr eaLnBrk="1" hangingPunct="1">
              <a:defRPr/>
            </a:pPr>
            <a:r>
              <a:rPr lang="ja-JP" altLang="en-US" sz="4000" dirty="0">
                <a:ea typeface="ＭＳ Ｐゴシック" pitchFamily="-64" charset="-128"/>
              </a:rPr>
              <a:t>構造体の代入</a:t>
            </a:r>
            <a:r>
              <a:rPr lang="ja-JP" altLang="en-US" sz="3200" dirty="0">
                <a:ea typeface="ＭＳ Ｐゴシック" pitchFamily="-64" charset="-128"/>
              </a:rPr>
              <a:t>（教科書</a:t>
            </a:r>
            <a:r>
              <a:rPr lang="en-US" altLang="ja-JP" sz="3200" dirty="0">
                <a:ea typeface="ＭＳ Ｐゴシック" pitchFamily="-64" charset="-128"/>
              </a:rPr>
              <a:t> p. 340</a:t>
            </a:r>
            <a:r>
              <a:rPr lang="ja-JP" altLang="en-US" sz="3200">
                <a:ea typeface="ＭＳ Ｐゴシック" pitchFamily="-64" charset="-128"/>
              </a:rPr>
              <a:t>）</a:t>
            </a:r>
            <a:endParaRPr lang="ja-JP" altLang="en-US" sz="3200" dirty="0">
              <a:ea typeface="ＭＳ Ｐゴシック" pitchFamily="-64" charset="-128"/>
            </a:endParaRPr>
          </a:p>
        </p:txBody>
      </p:sp>
      <p:sp>
        <p:nvSpPr>
          <p:cNvPr id="19462" name="Text Box 4"/>
          <p:cNvSpPr txBox="1">
            <a:spLocks noChangeArrowheads="1"/>
          </p:cNvSpPr>
          <p:nvPr/>
        </p:nvSpPr>
        <p:spPr bwMode="auto">
          <a:xfrm>
            <a:off x="993236" y="1719616"/>
            <a:ext cx="4272132" cy="1569660"/>
          </a:xfrm>
          <a:prstGeom prst="rect">
            <a:avLst/>
          </a:prstGeom>
          <a:noFill/>
          <a:ln w="9525" algn="ctr">
            <a:solidFill>
              <a:schemeClr val="tx1"/>
            </a:solidFill>
            <a:miter lim="800000"/>
            <a:headEnd/>
            <a:tailEnd/>
          </a:ln>
        </p:spPr>
        <p:txBody>
          <a:bodyPr wrap="none">
            <a:spAutoFit/>
          </a:bodyPr>
          <a:lstStyle/>
          <a:p>
            <a:r>
              <a:rPr lang="ja-JP" altLang="en-US" sz="2400" b="0" dirty="0"/>
              <a:t> </a:t>
            </a:r>
            <a:r>
              <a:rPr lang="en-US" altLang="ja-JP" sz="2400" b="0" dirty="0"/>
              <a:t>student  taro;</a:t>
            </a:r>
          </a:p>
          <a:p>
            <a:r>
              <a:rPr lang="en-US" altLang="ja-JP" sz="2400" b="0" dirty="0"/>
              <a:t> student  </a:t>
            </a:r>
            <a:r>
              <a:rPr lang="en-US" altLang="ja-JP" sz="2400" b="0" dirty="0" err="1"/>
              <a:t>jiro</a:t>
            </a:r>
            <a:r>
              <a:rPr lang="en-US" altLang="ja-JP" sz="2400" b="0" dirty="0"/>
              <a:t> = {“</a:t>
            </a:r>
            <a:r>
              <a:rPr lang="en-US" altLang="ja-JP" sz="2400" b="0" dirty="0" err="1"/>
              <a:t>Jiro</a:t>
            </a:r>
            <a:r>
              <a:rPr lang="en-US" altLang="ja-JP" sz="2400" b="0" dirty="0"/>
              <a:t>”, 165, 55.5};</a:t>
            </a:r>
          </a:p>
          <a:p>
            <a:r>
              <a:rPr lang="en-US" altLang="ja-JP" sz="2400" b="0" dirty="0"/>
              <a:t> … </a:t>
            </a:r>
          </a:p>
          <a:p>
            <a:r>
              <a:rPr lang="en-US" altLang="ja-JP" sz="2400" dirty="0"/>
              <a:t> </a:t>
            </a:r>
            <a:r>
              <a:rPr lang="en-US" altLang="ja-JP" sz="2400" dirty="0">
                <a:solidFill>
                  <a:srgbClr val="FF0000"/>
                </a:solidFill>
              </a:rPr>
              <a:t>taro  =   </a:t>
            </a:r>
            <a:r>
              <a:rPr lang="en-US" altLang="ja-JP" sz="2400" dirty="0" err="1">
                <a:solidFill>
                  <a:srgbClr val="FF0000"/>
                </a:solidFill>
              </a:rPr>
              <a:t>jiro</a:t>
            </a:r>
            <a:r>
              <a:rPr lang="en-US" altLang="ja-JP" sz="2400" dirty="0"/>
              <a:t>;</a:t>
            </a:r>
            <a:endParaRPr lang="en-US" altLang="ja-JP" sz="2400" b="0" dirty="0"/>
          </a:p>
        </p:txBody>
      </p:sp>
      <p:sp>
        <p:nvSpPr>
          <p:cNvPr id="10" name="正方形/長方形 9"/>
          <p:cNvSpPr/>
          <p:nvPr/>
        </p:nvSpPr>
        <p:spPr>
          <a:xfrm>
            <a:off x="655081" y="3507475"/>
            <a:ext cx="6728358" cy="1200329"/>
          </a:xfrm>
          <a:prstGeom prst="rect">
            <a:avLst/>
          </a:prstGeom>
          <a:ln>
            <a:noFill/>
          </a:ln>
        </p:spPr>
        <p:txBody>
          <a:bodyPr wrap="square">
            <a:spAutoFit/>
          </a:bodyPr>
          <a:lstStyle/>
          <a:p>
            <a:pPr>
              <a:defRPr/>
            </a:pPr>
            <a:r>
              <a:rPr lang="en-US" altLang="ja-JP" sz="2400" dirty="0">
                <a:ea typeface="ＭＳ Ｐゴシック" pitchFamily="-64" charset="-128"/>
              </a:rPr>
              <a:t>taro=</a:t>
            </a:r>
            <a:r>
              <a:rPr lang="en-US" altLang="ja-JP" sz="2400" dirty="0" err="1">
                <a:ea typeface="ＭＳ Ｐゴシック" pitchFamily="-64" charset="-128"/>
              </a:rPr>
              <a:t>jiro</a:t>
            </a:r>
            <a:r>
              <a:rPr lang="ja-JP" altLang="en-US" sz="2400" dirty="0">
                <a:ea typeface="ＭＳ Ｐゴシック" pitchFamily="-64" charset="-128"/>
              </a:rPr>
              <a:t>の代入式によって、</a:t>
            </a:r>
            <a:r>
              <a:rPr lang="en-US" altLang="ja-JP" sz="2400" dirty="0">
                <a:ea typeface="ＭＳ Ｐゴシック" pitchFamily="-64" charset="-128"/>
              </a:rPr>
              <a:t>jiro.name, </a:t>
            </a:r>
            <a:r>
              <a:rPr lang="en-US" altLang="ja-JP" sz="2400" dirty="0" err="1">
                <a:ea typeface="ＭＳ Ｐゴシック" pitchFamily="-64" charset="-128"/>
              </a:rPr>
              <a:t>jiro.height</a:t>
            </a:r>
            <a:r>
              <a:rPr lang="en-US" altLang="ja-JP" sz="2400" dirty="0">
                <a:ea typeface="ＭＳ Ｐゴシック" pitchFamily="-64" charset="-128"/>
              </a:rPr>
              <a:t>, </a:t>
            </a:r>
            <a:r>
              <a:rPr lang="en-US" altLang="ja-JP" sz="2400" dirty="0" err="1">
                <a:ea typeface="ＭＳ Ｐゴシック" pitchFamily="-64" charset="-128"/>
              </a:rPr>
              <a:t>jiro.weight</a:t>
            </a:r>
            <a:r>
              <a:rPr lang="ja-JP" altLang="en-US" sz="2400" dirty="0">
                <a:ea typeface="ＭＳ Ｐゴシック" pitchFamily="-64" charset="-128"/>
              </a:rPr>
              <a:t>がそれぞれ</a:t>
            </a:r>
            <a:r>
              <a:rPr lang="en-US" altLang="ja-JP" sz="2400" dirty="0">
                <a:ea typeface="ＭＳ Ｐゴシック" pitchFamily="-64" charset="-128"/>
              </a:rPr>
              <a:t>taro.name. </a:t>
            </a:r>
            <a:r>
              <a:rPr lang="en-US" altLang="ja-JP" sz="2400" dirty="0" err="1">
                <a:ea typeface="ＭＳ Ｐゴシック" pitchFamily="-64" charset="-128"/>
              </a:rPr>
              <a:t>taro.height</a:t>
            </a:r>
            <a:r>
              <a:rPr lang="en-US" altLang="ja-JP" sz="2400" dirty="0">
                <a:ea typeface="ＭＳ Ｐゴシック" pitchFamily="-64" charset="-128"/>
              </a:rPr>
              <a:t>, </a:t>
            </a:r>
            <a:r>
              <a:rPr lang="en-US" altLang="ja-JP" sz="2400" dirty="0" err="1">
                <a:ea typeface="ＭＳ Ｐゴシック" pitchFamily="-64" charset="-128"/>
              </a:rPr>
              <a:t>taro.weight</a:t>
            </a:r>
            <a:r>
              <a:rPr lang="ja-JP" altLang="en-US" sz="2400" dirty="0">
                <a:ea typeface="ＭＳ Ｐゴシック" pitchFamily="-64" charset="-128"/>
              </a:rPr>
              <a:t>に代入される。</a:t>
            </a:r>
            <a:endParaRPr lang="en-US" altLang="ja-JP" sz="2400" dirty="0">
              <a:ea typeface="ＭＳ Ｐゴシック" pitchFamily="-64" charset="-128"/>
            </a:endParaRPr>
          </a:p>
        </p:txBody>
      </p:sp>
      <p:sp>
        <p:nvSpPr>
          <p:cNvPr id="6" name="テキスト ボックス 5"/>
          <p:cNvSpPr txBox="1"/>
          <p:nvPr/>
        </p:nvSpPr>
        <p:spPr>
          <a:xfrm>
            <a:off x="655081" y="4967785"/>
            <a:ext cx="7615451" cy="1631216"/>
          </a:xfrm>
          <a:prstGeom prst="rect">
            <a:avLst/>
          </a:prstGeom>
          <a:noFill/>
        </p:spPr>
        <p:txBody>
          <a:bodyPr wrap="square" rtlCol="0">
            <a:spAutoFit/>
          </a:bodyPr>
          <a:lstStyle/>
          <a:p>
            <a:r>
              <a:rPr lang="ja-JP" altLang="en-US" sz="2000" dirty="0"/>
              <a:t>上記の例のように、構造体のメンバーに配列がある場合、構造体を代入するとそのメンバーの配列はコピーされる。配列単独では代入はできないが。関数の引数が構造体の場合も同様で、実引数の構造体が仮引数に代入されるが、その際、構造体のメンバーに配列があればコピーされる。</a:t>
            </a:r>
            <a:endParaRPr kumimoji="1" lang="en-US" altLang="ja-JP" sz="2000" dirty="0"/>
          </a:p>
        </p:txBody>
      </p:sp>
      <p:sp>
        <p:nvSpPr>
          <p:cNvPr id="7" name="正方形/長方形 6"/>
          <p:cNvSpPr/>
          <p:nvPr/>
        </p:nvSpPr>
        <p:spPr>
          <a:xfrm>
            <a:off x="655081" y="1158877"/>
            <a:ext cx="6472092" cy="461665"/>
          </a:xfrm>
          <a:prstGeom prst="rect">
            <a:avLst/>
          </a:prstGeom>
        </p:spPr>
        <p:txBody>
          <a:bodyPr wrap="square">
            <a:spAutoFit/>
          </a:bodyPr>
          <a:lstStyle/>
          <a:p>
            <a:r>
              <a:rPr lang="ja-JP" altLang="en-US" sz="2400" dirty="0"/>
              <a:t>同じ型の構造体であれば，代入することが可能</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5" name="Rectangle 3"/>
          <p:cNvSpPr>
            <a:spLocks noGrp="1" noChangeArrowheads="1"/>
          </p:cNvSpPr>
          <p:nvPr>
            <p:ph type="title"/>
          </p:nvPr>
        </p:nvSpPr>
        <p:spPr>
          <a:xfrm>
            <a:off x="333137" y="271219"/>
            <a:ext cx="8178827" cy="685800"/>
          </a:xfrm>
        </p:spPr>
        <p:txBody>
          <a:bodyPr>
            <a:normAutofit/>
          </a:bodyPr>
          <a:lstStyle/>
          <a:p>
            <a:pPr eaLnBrk="1" hangingPunct="1">
              <a:defRPr/>
            </a:pPr>
            <a:r>
              <a:rPr lang="ja-JP" altLang="en-US" sz="3400" dirty="0">
                <a:ea typeface="ＭＳ Ｐゴシック" pitchFamily="-64" charset="-128"/>
              </a:rPr>
              <a:t>配列のコピーについて （教科書</a:t>
            </a:r>
            <a:r>
              <a:rPr lang="en-US" altLang="ja-JP" sz="3400" dirty="0">
                <a:ea typeface="ＭＳ Ｐゴシック" pitchFamily="-64" charset="-128"/>
              </a:rPr>
              <a:t>p. 130</a:t>
            </a:r>
            <a:r>
              <a:rPr lang="ja-JP" altLang="en-US" sz="3400">
                <a:ea typeface="ＭＳ Ｐゴシック" pitchFamily="-64" charset="-128"/>
              </a:rPr>
              <a:t>）</a:t>
            </a:r>
            <a:endParaRPr lang="ja-JP" altLang="en-US" sz="3400" dirty="0">
              <a:ea typeface="ＭＳ Ｐゴシック" pitchFamily="-64" charset="-128"/>
            </a:endParaRPr>
          </a:p>
        </p:txBody>
      </p:sp>
      <p:grpSp>
        <p:nvGrpSpPr>
          <p:cNvPr id="2" name="Group 5"/>
          <p:cNvGrpSpPr>
            <a:grpSpLocks/>
          </p:cNvGrpSpPr>
          <p:nvPr/>
        </p:nvGrpSpPr>
        <p:grpSpPr bwMode="auto">
          <a:xfrm>
            <a:off x="813082" y="4877700"/>
            <a:ext cx="7427912" cy="1733554"/>
            <a:chOff x="376" y="2867"/>
            <a:chExt cx="5159" cy="1092"/>
          </a:xfrm>
        </p:grpSpPr>
        <p:sp>
          <p:nvSpPr>
            <p:cNvPr id="397318" name="Text Box 6"/>
            <p:cNvSpPr txBox="1">
              <a:spLocks noChangeArrowheads="1"/>
            </p:cNvSpPr>
            <p:nvPr/>
          </p:nvSpPr>
          <p:spPr bwMode="auto">
            <a:xfrm>
              <a:off x="376" y="2867"/>
              <a:ext cx="563" cy="291"/>
            </a:xfrm>
            <a:prstGeom prst="rect">
              <a:avLst/>
            </a:prstGeom>
            <a:solidFill>
              <a:srgbClr val="FFCCCC"/>
            </a:solidFill>
            <a:ln w="9525">
              <a:solidFill>
                <a:schemeClr val="tx1"/>
              </a:solidFill>
              <a:miter lim="800000"/>
              <a:headEnd/>
              <a:tailEnd/>
            </a:ln>
            <a:effectLst/>
          </p:spPr>
          <p:txBody>
            <a:bodyPr wrap="square">
              <a:spAutoFit/>
            </a:bodyPr>
            <a:lstStyle/>
            <a:p>
              <a:pPr algn="ctr">
                <a:defRPr/>
              </a:pPr>
              <a:r>
                <a:rPr lang="ja-JP" altLang="en-US" sz="2400" b="0" dirty="0">
                  <a:ea typeface="ＭＳ Ｐゴシック" pitchFamily="-64" charset="-128"/>
                </a:rPr>
                <a:t>復習</a:t>
              </a:r>
            </a:p>
          </p:txBody>
        </p:sp>
        <p:sp>
          <p:nvSpPr>
            <p:cNvPr id="397319" name="Text Box 7"/>
            <p:cNvSpPr txBox="1">
              <a:spLocks noChangeArrowheads="1"/>
            </p:cNvSpPr>
            <p:nvPr/>
          </p:nvSpPr>
          <p:spPr bwMode="auto">
            <a:xfrm>
              <a:off x="385" y="3203"/>
              <a:ext cx="5150" cy="756"/>
            </a:xfrm>
            <a:prstGeom prst="rect">
              <a:avLst/>
            </a:prstGeom>
            <a:solidFill>
              <a:srgbClr val="CCECFF"/>
            </a:solidFill>
            <a:ln w="9525">
              <a:solidFill>
                <a:schemeClr val="tx1"/>
              </a:solidFill>
              <a:miter lim="800000"/>
              <a:headEnd/>
              <a:tailEnd/>
            </a:ln>
            <a:effectLst/>
          </p:spPr>
          <p:txBody>
            <a:bodyPr>
              <a:spAutoFit/>
            </a:bodyPr>
            <a:lstStyle/>
            <a:p>
              <a:pPr>
                <a:defRPr/>
              </a:pPr>
              <a:r>
                <a:rPr lang="ja-JP" altLang="en-US" sz="2400" b="0" dirty="0">
                  <a:ea typeface="ＭＳ Ｐゴシック" pitchFamily="-64" charset="-128"/>
                </a:rPr>
                <a:t>配列型の式</a:t>
              </a:r>
              <a:r>
                <a:rPr lang="en-US" altLang="ja-JP" sz="2400" b="0" dirty="0">
                  <a:ea typeface="ＭＳ Ｐゴシック" pitchFamily="-64" charset="-128"/>
                </a:rPr>
                <a:t>e</a:t>
              </a:r>
              <a:r>
                <a:rPr lang="ja-JP" altLang="en-US" sz="2400" b="0" dirty="0">
                  <a:ea typeface="ＭＳ Ｐゴシック" pitchFamily="-64" charset="-128"/>
                </a:rPr>
                <a:t>の値は、（</a:t>
              </a:r>
              <a:r>
                <a:rPr lang="en-US" altLang="ja-JP" sz="2400" b="0" dirty="0" err="1">
                  <a:ea typeface="ＭＳ Ｐゴシック" pitchFamily="-64" charset="-128"/>
                </a:rPr>
                <a:t>sizeof</a:t>
              </a:r>
              <a:r>
                <a:rPr lang="ja-JP" altLang="en-US" sz="2400" dirty="0">
                  <a:ea typeface="ＭＳ Ｐゴシック" pitchFamily="-64" charset="-128"/>
                </a:rPr>
                <a:t>の引数、</a:t>
              </a:r>
              <a:r>
                <a:rPr lang="en-US" altLang="ja-JP" sz="2400" dirty="0">
                  <a:ea typeface="ＭＳ Ｐゴシック" pitchFamily="-64" charset="-128"/>
                </a:rPr>
                <a:t>&amp;</a:t>
              </a:r>
              <a:r>
                <a:rPr lang="ja-JP" altLang="en-US" sz="2400" dirty="0">
                  <a:ea typeface="ＭＳ Ｐゴシック" pitchFamily="-64" charset="-128"/>
                </a:rPr>
                <a:t>の引数の場合を除いて</a:t>
              </a:r>
              <a:r>
                <a:rPr lang="ja-JP" altLang="en-US" sz="2400" b="0" dirty="0">
                  <a:ea typeface="ＭＳ Ｐゴシック" pitchFamily="-64" charset="-128"/>
                </a:rPr>
                <a:t>）その先頭要素</a:t>
              </a:r>
              <a:r>
                <a:rPr lang="en-US" altLang="ja-JP" sz="2400" b="0" dirty="0">
                  <a:ea typeface="ＭＳ Ｐゴシック" pitchFamily="-64" charset="-128"/>
                </a:rPr>
                <a:t>e[0]</a:t>
              </a:r>
              <a:r>
                <a:rPr lang="ja-JP" altLang="en-US" sz="2400" b="0" dirty="0">
                  <a:ea typeface="ＭＳ Ｐゴシック" pitchFamily="-64" charset="-128"/>
                </a:rPr>
                <a:t>のアドレスである。</a:t>
              </a:r>
              <a:r>
                <a:rPr lang="en-US" altLang="ja-JP" sz="2400" b="0" dirty="0">
                  <a:ea typeface="ＭＳ Ｐゴシック" pitchFamily="-64" charset="-128"/>
                </a:rPr>
                <a:t>(</a:t>
              </a:r>
              <a:r>
                <a:rPr lang="ja-JP" altLang="en-US" sz="2400" b="0" dirty="0">
                  <a:ea typeface="ＭＳ Ｐゴシック" pitchFamily="-64" charset="-128"/>
                </a:rPr>
                <a:t>この場合、式</a:t>
              </a:r>
              <a:r>
                <a:rPr lang="en-US" altLang="ja-JP" sz="2400" b="0" dirty="0">
                  <a:ea typeface="ＭＳ Ｐゴシック" pitchFamily="-64" charset="-128"/>
                </a:rPr>
                <a:t>e</a:t>
              </a:r>
              <a:r>
                <a:rPr lang="ja-JP" altLang="en-US" sz="2400" b="0" dirty="0">
                  <a:ea typeface="ＭＳ Ｐゴシック" pitchFamily="-64" charset="-128"/>
                </a:rPr>
                <a:t>は式</a:t>
              </a:r>
              <a:r>
                <a:rPr lang="en-US" altLang="ja-JP" sz="2400" b="0" dirty="0">
                  <a:ea typeface="ＭＳ Ｐゴシック" pitchFamily="-64" charset="-128"/>
                </a:rPr>
                <a:t>&amp;e[0]</a:t>
              </a:r>
              <a:r>
                <a:rPr lang="ja-JP" altLang="en-US" sz="2400" b="0" dirty="0">
                  <a:ea typeface="ＭＳ Ｐゴシック" pitchFamily="-64" charset="-128"/>
                </a:rPr>
                <a:t>で置き換えても同じ。</a:t>
              </a:r>
              <a:r>
                <a:rPr lang="en-US" altLang="ja-JP" sz="2400" b="0" dirty="0">
                  <a:ea typeface="ＭＳ Ｐゴシック" pitchFamily="-64" charset="-128"/>
                </a:rPr>
                <a:t>)</a:t>
              </a:r>
              <a:endParaRPr lang="ja-JP" altLang="en-US" sz="2400" b="0" dirty="0">
                <a:ea typeface="ＭＳ Ｐゴシック" pitchFamily="-64" charset="-128"/>
              </a:endParaRPr>
            </a:p>
          </p:txBody>
        </p:sp>
      </p:grpSp>
      <p:sp>
        <p:nvSpPr>
          <p:cNvPr id="20489" name="Text Box 11"/>
          <p:cNvSpPr txBox="1">
            <a:spLocks noChangeArrowheads="1"/>
          </p:cNvSpPr>
          <p:nvPr/>
        </p:nvSpPr>
        <p:spPr bwMode="auto">
          <a:xfrm>
            <a:off x="1784025" y="3586478"/>
            <a:ext cx="3730890" cy="954107"/>
          </a:xfrm>
          <a:prstGeom prst="rect">
            <a:avLst/>
          </a:prstGeom>
          <a:noFill/>
          <a:ln w="9525">
            <a:solidFill>
              <a:schemeClr val="tx1"/>
            </a:solidFill>
            <a:miter lim="800000"/>
            <a:headEnd/>
            <a:tailEnd/>
          </a:ln>
        </p:spPr>
        <p:txBody>
          <a:bodyPr wrap="square">
            <a:spAutoFit/>
          </a:bodyPr>
          <a:lstStyle/>
          <a:p>
            <a:r>
              <a:rPr lang="en-US" altLang="ja-JP" sz="2800" b="0" dirty="0"/>
              <a:t>  for (</a:t>
            </a:r>
            <a:r>
              <a:rPr lang="en-US" altLang="ja-JP" sz="2800" b="0" dirty="0" err="1"/>
              <a:t>i</a:t>
            </a:r>
            <a:r>
              <a:rPr lang="en-US" altLang="ja-JP" sz="2800" b="0" dirty="0"/>
              <a:t> = 0; </a:t>
            </a:r>
            <a:r>
              <a:rPr lang="en-US" altLang="ja-JP" sz="2800" b="0" dirty="0" err="1"/>
              <a:t>i</a:t>
            </a:r>
            <a:r>
              <a:rPr lang="en-US" altLang="ja-JP" sz="2800" b="0" dirty="0"/>
              <a:t> &lt; 5; </a:t>
            </a:r>
            <a:r>
              <a:rPr lang="en-US" altLang="ja-JP" sz="2800" b="0" dirty="0" err="1"/>
              <a:t>i</a:t>
            </a:r>
            <a:r>
              <a:rPr lang="en-US" altLang="ja-JP" sz="2800" b="0" dirty="0"/>
              <a:t> = i+1)</a:t>
            </a:r>
            <a:endParaRPr lang="en-US" altLang="ja-JP" sz="2800" dirty="0"/>
          </a:p>
          <a:p>
            <a:r>
              <a:rPr lang="en-US" altLang="ja-JP" sz="2800" b="0" dirty="0"/>
              <a:t>     b[</a:t>
            </a:r>
            <a:r>
              <a:rPr lang="en-US" altLang="ja-JP" sz="2800" b="0" dirty="0" err="1"/>
              <a:t>i</a:t>
            </a:r>
            <a:r>
              <a:rPr lang="en-US" altLang="ja-JP" sz="2800" b="0" dirty="0"/>
              <a:t>] = a[</a:t>
            </a:r>
            <a:r>
              <a:rPr lang="en-US" altLang="ja-JP" sz="2800" b="0" dirty="0" err="1"/>
              <a:t>i</a:t>
            </a:r>
            <a:r>
              <a:rPr lang="en-US" altLang="ja-JP" sz="2800" b="0" dirty="0"/>
              <a:t>];</a:t>
            </a:r>
          </a:p>
        </p:txBody>
      </p:sp>
      <p:sp>
        <p:nvSpPr>
          <p:cNvPr id="3" name="正方形/長方形 2"/>
          <p:cNvSpPr/>
          <p:nvPr/>
        </p:nvSpPr>
        <p:spPr>
          <a:xfrm>
            <a:off x="658499" y="1088614"/>
            <a:ext cx="7619755" cy="2246769"/>
          </a:xfrm>
          <a:prstGeom prst="rect">
            <a:avLst/>
          </a:prstGeom>
        </p:spPr>
        <p:txBody>
          <a:bodyPr wrap="square">
            <a:spAutoFit/>
          </a:bodyPr>
          <a:lstStyle/>
          <a:p>
            <a:r>
              <a:rPr lang="en-US" altLang="ja-JP" sz="2800" dirty="0">
                <a:ea typeface="ＭＳ Ｐゴシック" charset="-128"/>
              </a:rPr>
              <a:t> </a:t>
            </a:r>
            <a:r>
              <a:rPr lang="en-US" altLang="ja-JP" sz="2800" dirty="0" err="1">
                <a:ea typeface="ＭＳ Ｐゴシック" charset="-128"/>
              </a:rPr>
              <a:t>int</a:t>
            </a:r>
            <a:r>
              <a:rPr lang="en-US" altLang="ja-JP" sz="2800" dirty="0">
                <a:ea typeface="ＭＳ Ｐゴシック" charset="-128"/>
              </a:rPr>
              <a:t> a[5]; </a:t>
            </a:r>
            <a:r>
              <a:rPr lang="en-US" altLang="ja-JP" sz="2800" dirty="0" err="1">
                <a:ea typeface="ＭＳ Ｐゴシック" charset="-128"/>
              </a:rPr>
              <a:t>int</a:t>
            </a:r>
            <a:r>
              <a:rPr lang="en-US" altLang="ja-JP" sz="2800" dirty="0">
                <a:ea typeface="ＭＳ Ｐゴシック" charset="-128"/>
              </a:rPr>
              <a:t> b[5];</a:t>
            </a:r>
            <a:r>
              <a:rPr lang="ja-JP" altLang="en-US" sz="2800" dirty="0">
                <a:ea typeface="ＭＳ Ｐゴシック" charset="-128"/>
              </a:rPr>
              <a:t>と宣言すると、</a:t>
            </a:r>
            <a:r>
              <a:rPr lang="en-US" altLang="ja-JP" sz="2800" dirty="0">
                <a:ea typeface="ＭＳ Ｐゴシック" charset="-128"/>
              </a:rPr>
              <a:t>a</a:t>
            </a:r>
            <a:r>
              <a:rPr lang="ja-JP" altLang="en-US" sz="2800" dirty="0">
                <a:ea typeface="ＭＳ Ｐゴシック" charset="-128"/>
              </a:rPr>
              <a:t>と</a:t>
            </a:r>
            <a:r>
              <a:rPr lang="en-US" altLang="ja-JP" sz="2800" dirty="0">
                <a:ea typeface="ＭＳ Ｐゴシック" charset="-128"/>
              </a:rPr>
              <a:t>b</a:t>
            </a:r>
            <a:r>
              <a:rPr lang="ja-JP" altLang="en-US" sz="2800" dirty="0">
                <a:ea typeface="ＭＳ Ｐゴシック" charset="-128"/>
              </a:rPr>
              <a:t>は型は同じだが、</a:t>
            </a:r>
            <a:r>
              <a:rPr lang="en-US" altLang="ja-JP" sz="2800" dirty="0">
                <a:ea typeface="ＭＳ Ｐゴシック" charset="-128"/>
              </a:rPr>
              <a:t>b=a</a:t>
            </a:r>
            <a:r>
              <a:rPr lang="ja-JP" altLang="en-US" sz="2800" dirty="0">
                <a:ea typeface="ＭＳ Ｐゴシック" charset="-128"/>
              </a:rPr>
              <a:t>や</a:t>
            </a:r>
            <a:r>
              <a:rPr lang="en-US" altLang="ja-JP" sz="2800" dirty="0">
                <a:ea typeface="ＭＳ Ｐゴシック" charset="-128"/>
              </a:rPr>
              <a:t>a=b</a:t>
            </a:r>
            <a:r>
              <a:rPr lang="ja-JP" altLang="en-US" sz="2800" dirty="0">
                <a:ea typeface="ＭＳ Ｐゴシック" charset="-128"/>
              </a:rPr>
              <a:t>という代入式は書けない（</a:t>
            </a:r>
            <a:r>
              <a:rPr lang="en-US" altLang="ja-JP" sz="2800" dirty="0">
                <a:ea typeface="ＭＳ Ｐゴシック" charset="-128"/>
              </a:rPr>
              <a:t>a, b</a:t>
            </a:r>
            <a:r>
              <a:rPr lang="ja-JP" altLang="en-US" sz="2800" dirty="0">
                <a:ea typeface="ＭＳ Ｐゴシック" charset="-128"/>
              </a:rPr>
              <a:t>はそれぞれ</a:t>
            </a:r>
            <a:r>
              <a:rPr lang="en-US" altLang="ja-JP" sz="2800" dirty="0">
                <a:ea typeface="ＭＳ Ｐゴシック" charset="-128"/>
              </a:rPr>
              <a:t>&amp;a[0], &amp;b[0]</a:t>
            </a:r>
            <a:r>
              <a:rPr lang="ja-JP" altLang="en-US" sz="2800" dirty="0">
                <a:ea typeface="ＭＳ Ｐゴシック" charset="-128"/>
              </a:rPr>
              <a:t>に変換され、アドレスを持たない式なので）。以下のように要素毎に代入を行う必要がある。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a:xfrm>
            <a:off x="71406" y="188913"/>
            <a:ext cx="8893176" cy="950644"/>
          </a:xfrm>
        </p:spPr>
        <p:txBody>
          <a:bodyPr>
            <a:normAutofit fontScale="90000"/>
          </a:bodyPr>
          <a:lstStyle/>
          <a:p>
            <a:pPr eaLnBrk="1" hangingPunct="1">
              <a:defRPr/>
            </a:pPr>
            <a:r>
              <a:rPr lang="ja-JP" altLang="en-US" sz="3000" dirty="0">
                <a:ea typeface="ＭＳ Ｐゴシック" pitchFamily="-64" charset="-128"/>
              </a:rPr>
              <a:t>関数への構造体データの受け渡し（構造体をコピーする例）</a:t>
            </a:r>
            <a:br>
              <a:rPr lang="en-US" altLang="ja-JP" sz="3000" dirty="0">
                <a:ea typeface="ＭＳ Ｐゴシック" pitchFamily="-64" charset="-128"/>
              </a:rPr>
            </a:br>
            <a:r>
              <a:rPr lang="ja-JP" altLang="en-US" sz="3000" dirty="0">
                <a:ea typeface="ＭＳ Ｐゴシック" pitchFamily="-64" charset="-128"/>
              </a:rPr>
              <a:t>（打ち込んで確認）</a:t>
            </a:r>
          </a:p>
        </p:txBody>
      </p:sp>
      <p:sp>
        <p:nvSpPr>
          <p:cNvPr id="21514" name="Rectangle 8"/>
          <p:cNvSpPr>
            <a:spLocks noChangeArrowheads="1"/>
          </p:cNvSpPr>
          <p:nvPr/>
        </p:nvSpPr>
        <p:spPr bwMode="auto">
          <a:xfrm>
            <a:off x="395288" y="5445125"/>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2" name="正方形/長方形 11"/>
          <p:cNvSpPr/>
          <p:nvPr/>
        </p:nvSpPr>
        <p:spPr>
          <a:xfrm>
            <a:off x="1071538" y="1351128"/>
            <a:ext cx="5752343" cy="5324535"/>
          </a:xfrm>
          <a:prstGeom prst="rect">
            <a:avLst/>
          </a:prstGeom>
          <a:ln>
            <a:solidFill>
              <a:schemeClr val="tx1"/>
            </a:solidFill>
          </a:ln>
        </p:spPr>
        <p:txBody>
          <a:bodyPr wrap="square">
            <a:spAutoFit/>
          </a:bodyPr>
          <a:lstStyle/>
          <a:p>
            <a:pPr>
              <a:defRPr/>
            </a:pPr>
            <a:r>
              <a:rPr lang="en-US" altLang="ja-JP" sz="2000" dirty="0">
                <a:ea typeface="ＭＳ Ｐゴシック" pitchFamily="-64" charset="-128"/>
              </a:rPr>
              <a:t>#include  &lt;</a:t>
            </a:r>
            <a:r>
              <a:rPr lang="en-US" altLang="ja-JP" sz="2000" dirty="0" err="1">
                <a:ea typeface="ＭＳ Ｐゴシック" pitchFamily="-64" charset="-128"/>
              </a:rPr>
              <a:t>stdio.h</a:t>
            </a:r>
            <a:r>
              <a:rPr lang="en-US" altLang="ja-JP" sz="2000" dirty="0">
                <a:ea typeface="ＭＳ Ｐゴシック" pitchFamily="-64" charset="-128"/>
              </a:rPr>
              <a:t>&gt;</a:t>
            </a:r>
          </a:p>
          <a:p>
            <a:pPr>
              <a:defRPr/>
            </a:pPr>
            <a:r>
              <a:rPr lang="en-US" altLang="ja-JP" sz="2000" dirty="0" err="1">
                <a:ea typeface="ＭＳ Ｐゴシック" pitchFamily="-64" charset="-128"/>
              </a:rPr>
              <a:t>typedef</a:t>
            </a:r>
            <a:r>
              <a:rPr lang="en-US" altLang="ja-JP" sz="2000" dirty="0">
                <a:ea typeface="ＭＳ Ｐゴシック" pitchFamily="-64" charset="-128"/>
              </a:rPr>
              <a:t> </a:t>
            </a:r>
            <a:r>
              <a:rPr lang="en-US" altLang="ja-JP" sz="2000" dirty="0" err="1">
                <a:ea typeface="ＭＳ Ｐゴシック" pitchFamily="-64" charset="-128"/>
              </a:rPr>
              <a:t>struct</a:t>
            </a:r>
            <a:r>
              <a:rPr lang="en-US" altLang="ja-JP" sz="2000" dirty="0">
                <a:ea typeface="ＭＳ Ｐゴシック" pitchFamily="-64" charset="-128"/>
              </a:rPr>
              <a:t> {</a:t>
            </a:r>
          </a:p>
          <a:p>
            <a:pPr>
              <a:defRPr/>
            </a:pPr>
            <a:r>
              <a:rPr lang="en-US" altLang="ja-JP" sz="2000" dirty="0">
                <a:ea typeface="ＭＳ Ｐゴシック" pitchFamily="-64" charset="-128"/>
              </a:rPr>
              <a:t>	char  name[20]; 	/* </a:t>
            </a:r>
            <a:r>
              <a:rPr lang="ja-JP" altLang="en-US" sz="2000" dirty="0">
                <a:ea typeface="ＭＳ Ｐゴシック" pitchFamily="-64" charset="-128"/>
              </a:rPr>
              <a:t>名前 *</a:t>
            </a:r>
            <a:r>
              <a:rPr lang="en-US" altLang="ja-JP" sz="2000" dirty="0">
                <a:ea typeface="ＭＳ Ｐゴシック" pitchFamily="-64" charset="-128"/>
              </a:rPr>
              <a:t>/</a:t>
            </a:r>
          </a:p>
          <a:p>
            <a:pPr>
              <a:defRPr/>
            </a:pPr>
            <a:r>
              <a:rPr lang="en-US" altLang="ja-JP" sz="2000" dirty="0">
                <a:ea typeface="ＭＳ Ｐゴシック" pitchFamily="-64" charset="-128"/>
              </a:rPr>
              <a:t>	</a:t>
            </a:r>
            <a:r>
              <a:rPr lang="en-US" altLang="ja-JP" sz="2000" dirty="0" err="1">
                <a:ea typeface="ＭＳ Ｐゴシック" pitchFamily="-64" charset="-128"/>
              </a:rPr>
              <a:t>int</a:t>
            </a:r>
            <a:r>
              <a:rPr lang="en-US" altLang="ja-JP" sz="2000" dirty="0">
                <a:ea typeface="ＭＳ Ｐゴシック" pitchFamily="-64" charset="-128"/>
              </a:rPr>
              <a:t>  height;	/* </a:t>
            </a:r>
            <a:r>
              <a:rPr lang="ja-JP" altLang="en-US" sz="2000" dirty="0">
                <a:ea typeface="ＭＳ Ｐゴシック" pitchFamily="-64" charset="-128"/>
              </a:rPr>
              <a:t>身長 *</a:t>
            </a:r>
            <a:r>
              <a:rPr lang="en-US" altLang="ja-JP" sz="2000" dirty="0">
                <a:ea typeface="ＭＳ Ｐゴシック" pitchFamily="-64" charset="-128"/>
              </a:rPr>
              <a:t>/</a:t>
            </a:r>
          </a:p>
          <a:p>
            <a:pPr>
              <a:defRPr/>
            </a:pPr>
            <a:r>
              <a:rPr lang="en-US" altLang="ja-JP" sz="2000" dirty="0">
                <a:ea typeface="ＭＳ Ｐゴシック" pitchFamily="-64" charset="-128"/>
              </a:rPr>
              <a:t>	double  weight;	/* </a:t>
            </a:r>
            <a:r>
              <a:rPr lang="ja-JP" altLang="en-US" sz="2000" dirty="0">
                <a:ea typeface="ＭＳ Ｐゴシック" pitchFamily="-64" charset="-128"/>
              </a:rPr>
              <a:t>体重 *</a:t>
            </a:r>
            <a:r>
              <a:rPr lang="en-US" altLang="ja-JP" sz="2000" dirty="0">
                <a:ea typeface="ＭＳ Ｐゴシック" pitchFamily="-64" charset="-128"/>
              </a:rPr>
              <a:t>/</a:t>
            </a:r>
          </a:p>
          <a:p>
            <a:pPr>
              <a:defRPr/>
            </a:pPr>
            <a:r>
              <a:rPr lang="en-US" altLang="ja-JP" sz="2000" dirty="0">
                <a:ea typeface="ＭＳ Ｐゴシック" pitchFamily="-64" charset="-128"/>
              </a:rPr>
              <a:t>} student;</a:t>
            </a:r>
          </a:p>
          <a:p>
            <a:pPr>
              <a:defRPr/>
            </a:pPr>
            <a:r>
              <a:rPr lang="en-US" altLang="ja-JP" sz="2000" dirty="0">
                <a:ea typeface="ＭＳ Ｐゴシック" pitchFamily="-64" charset="-128"/>
              </a:rPr>
              <a:t>void </a:t>
            </a:r>
            <a:r>
              <a:rPr lang="en-US" altLang="ja-JP" sz="2000" dirty="0" err="1">
                <a:ea typeface="ＭＳ Ｐゴシック" pitchFamily="-64" charset="-128"/>
              </a:rPr>
              <a:t>print_data</a:t>
            </a:r>
            <a:r>
              <a:rPr lang="en-US" altLang="ja-JP" sz="2000" dirty="0">
                <a:ea typeface="ＭＳ Ｐゴシック" pitchFamily="-64" charset="-128"/>
              </a:rPr>
              <a:t>( </a:t>
            </a:r>
            <a:r>
              <a:rPr lang="en-US" altLang="ja-JP" sz="2000" dirty="0">
                <a:solidFill>
                  <a:srgbClr val="FF0000"/>
                </a:solidFill>
                <a:ea typeface="ＭＳ Ｐゴシック" pitchFamily="-64" charset="-128"/>
              </a:rPr>
              <a:t>student </a:t>
            </a:r>
            <a:r>
              <a:rPr lang="ja-JP" altLang="en-US" sz="2000" dirty="0">
                <a:solidFill>
                  <a:srgbClr val="FF0000"/>
                </a:solidFill>
                <a:ea typeface="ＭＳ Ｐゴシック" pitchFamily="-64" charset="-128"/>
              </a:rPr>
              <a:t>  </a:t>
            </a:r>
            <a:r>
              <a:rPr lang="en-US" altLang="ja-JP" sz="2000" dirty="0">
                <a:solidFill>
                  <a:srgbClr val="FF0000"/>
                </a:solidFill>
                <a:ea typeface="ＭＳ Ｐゴシック" pitchFamily="-64" charset="-128"/>
              </a:rPr>
              <a:t>std</a:t>
            </a:r>
            <a:r>
              <a:rPr lang="en-US" altLang="ja-JP" sz="2000" dirty="0">
                <a:ea typeface="ＭＳ Ｐゴシック" pitchFamily="-64" charset="-128"/>
              </a:rPr>
              <a:t> )</a:t>
            </a:r>
          </a:p>
          <a:p>
            <a:pPr>
              <a:defRPr/>
            </a:pPr>
            <a:r>
              <a:rPr lang="en-US" altLang="ja-JP" sz="2000" dirty="0">
                <a:ea typeface="ＭＳ Ｐゴシック" pitchFamily="-64" charset="-128"/>
              </a:rPr>
              <a:t>{</a:t>
            </a:r>
          </a:p>
          <a:p>
            <a:pPr>
              <a:defRPr/>
            </a:pPr>
            <a:r>
              <a:rPr lang="en-US" altLang="ja-JP" sz="2000" dirty="0">
                <a:ea typeface="ＭＳ Ｐゴシック" pitchFamily="-64" charset="-128"/>
              </a:rPr>
              <a:t>     </a:t>
            </a:r>
            <a:r>
              <a:rPr lang="en-US" altLang="ja-JP" sz="2000" dirty="0" err="1">
                <a:ea typeface="ＭＳ Ｐゴシック" pitchFamily="-64" charset="-128"/>
              </a:rPr>
              <a:t>printf</a:t>
            </a:r>
            <a:r>
              <a:rPr lang="en-US" altLang="ja-JP" sz="2000" dirty="0">
                <a:ea typeface="ＭＳ Ｐゴシック" pitchFamily="-64" charset="-128"/>
              </a:rPr>
              <a:t>(“%s</a:t>
            </a:r>
            <a:r>
              <a:rPr lang="ja-JP" altLang="en-US" sz="2000" dirty="0">
                <a:ea typeface="ＭＳ Ｐゴシック" pitchFamily="-64" charset="-128"/>
              </a:rPr>
              <a:t>の身長は</a:t>
            </a:r>
            <a:r>
              <a:rPr lang="en-US" altLang="ja-JP" sz="2000" dirty="0">
                <a:ea typeface="ＭＳ Ｐゴシック" pitchFamily="-64" charset="-128"/>
              </a:rPr>
              <a:t>%</a:t>
            </a:r>
            <a:r>
              <a:rPr lang="en-US" altLang="ja-JP" sz="2000" dirty="0" err="1">
                <a:ea typeface="ＭＳ Ｐゴシック" pitchFamily="-64" charset="-128"/>
              </a:rPr>
              <a:t>dcm</a:t>
            </a:r>
            <a:r>
              <a:rPr lang="ja-JP" altLang="en-US" sz="2000" dirty="0" err="1">
                <a:ea typeface="ＭＳ Ｐゴシック" pitchFamily="-64" charset="-128"/>
              </a:rPr>
              <a:t>、</a:t>
            </a:r>
            <a:r>
              <a:rPr lang="ja-JP" altLang="en-US" sz="2000" dirty="0">
                <a:ea typeface="ＭＳ Ｐゴシック" pitchFamily="-64" charset="-128"/>
              </a:rPr>
              <a:t>体重は</a:t>
            </a:r>
            <a:r>
              <a:rPr lang="en-US" altLang="ja-JP" sz="2000" dirty="0">
                <a:ea typeface="ＭＳ Ｐゴシック" pitchFamily="-64" charset="-128"/>
              </a:rPr>
              <a:t>%</a:t>
            </a:r>
            <a:r>
              <a:rPr lang="en-US" altLang="ja-JP" sz="2000" dirty="0" err="1">
                <a:ea typeface="ＭＳ Ｐゴシック" pitchFamily="-64" charset="-128"/>
              </a:rPr>
              <a:t>fkg</a:t>
            </a:r>
            <a:r>
              <a:rPr lang="ja-JP" altLang="en-US" sz="2000" dirty="0">
                <a:ea typeface="ＭＳ Ｐゴシック" pitchFamily="-64" charset="-128"/>
              </a:rPr>
              <a:t>です。</a:t>
            </a:r>
            <a:r>
              <a:rPr lang="en-US" altLang="ja-JP" sz="2000" dirty="0">
                <a:ea typeface="ＭＳ Ｐゴシック" pitchFamily="-64" charset="-128"/>
              </a:rPr>
              <a:t>\n",  </a:t>
            </a:r>
          </a:p>
          <a:p>
            <a:pPr>
              <a:defRPr/>
            </a:pPr>
            <a:r>
              <a:rPr lang="en-US" altLang="ja-JP" sz="2000" dirty="0">
                <a:ea typeface="ＭＳ Ｐゴシック" pitchFamily="-64" charset="-128"/>
              </a:rPr>
              <a:t>                 std.name, </a:t>
            </a:r>
            <a:r>
              <a:rPr lang="en-US" altLang="ja-JP" sz="2000" dirty="0" err="1">
                <a:ea typeface="ＭＳ Ｐゴシック" pitchFamily="-64" charset="-128"/>
              </a:rPr>
              <a:t>std.height</a:t>
            </a:r>
            <a:r>
              <a:rPr lang="en-US" altLang="ja-JP" sz="2000" dirty="0">
                <a:ea typeface="ＭＳ Ｐゴシック" pitchFamily="-64" charset="-128"/>
              </a:rPr>
              <a:t>, </a:t>
            </a:r>
            <a:r>
              <a:rPr lang="en-US" altLang="ja-JP" sz="2000" dirty="0" err="1">
                <a:ea typeface="ＭＳ Ｐゴシック" pitchFamily="-64" charset="-128"/>
              </a:rPr>
              <a:t>std.weight</a:t>
            </a:r>
            <a:r>
              <a:rPr lang="en-US" altLang="ja-JP" sz="2000" dirty="0">
                <a:ea typeface="ＭＳ Ｐゴシック" pitchFamily="-64" charset="-128"/>
              </a:rPr>
              <a:t>);</a:t>
            </a:r>
          </a:p>
          <a:p>
            <a:pPr>
              <a:defRPr/>
            </a:pPr>
            <a:r>
              <a:rPr lang="en-US" altLang="ja-JP" sz="2000" dirty="0">
                <a:ea typeface="ＭＳ Ｐゴシック" pitchFamily="-64" charset="-128"/>
              </a:rPr>
              <a:t>}</a:t>
            </a:r>
          </a:p>
          <a:p>
            <a:pPr>
              <a:defRPr/>
            </a:pPr>
            <a:r>
              <a:rPr lang="en-US" altLang="ja-JP" sz="2000" dirty="0" err="1">
                <a:ea typeface="ＭＳ Ｐゴシック" pitchFamily="-64" charset="-128"/>
              </a:rPr>
              <a:t>int</a:t>
            </a:r>
            <a:r>
              <a:rPr lang="en-US" altLang="ja-JP" sz="2000" dirty="0">
                <a:ea typeface="ＭＳ Ｐゴシック" pitchFamily="-64" charset="-128"/>
              </a:rPr>
              <a:t> main(void)</a:t>
            </a:r>
          </a:p>
          <a:p>
            <a:pPr>
              <a:defRPr/>
            </a:pPr>
            <a:r>
              <a:rPr lang="en-US" altLang="ja-JP" sz="2000" dirty="0">
                <a:ea typeface="ＭＳ Ｐゴシック" pitchFamily="-64" charset="-128"/>
              </a:rPr>
              <a:t>{</a:t>
            </a:r>
          </a:p>
          <a:p>
            <a:pPr>
              <a:defRPr/>
            </a:pPr>
            <a:r>
              <a:rPr lang="en-US" altLang="ja-JP" sz="2000" dirty="0">
                <a:ea typeface="ＭＳ Ｐゴシック" pitchFamily="-64" charset="-128"/>
              </a:rPr>
              <a:t>   student taro  = {“Taro", 176, 64.5};</a:t>
            </a:r>
          </a:p>
          <a:p>
            <a:pPr>
              <a:defRPr/>
            </a:pPr>
            <a:r>
              <a:rPr lang="en-US" altLang="ja-JP" sz="2000" dirty="0">
                <a:ea typeface="ＭＳ Ｐゴシック" pitchFamily="-64" charset="-128"/>
              </a:rPr>
              <a:t>   </a:t>
            </a:r>
            <a:r>
              <a:rPr lang="en-US" altLang="ja-JP" sz="2000" dirty="0" err="1">
                <a:ea typeface="ＭＳ Ｐゴシック" pitchFamily="-64" charset="-128"/>
              </a:rPr>
              <a:t>print_data</a:t>
            </a:r>
            <a:r>
              <a:rPr lang="en-US" altLang="ja-JP" sz="2000" dirty="0">
                <a:ea typeface="ＭＳ Ｐゴシック" pitchFamily="-64" charset="-128"/>
              </a:rPr>
              <a:t>( </a:t>
            </a:r>
            <a:r>
              <a:rPr lang="en-US" altLang="ja-JP" sz="2000" dirty="0">
                <a:solidFill>
                  <a:srgbClr val="FF0000"/>
                </a:solidFill>
                <a:ea typeface="ＭＳ Ｐゴシック" pitchFamily="-64" charset="-128"/>
              </a:rPr>
              <a:t>taro</a:t>
            </a:r>
            <a:r>
              <a:rPr lang="en-US" altLang="ja-JP" sz="2000" dirty="0">
                <a:ea typeface="ＭＳ Ｐゴシック" pitchFamily="-64" charset="-128"/>
              </a:rPr>
              <a:t> );</a:t>
            </a:r>
          </a:p>
          <a:p>
            <a:pPr>
              <a:defRPr/>
            </a:pPr>
            <a:r>
              <a:rPr lang="en-US" altLang="ja-JP" sz="2000" dirty="0">
                <a:ea typeface="ＭＳ Ｐゴシック" pitchFamily="-64" charset="-128"/>
              </a:rPr>
              <a:t>   return 0;</a:t>
            </a:r>
          </a:p>
          <a:p>
            <a:pPr>
              <a:defRPr/>
            </a:pPr>
            <a:r>
              <a:rPr lang="en-US" altLang="ja-JP" sz="2000" dirty="0">
                <a:ea typeface="ＭＳ Ｐゴシック" pitchFamily="-64" charset="-128"/>
              </a:rPr>
              <a:t>}</a:t>
            </a:r>
            <a:endParaRPr lang="ja-JP" altLang="en-US" sz="2000" dirty="0">
              <a:ea typeface="ＭＳ Ｐゴシック" pitchFamily="-64" charset="-128"/>
            </a:endParaRPr>
          </a:p>
        </p:txBody>
      </p:sp>
      <p:sp>
        <p:nvSpPr>
          <p:cNvPr id="13" name="テキスト ボックス 12"/>
          <p:cNvSpPr txBox="1"/>
          <p:nvPr/>
        </p:nvSpPr>
        <p:spPr>
          <a:xfrm>
            <a:off x="5315616" y="2714262"/>
            <a:ext cx="3478281" cy="1015663"/>
          </a:xfrm>
          <a:prstGeom prst="rect">
            <a:avLst/>
          </a:prstGeom>
          <a:solidFill>
            <a:schemeClr val="bg1"/>
          </a:solidFill>
          <a:ln>
            <a:solidFill>
              <a:schemeClr val="tx1"/>
            </a:solidFill>
          </a:ln>
        </p:spPr>
        <p:txBody>
          <a:bodyPr wrap="square" rtlCol="0">
            <a:spAutoFit/>
          </a:bodyPr>
          <a:lstStyle/>
          <a:p>
            <a:r>
              <a:rPr kumimoji="1" lang="ja-JP" altLang="en-US" sz="2000" dirty="0"/>
              <a:t>構造体</a:t>
            </a:r>
            <a:r>
              <a:rPr kumimoji="1" lang="en-US" altLang="ja-JP" sz="2000" dirty="0"/>
              <a:t>taro</a:t>
            </a:r>
            <a:r>
              <a:rPr kumimoji="1" lang="ja-JP" altLang="en-US" sz="2000" dirty="0"/>
              <a:t>のコピーが</a:t>
            </a:r>
            <a:r>
              <a:rPr kumimoji="1" lang="en-US" altLang="ja-JP" sz="2000" dirty="0"/>
              <a:t>std</a:t>
            </a:r>
            <a:r>
              <a:rPr kumimoji="1" lang="ja-JP" altLang="en-US" sz="2000" dirty="0"/>
              <a:t>に代入されてから、</a:t>
            </a:r>
            <a:r>
              <a:rPr lang="ja-JP" altLang="en-US" sz="2000" dirty="0"/>
              <a:t>関数</a:t>
            </a:r>
            <a:r>
              <a:rPr lang="en-US" altLang="ja-JP" sz="2000" dirty="0" err="1"/>
              <a:t>print_data</a:t>
            </a:r>
            <a:r>
              <a:rPr lang="ja-JP" altLang="en-US" sz="2000" dirty="0"/>
              <a:t>の本体が実行される。</a:t>
            </a:r>
            <a:endParaRPr kumimoji="1" lang="ja-JP" alt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a:xfrm>
            <a:off x="250824" y="142852"/>
            <a:ext cx="8107389" cy="685800"/>
          </a:xfrm>
        </p:spPr>
        <p:txBody>
          <a:bodyPr>
            <a:normAutofit fontScale="90000"/>
          </a:bodyPr>
          <a:lstStyle/>
          <a:p>
            <a:pPr eaLnBrk="1" hangingPunct="1">
              <a:defRPr/>
            </a:pPr>
            <a:r>
              <a:rPr lang="ja-JP" altLang="en-US" sz="3000" dirty="0">
                <a:ea typeface="ＭＳ Ｐゴシック" pitchFamily="-64" charset="-128"/>
              </a:rPr>
              <a:t>関数への構造体データの受け渡し（ポインタを渡す例）</a:t>
            </a:r>
            <a:br>
              <a:rPr lang="en-US" altLang="ja-JP" sz="3000" dirty="0">
                <a:ea typeface="ＭＳ Ｐゴシック" pitchFamily="-64" charset="-128"/>
              </a:rPr>
            </a:br>
            <a:r>
              <a:rPr lang="ja-JP" altLang="en-US" sz="3000" dirty="0">
                <a:ea typeface="ＭＳ Ｐゴシック" pitchFamily="-64" charset="-128"/>
              </a:rPr>
              <a:t>（打ち込んで確認）</a:t>
            </a:r>
          </a:p>
        </p:txBody>
      </p:sp>
      <p:sp>
        <p:nvSpPr>
          <p:cNvPr id="22538" name="Rectangle 8"/>
          <p:cNvSpPr>
            <a:spLocks noChangeArrowheads="1"/>
          </p:cNvSpPr>
          <p:nvPr/>
        </p:nvSpPr>
        <p:spPr bwMode="auto">
          <a:xfrm>
            <a:off x="395288" y="5157788"/>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3" name="正方形/長方形 12"/>
          <p:cNvSpPr/>
          <p:nvPr/>
        </p:nvSpPr>
        <p:spPr>
          <a:xfrm>
            <a:off x="928662" y="857232"/>
            <a:ext cx="5786478" cy="5940088"/>
          </a:xfrm>
          <a:prstGeom prst="rect">
            <a:avLst/>
          </a:prstGeom>
          <a:ln>
            <a:solidFill>
              <a:schemeClr val="tx1"/>
            </a:solidFill>
          </a:ln>
        </p:spPr>
        <p:txBody>
          <a:bodyPr wrap="square">
            <a:spAutoFit/>
          </a:bodyPr>
          <a:lstStyle/>
          <a:p>
            <a:pPr>
              <a:defRPr/>
            </a:pPr>
            <a:r>
              <a:rPr lang="en-US" altLang="ja-JP" sz="2000" dirty="0">
                <a:ea typeface="ＭＳ Ｐゴシック" pitchFamily="-64" charset="-128"/>
              </a:rPr>
              <a:t>#include  &lt;</a:t>
            </a:r>
            <a:r>
              <a:rPr lang="en-US" altLang="ja-JP" sz="2000" dirty="0" err="1">
                <a:ea typeface="ＭＳ Ｐゴシック" pitchFamily="-64" charset="-128"/>
              </a:rPr>
              <a:t>stdio.h</a:t>
            </a:r>
            <a:r>
              <a:rPr lang="en-US" altLang="ja-JP" sz="2000" dirty="0">
                <a:ea typeface="ＭＳ Ｐゴシック" pitchFamily="-64" charset="-128"/>
              </a:rPr>
              <a:t>&gt;</a:t>
            </a:r>
          </a:p>
          <a:p>
            <a:pPr>
              <a:defRPr/>
            </a:pPr>
            <a:r>
              <a:rPr lang="en-US" altLang="ja-JP" sz="2000" dirty="0" err="1">
                <a:ea typeface="ＭＳ Ｐゴシック" pitchFamily="-64" charset="-128"/>
              </a:rPr>
              <a:t>typedef</a:t>
            </a:r>
            <a:r>
              <a:rPr lang="en-US" altLang="ja-JP" sz="2000" dirty="0">
                <a:ea typeface="ＭＳ Ｐゴシック" pitchFamily="-64" charset="-128"/>
              </a:rPr>
              <a:t> </a:t>
            </a:r>
            <a:r>
              <a:rPr lang="en-US" altLang="ja-JP" sz="2000" dirty="0" err="1">
                <a:ea typeface="ＭＳ Ｐゴシック" pitchFamily="-64" charset="-128"/>
              </a:rPr>
              <a:t>struct</a:t>
            </a:r>
            <a:r>
              <a:rPr lang="en-US" altLang="ja-JP" sz="2000" dirty="0">
                <a:ea typeface="ＭＳ Ｐゴシック" pitchFamily="-64" charset="-128"/>
              </a:rPr>
              <a:t> {</a:t>
            </a:r>
          </a:p>
          <a:p>
            <a:pPr>
              <a:defRPr/>
            </a:pPr>
            <a:r>
              <a:rPr lang="en-US" altLang="ja-JP" sz="2000" dirty="0">
                <a:ea typeface="ＭＳ Ｐゴシック" pitchFamily="-64" charset="-128"/>
              </a:rPr>
              <a:t>	char   name[20]; 	/* </a:t>
            </a:r>
            <a:r>
              <a:rPr lang="ja-JP" altLang="en-US" sz="2000" dirty="0">
                <a:ea typeface="ＭＳ Ｐゴシック" pitchFamily="-64" charset="-128"/>
              </a:rPr>
              <a:t>名前 *</a:t>
            </a:r>
            <a:r>
              <a:rPr lang="en-US" altLang="ja-JP" sz="2000" dirty="0">
                <a:ea typeface="ＭＳ Ｐゴシック" pitchFamily="-64" charset="-128"/>
              </a:rPr>
              <a:t>/</a:t>
            </a:r>
          </a:p>
          <a:p>
            <a:pPr>
              <a:defRPr/>
            </a:pPr>
            <a:r>
              <a:rPr lang="en-US" altLang="ja-JP" sz="2000" dirty="0">
                <a:ea typeface="ＭＳ Ｐゴシック" pitchFamily="-64" charset="-128"/>
              </a:rPr>
              <a:t>	</a:t>
            </a:r>
            <a:r>
              <a:rPr lang="en-US" altLang="ja-JP" sz="2000" dirty="0" err="1">
                <a:ea typeface="ＭＳ Ｐゴシック" pitchFamily="-64" charset="-128"/>
              </a:rPr>
              <a:t>int</a:t>
            </a:r>
            <a:r>
              <a:rPr lang="en-US" altLang="ja-JP" sz="2000" dirty="0">
                <a:ea typeface="ＭＳ Ｐゴシック" pitchFamily="-64" charset="-128"/>
              </a:rPr>
              <a:t>    height;	/* </a:t>
            </a:r>
            <a:r>
              <a:rPr lang="ja-JP" altLang="en-US" sz="2000" dirty="0">
                <a:ea typeface="ＭＳ Ｐゴシック" pitchFamily="-64" charset="-128"/>
              </a:rPr>
              <a:t>身長 *</a:t>
            </a:r>
            <a:r>
              <a:rPr lang="en-US" altLang="ja-JP" sz="2000" dirty="0">
                <a:ea typeface="ＭＳ Ｐゴシック" pitchFamily="-64" charset="-128"/>
              </a:rPr>
              <a:t>/</a:t>
            </a:r>
          </a:p>
          <a:p>
            <a:pPr>
              <a:defRPr/>
            </a:pPr>
            <a:r>
              <a:rPr lang="en-US" altLang="ja-JP" sz="2000" dirty="0">
                <a:ea typeface="ＭＳ Ｐゴシック" pitchFamily="-64" charset="-128"/>
              </a:rPr>
              <a:t>	double weight;	/* </a:t>
            </a:r>
            <a:r>
              <a:rPr lang="ja-JP" altLang="en-US" sz="2000" dirty="0">
                <a:ea typeface="ＭＳ Ｐゴシック" pitchFamily="-64" charset="-128"/>
              </a:rPr>
              <a:t>体重 *</a:t>
            </a:r>
            <a:r>
              <a:rPr lang="en-US" altLang="ja-JP" sz="2000" dirty="0">
                <a:ea typeface="ＭＳ Ｐゴシック" pitchFamily="-64" charset="-128"/>
              </a:rPr>
              <a:t>/</a:t>
            </a:r>
          </a:p>
          <a:p>
            <a:pPr>
              <a:defRPr/>
            </a:pPr>
            <a:r>
              <a:rPr lang="en-US" altLang="ja-JP" sz="2000" dirty="0">
                <a:ea typeface="ＭＳ Ｐゴシック" pitchFamily="-64" charset="-128"/>
              </a:rPr>
              <a:t>} student;</a:t>
            </a:r>
          </a:p>
          <a:p>
            <a:pPr>
              <a:defRPr/>
            </a:pPr>
            <a:r>
              <a:rPr lang="en-US" altLang="ja-JP" sz="2000" dirty="0">
                <a:ea typeface="ＭＳ Ｐゴシック" pitchFamily="-64" charset="-128"/>
              </a:rPr>
              <a:t>void </a:t>
            </a:r>
            <a:r>
              <a:rPr lang="en-US" altLang="ja-JP" sz="2000" dirty="0" err="1">
                <a:ea typeface="ＭＳ Ｐゴシック" pitchFamily="-64" charset="-128"/>
              </a:rPr>
              <a:t>change_data</a:t>
            </a:r>
            <a:r>
              <a:rPr lang="en-US" altLang="ja-JP" sz="2000" dirty="0">
                <a:ea typeface="ＭＳ Ｐゴシック" pitchFamily="-64" charset="-128"/>
              </a:rPr>
              <a:t>( </a:t>
            </a:r>
            <a:r>
              <a:rPr lang="en-US" altLang="ja-JP" sz="2000" dirty="0">
                <a:solidFill>
                  <a:srgbClr val="FF0000"/>
                </a:solidFill>
                <a:ea typeface="ＭＳ Ｐゴシック" pitchFamily="-64" charset="-128"/>
              </a:rPr>
              <a:t>student  * </a:t>
            </a:r>
            <a:r>
              <a:rPr lang="en-US" altLang="ja-JP" sz="2000" dirty="0">
                <a:ea typeface="ＭＳ Ｐゴシック" pitchFamily="-64" charset="-128"/>
              </a:rPr>
              <a:t>std )</a:t>
            </a:r>
          </a:p>
          <a:p>
            <a:pPr>
              <a:defRPr/>
            </a:pPr>
            <a:r>
              <a:rPr lang="en-US" altLang="ja-JP" sz="2000" dirty="0">
                <a:ea typeface="ＭＳ Ｐゴシック" pitchFamily="-64" charset="-128"/>
              </a:rPr>
              <a:t>{</a:t>
            </a:r>
          </a:p>
          <a:p>
            <a:pPr>
              <a:defRPr/>
            </a:pPr>
            <a:r>
              <a:rPr lang="en-US" altLang="ja-JP" sz="2000" dirty="0">
                <a:ea typeface="ＭＳ Ｐゴシック" pitchFamily="-64" charset="-128"/>
              </a:rPr>
              <a:t>   (</a:t>
            </a:r>
            <a:r>
              <a:rPr lang="en-US" altLang="ja-JP" sz="2000" dirty="0">
                <a:solidFill>
                  <a:srgbClr val="FF0000"/>
                </a:solidFill>
                <a:ea typeface="ＭＳ Ｐゴシック" pitchFamily="-64" charset="-128"/>
              </a:rPr>
              <a:t>*std</a:t>
            </a:r>
            <a:r>
              <a:rPr lang="en-US" altLang="ja-JP" sz="2000" dirty="0">
                <a:ea typeface="ＭＳ Ｐゴシック" pitchFamily="-64" charset="-128"/>
              </a:rPr>
              <a:t>).height = 180;</a:t>
            </a:r>
          </a:p>
          <a:p>
            <a:pPr>
              <a:defRPr/>
            </a:pPr>
            <a:r>
              <a:rPr lang="en-US" altLang="ja-JP" sz="2000" dirty="0">
                <a:ea typeface="ＭＳ Ｐゴシック" pitchFamily="-64" charset="-128"/>
              </a:rPr>
              <a:t>   (</a:t>
            </a:r>
            <a:r>
              <a:rPr lang="en-US" altLang="ja-JP" sz="2000" dirty="0">
                <a:solidFill>
                  <a:srgbClr val="FF0000"/>
                </a:solidFill>
                <a:ea typeface="ＭＳ Ｐゴシック" pitchFamily="-64" charset="-128"/>
              </a:rPr>
              <a:t>*std</a:t>
            </a:r>
            <a:r>
              <a:rPr lang="en-US" altLang="ja-JP" sz="2000" dirty="0">
                <a:ea typeface="ＭＳ Ｐゴシック" pitchFamily="-64" charset="-128"/>
              </a:rPr>
              <a:t>).weight = 80.0;</a:t>
            </a:r>
          </a:p>
          <a:p>
            <a:pPr>
              <a:defRPr/>
            </a:pPr>
            <a:r>
              <a:rPr lang="en-US" altLang="ja-JP" sz="2000" dirty="0">
                <a:ea typeface="ＭＳ Ｐゴシック" pitchFamily="-64" charset="-128"/>
              </a:rPr>
              <a:t>}</a:t>
            </a:r>
          </a:p>
          <a:p>
            <a:pPr>
              <a:defRPr/>
            </a:pPr>
            <a:r>
              <a:rPr lang="en-US" altLang="ja-JP" sz="2000" dirty="0" err="1">
                <a:ea typeface="ＭＳ Ｐゴシック" pitchFamily="-64" charset="-128"/>
              </a:rPr>
              <a:t>int</a:t>
            </a:r>
            <a:r>
              <a:rPr lang="en-US" altLang="ja-JP" sz="2000" dirty="0">
                <a:ea typeface="ＭＳ Ｐゴシック" pitchFamily="-64" charset="-128"/>
              </a:rPr>
              <a:t> main(void)</a:t>
            </a:r>
          </a:p>
          <a:p>
            <a:pPr>
              <a:defRPr/>
            </a:pPr>
            <a:r>
              <a:rPr lang="en-US" altLang="ja-JP" sz="2000" dirty="0">
                <a:ea typeface="ＭＳ Ｐゴシック" pitchFamily="-64" charset="-128"/>
              </a:rPr>
              <a:t>{</a:t>
            </a:r>
          </a:p>
          <a:p>
            <a:pPr>
              <a:defRPr/>
            </a:pPr>
            <a:r>
              <a:rPr lang="en-US" altLang="ja-JP" sz="2000" dirty="0">
                <a:ea typeface="ＭＳ Ｐゴシック" pitchFamily="-64" charset="-128"/>
              </a:rPr>
              <a:t>   student taro = {“Taro", 176, 64.5};</a:t>
            </a:r>
          </a:p>
          <a:p>
            <a:pPr>
              <a:defRPr/>
            </a:pPr>
            <a:r>
              <a:rPr lang="en-US" altLang="ja-JP" sz="2000" dirty="0">
                <a:ea typeface="ＭＳ Ｐゴシック" pitchFamily="-64" charset="-128"/>
              </a:rPr>
              <a:t>   </a:t>
            </a:r>
            <a:r>
              <a:rPr lang="en-US" altLang="ja-JP" sz="2000" dirty="0" err="1">
                <a:ea typeface="ＭＳ Ｐゴシック" pitchFamily="-64" charset="-128"/>
              </a:rPr>
              <a:t>change_data</a:t>
            </a:r>
            <a:r>
              <a:rPr lang="en-US" altLang="ja-JP" sz="2000" dirty="0">
                <a:ea typeface="ＭＳ Ｐゴシック" pitchFamily="-64" charset="-128"/>
              </a:rPr>
              <a:t>( </a:t>
            </a:r>
            <a:r>
              <a:rPr lang="en-US" altLang="ja-JP" sz="2000" dirty="0">
                <a:solidFill>
                  <a:srgbClr val="FF0000"/>
                </a:solidFill>
                <a:ea typeface="ＭＳ Ｐゴシック" pitchFamily="-64" charset="-128"/>
              </a:rPr>
              <a:t>&amp;</a:t>
            </a:r>
            <a:r>
              <a:rPr lang="en-US" altLang="ja-JP" sz="2000" dirty="0">
                <a:ea typeface="ＭＳ Ｐゴシック" pitchFamily="-64" charset="-128"/>
              </a:rPr>
              <a:t>taro );</a:t>
            </a:r>
          </a:p>
          <a:p>
            <a:pPr>
              <a:defRPr/>
            </a:pPr>
            <a:r>
              <a:rPr lang="en-US" altLang="ja-JP" sz="2000" dirty="0">
                <a:ea typeface="ＭＳ Ｐゴシック" pitchFamily="-64" charset="-128"/>
              </a:rPr>
              <a:t>   </a:t>
            </a:r>
            <a:r>
              <a:rPr lang="en-US" altLang="ja-JP" sz="2000" dirty="0" err="1">
                <a:ea typeface="ＭＳ Ｐゴシック" pitchFamily="-64" charset="-128"/>
              </a:rPr>
              <a:t>printf</a:t>
            </a:r>
            <a:r>
              <a:rPr lang="en-US" altLang="ja-JP" sz="2000" dirty="0">
                <a:ea typeface="ＭＳ Ｐゴシック" pitchFamily="-64" charset="-128"/>
              </a:rPr>
              <a:t>(“%s</a:t>
            </a:r>
            <a:r>
              <a:rPr lang="ja-JP" altLang="en-US" sz="2000" dirty="0">
                <a:ea typeface="ＭＳ Ｐゴシック" pitchFamily="-64" charset="-128"/>
              </a:rPr>
              <a:t>の身長は</a:t>
            </a:r>
            <a:r>
              <a:rPr lang="en-US" altLang="ja-JP" sz="2000" dirty="0">
                <a:ea typeface="ＭＳ Ｐゴシック" pitchFamily="-64" charset="-128"/>
              </a:rPr>
              <a:t>%</a:t>
            </a:r>
            <a:r>
              <a:rPr lang="en-US" altLang="ja-JP" sz="2000" dirty="0" err="1">
                <a:ea typeface="ＭＳ Ｐゴシック" pitchFamily="-64" charset="-128"/>
              </a:rPr>
              <a:t>dcm</a:t>
            </a:r>
            <a:r>
              <a:rPr lang="ja-JP" altLang="en-US" sz="2000" dirty="0" err="1">
                <a:ea typeface="ＭＳ Ｐゴシック" pitchFamily="-64" charset="-128"/>
              </a:rPr>
              <a:t>、</a:t>
            </a:r>
            <a:r>
              <a:rPr lang="ja-JP" altLang="en-US" sz="2000" dirty="0">
                <a:ea typeface="ＭＳ Ｐゴシック" pitchFamily="-64" charset="-128"/>
              </a:rPr>
              <a:t>体重は</a:t>
            </a:r>
            <a:r>
              <a:rPr lang="en-US" altLang="ja-JP" sz="2000" dirty="0">
                <a:ea typeface="ＭＳ Ｐゴシック" pitchFamily="-64" charset="-128"/>
              </a:rPr>
              <a:t>%</a:t>
            </a:r>
            <a:r>
              <a:rPr lang="en-US" altLang="ja-JP" sz="2000" dirty="0" err="1">
                <a:ea typeface="ＭＳ Ｐゴシック" pitchFamily="-64" charset="-128"/>
              </a:rPr>
              <a:t>fkg</a:t>
            </a:r>
            <a:r>
              <a:rPr lang="ja-JP" altLang="en-US" sz="2000" dirty="0">
                <a:ea typeface="ＭＳ Ｐゴシック" pitchFamily="-64" charset="-128"/>
              </a:rPr>
              <a:t>です。</a:t>
            </a:r>
            <a:r>
              <a:rPr lang="en-US" altLang="ja-JP" sz="2000" dirty="0">
                <a:ea typeface="ＭＳ Ｐゴシック" pitchFamily="-64" charset="-128"/>
              </a:rPr>
              <a:t>\n",  </a:t>
            </a:r>
          </a:p>
          <a:p>
            <a:pPr>
              <a:defRPr/>
            </a:pPr>
            <a:r>
              <a:rPr lang="en-US" altLang="ja-JP" sz="2000" dirty="0">
                <a:ea typeface="ＭＳ Ｐゴシック" pitchFamily="-64" charset="-128"/>
              </a:rPr>
              <a:t>                taro.name, </a:t>
            </a:r>
            <a:r>
              <a:rPr lang="en-US" altLang="ja-JP" sz="2000" dirty="0" err="1">
                <a:ea typeface="ＭＳ Ｐゴシック" pitchFamily="-64" charset="-128"/>
              </a:rPr>
              <a:t>taro.height</a:t>
            </a:r>
            <a:r>
              <a:rPr lang="en-US" altLang="ja-JP" sz="2000" dirty="0">
                <a:ea typeface="ＭＳ Ｐゴシック" pitchFamily="-64" charset="-128"/>
              </a:rPr>
              <a:t>, </a:t>
            </a:r>
            <a:r>
              <a:rPr lang="en-US" altLang="ja-JP" sz="2000" dirty="0" err="1">
                <a:ea typeface="ＭＳ Ｐゴシック" pitchFamily="-64" charset="-128"/>
              </a:rPr>
              <a:t>taro.weight</a:t>
            </a:r>
            <a:r>
              <a:rPr lang="en-US" altLang="ja-JP" sz="2000" dirty="0">
                <a:ea typeface="ＭＳ Ｐゴシック" pitchFamily="-64" charset="-128"/>
              </a:rPr>
              <a:t>);   </a:t>
            </a:r>
          </a:p>
          <a:p>
            <a:pPr>
              <a:defRPr/>
            </a:pPr>
            <a:r>
              <a:rPr lang="en-US" altLang="ja-JP" sz="2000" dirty="0">
                <a:ea typeface="ＭＳ Ｐゴシック" pitchFamily="-64" charset="-128"/>
              </a:rPr>
              <a:t>   return  0;</a:t>
            </a:r>
          </a:p>
          <a:p>
            <a:pPr>
              <a:defRPr/>
            </a:pPr>
            <a:r>
              <a:rPr lang="en-US" altLang="ja-JP" sz="2000" dirty="0">
                <a:ea typeface="ＭＳ Ｐゴシック" pitchFamily="-64" charset="-128"/>
              </a:rPr>
              <a:t>}</a:t>
            </a:r>
          </a:p>
        </p:txBody>
      </p:sp>
      <p:sp>
        <p:nvSpPr>
          <p:cNvPr id="14" name="テキスト ボックス 13"/>
          <p:cNvSpPr txBox="1"/>
          <p:nvPr/>
        </p:nvSpPr>
        <p:spPr>
          <a:xfrm>
            <a:off x="4714876" y="2714620"/>
            <a:ext cx="3143272" cy="707886"/>
          </a:xfrm>
          <a:prstGeom prst="rect">
            <a:avLst/>
          </a:prstGeom>
          <a:solidFill>
            <a:schemeClr val="bg1"/>
          </a:solidFill>
          <a:ln>
            <a:solidFill>
              <a:schemeClr val="tx1"/>
            </a:solidFill>
          </a:ln>
        </p:spPr>
        <p:txBody>
          <a:bodyPr wrap="square" rtlCol="0">
            <a:spAutoFit/>
          </a:bodyPr>
          <a:lstStyle/>
          <a:p>
            <a:r>
              <a:rPr kumimoji="1" lang="ja-JP" altLang="en-US" sz="2000" dirty="0"/>
              <a:t>構造体</a:t>
            </a:r>
            <a:r>
              <a:rPr kumimoji="1" lang="en-US" altLang="ja-JP" sz="2000" dirty="0"/>
              <a:t>taro</a:t>
            </a:r>
            <a:r>
              <a:rPr kumimoji="1" lang="ja-JP" altLang="en-US" sz="2000" dirty="0" err="1"/>
              <a:t>への</a:t>
            </a:r>
            <a:r>
              <a:rPr kumimoji="1" lang="ja-JP" altLang="en-US" sz="2000" dirty="0"/>
              <a:t>ポインタを受け取る。</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utoShape 10"/>
          <p:cNvSpPr>
            <a:spLocks noChangeArrowheads="1"/>
          </p:cNvSpPr>
          <p:nvPr/>
        </p:nvSpPr>
        <p:spPr bwMode="auto">
          <a:xfrm>
            <a:off x="5715430" y="4271831"/>
            <a:ext cx="1233262" cy="653976"/>
          </a:xfrm>
          <a:prstGeom prst="cube">
            <a:avLst>
              <a:gd name="adj" fmla="val 25000"/>
            </a:avLst>
          </a:prstGeom>
          <a:solidFill>
            <a:schemeClr val="accent3"/>
          </a:solidFill>
          <a:ln w="9525">
            <a:solidFill>
              <a:schemeClr val="tx1"/>
            </a:solidFill>
            <a:miter lim="800000"/>
            <a:headEnd/>
            <a:tailEnd/>
          </a:ln>
        </p:spPr>
        <p:txBody>
          <a:bodyPr wrap="none" anchor="ctr"/>
          <a:lstStyle/>
          <a:p>
            <a:pPr algn="ctr"/>
            <a:r>
              <a:rPr lang="en-US" altLang="ja-JP" dirty="0"/>
              <a:t>std</a:t>
            </a:r>
          </a:p>
        </p:txBody>
      </p:sp>
      <p:sp>
        <p:nvSpPr>
          <p:cNvPr id="387074" name="Rectangle 2"/>
          <p:cNvSpPr>
            <a:spLocks noGrp="1" noChangeArrowheads="1"/>
          </p:cNvSpPr>
          <p:nvPr>
            <p:ph type="title"/>
          </p:nvPr>
        </p:nvSpPr>
        <p:spPr>
          <a:xfrm>
            <a:off x="714348" y="242869"/>
            <a:ext cx="7620000" cy="1079365"/>
          </a:xfrm>
        </p:spPr>
        <p:txBody>
          <a:bodyPr>
            <a:normAutofit fontScale="90000"/>
          </a:bodyPr>
          <a:lstStyle/>
          <a:p>
            <a:pPr>
              <a:defRPr/>
            </a:pPr>
            <a:r>
              <a:rPr lang="ja-JP" altLang="en-US" sz="3600" dirty="0">
                <a:ea typeface="ＭＳ Ｐゴシック" charset="-128"/>
              </a:rPr>
              <a:t>構造体のポインタを関数へ渡す場合</a:t>
            </a:r>
            <a:br>
              <a:rPr lang="ja-JP" altLang="en-US" sz="3600" dirty="0">
                <a:ea typeface="ＭＳ Ｐゴシック" charset="-128"/>
              </a:rPr>
            </a:br>
            <a:r>
              <a:rPr lang="ja-JP" altLang="en-US" sz="3600" dirty="0">
                <a:ea typeface="ＭＳ Ｐゴシック" charset="-128"/>
              </a:rPr>
              <a:t>の</a:t>
            </a:r>
            <a:r>
              <a:rPr lang="ja-JP" altLang="en-US" sz="3400" dirty="0">
                <a:ea typeface="ＭＳ Ｐゴシック" pitchFamily="-64" charset="-128"/>
              </a:rPr>
              <a:t>解説</a:t>
            </a:r>
          </a:p>
        </p:txBody>
      </p:sp>
      <p:sp>
        <p:nvSpPr>
          <p:cNvPr id="23558" name="Rectangle 4"/>
          <p:cNvSpPr>
            <a:spLocks noChangeArrowheads="1"/>
          </p:cNvSpPr>
          <p:nvPr/>
        </p:nvSpPr>
        <p:spPr bwMode="auto">
          <a:xfrm>
            <a:off x="928688" y="4263844"/>
            <a:ext cx="2914259" cy="461665"/>
          </a:xfrm>
          <a:prstGeom prst="rect">
            <a:avLst/>
          </a:prstGeom>
          <a:noFill/>
          <a:ln w="9525" algn="ctr">
            <a:noFill/>
            <a:miter lim="800000"/>
            <a:headEnd/>
            <a:tailEnd/>
          </a:ln>
        </p:spPr>
        <p:txBody>
          <a:bodyPr wrap="none">
            <a:spAutoFit/>
          </a:bodyPr>
          <a:lstStyle/>
          <a:p>
            <a:r>
              <a:rPr lang="en-US" altLang="ja-JP" sz="2400" dirty="0" err="1"/>
              <a:t>change_data</a:t>
            </a:r>
            <a:r>
              <a:rPr lang="en-US" altLang="ja-JP" sz="2400" dirty="0"/>
              <a:t>( </a:t>
            </a:r>
            <a:r>
              <a:rPr lang="en-US" altLang="ja-JP" sz="2400" dirty="0">
                <a:solidFill>
                  <a:srgbClr val="FF0000"/>
                </a:solidFill>
              </a:rPr>
              <a:t>&amp;</a:t>
            </a:r>
            <a:r>
              <a:rPr lang="en-US" altLang="ja-JP" sz="2400" dirty="0"/>
              <a:t>taro );</a:t>
            </a:r>
            <a:endParaRPr lang="ja-JP" altLang="en-US" sz="2400" dirty="0"/>
          </a:p>
        </p:txBody>
      </p:sp>
      <p:sp>
        <p:nvSpPr>
          <p:cNvPr id="23559" name="Rectangle 5"/>
          <p:cNvSpPr>
            <a:spLocks noChangeArrowheads="1"/>
          </p:cNvSpPr>
          <p:nvPr/>
        </p:nvSpPr>
        <p:spPr bwMode="auto">
          <a:xfrm>
            <a:off x="500034" y="1906397"/>
            <a:ext cx="4572000" cy="1938992"/>
          </a:xfrm>
          <a:prstGeom prst="rect">
            <a:avLst/>
          </a:prstGeom>
          <a:noFill/>
          <a:ln w="9525" algn="ctr">
            <a:solidFill>
              <a:schemeClr val="tx1"/>
            </a:solidFill>
            <a:miter lim="800000"/>
            <a:headEnd/>
            <a:tailEnd/>
          </a:ln>
        </p:spPr>
        <p:txBody>
          <a:bodyPr>
            <a:spAutoFit/>
          </a:bodyPr>
          <a:lstStyle/>
          <a:p>
            <a:r>
              <a:rPr lang="en-US" altLang="ja-JP" sz="2400" b="0" dirty="0"/>
              <a:t>void </a:t>
            </a:r>
            <a:r>
              <a:rPr lang="en-US" altLang="ja-JP" sz="2400" b="0" dirty="0" err="1"/>
              <a:t>change_data</a:t>
            </a:r>
            <a:r>
              <a:rPr lang="en-US" altLang="ja-JP" sz="2400" b="0" dirty="0"/>
              <a:t>( </a:t>
            </a:r>
            <a:r>
              <a:rPr lang="en-US" altLang="ja-JP" sz="2400" b="0" dirty="0">
                <a:solidFill>
                  <a:srgbClr val="FF0000"/>
                </a:solidFill>
              </a:rPr>
              <a:t>student  *</a:t>
            </a:r>
            <a:r>
              <a:rPr lang="ja-JP" altLang="en-US" sz="2400" dirty="0">
                <a:solidFill>
                  <a:srgbClr val="FF0000"/>
                </a:solidFill>
              </a:rPr>
              <a:t> </a:t>
            </a:r>
            <a:r>
              <a:rPr lang="en-US" altLang="ja-JP" sz="2400" b="0" dirty="0"/>
              <a:t>std )</a:t>
            </a:r>
          </a:p>
          <a:p>
            <a:r>
              <a:rPr lang="en-US" altLang="ja-JP" sz="2400" b="0" dirty="0"/>
              <a:t>{</a:t>
            </a:r>
          </a:p>
          <a:p>
            <a:r>
              <a:rPr lang="en-US" altLang="ja-JP" sz="2400" b="0" dirty="0"/>
              <a:t>   (*std).height = 180;</a:t>
            </a:r>
          </a:p>
          <a:p>
            <a:r>
              <a:rPr lang="en-US" altLang="ja-JP" sz="2400" b="0" dirty="0"/>
              <a:t>   (*std).weight = 80.0;</a:t>
            </a:r>
          </a:p>
          <a:p>
            <a:r>
              <a:rPr lang="en-US" altLang="ja-JP" sz="2400" b="0" dirty="0"/>
              <a:t>}</a:t>
            </a:r>
          </a:p>
        </p:txBody>
      </p:sp>
      <p:sp>
        <p:nvSpPr>
          <p:cNvPr id="23564" name="Text Box 15"/>
          <p:cNvSpPr txBox="1">
            <a:spLocks noChangeArrowheads="1"/>
          </p:cNvSpPr>
          <p:nvPr/>
        </p:nvSpPr>
        <p:spPr bwMode="auto">
          <a:xfrm>
            <a:off x="5504402" y="1490898"/>
            <a:ext cx="3362147" cy="830997"/>
          </a:xfrm>
          <a:prstGeom prst="rect">
            <a:avLst/>
          </a:prstGeom>
          <a:solidFill>
            <a:srgbClr val="FFCCFF"/>
          </a:solidFill>
          <a:ln w="9525" algn="ctr">
            <a:solidFill>
              <a:schemeClr val="tx1"/>
            </a:solidFill>
            <a:miter lim="800000"/>
            <a:headEnd/>
            <a:tailEnd/>
          </a:ln>
        </p:spPr>
        <p:txBody>
          <a:bodyPr wrap="square">
            <a:spAutoFit/>
          </a:bodyPr>
          <a:lstStyle/>
          <a:p>
            <a:r>
              <a:rPr lang="ja-JP" altLang="en-US" sz="2400" b="0" dirty="0"/>
              <a:t>*</a:t>
            </a:r>
            <a:r>
              <a:rPr lang="en-US" altLang="ja-JP" sz="2400" b="0" dirty="0"/>
              <a:t>std</a:t>
            </a:r>
            <a:r>
              <a:rPr lang="ja-JP" altLang="en-US" sz="2400" b="0" dirty="0"/>
              <a:t>は</a:t>
            </a:r>
            <a:r>
              <a:rPr lang="en-US" altLang="ja-JP" sz="2400" b="0" dirty="0"/>
              <a:t>taro </a:t>
            </a:r>
            <a:r>
              <a:rPr lang="ja-JP" altLang="en-US" sz="2400" b="0" dirty="0"/>
              <a:t>の別名</a:t>
            </a:r>
            <a:r>
              <a:rPr lang="en-US" altLang="ja-JP" sz="2400" b="0" dirty="0"/>
              <a:t>(alias)</a:t>
            </a:r>
            <a:r>
              <a:rPr lang="ja-JP" altLang="en-US" sz="2400" dirty="0"/>
              <a:t>になる。</a:t>
            </a:r>
            <a:endParaRPr lang="en-US" altLang="ja-JP" sz="2400" dirty="0"/>
          </a:p>
        </p:txBody>
      </p:sp>
      <p:sp>
        <p:nvSpPr>
          <p:cNvPr id="23565" name="Text Box 18"/>
          <p:cNvSpPr txBox="1">
            <a:spLocks noChangeArrowheads="1"/>
          </p:cNvSpPr>
          <p:nvPr/>
        </p:nvSpPr>
        <p:spPr bwMode="auto">
          <a:xfrm>
            <a:off x="7000878" y="3049407"/>
            <a:ext cx="1266693" cy="461665"/>
          </a:xfrm>
          <a:prstGeom prst="rect">
            <a:avLst/>
          </a:prstGeom>
          <a:solidFill>
            <a:srgbClr val="FFCCFF"/>
          </a:solidFill>
          <a:ln w="9525" algn="ctr">
            <a:noFill/>
            <a:miter lim="800000"/>
            <a:headEnd/>
            <a:tailEnd/>
          </a:ln>
        </p:spPr>
        <p:txBody>
          <a:bodyPr wrap="none">
            <a:spAutoFit/>
          </a:bodyPr>
          <a:lstStyle/>
          <a:p>
            <a:r>
              <a:rPr lang="en-US" altLang="ja-JP" sz="2400" dirty="0"/>
              <a:t>106</a:t>
            </a:r>
            <a:r>
              <a:rPr lang="ja-JP" altLang="en-US" sz="2400" dirty="0"/>
              <a:t>番地</a:t>
            </a:r>
          </a:p>
        </p:txBody>
      </p:sp>
      <p:cxnSp>
        <p:nvCxnSpPr>
          <p:cNvPr id="23568" name="AutoShape 23"/>
          <p:cNvCxnSpPr>
            <a:cxnSpLocks noChangeShapeType="1"/>
          </p:cNvCxnSpPr>
          <p:nvPr/>
        </p:nvCxnSpPr>
        <p:spPr bwMode="auto">
          <a:xfrm rot="5400000" flipH="1" flipV="1">
            <a:off x="2643183" y="2620780"/>
            <a:ext cx="2000258" cy="1428748"/>
          </a:xfrm>
          <a:prstGeom prst="bentConnector3">
            <a:avLst>
              <a:gd name="adj1" fmla="val 34307"/>
            </a:avLst>
          </a:prstGeom>
          <a:noFill/>
          <a:ln w="9525">
            <a:solidFill>
              <a:schemeClr val="tx1"/>
            </a:solidFill>
            <a:miter lim="800000"/>
            <a:headEnd/>
            <a:tailEnd type="triangle" w="med" len="med"/>
          </a:ln>
        </p:spPr>
      </p:cxnSp>
      <p:sp>
        <p:nvSpPr>
          <p:cNvPr id="23569" name="Text Box 24"/>
          <p:cNvSpPr txBox="1">
            <a:spLocks noChangeArrowheads="1"/>
          </p:cNvSpPr>
          <p:nvPr/>
        </p:nvSpPr>
        <p:spPr bwMode="auto">
          <a:xfrm>
            <a:off x="3707904" y="2503569"/>
            <a:ext cx="574196" cy="400110"/>
          </a:xfrm>
          <a:prstGeom prst="rect">
            <a:avLst/>
          </a:prstGeom>
          <a:solidFill>
            <a:srgbClr val="FFCCFF"/>
          </a:solidFill>
          <a:ln w="9525" algn="ctr">
            <a:noFill/>
            <a:miter lim="800000"/>
            <a:headEnd/>
            <a:tailEnd/>
          </a:ln>
        </p:spPr>
        <p:txBody>
          <a:bodyPr wrap="none">
            <a:spAutoFit/>
          </a:bodyPr>
          <a:lstStyle/>
          <a:p>
            <a:r>
              <a:rPr lang="en-US" altLang="ja-JP" sz="2000" dirty="0"/>
              <a:t>106</a:t>
            </a:r>
            <a:endParaRPr lang="ja-JP" altLang="en-US" sz="2000" dirty="0"/>
          </a:p>
        </p:txBody>
      </p:sp>
      <p:sp>
        <p:nvSpPr>
          <p:cNvPr id="23570" name="Line 25"/>
          <p:cNvSpPr>
            <a:spLocks noChangeShapeType="1"/>
          </p:cNvSpPr>
          <p:nvPr/>
        </p:nvSpPr>
        <p:spPr bwMode="auto">
          <a:xfrm flipH="1" flipV="1">
            <a:off x="6880920" y="4665459"/>
            <a:ext cx="616942" cy="553170"/>
          </a:xfrm>
          <a:prstGeom prst="line">
            <a:avLst/>
          </a:prstGeom>
          <a:noFill/>
          <a:ln w="9525">
            <a:solidFill>
              <a:schemeClr val="tx1"/>
            </a:solidFill>
            <a:round/>
            <a:headEnd/>
            <a:tailEnd type="triangle" w="med" len="med"/>
          </a:ln>
        </p:spPr>
        <p:txBody>
          <a:bodyPr wrap="square">
            <a:spAutoFit/>
          </a:bodyPr>
          <a:lstStyle/>
          <a:p>
            <a:endParaRPr lang="ja-JP" altLang="en-US"/>
          </a:p>
        </p:txBody>
      </p:sp>
      <p:sp>
        <p:nvSpPr>
          <p:cNvPr id="23571" name="Text Box 26"/>
          <p:cNvSpPr txBox="1">
            <a:spLocks noChangeArrowheads="1"/>
          </p:cNvSpPr>
          <p:nvPr/>
        </p:nvSpPr>
        <p:spPr bwMode="auto">
          <a:xfrm>
            <a:off x="6262270" y="5270728"/>
            <a:ext cx="2698114" cy="1200329"/>
          </a:xfrm>
          <a:prstGeom prst="rect">
            <a:avLst/>
          </a:prstGeom>
          <a:solidFill>
            <a:srgbClr val="CCECFF"/>
          </a:solidFill>
          <a:ln w="9525" algn="ctr">
            <a:solidFill>
              <a:schemeClr val="tx1"/>
            </a:solidFill>
            <a:miter lim="800000"/>
            <a:headEnd/>
            <a:tailEnd/>
          </a:ln>
        </p:spPr>
        <p:txBody>
          <a:bodyPr wrap="square">
            <a:spAutoFit/>
          </a:bodyPr>
          <a:lstStyle/>
          <a:p>
            <a:r>
              <a:rPr lang="en-US" altLang="ja-JP" sz="2400" b="0" dirty="0"/>
              <a:t>student</a:t>
            </a:r>
            <a:r>
              <a:rPr lang="ja-JP" altLang="en-US" sz="2400" b="0" dirty="0"/>
              <a:t>型のオブジェクトのアドレスを入れるための箱</a:t>
            </a:r>
          </a:p>
        </p:txBody>
      </p:sp>
      <p:sp>
        <p:nvSpPr>
          <p:cNvPr id="23572" name="Rectangle 27"/>
          <p:cNvSpPr>
            <a:spLocks noChangeArrowheads="1"/>
          </p:cNvSpPr>
          <p:nvPr/>
        </p:nvSpPr>
        <p:spPr bwMode="auto">
          <a:xfrm>
            <a:off x="5652120" y="4595867"/>
            <a:ext cx="1152128" cy="369332"/>
          </a:xfrm>
          <a:prstGeom prst="rect">
            <a:avLst/>
          </a:prstGeom>
          <a:noFill/>
          <a:ln w="9525" algn="ctr">
            <a:noFill/>
            <a:miter lim="800000"/>
            <a:headEnd/>
            <a:tailEnd/>
          </a:ln>
        </p:spPr>
        <p:txBody>
          <a:bodyPr wrap="square" anchor="ctr">
            <a:spAutoFit/>
          </a:bodyPr>
          <a:lstStyle/>
          <a:p>
            <a:endParaRPr lang="ja-JP" altLang="en-US"/>
          </a:p>
        </p:txBody>
      </p:sp>
      <p:cxnSp>
        <p:nvCxnSpPr>
          <p:cNvPr id="23573" name="AutoShape 29"/>
          <p:cNvCxnSpPr>
            <a:cxnSpLocks noChangeShapeType="1"/>
            <a:stCxn id="23572" idx="1"/>
          </p:cNvCxnSpPr>
          <p:nvPr/>
        </p:nvCxnSpPr>
        <p:spPr bwMode="auto">
          <a:xfrm rot="10800000" flipH="1">
            <a:off x="5652119" y="3263721"/>
            <a:ext cx="56533" cy="1516813"/>
          </a:xfrm>
          <a:prstGeom prst="bentConnector4">
            <a:avLst>
              <a:gd name="adj1" fmla="val -380224"/>
              <a:gd name="adj2" fmla="val 99276"/>
            </a:avLst>
          </a:prstGeom>
          <a:noFill/>
          <a:ln w="9525">
            <a:solidFill>
              <a:schemeClr val="tx1"/>
            </a:solidFill>
            <a:miter lim="800000"/>
            <a:headEnd/>
            <a:tailEnd type="triangle" w="med" len="med"/>
          </a:ln>
        </p:spPr>
      </p:cxnSp>
      <p:sp>
        <p:nvSpPr>
          <p:cNvPr id="23574" name="Rectangle 30"/>
          <p:cNvSpPr>
            <a:spLocks noChangeArrowheads="1"/>
          </p:cNvSpPr>
          <p:nvPr/>
        </p:nvSpPr>
        <p:spPr bwMode="auto">
          <a:xfrm>
            <a:off x="642910" y="5192532"/>
            <a:ext cx="3808169" cy="1569660"/>
          </a:xfrm>
          <a:prstGeom prst="rect">
            <a:avLst/>
          </a:prstGeom>
          <a:noFill/>
          <a:ln w="9525" algn="ctr">
            <a:solidFill>
              <a:srgbClr val="002060"/>
            </a:solidFill>
            <a:miter lim="800000"/>
            <a:headEnd/>
            <a:tailEnd/>
          </a:ln>
        </p:spPr>
        <p:txBody>
          <a:bodyPr wrap="square">
            <a:spAutoFit/>
          </a:bodyPr>
          <a:lstStyle/>
          <a:p>
            <a:r>
              <a:rPr lang="ja-JP" altLang="en-US" sz="2400" b="0" dirty="0"/>
              <a:t>（注意） *</a:t>
            </a:r>
            <a:r>
              <a:rPr lang="en-US" altLang="ja-JP" sz="2400" b="0" dirty="0" err="1"/>
              <a:t>std.height</a:t>
            </a:r>
            <a:r>
              <a:rPr lang="ja-JP" altLang="en-US" sz="2400" b="0" dirty="0"/>
              <a:t>と書くと、</a:t>
            </a:r>
            <a:r>
              <a:rPr lang="en-US" altLang="ja-JP" sz="2400" b="0" dirty="0"/>
              <a:t> *(</a:t>
            </a:r>
            <a:r>
              <a:rPr lang="en-US" altLang="ja-JP" sz="2400" b="0" dirty="0" err="1"/>
              <a:t>std.height</a:t>
            </a:r>
            <a:r>
              <a:rPr lang="en-US" altLang="ja-JP" sz="2400" b="0" dirty="0"/>
              <a:t>)</a:t>
            </a:r>
            <a:r>
              <a:rPr lang="ja-JP" altLang="en-US" sz="2400" b="0" dirty="0"/>
              <a:t>と解釈される。（ドット演算子の方が</a:t>
            </a:r>
            <a:r>
              <a:rPr lang="en-US" altLang="ja-JP" sz="2400" b="0" dirty="0"/>
              <a:t>*</a:t>
            </a:r>
            <a:r>
              <a:rPr lang="ja-JP" altLang="en-US" sz="2400" b="0" dirty="0"/>
              <a:t>より優先順位が高いため）</a:t>
            </a:r>
            <a:endParaRPr lang="en-US" altLang="ja-JP" sz="2400" b="0" dirty="0"/>
          </a:p>
        </p:txBody>
      </p:sp>
      <p:sp>
        <p:nvSpPr>
          <p:cNvPr id="21" name="AutoShape 10"/>
          <p:cNvSpPr>
            <a:spLocks noChangeArrowheads="1"/>
          </p:cNvSpPr>
          <p:nvPr/>
        </p:nvSpPr>
        <p:spPr bwMode="auto">
          <a:xfrm>
            <a:off x="5715002" y="3839783"/>
            <a:ext cx="1233262" cy="653976"/>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sp>
        <p:nvSpPr>
          <p:cNvPr id="23562" name="AutoShape 9"/>
          <p:cNvSpPr>
            <a:spLocks noChangeArrowheads="1"/>
          </p:cNvSpPr>
          <p:nvPr/>
        </p:nvSpPr>
        <p:spPr bwMode="auto">
          <a:xfrm>
            <a:off x="5715003" y="2932628"/>
            <a:ext cx="1233261" cy="1077268"/>
          </a:xfrm>
          <a:prstGeom prst="cube">
            <a:avLst>
              <a:gd name="adj" fmla="val 15028"/>
            </a:avLst>
          </a:prstGeom>
          <a:solidFill>
            <a:schemeClr val="accent1"/>
          </a:solidFill>
          <a:ln w="9525">
            <a:solidFill>
              <a:schemeClr val="tx1"/>
            </a:solidFill>
            <a:miter lim="800000"/>
            <a:headEnd/>
            <a:tailEnd/>
          </a:ln>
        </p:spPr>
        <p:txBody>
          <a:bodyPr wrap="none" anchor="ctr"/>
          <a:lstStyle/>
          <a:p>
            <a:pPr algn="ctr"/>
            <a:r>
              <a:rPr lang="en-US" altLang="ja-JP" sz="2000" b="0" dirty="0"/>
              <a:t>taro</a:t>
            </a:r>
          </a:p>
        </p:txBody>
      </p:sp>
      <p:sp>
        <p:nvSpPr>
          <p:cNvPr id="23563" name="AutoShape 10"/>
          <p:cNvSpPr>
            <a:spLocks noChangeArrowheads="1"/>
          </p:cNvSpPr>
          <p:nvPr/>
        </p:nvSpPr>
        <p:spPr bwMode="auto">
          <a:xfrm>
            <a:off x="5715002" y="2471632"/>
            <a:ext cx="1233262" cy="653976"/>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今回の内容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a:t>構造体</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a:xfrm>
            <a:off x="179388" y="188913"/>
            <a:ext cx="7620000" cy="685800"/>
          </a:xfrm>
        </p:spPr>
        <p:txBody>
          <a:bodyPr/>
          <a:lstStyle/>
          <a:p>
            <a:pPr eaLnBrk="1" hangingPunct="1">
              <a:defRPr/>
            </a:pPr>
            <a:r>
              <a:rPr lang="ja-JP" altLang="en-US" sz="3400" dirty="0">
                <a:ea typeface="ＭＳ Ｐゴシック" pitchFamily="-64" charset="-128"/>
              </a:rPr>
              <a:t>アロー演算子 </a:t>
            </a:r>
            <a:r>
              <a:rPr lang="en-US" altLang="ja-JP" sz="3400" dirty="0">
                <a:ea typeface="ＭＳ Ｐゴシック" pitchFamily="-64" charset="-128"/>
              </a:rPr>
              <a:t>-&gt;</a:t>
            </a:r>
            <a:endParaRPr lang="ja-JP" altLang="en-US" sz="3400" dirty="0">
              <a:ea typeface="ＭＳ Ｐゴシック" pitchFamily="-64" charset="-128"/>
            </a:endParaRPr>
          </a:p>
        </p:txBody>
      </p:sp>
      <p:sp>
        <p:nvSpPr>
          <p:cNvPr id="24582" name="Rectangle 5"/>
          <p:cNvSpPr>
            <a:spLocks noChangeArrowheads="1"/>
          </p:cNvSpPr>
          <p:nvPr/>
        </p:nvSpPr>
        <p:spPr bwMode="auto">
          <a:xfrm>
            <a:off x="357191" y="1534057"/>
            <a:ext cx="3782761" cy="1323439"/>
          </a:xfrm>
          <a:prstGeom prst="rect">
            <a:avLst/>
          </a:prstGeom>
          <a:noFill/>
          <a:ln w="9525" algn="ctr">
            <a:solidFill>
              <a:schemeClr val="tx1"/>
            </a:solidFill>
            <a:miter lim="800000"/>
            <a:headEnd/>
            <a:tailEnd/>
          </a:ln>
        </p:spPr>
        <p:txBody>
          <a:bodyPr wrap="square">
            <a:spAutoFit/>
          </a:bodyPr>
          <a:lstStyle/>
          <a:p>
            <a:r>
              <a:rPr lang="en-US" altLang="ja-JP" sz="2000" b="0" dirty="0"/>
              <a:t>void </a:t>
            </a:r>
            <a:r>
              <a:rPr lang="en-US" altLang="ja-JP" sz="2000" b="0" dirty="0" err="1"/>
              <a:t>change_data</a:t>
            </a:r>
            <a:r>
              <a:rPr lang="en-US" altLang="ja-JP" sz="2000" b="0" dirty="0"/>
              <a:t> (student *std ) {</a:t>
            </a:r>
          </a:p>
          <a:p>
            <a:r>
              <a:rPr lang="en-US" altLang="ja-JP" sz="2000" b="0" dirty="0"/>
              <a:t>   (*std).height = 180;</a:t>
            </a:r>
          </a:p>
          <a:p>
            <a:r>
              <a:rPr lang="en-US" altLang="ja-JP" sz="2000" b="0" dirty="0"/>
              <a:t>   (*std).weight = 80.0;</a:t>
            </a:r>
          </a:p>
          <a:p>
            <a:r>
              <a:rPr lang="en-US" altLang="ja-JP" sz="2000" b="0" dirty="0"/>
              <a:t>}</a:t>
            </a:r>
          </a:p>
        </p:txBody>
      </p:sp>
      <p:sp>
        <p:nvSpPr>
          <p:cNvPr id="24584" name="Rectangle 11"/>
          <p:cNvSpPr>
            <a:spLocks noChangeArrowheads="1"/>
          </p:cNvSpPr>
          <p:nvPr/>
        </p:nvSpPr>
        <p:spPr bwMode="auto">
          <a:xfrm>
            <a:off x="4786314" y="1500174"/>
            <a:ext cx="3929090" cy="1323439"/>
          </a:xfrm>
          <a:prstGeom prst="rect">
            <a:avLst/>
          </a:prstGeom>
          <a:noFill/>
          <a:ln w="9525" algn="ctr">
            <a:solidFill>
              <a:schemeClr val="tx1"/>
            </a:solidFill>
            <a:miter lim="800000"/>
            <a:headEnd/>
            <a:tailEnd/>
          </a:ln>
        </p:spPr>
        <p:txBody>
          <a:bodyPr wrap="square">
            <a:spAutoFit/>
          </a:bodyPr>
          <a:lstStyle/>
          <a:p>
            <a:r>
              <a:rPr lang="en-US" altLang="ja-JP" sz="2000" b="0" dirty="0"/>
              <a:t>void </a:t>
            </a:r>
            <a:r>
              <a:rPr lang="en-US" altLang="ja-JP" sz="2000" b="0" dirty="0" err="1"/>
              <a:t>change_data</a:t>
            </a:r>
            <a:r>
              <a:rPr lang="en-US" altLang="ja-JP" sz="2000" b="0" dirty="0"/>
              <a:t> (student  * std ) {</a:t>
            </a:r>
          </a:p>
          <a:p>
            <a:r>
              <a:rPr lang="en-US" altLang="ja-JP" sz="2000" b="0" dirty="0"/>
              <a:t>   </a:t>
            </a:r>
            <a:r>
              <a:rPr lang="en-US" altLang="ja-JP" sz="2000" b="0" dirty="0">
                <a:solidFill>
                  <a:srgbClr val="FF0000"/>
                </a:solidFill>
              </a:rPr>
              <a:t>std-&gt;height </a:t>
            </a:r>
            <a:r>
              <a:rPr lang="en-US" altLang="ja-JP" sz="2000" b="0" dirty="0"/>
              <a:t>= 180;</a:t>
            </a:r>
          </a:p>
          <a:p>
            <a:r>
              <a:rPr lang="en-US" altLang="ja-JP" sz="2000" b="0" dirty="0"/>
              <a:t>   </a:t>
            </a:r>
            <a:r>
              <a:rPr lang="en-US" altLang="ja-JP" sz="2000" b="0" dirty="0">
                <a:solidFill>
                  <a:srgbClr val="FF0000"/>
                </a:solidFill>
              </a:rPr>
              <a:t>std-&gt;weight</a:t>
            </a:r>
            <a:r>
              <a:rPr lang="en-US" altLang="ja-JP" sz="2000" b="0" dirty="0"/>
              <a:t> = 80.0;</a:t>
            </a:r>
          </a:p>
          <a:p>
            <a:r>
              <a:rPr lang="en-US" altLang="ja-JP" sz="2000" b="0" dirty="0"/>
              <a:t>}</a:t>
            </a:r>
          </a:p>
        </p:txBody>
      </p:sp>
      <p:sp>
        <p:nvSpPr>
          <p:cNvPr id="24585" name="Text Box 12"/>
          <p:cNvSpPr txBox="1">
            <a:spLocks noChangeArrowheads="1"/>
          </p:cNvSpPr>
          <p:nvPr/>
        </p:nvSpPr>
        <p:spPr bwMode="auto">
          <a:xfrm>
            <a:off x="4203824" y="1643050"/>
            <a:ext cx="584200" cy="914400"/>
          </a:xfrm>
          <a:prstGeom prst="rect">
            <a:avLst/>
          </a:prstGeom>
          <a:noFill/>
          <a:ln w="9525" algn="ctr">
            <a:noFill/>
            <a:miter lim="800000"/>
            <a:headEnd/>
            <a:tailEnd/>
          </a:ln>
        </p:spPr>
        <p:txBody>
          <a:bodyPr wrap="none">
            <a:spAutoFit/>
          </a:bodyPr>
          <a:lstStyle/>
          <a:p>
            <a:r>
              <a:rPr lang="en-US" altLang="ja-JP" sz="5400" b="0" dirty="0"/>
              <a:t>=</a:t>
            </a:r>
          </a:p>
        </p:txBody>
      </p:sp>
      <p:sp>
        <p:nvSpPr>
          <p:cNvPr id="24586" name="Text Box 14"/>
          <p:cNvSpPr txBox="1">
            <a:spLocks noChangeArrowheads="1"/>
          </p:cNvSpPr>
          <p:nvPr/>
        </p:nvSpPr>
        <p:spPr bwMode="auto">
          <a:xfrm>
            <a:off x="1285875" y="3857625"/>
            <a:ext cx="6786587" cy="2308225"/>
          </a:xfrm>
          <a:prstGeom prst="rect">
            <a:avLst/>
          </a:prstGeom>
          <a:solidFill>
            <a:srgbClr val="FFCCFF"/>
          </a:solidFill>
          <a:ln w="9525" algn="ctr">
            <a:solidFill>
              <a:schemeClr val="tx1"/>
            </a:solidFill>
            <a:miter lim="800000"/>
            <a:headEnd/>
            <a:tailEnd/>
          </a:ln>
        </p:spPr>
        <p:txBody>
          <a:bodyPr wrap="square">
            <a:spAutoFit/>
          </a:bodyPr>
          <a:lstStyle/>
          <a:p>
            <a:r>
              <a:rPr lang="ja-JP" altLang="en-US" sz="2400" dirty="0">
                <a:latin typeface="ＭＳ Ｐゴシック" charset="-128"/>
              </a:rPr>
              <a:t>式</a:t>
            </a:r>
            <a:r>
              <a:rPr lang="en-US" altLang="ja-JP" sz="2400" b="0" dirty="0">
                <a:latin typeface="ＭＳ Ｐゴシック" charset="-128"/>
              </a:rPr>
              <a:t> e</a:t>
            </a:r>
            <a:r>
              <a:rPr lang="ja-JP" altLang="en-US" sz="2400" b="0" dirty="0">
                <a:latin typeface="ＭＳ Ｐゴシック" charset="-128"/>
              </a:rPr>
              <a:t>が、構造体（</a:t>
            </a:r>
            <a:r>
              <a:rPr lang="ja-JP" altLang="en-US" sz="2400" b="0" dirty="0">
                <a:latin typeface="ＭＳ Ｐゴシック" charset="-128"/>
                <a:sym typeface="Symbol" pitchFamily="18" charset="2"/>
              </a:rPr>
              <a:t>型）</a:t>
            </a:r>
            <a:r>
              <a:rPr lang="ja-JP" altLang="en-US" sz="2400" b="0" dirty="0">
                <a:latin typeface="ＭＳ Ｐゴシック" charset="-128"/>
              </a:rPr>
              <a:t>へのポインタ型</a:t>
            </a:r>
            <a:r>
              <a:rPr lang="en-US" altLang="ja-JP" sz="2400" b="0" dirty="0">
                <a:latin typeface="ＭＳ Ｐゴシック" charset="-128"/>
              </a:rPr>
              <a:t>(</a:t>
            </a:r>
            <a:r>
              <a:rPr lang="en-US" altLang="ja-JP" sz="2400" b="0" dirty="0">
                <a:latin typeface="ＭＳ Ｐゴシック" charset="-128"/>
                <a:sym typeface="Symbol" pitchFamily="18" charset="2"/>
              </a:rPr>
              <a:t> * </a:t>
            </a:r>
            <a:r>
              <a:rPr lang="ja-JP" altLang="en-US" sz="2400" b="0" dirty="0">
                <a:latin typeface="ＭＳ Ｐゴシック" charset="-128"/>
                <a:sym typeface="Symbol" pitchFamily="18" charset="2"/>
              </a:rPr>
              <a:t>型</a:t>
            </a:r>
            <a:r>
              <a:rPr lang="en-US" altLang="ja-JP" sz="2400" b="0" dirty="0">
                <a:latin typeface="ＭＳ Ｐゴシック" charset="-128"/>
              </a:rPr>
              <a:t>)</a:t>
            </a:r>
            <a:r>
              <a:rPr lang="ja-JP" altLang="en-US" sz="2400" b="0" dirty="0">
                <a:latin typeface="ＭＳ Ｐゴシック" charset="-128"/>
              </a:rPr>
              <a:t>の式のとき、その構造体のメンバ</a:t>
            </a:r>
            <a:r>
              <a:rPr lang="en-US" altLang="ja-JP" sz="2400" b="0" dirty="0">
                <a:latin typeface="ＭＳ Ｐゴシック" charset="-128"/>
              </a:rPr>
              <a:t>m </a:t>
            </a:r>
            <a:r>
              <a:rPr lang="ja-JP" altLang="en-US" sz="2400" b="0" dirty="0">
                <a:latin typeface="ＭＳ Ｐゴシック" charset="-128"/>
              </a:rPr>
              <a:t>は</a:t>
            </a:r>
            <a:endParaRPr lang="en-US" altLang="ja-JP" sz="2400" b="0" dirty="0">
              <a:latin typeface="ＭＳ Ｐゴシック" charset="-128"/>
            </a:endParaRPr>
          </a:p>
          <a:p>
            <a:r>
              <a:rPr lang="en-US" altLang="ja-JP" sz="2400" b="0" dirty="0">
                <a:latin typeface="ＭＳ Ｐゴシック" charset="-128"/>
              </a:rPr>
              <a:t>   (*e).m</a:t>
            </a:r>
          </a:p>
          <a:p>
            <a:r>
              <a:rPr lang="ja-JP" altLang="en-US" sz="2400" b="0" dirty="0">
                <a:latin typeface="ＭＳ Ｐゴシック" charset="-128"/>
              </a:rPr>
              <a:t>で得られるが、これは</a:t>
            </a:r>
            <a:endParaRPr lang="en-US" altLang="ja-JP" sz="2400" b="0" dirty="0">
              <a:latin typeface="ＭＳ Ｐゴシック" charset="-128"/>
            </a:endParaRPr>
          </a:p>
          <a:p>
            <a:r>
              <a:rPr lang="en-US" altLang="ja-JP" sz="2400" b="0" dirty="0">
                <a:latin typeface="ＭＳ Ｐゴシック" charset="-128"/>
              </a:rPr>
              <a:t>    e -&gt; m</a:t>
            </a:r>
          </a:p>
          <a:p>
            <a:r>
              <a:rPr lang="ja-JP" altLang="en-US" sz="2400" b="0" dirty="0">
                <a:latin typeface="ＭＳ Ｐゴシック" charset="-128"/>
              </a:rPr>
              <a:t>と書いてもよい（</a:t>
            </a:r>
            <a:r>
              <a:rPr lang="en-US" altLang="ja-JP" sz="2400" b="0" dirty="0">
                <a:latin typeface="ＭＳ Ｐゴシック" charset="-128"/>
              </a:rPr>
              <a:t>syntax sugar</a:t>
            </a:r>
            <a:r>
              <a:rPr lang="ja-JP" altLang="en-US" sz="2400" b="0" dirty="0">
                <a:latin typeface="ＭＳ Ｐゴシック" charset="-128"/>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a:xfrm>
            <a:off x="250825" y="188913"/>
            <a:ext cx="7620000" cy="685800"/>
          </a:xfrm>
        </p:spPr>
        <p:txBody>
          <a:bodyPr>
            <a:normAutofit/>
          </a:bodyPr>
          <a:lstStyle/>
          <a:p>
            <a:pPr eaLnBrk="1" hangingPunct="1">
              <a:defRPr/>
            </a:pPr>
            <a:r>
              <a:rPr lang="ja-JP" altLang="en-US" sz="3600" dirty="0">
                <a:ea typeface="ＭＳ Ｐゴシック" pitchFamily="-64" charset="-128"/>
              </a:rPr>
              <a:t>例（打ち込んで確認）</a:t>
            </a:r>
          </a:p>
        </p:txBody>
      </p:sp>
      <p:sp>
        <p:nvSpPr>
          <p:cNvPr id="25610" name="Rectangle 8"/>
          <p:cNvSpPr>
            <a:spLocks noChangeArrowheads="1"/>
          </p:cNvSpPr>
          <p:nvPr/>
        </p:nvSpPr>
        <p:spPr bwMode="auto">
          <a:xfrm>
            <a:off x="395288" y="5157788"/>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3" name="正方形/長方形 12"/>
          <p:cNvSpPr/>
          <p:nvPr/>
        </p:nvSpPr>
        <p:spPr>
          <a:xfrm>
            <a:off x="1357290" y="857232"/>
            <a:ext cx="5857916" cy="5940088"/>
          </a:xfrm>
          <a:prstGeom prst="rect">
            <a:avLst/>
          </a:prstGeom>
          <a:ln>
            <a:solidFill>
              <a:schemeClr val="tx1"/>
            </a:solidFill>
          </a:ln>
        </p:spPr>
        <p:txBody>
          <a:bodyPr wrap="square">
            <a:spAutoFit/>
          </a:bodyPr>
          <a:lstStyle/>
          <a:p>
            <a:pPr>
              <a:defRPr/>
            </a:pPr>
            <a:r>
              <a:rPr lang="en-US" altLang="ja-JP" sz="2000" dirty="0">
                <a:latin typeface="+mn-ea"/>
              </a:rPr>
              <a:t>#include  &lt;</a:t>
            </a:r>
            <a:r>
              <a:rPr lang="en-US" altLang="ja-JP" sz="2000" dirty="0" err="1">
                <a:latin typeface="+mn-ea"/>
              </a:rPr>
              <a:t>stdio.h</a:t>
            </a:r>
            <a:r>
              <a:rPr lang="en-US" altLang="ja-JP" sz="2000" dirty="0">
                <a:latin typeface="+mn-ea"/>
              </a:rPr>
              <a:t>&gt;</a:t>
            </a:r>
          </a:p>
          <a:p>
            <a:pPr>
              <a:defRPr/>
            </a:pPr>
            <a:r>
              <a:rPr lang="en-US" altLang="ja-JP" sz="2000" dirty="0" err="1">
                <a:latin typeface="+mn-ea"/>
              </a:rPr>
              <a:t>typedef</a:t>
            </a:r>
            <a:r>
              <a:rPr lang="en-US" altLang="ja-JP" sz="2000" dirty="0">
                <a:latin typeface="+mn-ea"/>
              </a:rPr>
              <a:t> </a:t>
            </a:r>
            <a:r>
              <a:rPr lang="en-US" altLang="ja-JP" sz="2000" dirty="0" err="1">
                <a:latin typeface="+mn-ea"/>
              </a:rPr>
              <a:t>struct</a:t>
            </a:r>
            <a:r>
              <a:rPr lang="en-US" altLang="ja-JP" sz="2000" dirty="0">
                <a:latin typeface="+mn-ea"/>
              </a:rPr>
              <a:t> {</a:t>
            </a:r>
          </a:p>
          <a:p>
            <a:pPr>
              <a:defRPr/>
            </a:pPr>
            <a:r>
              <a:rPr lang="en-US" altLang="ja-JP" sz="2000" dirty="0">
                <a:latin typeface="+mn-ea"/>
              </a:rPr>
              <a:t>	char  name[20]; 	/* </a:t>
            </a:r>
            <a:r>
              <a:rPr lang="ja-JP" altLang="en-US" sz="2000" dirty="0">
                <a:latin typeface="+mn-ea"/>
              </a:rPr>
              <a:t>名前 *</a:t>
            </a:r>
            <a:r>
              <a:rPr lang="en-US" altLang="ja-JP" sz="2000" dirty="0">
                <a:latin typeface="+mn-ea"/>
              </a:rPr>
              <a:t>/</a:t>
            </a:r>
          </a:p>
          <a:p>
            <a:pPr>
              <a:defRPr/>
            </a:pPr>
            <a:r>
              <a:rPr lang="en-US" altLang="ja-JP" sz="2000" dirty="0">
                <a:latin typeface="+mn-ea"/>
              </a:rPr>
              <a:t>	</a:t>
            </a:r>
            <a:r>
              <a:rPr lang="en-US" altLang="ja-JP" sz="2000" dirty="0" err="1">
                <a:latin typeface="+mn-ea"/>
              </a:rPr>
              <a:t>int</a:t>
            </a:r>
            <a:r>
              <a:rPr lang="en-US" altLang="ja-JP" sz="2000" dirty="0">
                <a:latin typeface="+mn-ea"/>
              </a:rPr>
              <a:t>  height;	/* </a:t>
            </a:r>
            <a:r>
              <a:rPr lang="ja-JP" altLang="en-US" sz="2000" dirty="0">
                <a:latin typeface="+mn-ea"/>
              </a:rPr>
              <a:t>身長 *</a:t>
            </a:r>
            <a:r>
              <a:rPr lang="en-US" altLang="ja-JP" sz="2000" dirty="0">
                <a:latin typeface="+mn-ea"/>
              </a:rPr>
              <a:t>/</a:t>
            </a:r>
          </a:p>
          <a:p>
            <a:pPr>
              <a:defRPr/>
            </a:pPr>
            <a:r>
              <a:rPr lang="en-US" altLang="ja-JP" sz="2000" dirty="0">
                <a:latin typeface="+mn-ea"/>
              </a:rPr>
              <a:t>	double weight;	/* </a:t>
            </a:r>
            <a:r>
              <a:rPr lang="ja-JP" altLang="en-US" sz="2000" dirty="0">
                <a:latin typeface="+mn-ea"/>
              </a:rPr>
              <a:t>体重 *</a:t>
            </a:r>
            <a:r>
              <a:rPr lang="en-US" altLang="ja-JP" sz="2000" dirty="0">
                <a:latin typeface="+mn-ea"/>
              </a:rPr>
              <a:t>/</a:t>
            </a:r>
          </a:p>
          <a:p>
            <a:pPr>
              <a:defRPr/>
            </a:pPr>
            <a:r>
              <a:rPr lang="en-US" altLang="ja-JP" sz="2000" dirty="0">
                <a:latin typeface="+mn-ea"/>
              </a:rPr>
              <a:t>} student;</a:t>
            </a:r>
          </a:p>
          <a:p>
            <a:pPr>
              <a:defRPr/>
            </a:pPr>
            <a:r>
              <a:rPr lang="en-US" altLang="ja-JP" sz="2000" dirty="0">
                <a:latin typeface="+mn-ea"/>
              </a:rPr>
              <a:t>void </a:t>
            </a:r>
            <a:r>
              <a:rPr lang="en-US" altLang="ja-JP" sz="2000" dirty="0" err="1">
                <a:latin typeface="+mn-ea"/>
              </a:rPr>
              <a:t>change_data</a:t>
            </a:r>
            <a:r>
              <a:rPr lang="en-US" altLang="ja-JP" sz="2000" dirty="0">
                <a:latin typeface="+mn-ea"/>
              </a:rPr>
              <a:t>(student *</a:t>
            </a:r>
            <a:r>
              <a:rPr lang="ja-JP" altLang="en-US" sz="2000" dirty="0">
                <a:latin typeface="+mn-ea"/>
              </a:rPr>
              <a:t> </a:t>
            </a:r>
            <a:r>
              <a:rPr lang="en-US" altLang="ja-JP" sz="2000" dirty="0">
                <a:latin typeface="+mn-ea"/>
              </a:rPr>
              <a:t>std )</a:t>
            </a:r>
          </a:p>
          <a:p>
            <a:pPr>
              <a:defRPr/>
            </a:pPr>
            <a:r>
              <a:rPr lang="en-US" altLang="ja-JP" sz="2000" dirty="0">
                <a:latin typeface="+mn-ea"/>
              </a:rPr>
              <a:t>{</a:t>
            </a:r>
          </a:p>
          <a:p>
            <a:pPr>
              <a:defRPr/>
            </a:pPr>
            <a:r>
              <a:rPr lang="en-US" altLang="ja-JP" sz="2000" dirty="0">
                <a:latin typeface="+mn-ea"/>
              </a:rPr>
              <a:t>   </a:t>
            </a:r>
            <a:r>
              <a:rPr lang="en-US" altLang="ja-JP" sz="2000" dirty="0">
                <a:solidFill>
                  <a:srgbClr val="FF0000"/>
                </a:solidFill>
                <a:latin typeface="+mn-ea"/>
              </a:rPr>
              <a:t>std-&gt;height</a:t>
            </a:r>
            <a:r>
              <a:rPr lang="en-US" altLang="ja-JP" sz="2000" dirty="0">
                <a:latin typeface="+mn-ea"/>
              </a:rPr>
              <a:t> = 180;</a:t>
            </a:r>
          </a:p>
          <a:p>
            <a:pPr>
              <a:defRPr/>
            </a:pPr>
            <a:r>
              <a:rPr lang="en-US" altLang="ja-JP" sz="2000" dirty="0">
                <a:solidFill>
                  <a:srgbClr val="FF0000"/>
                </a:solidFill>
                <a:latin typeface="+mn-ea"/>
              </a:rPr>
              <a:t>   std-&gt;weight </a:t>
            </a:r>
            <a:r>
              <a:rPr lang="en-US" altLang="ja-JP" sz="2000" dirty="0">
                <a:latin typeface="+mn-ea"/>
              </a:rPr>
              <a:t>= 80.0;</a:t>
            </a:r>
          </a:p>
          <a:p>
            <a:pPr>
              <a:defRPr/>
            </a:pPr>
            <a:r>
              <a:rPr lang="en-US" altLang="ja-JP" sz="2000" dirty="0">
                <a:latin typeface="+mn-ea"/>
              </a:rPr>
              <a:t>}</a:t>
            </a:r>
          </a:p>
          <a:p>
            <a:pPr>
              <a:defRPr/>
            </a:pPr>
            <a:r>
              <a:rPr lang="en-US" altLang="ja-JP" sz="2000" dirty="0" err="1">
                <a:latin typeface="+mn-ea"/>
              </a:rPr>
              <a:t>int</a:t>
            </a:r>
            <a:r>
              <a:rPr lang="en-US" altLang="ja-JP" sz="2000" dirty="0">
                <a:latin typeface="+mn-ea"/>
              </a:rPr>
              <a:t> main(void)</a:t>
            </a:r>
          </a:p>
          <a:p>
            <a:pPr>
              <a:defRPr/>
            </a:pPr>
            <a:r>
              <a:rPr lang="en-US" altLang="ja-JP" sz="2000" dirty="0">
                <a:latin typeface="+mn-ea"/>
              </a:rPr>
              <a:t>{</a:t>
            </a:r>
          </a:p>
          <a:p>
            <a:pPr>
              <a:defRPr/>
            </a:pPr>
            <a:r>
              <a:rPr lang="en-US" altLang="ja-JP" sz="2000" dirty="0">
                <a:latin typeface="+mn-ea"/>
              </a:rPr>
              <a:t>   student</a:t>
            </a:r>
            <a:r>
              <a:rPr lang="ja-JP" altLang="en-US" sz="2000" dirty="0">
                <a:latin typeface="+mn-ea"/>
              </a:rPr>
              <a:t> </a:t>
            </a:r>
            <a:r>
              <a:rPr lang="en-US" altLang="ja-JP" sz="2000" dirty="0">
                <a:latin typeface="+mn-ea"/>
              </a:rPr>
              <a:t>taro  = {“Taro”, 176, 64.5};</a:t>
            </a:r>
          </a:p>
          <a:p>
            <a:pPr>
              <a:defRPr/>
            </a:pPr>
            <a:r>
              <a:rPr lang="en-US" altLang="ja-JP" sz="2000" dirty="0">
                <a:latin typeface="+mn-ea"/>
              </a:rPr>
              <a:t>   </a:t>
            </a:r>
            <a:r>
              <a:rPr lang="en-US" altLang="ja-JP" sz="2000" dirty="0" err="1">
                <a:latin typeface="+mn-ea"/>
              </a:rPr>
              <a:t>change_data</a:t>
            </a:r>
            <a:r>
              <a:rPr lang="en-US" altLang="ja-JP" sz="2000" dirty="0">
                <a:latin typeface="+mn-ea"/>
              </a:rPr>
              <a:t>( &amp;taro );</a:t>
            </a:r>
          </a:p>
          <a:p>
            <a:pPr>
              <a:defRPr/>
            </a:pPr>
            <a:r>
              <a:rPr lang="en-US" altLang="ja-JP" sz="2000" dirty="0">
                <a:latin typeface="+mn-ea"/>
              </a:rPr>
              <a:t>    </a:t>
            </a:r>
            <a:r>
              <a:rPr lang="en-US" altLang="ja-JP" sz="2000" dirty="0" err="1">
                <a:latin typeface="+mn-ea"/>
              </a:rPr>
              <a:t>printf</a:t>
            </a:r>
            <a:r>
              <a:rPr lang="en-US" altLang="ja-JP" sz="2000" dirty="0">
                <a:latin typeface="+mn-ea"/>
              </a:rPr>
              <a:t>(“%s</a:t>
            </a:r>
            <a:r>
              <a:rPr lang="ja-JP" altLang="en-US" sz="2000" dirty="0">
                <a:latin typeface="+mn-ea"/>
              </a:rPr>
              <a:t>の身長は</a:t>
            </a:r>
            <a:r>
              <a:rPr lang="en-US" altLang="ja-JP" sz="2000" dirty="0">
                <a:latin typeface="+mn-ea"/>
              </a:rPr>
              <a:t>%</a:t>
            </a:r>
            <a:r>
              <a:rPr lang="en-US" altLang="ja-JP" sz="2000" dirty="0" err="1">
                <a:latin typeface="+mn-ea"/>
              </a:rPr>
              <a:t>dcm</a:t>
            </a:r>
            <a:r>
              <a:rPr lang="ja-JP" altLang="en-US" sz="2000" dirty="0" err="1">
                <a:latin typeface="+mn-ea"/>
              </a:rPr>
              <a:t>、</a:t>
            </a:r>
            <a:r>
              <a:rPr lang="ja-JP" altLang="en-US" sz="2000" dirty="0">
                <a:latin typeface="+mn-ea"/>
              </a:rPr>
              <a:t>体重は</a:t>
            </a:r>
            <a:r>
              <a:rPr lang="en-US" altLang="ja-JP" sz="2000" dirty="0">
                <a:latin typeface="+mn-ea"/>
              </a:rPr>
              <a:t>%</a:t>
            </a:r>
            <a:r>
              <a:rPr lang="en-US" altLang="ja-JP" sz="2000" dirty="0" err="1">
                <a:latin typeface="+mn-ea"/>
              </a:rPr>
              <a:t>fkg</a:t>
            </a:r>
            <a:r>
              <a:rPr lang="ja-JP" altLang="en-US" sz="2000" dirty="0">
                <a:latin typeface="+mn-ea"/>
              </a:rPr>
              <a:t>です。</a:t>
            </a:r>
            <a:r>
              <a:rPr lang="en-US" altLang="ja-JP" sz="2000" dirty="0">
                <a:latin typeface="+mn-ea"/>
              </a:rPr>
              <a:t>\n”,  </a:t>
            </a:r>
          </a:p>
          <a:p>
            <a:pPr>
              <a:defRPr/>
            </a:pPr>
            <a:r>
              <a:rPr lang="en-US" altLang="ja-JP" sz="2000" dirty="0">
                <a:latin typeface="+mn-ea"/>
              </a:rPr>
              <a:t>                taro.name, </a:t>
            </a:r>
            <a:r>
              <a:rPr lang="en-US" altLang="ja-JP" sz="2000" dirty="0" err="1">
                <a:latin typeface="+mn-ea"/>
              </a:rPr>
              <a:t>taro.height</a:t>
            </a:r>
            <a:r>
              <a:rPr lang="en-US" altLang="ja-JP" sz="2000" dirty="0">
                <a:latin typeface="+mn-ea"/>
              </a:rPr>
              <a:t>, </a:t>
            </a:r>
            <a:r>
              <a:rPr lang="en-US" altLang="ja-JP" sz="2000" dirty="0" err="1">
                <a:latin typeface="+mn-ea"/>
              </a:rPr>
              <a:t>taro.weight</a:t>
            </a:r>
            <a:r>
              <a:rPr lang="en-US" altLang="ja-JP" sz="2000" dirty="0">
                <a:latin typeface="+mn-ea"/>
              </a:rPr>
              <a:t>);   </a:t>
            </a:r>
          </a:p>
          <a:p>
            <a:pPr>
              <a:defRPr/>
            </a:pPr>
            <a:r>
              <a:rPr lang="en-US" altLang="ja-JP" sz="2000" dirty="0">
                <a:latin typeface="+mn-ea"/>
              </a:rPr>
              <a:t>   return  0;</a:t>
            </a:r>
          </a:p>
          <a:p>
            <a:pPr>
              <a:defRPr/>
            </a:pPr>
            <a:r>
              <a:rPr lang="en-US" altLang="ja-JP" sz="2000" dirty="0">
                <a:latin typeface="+mn-ea"/>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3905" y="304800"/>
            <a:ext cx="8598088" cy="685800"/>
          </a:xfrm>
        </p:spPr>
        <p:txBody>
          <a:bodyPr>
            <a:normAutofit fontScale="90000"/>
          </a:bodyPr>
          <a:lstStyle/>
          <a:p>
            <a:r>
              <a:rPr lang="ja-JP" altLang="en-US" dirty="0"/>
              <a:t>構造体を返す関数（打ち込んで確認）</a:t>
            </a:r>
            <a:endParaRPr kumimoji="1" lang="ja-JP" altLang="en-US" dirty="0"/>
          </a:p>
        </p:txBody>
      </p:sp>
      <p:sp>
        <p:nvSpPr>
          <p:cNvPr id="6" name="正方形/長方形 5"/>
          <p:cNvSpPr/>
          <p:nvPr/>
        </p:nvSpPr>
        <p:spPr>
          <a:xfrm>
            <a:off x="847422" y="1086136"/>
            <a:ext cx="4572000" cy="5324535"/>
          </a:xfrm>
          <a:prstGeom prst="rect">
            <a:avLst/>
          </a:prstGeom>
          <a:ln>
            <a:solidFill>
              <a:schemeClr val="tx1"/>
            </a:solidFill>
          </a:ln>
        </p:spPr>
        <p:txBody>
          <a:bodyPr>
            <a:spAutoFit/>
          </a:bodyPr>
          <a:lstStyle/>
          <a:p>
            <a:r>
              <a:rPr lang="en-US" altLang="ja-JP" sz="2000" dirty="0"/>
              <a:t>#include &lt;</a:t>
            </a:r>
            <a:r>
              <a:rPr lang="en-US" altLang="ja-JP" sz="2000" dirty="0" err="1"/>
              <a:t>stdio.h</a:t>
            </a:r>
            <a:r>
              <a:rPr lang="en-US" altLang="ja-JP" sz="2000" dirty="0"/>
              <a:t>&gt;</a:t>
            </a:r>
          </a:p>
          <a:p>
            <a:r>
              <a:rPr lang="en-US" altLang="ja-JP" sz="2000" dirty="0" err="1"/>
              <a:t>typedef</a:t>
            </a:r>
            <a:r>
              <a:rPr lang="en-US" altLang="ja-JP" sz="2000" dirty="0"/>
              <a:t> </a:t>
            </a:r>
            <a:r>
              <a:rPr lang="en-US" altLang="ja-JP" sz="2000" dirty="0" err="1"/>
              <a:t>struct</a:t>
            </a:r>
            <a:r>
              <a:rPr lang="en-US" altLang="ja-JP" sz="2000" dirty="0"/>
              <a:t>{</a:t>
            </a:r>
          </a:p>
          <a:p>
            <a:r>
              <a:rPr lang="en-US" altLang="ja-JP" sz="2000" dirty="0"/>
              <a:t>  </a:t>
            </a:r>
            <a:r>
              <a:rPr lang="en-US" altLang="ja-JP" sz="2000" dirty="0" err="1"/>
              <a:t>int</a:t>
            </a:r>
            <a:r>
              <a:rPr lang="en-US" altLang="ja-JP" sz="2000" dirty="0"/>
              <a:t> x;</a:t>
            </a:r>
          </a:p>
          <a:p>
            <a:r>
              <a:rPr lang="en-US" altLang="ja-JP" sz="2000" dirty="0"/>
              <a:t>  </a:t>
            </a:r>
            <a:r>
              <a:rPr lang="en-US" altLang="ja-JP" sz="2000" dirty="0" err="1"/>
              <a:t>int</a:t>
            </a:r>
            <a:r>
              <a:rPr lang="en-US" altLang="ja-JP" sz="2000" dirty="0"/>
              <a:t> y;</a:t>
            </a:r>
          </a:p>
          <a:p>
            <a:r>
              <a:rPr lang="en-US" altLang="ja-JP" sz="2000" dirty="0"/>
              <a:t>} point;</a:t>
            </a:r>
          </a:p>
          <a:p>
            <a:r>
              <a:rPr lang="en-US" altLang="ja-JP" sz="2000" dirty="0">
                <a:solidFill>
                  <a:srgbClr val="FF0000"/>
                </a:solidFill>
              </a:rPr>
              <a:t>point</a:t>
            </a:r>
            <a:r>
              <a:rPr lang="en-US" altLang="ja-JP" sz="2000" dirty="0"/>
              <a:t> </a:t>
            </a:r>
            <a:r>
              <a:rPr lang="en-US" altLang="ja-JP" sz="2000" dirty="0" err="1"/>
              <a:t>makePoint</a:t>
            </a:r>
            <a:r>
              <a:rPr lang="en-US" altLang="ja-JP" sz="2000" dirty="0"/>
              <a:t> (</a:t>
            </a:r>
            <a:r>
              <a:rPr lang="en-US" altLang="ja-JP" sz="2000" dirty="0" err="1"/>
              <a:t>int</a:t>
            </a:r>
            <a:r>
              <a:rPr lang="en-US" altLang="ja-JP" sz="2000" dirty="0"/>
              <a:t> x, </a:t>
            </a:r>
            <a:r>
              <a:rPr lang="en-US" altLang="ja-JP" sz="2000" dirty="0" err="1"/>
              <a:t>int</a:t>
            </a:r>
            <a:r>
              <a:rPr lang="en-US" altLang="ja-JP" sz="2000" dirty="0"/>
              <a:t> y) {</a:t>
            </a:r>
          </a:p>
          <a:p>
            <a:r>
              <a:rPr lang="en-US" altLang="ja-JP" sz="2000" dirty="0"/>
              <a:t>  point p;</a:t>
            </a:r>
          </a:p>
          <a:p>
            <a:r>
              <a:rPr lang="en-US" altLang="ja-JP" sz="2000" dirty="0"/>
              <a:t>  </a:t>
            </a:r>
            <a:r>
              <a:rPr lang="en-US" altLang="ja-JP" sz="2000" dirty="0" err="1"/>
              <a:t>p.x</a:t>
            </a:r>
            <a:r>
              <a:rPr lang="en-US" altLang="ja-JP" sz="2000" dirty="0"/>
              <a:t> = x;</a:t>
            </a:r>
          </a:p>
          <a:p>
            <a:r>
              <a:rPr lang="en-US" altLang="ja-JP" sz="2000" dirty="0"/>
              <a:t>  </a:t>
            </a:r>
            <a:r>
              <a:rPr lang="en-US" altLang="ja-JP" sz="2000" dirty="0" err="1"/>
              <a:t>p.y</a:t>
            </a:r>
            <a:r>
              <a:rPr lang="en-US" altLang="ja-JP" sz="2000" dirty="0"/>
              <a:t> = y;</a:t>
            </a:r>
          </a:p>
          <a:p>
            <a:r>
              <a:rPr lang="en-US" altLang="ja-JP" sz="2000" dirty="0"/>
              <a:t>  </a:t>
            </a:r>
            <a:r>
              <a:rPr lang="en-US" altLang="ja-JP" sz="2000" dirty="0">
                <a:solidFill>
                  <a:srgbClr val="FF0000"/>
                </a:solidFill>
              </a:rPr>
              <a:t>return p;</a:t>
            </a:r>
          </a:p>
          <a:p>
            <a:r>
              <a:rPr lang="en-US" altLang="ja-JP" sz="2000" dirty="0"/>
              <a:t>}</a:t>
            </a:r>
          </a:p>
          <a:p>
            <a:r>
              <a:rPr lang="en-US" altLang="ja-JP" sz="2000" dirty="0" err="1"/>
              <a:t>int</a:t>
            </a:r>
            <a:r>
              <a:rPr lang="en-US" altLang="ja-JP" sz="2000" dirty="0"/>
              <a:t> main (void) {</a:t>
            </a:r>
          </a:p>
          <a:p>
            <a:r>
              <a:rPr lang="en-US" altLang="ja-JP" sz="2000" dirty="0"/>
              <a:t>  point p;</a:t>
            </a:r>
          </a:p>
          <a:p>
            <a:r>
              <a:rPr lang="en-US" altLang="ja-JP" sz="2000" dirty="0"/>
              <a:t>  </a:t>
            </a:r>
            <a:r>
              <a:rPr lang="en-US" altLang="ja-JP" sz="2000" dirty="0">
                <a:solidFill>
                  <a:srgbClr val="FF0000"/>
                </a:solidFill>
              </a:rPr>
              <a:t>p = </a:t>
            </a:r>
            <a:r>
              <a:rPr lang="en-US" altLang="ja-JP" sz="2000" dirty="0" err="1">
                <a:solidFill>
                  <a:srgbClr val="FF0000"/>
                </a:solidFill>
              </a:rPr>
              <a:t>makePoint</a:t>
            </a:r>
            <a:r>
              <a:rPr lang="en-US" altLang="ja-JP" sz="2000" dirty="0">
                <a:solidFill>
                  <a:srgbClr val="FF0000"/>
                </a:solidFill>
              </a:rPr>
              <a:t> (2,3);</a:t>
            </a:r>
          </a:p>
          <a:p>
            <a:r>
              <a:rPr lang="en-US" altLang="ja-JP" sz="2000" dirty="0"/>
              <a:t>  </a:t>
            </a:r>
            <a:r>
              <a:rPr lang="en-US" altLang="ja-JP" sz="2000" dirty="0" err="1"/>
              <a:t>printf</a:t>
            </a:r>
            <a:r>
              <a:rPr lang="en-US" altLang="ja-JP" sz="2000" dirty="0"/>
              <a:t> (“(</a:t>
            </a:r>
            <a:r>
              <a:rPr lang="en-US" altLang="ja-JP" sz="2000" dirty="0" err="1"/>
              <a:t>x,y</a:t>
            </a:r>
            <a:r>
              <a:rPr lang="en-US" altLang="ja-JP" sz="2000" dirty="0"/>
              <a:t>) = (%d, %d)\n", </a:t>
            </a:r>
            <a:r>
              <a:rPr lang="en-US" altLang="ja-JP" sz="2000" dirty="0" err="1"/>
              <a:t>p.x</a:t>
            </a:r>
            <a:r>
              <a:rPr lang="en-US" altLang="ja-JP" sz="2000" dirty="0"/>
              <a:t>, </a:t>
            </a:r>
            <a:r>
              <a:rPr lang="en-US" altLang="ja-JP" sz="2000" dirty="0" err="1"/>
              <a:t>p.y</a:t>
            </a:r>
            <a:r>
              <a:rPr lang="en-US" altLang="ja-JP" sz="2000" dirty="0"/>
              <a:t>);</a:t>
            </a:r>
          </a:p>
          <a:p>
            <a:r>
              <a:rPr lang="en-US" altLang="ja-JP" sz="2000" dirty="0"/>
              <a:t>  return 0;</a:t>
            </a:r>
          </a:p>
          <a:p>
            <a:r>
              <a:rPr lang="en-US" altLang="ja-JP" sz="2000" dirty="0"/>
              <a:t>}</a:t>
            </a:r>
          </a:p>
        </p:txBody>
      </p:sp>
      <p:sp>
        <p:nvSpPr>
          <p:cNvPr id="4" name="テキスト ボックス 3"/>
          <p:cNvSpPr txBox="1"/>
          <p:nvPr/>
        </p:nvSpPr>
        <p:spPr>
          <a:xfrm>
            <a:off x="2606625" y="1741432"/>
            <a:ext cx="6100289" cy="707886"/>
          </a:xfrm>
          <a:prstGeom prst="rect">
            <a:avLst/>
          </a:prstGeom>
          <a:solidFill>
            <a:schemeClr val="bg1"/>
          </a:solidFill>
          <a:ln>
            <a:solidFill>
              <a:schemeClr val="tx1"/>
            </a:solidFill>
          </a:ln>
        </p:spPr>
        <p:txBody>
          <a:bodyPr wrap="square" rtlCol="0">
            <a:spAutoFit/>
          </a:bodyPr>
          <a:lstStyle/>
          <a:p>
            <a:r>
              <a:rPr lang="en-US" altLang="ja-JP" sz="2000" dirty="0" err="1"/>
              <a:t>xy</a:t>
            </a:r>
            <a:r>
              <a:rPr lang="ja-JP" altLang="en-US" sz="2000" dirty="0"/>
              <a:t>平面上の点を表すために、</a:t>
            </a:r>
            <a:r>
              <a:rPr lang="en-US" altLang="ja-JP" sz="2000" dirty="0" err="1"/>
              <a:t>int</a:t>
            </a:r>
            <a:r>
              <a:rPr lang="ja-JP" altLang="en-US" sz="2000" dirty="0"/>
              <a:t>型の変数</a:t>
            </a:r>
            <a:r>
              <a:rPr lang="en-US" altLang="ja-JP" sz="2000" dirty="0" err="1"/>
              <a:t>x,y</a:t>
            </a:r>
            <a:r>
              <a:rPr lang="ja-JP" altLang="en-US" sz="2000" dirty="0"/>
              <a:t>からなる構造体型を定義し、それに</a:t>
            </a:r>
            <a:r>
              <a:rPr lang="en-US" altLang="ja-JP" sz="2000" dirty="0"/>
              <a:t>point</a:t>
            </a:r>
            <a:r>
              <a:rPr lang="ja-JP" altLang="en-US" sz="2000" dirty="0"/>
              <a:t>という名前をつけている。</a:t>
            </a:r>
            <a:endParaRPr kumimoji="1" lang="en-US" altLang="ja-JP"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（注意）構造体内の配列について</a:t>
            </a:r>
            <a:endParaRPr kumimoji="1" lang="ja-JP" altLang="en-US" dirty="0"/>
          </a:p>
        </p:txBody>
      </p:sp>
      <p:sp>
        <p:nvSpPr>
          <p:cNvPr id="3" name="コンテンツ プレースホルダ 2"/>
          <p:cNvSpPr>
            <a:spLocks noGrp="1"/>
          </p:cNvSpPr>
          <p:nvPr>
            <p:ph idx="1"/>
          </p:nvPr>
        </p:nvSpPr>
        <p:spPr>
          <a:xfrm>
            <a:off x="457200" y="1600200"/>
            <a:ext cx="8229600" cy="4277071"/>
          </a:xfrm>
        </p:spPr>
        <p:txBody>
          <a:bodyPr>
            <a:normAutofit/>
          </a:bodyPr>
          <a:lstStyle/>
          <a:p>
            <a:r>
              <a:rPr kumimoji="1" lang="ja-JP" altLang="en-US" dirty="0"/>
              <a:t>構造体内に配列があるとき、</a:t>
            </a:r>
            <a:endParaRPr kumimoji="1" lang="en-US" altLang="ja-JP" dirty="0"/>
          </a:p>
          <a:p>
            <a:pPr lvl="1"/>
            <a:r>
              <a:rPr kumimoji="1" lang="ja-JP" altLang="en-US" dirty="0"/>
              <a:t>構造体を関数に渡したら、構造体内の配列の各要素はコピーされる。（よって、関数内で配列の値を書き変えても呼び出し元の配列には影響がない。）</a:t>
            </a:r>
            <a:endParaRPr kumimoji="1" lang="en-US" altLang="ja-JP" dirty="0"/>
          </a:p>
          <a:p>
            <a:pPr lvl="1"/>
            <a:r>
              <a:rPr lang="ja-JP" altLang="en-US" dirty="0"/>
              <a:t>構造体を構造体型の変数に代入したら、構造体内の配列の各要素はコピーされる。（よって、片方の構造体内の配列の値を書き変えてももう片方の構造体の配列の値には影響がない。）</a:t>
            </a:r>
            <a:endParaRPr lang="en-US" altLang="ja-JP" dirty="0"/>
          </a:p>
          <a:p>
            <a:pPr>
              <a:buNone/>
            </a:pPr>
            <a:endParaRPr kumimoji="1" lang="ja-JP"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基本課題１</a:t>
            </a:r>
            <a:endParaRPr kumimoji="1" lang="ja-JP" altLang="en-US" sz="4000" dirty="0"/>
          </a:p>
        </p:txBody>
      </p:sp>
      <p:sp>
        <p:nvSpPr>
          <p:cNvPr id="4" name="正方形/長方形 3"/>
          <p:cNvSpPr/>
          <p:nvPr/>
        </p:nvSpPr>
        <p:spPr>
          <a:xfrm>
            <a:off x="278655" y="1323834"/>
            <a:ext cx="4574470" cy="2862322"/>
          </a:xfrm>
          <a:prstGeom prst="rect">
            <a:avLst/>
          </a:prstGeom>
        </p:spPr>
        <p:txBody>
          <a:bodyPr wrap="square">
            <a:spAutoFit/>
          </a:bodyPr>
          <a:lstStyle/>
          <a:p>
            <a:r>
              <a:rPr lang="ja-JP" altLang="en-US" sz="2000" dirty="0"/>
              <a:t>キーボードから３人分の学生の学籍番号、名前、英語の点数を入力したのち、学籍番号を入力することにより、その番号の学生の情報が表示されるようにせよ。ただし、名前はアルファベットの文字列（</a:t>
            </a:r>
            <a:r>
              <a:rPr lang="en-US" altLang="ja-JP" sz="2000" dirty="0"/>
              <a:t>char</a:t>
            </a:r>
            <a:r>
              <a:rPr lang="ja-JP" altLang="en-US" sz="2000" dirty="0"/>
              <a:t>型の配列）で空白を含まないものとし、学籍番号と英語の点数は</a:t>
            </a:r>
            <a:r>
              <a:rPr lang="en-US" altLang="ja-JP" sz="2000" dirty="0" err="1"/>
              <a:t>int</a:t>
            </a:r>
            <a:r>
              <a:rPr lang="ja-JP" altLang="en-US" sz="2000" dirty="0"/>
              <a:t>型の数とする。また、一人の学生の情報を表すために以下の構造体型を用いよ。</a:t>
            </a:r>
            <a:endParaRPr lang="en-US" altLang="ja-JP" sz="2000" dirty="0"/>
          </a:p>
        </p:txBody>
      </p:sp>
      <p:sp>
        <p:nvSpPr>
          <p:cNvPr id="5" name="正方形/長方形 4"/>
          <p:cNvSpPr/>
          <p:nvPr/>
        </p:nvSpPr>
        <p:spPr>
          <a:xfrm>
            <a:off x="5016901" y="1323834"/>
            <a:ext cx="3799561" cy="4524315"/>
          </a:xfrm>
          <a:prstGeom prst="rect">
            <a:avLst/>
          </a:prstGeom>
          <a:ln>
            <a:solidFill>
              <a:schemeClr val="tx1"/>
            </a:solidFill>
          </a:ln>
        </p:spPr>
        <p:txBody>
          <a:bodyPr wrap="square">
            <a:spAutoFit/>
          </a:bodyPr>
          <a:lstStyle/>
          <a:p>
            <a:r>
              <a:rPr lang="en-US" altLang="ja-JP" dirty="0"/>
              <a:t>[</a:t>
            </a:r>
            <a:r>
              <a:rPr lang="ja-JP" altLang="en-US" dirty="0"/>
              <a:t>実行例</a:t>
            </a:r>
            <a:r>
              <a:rPr lang="en-US" altLang="ja-JP" dirty="0"/>
              <a:t>]</a:t>
            </a:r>
          </a:p>
          <a:p>
            <a:r>
              <a:rPr lang="en-US" altLang="ja-JP" dirty="0"/>
              <a:t>1</a:t>
            </a:r>
            <a:r>
              <a:rPr lang="ja-JP" altLang="en-US" dirty="0"/>
              <a:t>人目</a:t>
            </a:r>
          </a:p>
          <a:p>
            <a:r>
              <a:rPr lang="ja-JP" altLang="en-US" dirty="0"/>
              <a:t>学籍番号</a:t>
            </a:r>
            <a:r>
              <a:rPr lang="en-US" altLang="ja-JP" dirty="0"/>
              <a:t>: </a:t>
            </a:r>
            <a:r>
              <a:rPr lang="en-US" altLang="ja-JP" dirty="0">
                <a:solidFill>
                  <a:srgbClr val="FF0000"/>
                </a:solidFill>
              </a:rPr>
              <a:t>10001</a:t>
            </a:r>
          </a:p>
          <a:p>
            <a:r>
              <a:rPr lang="ja-JP" altLang="en-US" dirty="0"/>
              <a:t>名前</a:t>
            </a:r>
            <a:r>
              <a:rPr lang="en-US" altLang="ja-JP" dirty="0"/>
              <a:t>: </a:t>
            </a:r>
            <a:r>
              <a:rPr lang="en-US" altLang="ja-JP" dirty="0">
                <a:solidFill>
                  <a:srgbClr val="FF0000"/>
                </a:solidFill>
              </a:rPr>
              <a:t>Taro</a:t>
            </a:r>
          </a:p>
          <a:p>
            <a:r>
              <a:rPr lang="ja-JP" altLang="en-US" dirty="0"/>
              <a:t>英語</a:t>
            </a:r>
            <a:r>
              <a:rPr lang="en-US" altLang="ja-JP" dirty="0"/>
              <a:t>: </a:t>
            </a:r>
            <a:r>
              <a:rPr lang="en-US" altLang="ja-JP" dirty="0">
                <a:solidFill>
                  <a:srgbClr val="FF0000"/>
                </a:solidFill>
              </a:rPr>
              <a:t>90</a:t>
            </a:r>
          </a:p>
          <a:p>
            <a:r>
              <a:rPr lang="en-US" altLang="ja-JP" dirty="0"/>
              <a:t>2</a:t>
            </a:r>
            <a:r>
              <a:rPr lang="ja-JP" altLang="en-US" dirty="0"/>
              <a:t>人目</a:t>
            </a:r>
          </a:p>
          <a:p>
            <a:r>
              <a:rPr lang="ja-JP" altLang="en-US" dirty="0"/>
              <a:t>学籍番号</a:t>
            </a:r>
            <a:r>
              <a:rPr lang="en-US" altLang="ja-JP" dirty="0"/>
              <a:t>: </a:t>
            </a:r>
            <a:r>
              <a:rPr lang="en-US" altLang="ja-JP" dirty="0">
                <a:solidFill>
                  <a:srgbClr val="FF0000"/>
                </a:solidFill>
              </a:rPr>
              <a:t>10002</a:t>
            </a:r>
          </a:p>
          <a:p>
            <a:r>
              <a:rPr lang="ja-JP" altLang="en-US" dirty="0"/>
              <a:t>名前</a:t>
            </a:r>
            <a:r>
              <a:rPr lang="en-US" altLang="ja-JP" dirty="0"/>
              <a:t>: </a:t>
            </a:r>
            <a:r>
              <a:rPr lang="en-US" altLang="ja-JP" dirty="0" err="1">
                <a:solidFill>
                  <a:srgbClr val="FF0000"/>
                </a:solidFill>
              </a:rPr>
              <a:t>Jiro</a:t>
            </a:r>
            <a:endParaRPr lang="en-US" altLang="ja-JP" dirty="0">
              <a:solidFill>
                <a:srgbClr val="FF0000"/>
              </a:solidFill>
            </a:endParaRPr>
          </a:p>
          <a:p>
            <a:r>
              <a:rPr lang="ja-JP" altLang="en-US" dirty="0"/>
              <a:t>英語</a:t>
            </a:r>
            <a:r>
              <a:rPr lang="en-US" altLang="ja-JP" dirty="0"/>
              <a:t>: </a:t>
            </a:r>
            <a:r>
              <a:rPr lang="en-US" altLang="ja-JP" dirty="0">
                <a:solidFill>
                  <a:srgbClr val="FF0000"/>
                </a:solidFill>
              </a:rPr>
              <a:t>70</a:t>
            </a:r>
          </a:p>
          <a:p>
            <a:r>
              <a:rPr lang="en-US" altLang="ja-JP" dirty="0"/>
              <a:t>3</a:t>
            </a:r>
            <a:r>
              <a:rPr lang="ja-JP" altLang="en-US" dirty="0"/>
              <a:t>人目</a:t>
            </a:r>
          </a:p>
          <a:p>
            <a:r>
              <a:rPr lang="ja-JP" altLang="en-US" dirty="0"/>
              <a:t>学籍番号</a:t>
            </a:r>
            <a:r>
              <a:rPr lang="en-US" altLang="ja-JP" dirty="0"/>
              <a:t>: </a:t>
            </a:r>
            <a:r>
              <a:rPr lang="en-US" altLang="ja-JP" dirty="0">
                <a:solidFill>
                  <a:srgbClr val="FF0000"/>
                </a:solidFill>
              </a:rPr>
              <a:t>10003</a:t>
            </a:r>
          </a:p>
          <a:p>
            <a:r>
              <a:rPr lang="ja-JP" altLang="en-US" dirty="0"/>
              <a:t>名前</a:t>
            </a:r>
            <a:r>
              <a:rPr lang="en-US" altLang="ja-JP" dirty="0"/>
              <a:t>: </a:t>
            </a:r>
            <a:r>
              <a:rPr lang="en-US" altLang="ja-JP" dirty="0" err="1">
                <a:solidFill>
                  <a:srgbClr val="FF0000"/>
                </a:solidFill>
              </a:rPr>
              <a:t>Saburo</a:t>
            </a:r>
            <a:endParaRPr lang="en-US" altLang="ja-JP" dirty="0">
              <a:solidFill>
                <a:srgbClr val="FF0000"/>
              </a:solidFill>
            </a:endParaRPr>
          </a:p>
          <a:p>
            <a:r>
              <a:rPr lang="ja-JP" altLang="en-US" dirty="0"/>
              <a:t>英語</a:t>
            </a:r>
            <a:r>
              <a:rPr lang="en-US" altLang="ja-JP" dirty="0"/>
              <a:t>: </a:t>
            </a:r>
            <a:r>
              <a:rPr lang="en-US" altLang="ja-JP" dirty="0">
                <a:solidFill>
                  <a:srgbClr val="FF0000"/>
                </a:solidFill>
              </a:rPr>
              <a:t>60</a:t>
            </a:r>
          </a:p>
          <a:p>
            <a:r>
              <a:rPr lang="ja-JP" altLang="en-US" dirty="0"/>
              <a:t>登録完了</a:t>
            </a:r>
          </a:p>
          <a:p>
            <a:r>
              <a:rPr lang="ja-JP" altLang="en-US" dirty="0"/>
              <a:t>探したい人の学籍番号を入力</a:t>
            </a:r>
            <a:r>
              <a:rPr lang="en-US" altLang="ja-JP" dirty="0"/>
              <a:t>: </a:t>
            </a:r>
            <a:r>
              <a:rPr lang="en-US" altLang="ja-JP" dirty="0">
                <a:solidFill>
                  <a:srgbClr val="FF0000"/>
                </a:solidFill>
              </a:rPr>
              <a:t>10002</a:t>
            </a:r>
          </a:p>
          <a:p>
            <a:r>
              <a:rPr lang="ja-JP" altLang="en-US" dirty="0"/>
              <a:t>学籍番号</a:t>
            </a:r>
            <a:r>
              <a:rPr lang="en-US" altLang="ja-JP" dirty="0"/>
              <a:t>: 10002, </a:t>
            </a:r>
            <a:r>
              <a:rPr lang="ja-JP" altLang="en-US" dirty="0"/>
              <a:t>名前</a:t>
            </a:r>
            <a:r>
              <a:rPr lang="en-US" altLang="ja-JP" dirty="0"/>
              <a:t>: </a:t>
            </a:r>
            <a:r>
              <a:rPr lang="en-US" altLang="ja-JP" dirty="0" err="1"/>
              <a:t>Jiro</a:t>
            </a:r>
            <a:r>
              <a:rPr lang="en-US" altLang="ja-JP" dirty="0"/>
              <a:t>, </a:t>
            </a:r>
            <a:r>
              <a:rPr lang="ja-JP" altLang="en-US" dirty="0"/>
              <a:t>英語</a:t>
            </a:r>
            <a:r>
              <a:rPr lang="en-US" altLang="ja-JP" dirty="0"/>
              <a:t>: 70</a:t>
            </a:r>
          </a:p>
        </p:txBody>
      </p:sp>
      <p:sp>
        <p:nvSpPr>
          <p:cNvPr id="7" name="正方形/長方形 6"/>
          <p:cNvSpPr/>
          <p:nvPr/>
        </p:nvSpPr>
        <p:spPr>
          <a:xfrm>
            <a:off x="750627" y="4216933"/>
            <a:ext cx="2101755" cy="1631216"/>
          </a:xfrm>
          <a:prstGeom prst="rect">
            <a:avLst/>
          </a:prstGeom>
        </p:spPr>
        <p:txBody>
          <a:bodyPr wrap="square">
            <a:spAutoFit/>
          </a:bodyPr>
          <a:lstStyle/>
          <a:p>
            <a:r>
              <a:rPr lang="en-US" altLang="ja-JP" sz="2000" dirty="0" err="1"/>
              <a:t>struct</a:t>
            </a:r>
            <a:r>
              <a:rPr lang="en-US" altLang="ja-JP" sz="2000" dirty="0"/>
              <a:t> {</a:t>
            </a:r>
          </a:p>
          <a:p>
            <a:r>
              <a:rPr lang="en-US" altLang="ja-JP" sz="2000" dirty="0"/>
              <a:t>     </a:t>
            </a:r>
            <a:r>
              <a:rPr lang="en-US" altLang="ja-JP" sz="2000" dirty="0" err="1"/>
              <a:t>int</a:t>
            </a:r>
            <a:r>
              <a:rPr lang="en-US" altLang="ja-JP" sz="2000" dirty="0"/>
              <a:t> id;</a:t>
            </a:r>
          </a:p>
          <a:p>
            <a:r>
              <a:rPr lang="en-US" altLang="ja-JP" sz="2000" dirty="0"/>
              <a:t>     char name[20];</a:t>
            </a:r>
          </a:p>
          <a:p>
            <a:r>
              <a:rPr lang="en-US" altLang="ja-JP" sz="2000" dirty="0"/>
              <a:t>     </a:t>
            </a:r>
            <a:r>
              <a:rPr lang="en-US" altLang="ja-JP" sz="2000" dirty="0" err="1"/>
              <a:t>int</a:t>
            </a:r>
            <a:r>
              <a:rPr lang="en-US" altLang="ja-JP" sz="2000" dirty="0"/>
              <a:t> </a:t>
            </a:r>
            <a:r>
              <a:rPr lang="en-US" altLang="ja-JP" sz="2000" dirty="0" err="1"/>
              <a:t>english</a:t>
            </a:r>
            <a:r>
              <a:rPr lang="en-US" altLang="ja-JP" sz="2000" dirty="0"/>
              <a:t>;</a:t>
            </a:r>
          </a:p>
          <a:p>
            <a:r>
              <a:rPr lang="en-US" altLang="ja-JP" sz="2000" dirty="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73913" y="379985"/>
            <a:ext cx="7620000" cy="685800"/>
          </a:xfrm>
        </p:spPr>
        <p:txBody>
          <a:bodyPr>
            <a:noAutofit/>
          </a:bodyPr>
          <a:lstStyle/>
          <a:p>
            <a:pPr eaLnBrk="1" hangingPunct="1">
              <a:defRPr/>
            </a:pPr>
            <a:r>
              <a:rPr lang="ja-JP" altLang="en-US" sz="4000" dirty="0">
                <a:ea typeface="ＭＳ Ｐゴシック" pitchFamily="-64" charset="-128"/>
              </a:rPr>
              <a:t>基本課題２</a:t>
            </a:r>
          </a:p>
        </p:txBody>
      </p:sp>
      <p:sp>
        <p:nvSpPr>
          <p:cNvPr id="26631" name="正方形/長方形 19"/>
          <p:cNvSpPr>
            <a:spLocks noChangeArrowheads="1"/>
          </p:cNvSpPr>
          <p:nvPr/>
        </p:nvSpPr>
        <p:spPr bwMode="auto">
          <a:xfrm>
            <a:off x="734086" y="3744681"/>
            <a:ext cx="7904163" cy="1015663"/>
          </a:xfrm>
          <a:prstGeom prst="rect">
            <a:avLst/>
          </a:prstGeom>
          <a:noFill/>
          <a:ln w="9525">
            <a:noFill/>
            <a:miter lim="800000"/>
            <a:headEnd/>
            <a:tailEnd/>
          </a:ln>
        </p:spPr>
        <p:txBody>
          <a:bodyPr>
            <a:spAutoFit/>
          </a:bodyPr>
          <a:lstStyle/>
          <a:p>
            <a:r>
              <a:rPr lang="ja-JP" altLang="en-US" sz="2000" b="0" dirty="0"/>
              <a:t>和を求める関数は、複素数を表す</a:t>
            </a:r>
            <a:r>
              <a:rPr lang="en-US" altLang="ja-JP" sz="2000" b="0" dirty="0"/>
              <a:t>complex</a:t>
            </a:r>
            <a:r>
              <a:rPr lang="ja-JP" altLang="en-US" sz="2000" b="0" dirty="0"/>
              <a:t>型の引数</a:t>
            </a:r>
            <a:r>
              <a:rPr lang="en-US" altLang="ja-JP" sz="2000" dirty="0"/>
              <a:t>c1</a:t>
            </a:r>
            <a:r>
              <a:rPr lang="en-US" altLang="ja-JP" sz="2000" b="0" dirty="0"/>
              <a:t>, c2</a:t>
            </a:r>
            <a:r>
              <a:rPr lang="ja-JP" altLang="en-US" sz="2000" b="0" dirty="0"/>
              <a:t>を受け取って、それらの和を表す</a:t>
            </a:r>
            <a:r>
              <a:rPr lang="en-US" altLang="ja-JP" sz="2000" b="0" dirty="0"/>
              <a:t>complex</a:t>
            </a:r>
            <a:r>
              <a:rPr lang="ja-JP" altLang="en-US" sz="2000" b="0" dirty="0"/>
              <a:t>型の値を返す関数として定義せよ。</a:t>
            </a:r>
          </a:p>
          <a:p>
            <a:r>
              <a:rPr lang="en-US" altLang="ja-JP" sz="2000" b="0" dirty="0"/>
              <a:t>       complex sum (complex </a:t>
            </a:r>
            <a:r>
              <a:rPr lang="en-US" altLang="ja-JP" sz="2000" dirty="0"/>
              <a:t>c</a:t>
            </a:r>
            <a:r>
              <a:rPr lang="en-US" altLang="ja-JP" sz="2000" b="0" dirty="0"/>
              <a:t>1, complex </a:t>
            </a:r>
            <a:r>
              <a:rPr lang="en-US" altLang="ja-JP" sz="2000" dirty="0"/>
              <a:t>c</a:t>
            </a:r>
            <a:r>
              <a:rPr lang="en-US" altLang="ja-JP" sz="2000" b="0" dirty="0"/>
              <a:t>2) {         ….</a:t>
            </a:r>
            <a:r>
              <a:rPr lang="ja-JP" altLang="en-US" sz="2000" dirty="0"/>
              <a:t>   </a:t>
            </a:r>
            <a:r>
              <a:rPr lang="en-US" altLang="ja-JP" sz="2000" b="0" dirty="0"/>
              <a:t>       }</a:t>
            </a:r>
          </a:p>
        </p:txBody>
      </p:sp>
      <p:sp>
        <p:nvSpPr>
          <p:cNvPr id="6" name="正方形/長方形 5"/>
          <p:cNvSpPr/>
          <p:nvPr/>
        </p:nvSpPr>
        <p:spPr>
          <a:xfrm>
            <a:off x="751864" y="1159720"/>
            <a:ext cx="7886385" cy="1323439"/>
          </a:xfrm>
          <a:prstGeom prst="rect">
            <a:avLst/>
          </a:prstGeom>
        </p:spPr>
        <p:txBody>
          <a:bodyPr wrap="square">
            <a:spAutoFit/>
          </a:bodyPr>
          <a:lstStyle/>
          <a:p>
            <a:r>
              <a:rPr lang="ja-JP" altLang="en-US" sz="2000" dirty="0">
                <a:ea typeface="ＭＳ Ｐゴシック" charset="-128"/>
              </a:rPr>
              <a:t>キーボードから２つの複素数を読み込み、その２つの複素数の和を出力するプログラムを作成</a:t>
            </a:r>
            <a:r>
              <a:rPr lang="ja-JP" altLang="en-US" sz="2000">
                <a:ea typeface="ＭＳ Ｐゴシック" charset="-128"/>
              </a:rPr>
              <a:t>せよ。入力する複素数は実数部、虚数部ともに正の</a:t>
            </a:r>
            <a:r>
              <a:rPr lang="en-US" altLang="ja-JP" sz="2000" dirty="0">
                <a:ea typeface="ＭＳ Ｐゴシック" charset="-128"/>
              </a:rPr>
              <a:t>int</a:t>
            </a:r>
            <a:r>
              <a:rPr lang="ja-JP" altLang="en-US" sz="2000">
                <a:ea typeface="ＭＳ Ｐゴシック" charset="-128"/>
              </a:rPr>
              <a:t>型の数であると仮定してよい。ただし</a:t>
            </a:r>
            <a:r>
              <a:rPr lang="ja-JP" altLang="en-US" sz="2000" dirty="0">
                <a:ea typeface="ＭＳ Ｐゴシック" charset="-128"/>
              </a:rPr>
              <a:t>、複素数を表すために、以下の構造体 </a:t>
            </a:r>
            <a:r>
              <a:rPr lang="en-US" altLang="ja-JP" sz="2000" dirty="0">
                <a:ea typeface="ＭＳ Ｐゴシック" charset="-128"/>
              </a:rPr>
              <a:t>complex </a:t>
            </a:r>
            <a:r>
              <a:rPr lang="ja-JP" altLang="en-US" sz="2000" dirty="0">
                <a:ea typeface="ＭＳ Ｐゴシック" charset="-128"/>
              </a:rPr>
              <a:t>を用い、複素数の和は、関数を使って求めよ。</a:t>
            </a:r>
            <a:endParaRPr lang="ja-JP" altLang="en-US" sz="2000" dirty="0"/>
          </a:p>
        </p:txBody>
      </p:sp>
      <p:sp>
        <p:nvSpPr>
          <p:cNvPr id="8" name="正方形/長方形 7"/>
          <p:cNvSpPr/>
          <p:nvPr/>
        </p:nvSpPr>
        <p:spPr>
          <a:xfrm>
            <a:off x="1439837" y="2419025"/>
            <a:ext cx="2013045" cy="1323439"/>
          </a:xfrm>
          <a:prstGeom prst="rect">
            <a:avLst/>
          </a:prstGeom>
        </p:spPr>
        <p:txBody>
          <a:bodyPr wrap="square">
            <a:spAutoFit/>
          </a:bodyPr>
          <a:lstStyle/>
          <a:p>
            <a:r>
              <a:rPr lang="en-US" altLang="ja-JP" sz="2000" dirty="0" err="1"/>
              <a:t>typedef</a:t>
            </a:r>
            <a:r>
              <a:rPr lang="en-US" altLang="ja-JP" sz="2000" dirty="0"/>
              <a:t>  </a:t>
            </a:r>
            <a:r>
              <a:rPr lang="en-US" altLang="ja-JP" sz="2000" dirty="0" err="1"/>
              <a:t>struct</a:t>
            </a:r>
            <a:r>
              <a:rPr lang="en-US" altLang="ja-JP" sz="2000" dirty="0"/>
              <a:t> {</a:t>
            </a:r>
          </a:p>
          <a:p>
            <a:r>
              <a:rPr lang="en-US" altLang="ja-JP" sz="2000" dirty="0"/>
              <a:t>         </a:t>
            </a:r>
            <a:r>
              <a:rPr lang="en-US" altLang="ja-JP" sz="2000" dirty="0" err="1"/>
              <a:t>int</a:t>
            </a:r>
            <a:r>
              <a:rPr lang="en-US" altLang="ja-JP" sz="2000" dirty="0"/>
              <a:t> re;</a:t>
            </a:r>
          </a:p>
          <a:p>
            <a:r>
              <a:rPr lang="en-US" altLang="ja-JP" sz="2000" dirty="0"/>
              <a:t>         </a:t>
            </a:r>
            <a:r>
              <a:rPr lang="en-US" altLang="ja-JP" sz="2000" dirty="0" err="1"/>
              <a:t>int</a:t>
            </a:r>
            <a:r>
              <a:rPr lang="en-US" altLang="ja-JP" sz="2000" dirty="0"/>
              <a:t> </a:t>
            </a:r>
            <a:r>
              <a:rPr lang="en-US" altLang="ja-JP" sz="2000" dirty="0" err="1"/>
              <a:t>im</a:t>
            </a:r>
            <a:r>
              <a:rPr lang="en-US" altLang="ja-JP" sz="2000" dirty="0"/>
              <a:t>;</a:t>
            </a:r>
          </a:p>
          <a:p>
            <a:r>
              <a:rPr lang="en-US" altLang="ja-JP" sz="2000" dirty="0"/>
              <a:t> } complex;</a:t>
            </a:r>
          </a:p>
        </p:txBody>
      </p:sp>
      <p:sp>
        <p:nvSpPr>
          <p:cNvPr id="7" name="正方形/長方形 6"/>
          <p:cNvSpPr/>
          <p:nvPr/>
        </p:nvSpPr>
        <p:spPr>
          <a:xfrm>
            <a:off x="734086" y="4869528"/>
            <a:ext cx="4572000" cy="1938992"/>
          </a:xfrm>
          <a:prstGeom prst="rect">
            <a:avLst/>
          </a:prstGeom>
        </p:spPr>
        <p:txBody>
          <a:bodyPr>
            <a:spAutoFit/>
          </a:bodyPr>
          <a:lstStyle/>
          <a:p>
            <a:r>
              <a:rPr lang="en-US" altLang="ja-JP" sz="2000" dirty="0"/>
              <a:t>[</a:t>
            </a:r>
            <a:r>
              <a:rPr lang="ja-JP" altLang="en-US" sz="2000" dirty="0"/>
              <a:t>実行例</a:t>
            </a:r>
            <a:r>
              <a:rPr lang="en-US" altLang="ja-JP" sz="2000" dirty="0"/>
              <a:t>]</a:t>
            </a:r>
          </a:p>
          <a:p>
            <a:r>
              <a:rPr lang="ja-JP" altLang="en-US" sz="2000" dirty="0"/>
              <a:t>複素数</a:t>
            </a:r>
            <a:r>
              <a:rPr lang="en-US" altLang="ja-JP" sz="2000" dirty="0"/>
              <a:t>a</a:t>
            </a:r>
            <a:r>
              <a:rPr lang="ja-JP" altLang="en-US" sz="2000" dirty="0"/>
              <a:t>の実数部を入力してください</a:t>
            </a:r>
            <a:r>
              <a:rPr lang="en-US" altLang="ja-JP" sz="2000" dirty="0"/>
              <a:t>: </a:t>
            </a:r>
            <a:r>
              <a:rPr lang="en-US" altLang="ja-JP" sz="2000" dirty="0">
                <a:solidFill>
                  <a:srgbClr val="FF0000"/>
                </a:solidFill>
              </a:rPr>
              <a:t>2</a:t>
            </a:r>
          </a:p>
          <a:p>
            <a:r>
              <a:rPr lang="ja-JP" altLang="en-US" sz="2000" dirty="0"/>
              <a:t>複素数</a:t>
            </a:r>
            <a:r>
              <a:rPr lang="en-US" altLang="ja-JP" sz="2000" dirty="0"/>
              <a:t>a</a:t>
            </a:r>
            <a:r>
              <a:rPr lang="ja-JP" altLang="en-US" sz="2000" dirty="0"/>
              <a:t>の虚数部を入力してください</a:t>
            </a:r>
            <a:r>
              <a:rPr lang="en-US" altLang="ja-JP" sz="2000" dirty="0"/>
              <a:t>: </a:t>
            </a:r>
            <a:r>
              <a:rPr lang="en-US" altLang="ja-JP" sz="2000" dirty="0">
                <a:solidFill>
                  <a:srgbClr val="FF0000"/>
                </a:solidFill>
              </a:rPr>
              <a:t>3</a:t>
            </a:r>
          </a:p>
          <a:p>
            <a:r>
              <a:rPr lang="ja-JP" altLang="en-US" sz="2000" dirty="0"/>
              <a:t>複素数</a:t>
            </a:r>
            <a:r>
              <a:rPr lang="en-US" altLang="ja-JP" sz="2000" dirty="0"/>
              <a:t>b</a:t>
            </a:r>
            <a:r>
              <a:rPr lang="ja-JP" altLang="en-US" sz="2000" dirty="0"/>
              <a:t>の実数部を入力してください</a:t>
            </a:r>
            <a:r>
              <a:rPr lang="en-US" altLang="ja-JP" sz="2000" dirty="0"/>
              <a:t>: </a:t>
            </a:r>
            <a:r>
              <a:rPr lang="en-US" altLang="ja-JP" sz="2000" dirty="0">
                <a:solidFill>
                  <a:srgbClr val="FF0000"/>
                </a:solidFill>
              </a:rPr>
              <a:t>4</a:t>
            </a:r>
          </a:p>
          <a:p>
            <a:r>
              <a:rPr lang="ja-JP" altLang="en-US" sz="2000" dirty="0"/>
              <a:t>複素数</a:t>
            </a:r>
            <a:r>
              <a:rPr lang="en-US" altLang="ja-JP" sz="2000" dirty="0"/>
              <a:t>b</a:t>
            </a:r>
            <a:r>
              <a:rPr lang="ja-JP" altLang="en-US" sz="2000" dirty="0"/>
              <a:t>の虚数部を入力してください</a:t>
            </a:r>
            <a:r>
              <a:rPr lang="en-US" altLang="ja-JP" sz="2000" dirty="0"/>
              <a:t>: </a:t>
            </a:r>
            <a:r>
              <a:rPr lang="en-US" altLang="ja-JP" sz="2000" dirty="0">
                <a:solidFill>
                  <a:srgbClr val="FF0000"/>
                </a:solidFill>
              </a:rPr>
              <a:t>5</a:t>
            </a:r>
          </a:p>
          <a:p>
            <a:r>
              <a:rPr lang="en-US" altLang="ja-JP" sz="2000" dirty="0"/>
              <a:t>a + b = 6 + 8i </a:t>
            </a:r>
            <a:r>
              <a:rPr lang="ja-JP" altLang="en-US" sz="2000" dirty="0"/>
              <a:t>です。</a:t>
            </a:r>
            <a:endParaRPr lang="en-US" altLang="ja-JP"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発展課題１</a:t>
            </a:r>
          </a:p>
        </p:txBody>
      </p:sp>
      <p:sp>
        <p:nvSpPr>
          <p:cNvPr id="7" name="正方形/長方形 6"/>
          <p:cNvSpPr/>
          <p:nvPr/>
        </p:nvSpPr>
        <p:spPr>
          <a:xfrm>
            <a:off x="320713" y="1015212"/>
            <a:ext cx="5435513" cy="4093428"/>
          </a:xfrm>
          <a:prstGeom prst="rect">
            <a:avLst/>
          </a:prstGeom>
        </p:spPr>
        <p:txBody>
          <a:bodyPr wrap="square">
            <a:spAutoFit/>
          </a:bodyPr>
          <a:lstStyle/>
          <a:p>
            <a:r>
              <a:rPr lang="ja-JP" altLang="en-US" sz="2000"/>
              <a:t>キーボードから</a:t>
            </a:r>
            <a:r>
              <a:rPr lang="en-US" altLang="ja-JP" sz="2000" dirty="0"/>
              <a:t>3</a:t>
            </a:r>
            <a:r>
              <a:rPr lang="ja-JP" altLang="en-US" sz="2000"/>
              <a:t>人分</a:t>
            </a:r>
            <a:r>
              <a:rPr lang="ja-JP" altLang="en-US" sz="2000" dirty="0"/>
              <a:t>の学生の名前、身長、体重を入力したのち、名前を入力することにより、その学生の</a:t>
            </a:r>
            <a:r>
              <a:rPr lang="en-US" altLang="ja-JP" sz="2000" dirty="0"/>
              <a:t>BMI</a:t>
            </a:r>
            <a:r>
              <a:rPr lang="ja-JP" altLang="en-US" sz="2000" dirty="0"/>
              <a:t>が画面上に表示されるようにせよ。ただし、名前はアルファベットの文字列（</a:t>
            </a:r>
            <a:r>
              <a:rPr lang="en-US" altLang="ja-JP" sz="2000" dirty="0"/>
              <a:t>char</a:t>
            </a:r>
            <a:r>
              <a:rPr lang="ja-JP" altLang="en-US" sz="2000" dirty="0"/>
              <a:t>型の配列）で空白を含まないものとし、身長は</a:t>
            </a:r>
            <a:r>
              <a:rPr lang="en-US" altLang="ja-JP" sz="2000" dirty="0" err="1"/>
              <a:t>int</a:t>
            </a:r>
            <a:r>
              <a:rPr lang="ja-JP" altLang="en-US" sz="2000" dirty="0"/>
              <a:t>型</a:t>
            </a:r>
            <a:r>
              <a:rPr lang="en-US" altLang="ja-JP" sz="2000" dirty="0"/>
              <a:t>(</a:t>
            </a:r>
            <a:r>
              <a:rPr lang="ja-JP" altLang="en-US" sz="2000" dirty="0"/>
              <a:t>単位は</a:t>
            </a:r>
            <a:r>
              <a:rPr lang="en-US" altLang="ja-JP" sz="2000" dirty="0"/>
              <a:t>cm)</a:t>
            </a:r>
            <a:r>
              <a:rPr lang="ja-JP" altLang="en-US" sz="2000" dirty="0" err="1"/>
              <a:t>、</a:t>
            </a:r>
            <a:r>
              <a:rPr lang="ja-JP" altLang="en-US" sz="2000" dirty="0"/>
              <a:t>体重は</a:t>
            </a:r>
            <a:r>
              <a:rPr lang="en-US" altLang="ja-JP" sz="2000" dirty="0"/>
              <a:t>double</a:t>
            </a:r>
            <a:r>
              <a:rPr lang="ja-JP" altLang="en-US" sz="2000" dirty="0"/>
              <a:t>型</a:t>
            </a:r>
            <a:r>
              <a:rPr lang="en-US" altLang="ja-JP" sz="2000" dirty="0"/>
              <a:t>(</a:t>
            </a:r>
            <a:r>
              <a:rPr lang="ja-JP" altLang="en-US" sz="2000" dirty="0"/>
              <a:t>単位は</a:t>
            </a:r>
            <a:r>
              <a:rPr lang="en-US" altLang="ja-JP" sz="2000" dirty="0"/>
              <a:t>kg)</a:t>
            </a:r>
            <a:r>
              <a:rPr lang="ja-JP" altLang="en-US" sz="2000" dirty="0"/>
              <a:t>とする。また、一人の学生の情報を表すために以下の構造体型</a:t>
            </a:r>
            <a:r>
              <a:rPr lang="en-US" altLang="ja-JP" sz="2000" dirty="0"/>
              <a:t>student</a:t>
            </a:r>
            <a:r>
              <a:rPr lang="ja-JP" altLang="en-US" sz="2000" dirty="0"/>
              <a:t>を用いよ。また、</a:t>
            </a:r>
            <a:r>
              <a:rPr lang="en-US" altLang="ja-JP" sz="2000" dirty="0"/>
              <a:t>student</a:t>
            </a:r>
            <a:r>
              <a:rPr lang="ja-JP" altLang="en-US" sz="2000" dirty="0"/>
              <a:t>型を引数にとり、</a:t>
            </a:r>
            <a:r>
              <a:rPr lang="en-US" altLang="ja-JP" sz="2000" dirty="0"/>
              <a:t>BMI</a:t>
            </a:r>
            <a:r>
              <a:rPr lang="ja-JP" altLang="en-US" sz="2000" dirty="0"/>
              <a:t>を画面上に表示する関数</a:t>
            </a:r>
            <a:r>
              <a:rPr lang="en-US" altLang="ja-JP" sz="2000" dirty="0" err="1"/>
              <a:t>showBMI</a:t>
            </a:r>
            <a:r>
              <a:rPr lang="ja-JP" altLang="en-US" sz="2000" dirty="0"/>
              <a:t>を</a:t>
            </a:r>
            <a:endParaRPr lang="en-US" altLang="ja-JP" sz="2000" dirty="0"/>
          </a:p>
          <a:p>
            <a:r>
              <a:rPr lang="en-US" altLang="ja-JP" sz="2000" dirty="0"/>
              <a:t>    void </a:t>
            </a:r>
            <a:r>
              <a:rPr lang="en-US" altLang="ja-JP" sz="2000" dirty="0" err="1"/>
              <a:t>showBMI</a:t>
            </a:r>
            <a:r>
              <a:rPr lang="en-US" altLang="ja-JP" sz="2000" dirty="0"/>
              <a:t> (student s) { … }</a:t>
            </a:r>
          </a:p>
          <a:p>
            <a:r>
              <a:rPr lang="ja-JP" altLang="en-US" sz="2000" dirty="0"/>
              <a:t>の形で定義し、それを</a:t>
            </a:r>
            <a:r>
              <a:rPr lang="en-US" altLang="ja-JP" sz="2000" dirty="0"/>
              <a:t>main</a:t>
            </a:r>
            <a:r>
              <a:rPr lang="ja-JP" altLang="en-US" sz="2000" dirty="0"/>
              <a:t>関数中から呼び出す形でプログラムを作成</a:t>
            </a:r>
            <a:r>
              <a:rPr lang="ja-JP" altLang="en-US" sz="2000"/>
              <a:t>せよ。</a:t>
            </a:r>
            <a:r>
              <a:rPr lang="en-US" altLang="ja-JP" sz="2000" dirty="0"/>
              <a:t>BMI</a:t>
            </a:r>
            <a:r>
              <a:rPr lang="ja-JP" altLang="en-US" sz="2000"/>
              <a:t>は小数点以下一桁まで表示せよ。（</a:t>
            </a:r>
            <a:r>
              <a:rPr lang="en-US" altLang="ja-JP" sz="2000" dirty="0" err="1"/>
              <a:t>printf</a:t>
            </a:r>
            <a:r>
              <a:rPr lang="ja-JP" altLang="en-US" sz="2000"/>
              <a:t>の変換指定子</a:t>
            </a:r>
            <a:r>
              <a:rPr lang="en-US" altLang="ja-JP" sz="2000" dirty="0"/>
              <a:t> %.1f</a:t>
            </a:r>
            <a:r>
              <a:rPr lang="ja-JP" altLang="en-US" sz="2000"/>
              <a:t>）</a:t>
            </a:r>
            <a:endParaRPr lang="en-US" altLang="ja-JP" sz="2000" dirty="0"/>
          </a:p>
        </p:txBody>
      </p:sp>
      <p:sp>
        <p:nvSpPr>
          <p:cNvPr id="9" name="正方形/長方形 8"/>
          <p:cNvSpPr/>
          <p:nvPr/>
        </p:nvSpPr>
        <p:spPr>
          <a:xfrm>
            <a:off x="5936768" y="1146410"/>
            <a:ext cx="3029812" cy="4524315"/>
          </a:xfrm>
          <a:prstGeom prst="rect">
            <a:avLst/>
          </a:prstGeom>
          <a:ln>
            <a:solidFill>
              <a:schemeClr val="tx1"/>
            </a:solidFill>
          </a:ln>
        </p:spPr>
        <p:txBody>
          <a:bodyPr wrap="square">
            <a:spAutoFit/>
          </a:bodyPr>
          <a:lstStyle/>
          <a:p>
            <a:r>
              <a:rPr lang="en-US" altLang="ja-JP" dirty="0"/>
              <a:t>[</a:t>
            </a:r>
            <a:r>
              <a:rPr lang="ja-JP" altLang="en-US" dirty="0"/>
              <a:t>実行例</a:t>
            </a:r>
            <a:r>
              <a:rPr lang="en-US" altLang="ja-JP" dirty="0"/>
              <a:t>]</a:t>
            </a:r>
          </a:p>
          <a:p>
            <a:r>
              <a:rPr lang="en-US" altLang="ja-JP" dirty="0"/>
              <a:t>1</a:t>
            </a:r>
            <a:r>
              <a:rPr lang="ja-JP" altLang="en-US" dirty="0"/>
              <a:t>人目</a:t>
            </a:r>
          </a:p>
          <a:p>
            <a:r>
              <a:rPr lang="ja-JP" altLang="en-US" dirty="0"/>
              <a:t>名前</a:t>
            </a:r>
            <a:r>
              <a:rPr lang="en-US" altLang="ja-JP" dirty="0"/>
              <a:t>: </a:t>
            </a:r>
            <a:r>
              <a:rPr lang="en-US" altLang="ja-JP" dirty="0">
                <a:solidFill>
                  <a:srgbClr val="FF0000"/>
                </a:solidFill>
              </a:rPr>
              <a:t>Taro</a:t>
            </a:r>
          </a:p>
          <a:p>
            <a:r>
              <a:rPr lang="ja-JP" altLang="en-US" dirty="0"/>
              <a:t>身長</a:t>
            </a:r>
            <a:r>
              <a:rPr lang="en-US" altLang="ja-JP" dirty="0"/>
              <a:t>: </a:t>
            </a:r>
            <a:r>
              <a:rPr lang="en-US" altLang="ja-JP" dirty="0">
                <a:solidFill>
                  <a:srgbClr val="FF0000"/>
                </a:solidFill>
              </a:rPr>
              <a:t>176</a:t>
            </a:r>
          </a:p>
          <a:p>
            <a:r>
              <a:rPr lang="ja-JP" altLang="en-US" dirty="0"/>
              <a:t>体重</a:t>
            </a:r>
            <a:r>
              <a:rPr lang="en-US" altLang="ja-JP" dirty="0"/>
              <a:t>: </a:t>
            </a:r>
            <a:r>
              <a:rPr lang="en-US" altLang="ja-JP" dirty="0">
                <a:solidFill>
                  <a:srgbClr val="FF0000"/>
                </a:solidFill>
              </a:rPr>
              <a:t>64.5</a:t>
            </a:r>
          </a:p>
          <a:p>
            <a:r>
              <a:rPr lang="en-US" altLang="ja-JP" dirty="0"/>
              <a:t>2</a:t>
            </a:r>
            <a:r>
              <a:rPr lang="ja-JP" altLang="en-US" dirty="0"/>
              <a:t>人目</a:t>
            </a:r>
          </a:p>
          <a:p>
            <a:r>
              <a:rPr lang="ja-JP" altLang="en-US" dirty="0"/>
              <a:t>名前</a:t>
            </a:r>
            <a:r>
              <a:rPr lang="en-US" altLang="ja-JP" dirty="0"/>
              <a:t>: </a:t>
            </a:r>
            <a:r>
              <a:rPr lang="en-US" altLang="ja-JP" dirty="0" err="1">
                <a:solidFill>
                  <a:srgbClr val="FF0000"/>
                </a:solidFill>
              </a:rPr>
              <a:t>Jiro</a:t>
            </a:r>
            <a:endParaRPr lang="en-US" altLang="ja-JP" dirty="0">
              <a:solidFill>
                <a:srgbClr val="FF0000"/>
              </a:solidFill>
            </a:endParaRPr>
          </a:p>
          <a:p>
            <a:r>
              <a:rPr lang="ja-JP" altLang="en-US" dirty="0"/>
              <a:t>身長</a:t>
            </a:r>
            <a:r>
              <a:rPr lang="en-US" altLang="ja-JP" dirty="0"/>
              <a:t>: </a:t>
            </a:r>
            <a:r>
              <a:rPr lang="en-US" altLang="ja-JP" dirty="0">
                <a:solidFill>
                  <a:srgbClr val="FF0000"/>
                </a:solidFill>
              </a:rPr>
              <a:t>165</a:t>
            </a:r>
          </a:p>
          <a:p>
            <a:r>
              <a:rPr lang="ja-JP" altLang="en-US" dirty="0"/>
              <a:t>体重</a:t>
            </a:r>
            <a:r>
              <a:rPr lang="en-US" altLang="ja-JP" dirty="0"/>
              <a:t>: </a:t>
            </a:r>
            <a:r>
              <a:rPr lang="en-US" altLang="ja-JP" dirty="0">
                <a:solidFill>
                  <a:srgbClr val="FF0000"/>
                </a:solidFill>
              </a:rPr>
              <a:t>55.5</a:t>
            </a:r>
          </a:p>
          <a:p>
            <a:r>
              <a:rPr lang="en-US" altLang="ja-JP" dirty="0"/>
              <a:t>3</a:t>
            </a:r>
            <a:r>
              <a:rPr lang="ja-JP" altLang="en-US" dirty="0"/>
              <a:t>人目</a:t>
            </a:r>
          </a:p>
          <a:p>
            <a:r>
              <a:rPr lang="ja-JP" altLang="en-US" dirty="0"/>
              <a:t>名前</a:t>
            </a:r>
            <a:r>
              <a:rPr lang="en-US" altLang="ja-JP" dirty="0"/>
              <a:t>: </a:t>
            </a:r>
            <a:r>
              <a:rPr lang="en-US" altLang="ja-JP" dirty="0" err="1">
                <a:solidFill>
                  <a:srgbClr val="FF0000"/>
                </a:solidFill>
              </a:rPr>
              <a:t>Saburo</a:t>
            </a:r>
            <a:endParaRPr lang="en-US" altLang="ja-JP" dirty="0">
              <a:solidFill>
                <a:srgbClr val="FF0000"/>
              </a:solidFill>
            </a:endParaRPr>
          </a:p>
          <a:p>
            <a:r>
              <a:rPr lang="ja-JP" altLang="en-US" dirty="0"/>
              <a:t>身長</a:t>
            </a:r>
            <a:r>
              <a:rPr lang="en-US" altLang="ja-JP" dirty="0"/>
              <a:t>: </a:t>
            </a:r>
            <a:r>
              <a:rPr lang="en-US" altLang="ja-JP" dirty="0">
                <a:solidFill>
                  <a:srgbClr val="FF0000"/>
                </a:solidFill>
              </a:rPr>
              <a:t>168</a:t>
            </a:r>
          </a:p>
          <a:p>
            <a:r>
              <a:rPr lang="ja-JP" altLang="en-US" dirty="0"/>
              <a:t>体重</a:t>
            </a:r>
            <a:r>
              <a:rPr lang="en-US" altLang="ja-JP" dirty="0"/>
              <a:t>: </a:t>
            </a:r>
            <a:r>
              <a:rPr lang="en-US" altLang="ja-JP" dirty="0">
                <a:solidFill>
                  <a:srgbClr val="FF0000"/>
                </a:solidFill>
              </a:rPr>
              <a:t>70.0</a:t>
            </a:r>
          </a:p>
          <a:p>
            <a:r>
              <a:rPr lang="ja-JP" altLang="en-US" dirty="0"/>
              <a:t>登録完了</a:t>
            </a:r>
            <a:endParaRPr lang="en-US" altLang="ja-JP" dirty="0"/>
          </a:p>
          <a:p>
            <a:r>
              <a:rPr lang="ja-JP" altLang="en-US" dirty="0"/>
              <a:t>探したい人の名前を入力</a:t>
            </a:r>
            <a:r>
              <a:rPr lang="en-US" altLang="ja-JP" dirty="0"/>
              <a:t>: </a:t>
            </a:r>
            <a:r>
              <a:rPr lang="en-US" altLang="ja-JP" dirty="0" err="1">
                <a:solidFill>
                  <a:srgbClr val="FF0000"/>
                </a:solidFill>
              </a:rPr>
              <a:t>Jiro</a:t>
            </a:r>
            <a:endParaRPr lang="en-US" altLang="ja-JP" dirty="0">
              <a:solidFill>
                <a:srgbClr val="FF0000"/>
              </a:solidFill>
            </a:endParaRPr>
          </a:p>
          <a:p>
            <a:r>
              <a:rPr lang="en-US" altLang="ja-JP" dirty="0" err="1"/>
              <a:t>Jiro</a:t>
            </a:r>
            <a:r>
              <a:rPr lang="ja-JP" altLang="en-US" dirty="0"/>
              <a:t>の</a:t>
            </a:r>
            <a:r>
              <a:rPr lang="en-US" altLang="ja-JP" dirty="0"/>
              <a:t>BMI</a:t>
            </a:r>
            <a:r>
              <a:rPr lang="ja-JP" altLang="en-US"/>
              <a:t>は</a:t>
            </a:r>
            <a:r>
              <a:rPr lang="en-US" altLang="ja-JP" dirty="0"/>
              <a:t>20.4</a:t>
            </a:r>
            <a:r>
              <a:rPr lang="ja-JP" altLang="en-US"/>
              <a:t>です</a:t>
            </a:r>
            <a:r>
              <a:rPr lang="ja-JP" altLang="en-US" dirty="0"/>
              <a:t>。</a:t>
            </a:r>
          </a:p>
        </p:txBody>
      </p:sp>
      <p:sp>
        <p:nvSpPr>
          <p:cNvPr id="11" name="正方形/長方形 10"/>
          <p:cNvSpPr/>
          <p:nvPr/>
        </p:nvSpPr>
        <p:spPr>
          <a:xfrm>
            <a:off x="659745" y="5078019"/>
            <a:ext cx="2190465" cy="1631216"/>
          </a:xfrm>
          <a:prstGeom prst="rect">
            <a:avLst/>
          </a:prstGeom>
        </p:spPr>
        <p:txBody>
          <a:bodyPr wrap="square">
            <a:spAutoFit/>
          </a:bodyPr>
          <a:lstStyle/>
          <a:p>
            <a:r>
              <a:rPr lang="en-US" altLang="ja-JP" sz="2000" dirty="0" err="1"/>
              <a:t>typedef</a:t>
            </a:r>
            <a:r>
              <a:rPr lang="en-US" altLang="ja-JP" sz="2000" dirty="0"/>
              <a:t> </a:t>
            </a:r>
            <a:r>
              <a:rPr lang="en-US" altLang="ja-JP" sz="2000" dirty="0" err="1"/>
              <a:t>struct</a:t>
            </a:r>
            <a:r>
              <a:rPr lang="en-US" altLang="ja-JP" sz="2000" dirty="0"/>
              <a:t> {</a:t>
            </a:r>
          </a:p>
          <a:p>
            <a:r>
              <a:rPr lang="en-US" altLang="ja-JP" sz="2000" dirty="0"/>
              <a:t>     char name[20];</a:t>
            </a:r>
          </a:p>
          <a:p>
            <a:r>
              <a:rPr lang="en-US" altLang="ja-JP" sz="2000" dirty="0"/>
              <a:t>     </a:t>
            </a:r>
            <a:r>
              <a:rPr lang="en-US" altLang="ja-JP" sz="2000" dirty="0" err="1"/>
              <a:t>int</a:t>
            </a:r>
            <a:r>
              <a:rPr lang="en-US" altLang="ja-JP" sz="2000" dirty="0"/>
              <a:t> height;</a:t>
            </a:r>
          </a:p>
          <a:p>
            <a:r>
              <a:rPr lang="en-US" altLang="ja-JP" sz="2000" dirty="0"/>
              <a:t>     double weight;</a:t>
            </a:r>
          </a:p>
          <a:p>
            <a:r>
              <a:rPr lang="en-US" altLang="ja-JP" sz="2000" dirty="0"/>
              <a:t> } student;</a:t>
            </a:r>
          </a:p>
        </p:txBody>
      </p:sp>
      <p:sp>
        <p:nvSpPr>
          <p:cNvPr id="12" name="テキスト ボックス 11"/>
          <p:cNvSpPr txBox="1"/>
          <p:nvPr/>
        </p:nvSpPr>
        <p:spPr>
          <a:xfrm>
            <a:off x="2850210" y="5077812"/>
            <a:ext cx="2702984" cy="646331"/>
          </a:xfrm>
          <a:prstGeom prst="rect">
            <a:avLst/>
          </a:prstGeom>
          <a:noFill/>
        </p:spPr>
        <p:txBody>
          <a:bodyPr wrap="none" rtlCol="0">
            <a:spAutoFit/>
          </a:bodyPr>
          <a:lstStyle/>
          <a:p>
            <a:r>
              <a:rPr kumimoji="1" lang="en-US" altLang="ja-JP" dirty="0"/>
              <a:t>[BMI</a:t>
            </a:r>
            <a:r>
              <a:rPr kumimoji="1" lang="ja-JP" altLang="en-US" dirty="0"/>
              <a:t>の計算式</a:t>
            </a:r>
            <a:r>
              <a:rPr kumimoji="1" lang="en-US" altLang="ja-JP" dirty="0"/>
              <a:t>]</a:t>
            </a:r>
          </a:p>
          <a:p>
            <a:r>
              <a:rPr lang="ja-JP" altLang="en-US" dirty="0"/>
              <a:t>体重</a:t>
            </a:r>
            <a:r>
              <a:rPr lang="en-US" altLang="ja-JP" dirty="0"/>
              <a:t>(kg) / (</a:t>
            </a:r>
            <a:r>
              <a:rPr lang="ja-JP" altLang="en-US" dirty="0"/>
              <a:t>身長</a:t>
            </a:r>
            <a:r>
              <a:rPr lang="en-US" altLang="ja-JP" dirty="0"/>
              <a:t>(m)</a:t>
            </a:r>
            <a:r>
              <a:rPr lang="ja-JP" altLang="en-US"/>
              <a:t>の</a:t>
            </a:r>
            <a:r>
              <a:rPr lang="en-US" altLang="ja-JP" dirty="0"/>
              <a:t>2</a:t>
            </a:r>
            <a:r>
              <a:rPr lang="ja-JP" altLang="en-US"/>
              <a:t>乗</a:t>
            </a:r>
            <a:r>
              <a:rPr lang="en-US" altLang="ja-JP" dirty="0"/>
              <a:t>)</a:t>
            </a:r>
            <a:endParaRPr kumimoji="1" lang="ja-JP" altLang="en-US" dirty="0"/>
          </a:p>
        </p:txBody>
      </p:sp>
      <p:sp>
        <p:nvSpPr>
          <p:cNvPr id="8" name="テキスト ボックス 7"/>
          <p:cNvSpPr txBox="1"/>
          <p:nvPr/>
        </p:nvSpPr>
        <p:spPr>
          <a:xfrm>
            <a:off x="2952643" y="5936776"/>
            <a:ext cx="5882186" cy="646331"/>
          </a:xfrm>
          <a:prstGeom prst="rect">
            <a:avLst/>
          </a:prstGeom>
          <a:noFill/>
        </p:spPr>
        <p:txBody>
          <a:bodyPr wrap="square" rtlCol="0">
            <a:spAutoFit/>
          </a:bodyPr>
          <a:lstStyle/>
          <a:p>
            <a:r>
              <a:rPr lang="en-US" altLang="ja-JP" dirty="0"/>
              <a:t>(</a:t>
            </a:r>
            <a:r>
              <a:rPr lang="ja-JP" altLang="en-US" dirty="0"/>
              <a:t>ヒント</a:t>
            </a:r>
            <a:r>
              <a:rPr lang="en-US" altLang="ja-JP" dirty="0"/>
              <a:t>) </a:t>
            </a:r>
            <a:r>
              <a:rPr lang="ja-JP" altLang="en-US" dirty="0"/>
              <a:t>文字列比較関数</a:t>
            </a:r>
            <a:r>
              <a:rPr lang="en-US" altLang="ja-JP" dirty="0" err="1"/>
              <a:t>strcmp</a:t>
            </a:r>
            <a:r>
              <a:rPr lang="ja-JP" altLang="en-US" dirty="0"/>
              <a:t>を用いてよい。関数</a:t>
            </a:r>
            <a:r>
              <a:rPr lang="en-US" altLang="ja-JP" dirty="0" err="1"/>
              <a:t>strcmp</a:t>
            </a:r>
            <a:r>
              <a:rPr lang="ja-JP" altLang="en-US" dirty="0"/>
              <a:t>の使い方は</a:t>
            </a:r>
            <a:r>
              <a:rPr lang="en-US" altLang="ja-JP" dirty="0"/>
              <a:t>man </a:t>
            </a:r>
            <a:r>
              <a:rPr lang="en-US" altLang="ja-JP" dirty="0" err="1"/>
              <a:t>strcmp</a:t>
            </a:r>
            <a:r>
              <a:rPr lang="ja-JP" altLang="en-US" dirty="0"/>
              <a:t>で調べよ。</a:t>
            </a:r>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738214" y="314308"/>
            <a:ext cx="7620000" cy="685800"/>
          </a:xfrm>
        </p:spPr>
        <p:txBody>
          <a:bodyPr>
            <a:normAutofit/>
          </a:bodyPr>
          <a:lstStyle/>
          <a:p>
            <a:pPr eaLnBrk="1" hangingPunct="1">
              <a:defRPr/>
            </a:pPr>
            <a:r>
              <a:rPr lang="ja-JP" altLang="en-US" sz="3600" dirty="0">
                <a:ea typeface="ＭＳ Ｐゴシック" pitchFamily="-64" charset="-128"/>
              </a:rPr>
              <a:t>発展課題２</a:t>
            </a:r>
          </a:p>
        </p:txBody>
      </p:sp>
      <p:sp>
        <p:nvSpPr>
          <p:cNvPr id="26631" name="正方形/長方形 19"/>
          <p:cNvSpPr>
            <a:spLocks noChangeArrowheads="1"/>
          </p:cNvSpPr>
          <p:nvPr/>
        </p:nvSpPr>
        <p:spPr bwMode="auto">
          <a:xfrm>
            <a:off x="571472" y="1163199"/>
            <a:ext cx="7904163" cy="3416320"/>
          </a:xfrm>
          <a:prstGeom prst="rect">
            <a:avLst/>
          </a:prstGeom>
          <a:noFill/>
          <a:ln w="9525">
            <a:noFill/>
            <a:miter lim="800000"/>
            <a:headEnd/>
            <a:tailEnd/>
          </a:ln>
        </p:spPr>
        <p:txBody>
          <a:bodyPr>
            <a:spAutoFit/>
          </a:bodyPr>
          <a:lstStyle/>
          <a:p>
            <a:r>
              <a:rPr lang="ja-JP" altLang="en-US" sz="2400" b="0"/>
              <a:t>基本課題</a:t>
            </a:r>
            <a:r>
              <a:rPr lang="en-US" altLang="ja-JP" sz="2400" b="0" dirty="0"/>
              <a:t>2</a:t>
            </a:r>
            <a:r>
              <a:rPr lang="ja-JP" altLang="en-US" sz="2400" b="0"/>
              <a:t>と</a:t>
            </a:r>
            <a:r>
              <a:rPr lang="ja-JP" altLang="en-US" sz="2400" b="0" dirty="0"/>
              <a:t>同様のことを、複素数の積について</a:t>
            </a:r>
            <a:r>
              <a:rPr lang="ja-JP" altLang="en-US" sz="2400" b="0"/>
              <a:t>行え。ただし、実数部、虚数部に関する仮定はしない。（</a:t>
            </a:r>
            <a:r>
              <a:rPr lang="en-US" altLang="ja-JP" sz="2400" b="0" dirty="0"/>
              <a:t>2</a:t>
            </a:r>
            <a:r>
              <a:rPr lang="ja-JP" altLang="en-US" sz="2400" b="0"/>
              <a:t>つの複素数の実数部、虚数部が正であっても、積の実数部、虚数部は正でなくなる場合がある。）</a:t>
            </a:r>
            <a:r>
              <a:rPr lang="ja-JP" altLang="en-US" sz="2400"/>
              <a:t>積</a:t>
            </a:r>
            <a:r>
              <a:rPr lang="ja-JP" altLang="en-US" sz="2400" dirty="0"/>
              <a:t>を求める関数は、複素数を表す</a:t>
            </a:r>
            <a:r>
              <a:rPr lang="en-US" altLang="ja-JP" sz="2400" dirty="0"/>
              <a:t>complex</a:t>
            </a:r>
            <a:r>
              <a:rPr lang="ja-JP" altLang="en-US" sz="2400" dirty="0"/>
              <a:t>型の引数</a:t>
            </a:r>
            <a:r>
              <a:rPr lang="en-US" altLang="ja-JP" sz="2400" dirty="0"/>
              <a:t>c1, c2</a:t>
            </a:r>
            <a:r>
              <a:rPr lang="ja-JP" altLang="en-US" sz="2400" dirty="0"/>
              <a:t>を受け取って、それらの積を表す</a:t>
            </a:r>
            <a:r>
              <a:rPr lang="en-US" altLang="ja-JP" sz="2400" dirty="0"/>
              <a:t>complex</a:t>
            </a:r>
            <a:r>
              <a:rPr lang="ja-JP" altLang="en-US" sz="2400" dirty="0"/>
              <a:t>型の値を返す関数として定義せよ。</a:t>
            </a:r>
          </a:p>
          <a:p>
            <a:r>
              <a:rPr lang="en-US" altLang="ja-JP" sz="2400" dirty="0"/>
              <a:t>    complex prod (complex c1, complex c2) {</a:t>
            </a:r>
          </a:p>
          <a:p>
            <a:r>
              <a:rPr lang="en-US" altLang="ja-JP" sz="2400" dirty="0"/>
              <a:t>            ….</a:t>
            </a:r>
          </a:p>
          <a:p>
            <a:r>
              <a:rPr lang="en-US" altLang="ja-JP" sz="2400" dirty="0"/>
              <a:t>     } </a:t>
            </a:r>
          </a:p>
        </p:txBody>
      </p:sp>
      <p:sp>
        <p:nvSpPr>
          <p:cNvPr id="4" name="正方形/長方形 3"/>
          <p:cNvSpPr/>
          <p:nvPr/>
        </p:nvSpPr>
        <p:spPr>
          <a:xfrm>
            <a:off x="785486" y="4471619"/>
            <a:ext cx="6093726" cy="2308324"/>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ja-JP" altLang="en-US" sz="2400" dirty="0"/>
              <a:t>複素数</a:t>
            </a:r>
            <a:r>
              <a:rPr lang="en-US" altLang="ja-JP" sz="2400" dirty="0"/>
              <a:t>a</a:t>
            </a:r>
            <a:r>
              <a:rPr lang="ja-JP" altLang="en-US" sz="2400" dirty="0"/>
              <a:t>の実数部を入力してください</a:t>
            </a:r>
            <a:r>
              <a:rPr lang="en-US" altLang="ja-JP" sz="2400" dirty="0"/>
              <a:t>: </a:t>
            </a:r>
            <a:r>
              <a:rPr lang="en-US" altLang="ja-JP" sz="2400" dirty="0">
                <a:solidFill>
                  <a:srgbClr val="FF0000"/>
                </a:solidFill>
              </a:rPr>
              <a:t>2</a:t>
            </a:r>
          </a:p>
          <a:p>
            <a:r>
              <a:rPr lang="ja-JP" altLang="en-US" sz="2400" dirty="0"/>
              <a:t>複素数</a:t>
            </a:r>
            <a:r>
              <a:rPr lang="en-US" altLang="ja-JP" sz="2400" dirty="0"/>
              <a:t>a</a:t>
            </a:r>
            <a:r>
              <a:rPr lang="ja-JP" altLang="en-US" sz="2400" dirty="0"/>
              <a:t>の虚数部を入力してください</a:t>
            </a:r>
            <a:r>
              <a:rPr lang="en-US" altLang="ja-JP" sz="2400" dirty="0"/>
              <a:t>: </a:t>
            </a:r>
            <a:r>
              <a:rPr lang="en-US" altLang="ja-JP" sz="2400" dirty="0">
                <a:solidFill>
                  <a:srgbClr val="FF0000"/>
                </a:solidFill>
              </a:rPr>
              <a:t>3</a:t>
            </a:r>
          </a:p>
          <a:p>
            <a:r>
              <a:rPr lang="ja-JP" altLang="en-US" sz="2400" dirty="0"/>
              <a:t>複素数</a:t>
            </a:r>
            <a:r>
              <a:rPr lang="en-US" altLang="ja-JP" sz="2400" dirty="0"/>
              <a:t>b</a:t>
            </a:r>
            <a:r>
              <a:rPr lang="ja-JP" altLang="en-US" sz="2400" dirty="0"/>
              <a:t>の実数部を入力してください</a:t>
            </a:r>
            <a:r>
              <a:rPr lang="en-US" altLang="ja-JP" sz="2400" dirty="0"/>
              <a:t>: </a:t>
            </a:r>
            <a:r>
              <a:rPr lang="en-US" altLang="ja-JP" sz="2400" dirty="0">
                <a:solidFill>
                  <a:srgbClr val="FF0000"/>
                </a:solidFill>
              </a:rPr>
              <a:t>4</a:t>
            </a:r>
          </a:p>
          <a:p>
            <a:r>
              <a:rPr lang="ja-JP" altLang="en-US" sz="2400" dirty="0"/>
              <a:t>複素数</a:t>
            </a:r>
            <a:r>
              <a:rPr lang="en-US" altLang="ja-JP" sz="2400" dirty="0"/>
              <a:t>b</a:t>
            </a:r>
            <a:r>
              <a:rPr lang="ja-JP" altLang="en-US" sz="2400" dirty="0"/>
              <a:t>の虚数部を入力してください</a:t>
            </a:r>
            <a:r>
              <a:rPr lang="en-US" altLang="ja-JP" sz="2400" dirty="0"/>
              <a:t>: </a:t>
            </a:r>
            <a:r>
              <a:rPr lang="en-US" altLang="ja-JP" sz="2400" dirty="0">
                <a:solidFill>
                  <a:srgbClr val="FF0000"/>
                </a:solidFill>
              </a:rPr>
              <a:t>5</a:t>
            </a:r>
          </a:p>
          <a:p>
            <a:r>
              <a:rPr lang="en-US" altLang="ja-JP" sz="2400" dirty="0"/>
              <a:t>a * b = -7 + 22i</a:t>
            </a:r>
            <a:r>
              <a:rPr lang="ja-JP" altLang="en-US" sz="2400" dirty="0"/>
              <a:t>です。</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32969" y="229857"/>
            <a:ext cx="7620000" cy="685800"/>
          </a:xfrm>
        </p:spPr>
        <p:txBody>
          <a:bodyPr>
            <a:normAutofit/>
          </a:bodyPr>
          <a:lstStyle/>
          <a:p>
            <a:pPr eaLnBrk="1" hangingPunct="1">
              <a:defRPr/>
            </a:pPr>
            <a:r>
              <a:rPr lang="ja-JP" altLang="en-US" sz="3600" dirty="0">
                <a:ea typeface="ＭＳ Ｐゴシック" pitchFamily="-64" charset="-128"/>
              </a:rPr>
              <a:t>発展課題３</a:t>
            </a:r>
          </a:p>
        </p:txBody>
      </p:sp>
      <p:grpSp>
        <p:nvGrpSpPr>
          <p:cNvPr id="2" name="Group 42"/>
          <p:cNvGrpSpPr>
            <a:grpSpLocks/>
          </p:cNvGrpSpPr>
          <p:nvPr/>
        </p:nvGrpSpPr>
        <p:grpSpPr bwMode="auto">
          <a:xfrm>
            <a:off x="6165850" y="1936750"/>
            <a:ext cx="1611313" cy="1335088"/>
            <a:chOff x="3171" y="1679"/>
            <a:chExt cx="1015" cy="841"/>
          </a:xfrm>
        </p:grpSpPr>
        <p:graphicFrame>
          <p:nvGraphicFramePr>
            <p:cNvPr id="1028" name="Object 33"/>
            <p:cNvGraphicFramePr>
              <a:graphicFrameLocks noChangeAspect="1"/>
            </p:cNvGraphicFramePr>
            <p:nvPr/>
          </p:nvGraphicFramePr>
          <p:xfrm>
            <a:off x="3171" y="1905"/>
            <a:ext cx="176" cy="317"/>
          </p:xfrm>
          <a:graphic>
            <a:graphicData uri="http://schemas.openxmlformats.org/presentationml/2006/ole">
              <mc:AlternateContent xmlns:mc="http://schemas.openxmlformats.org/markup-compatibility/2006">
                <mc:Choice xmlns:v="urn:schemas-microsoft-com:vml" Requires="v">
                  <p:oleObj name="数式" r:id="rId2" imgW="126720" imgH="228600" progId="Equation.3">
                    <p:embed/>
                  </p:oleObj>
                </mc:Choice>
                <mc:Fallback>
                  <p:oleObj name="数式" r:id="rId2" imgW="126720" imgH="228600" progId="Equation.3">
                    <p:embed/>
                    <p:pic>
                      <p:nvPicPr>
                        <p:cNvPr id="0" name="Object 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1" y="1905"/>
                          <a:ext cx="176" cy="31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45" name="Line 24"/>
            <p:cNvSpPr>
              <a:spLocks noChangeShapeType="1"/>
            </p:cNvSpPr>
            <p:nvPr/>
          </p:nvSpPr>
          <p:spPr bwMode="auto">
            <a:xfrm flipV="1">
              <a:off x="3288" y="1707"/>
              <a:ext cx="181" cy="771"/>
            </a:xfrm>
            <a:prstGeom prst="line">
              <a:avLst/>
            </a:prstGeom>
            <a:noFill/>
            <a:ln w="9525">
              <a:solidFill>
                <a:schemeClr val="tx1"/>
              </a:solidFill>
              <a:round/>
              <a:headEnd/>
              <a:tailEnd type="triangle" w="med" len="med"/>
            </a:ln>
          </p:spPr>
          <p:txBody>
            <a:bodyPr wrap="none">
              <a:spAutoFit/>
            </a:bodyPr>
            <a:lstStyle/>
            <a:p>
              <a:endParaRPr lang="ja-JP" altLang="en-US"/>
            </a:p>
          </p:txBody>
        </p:sp>
        <p:sp>
          <p:nvSpPr>
            <p:cNvPr id="1046" name="Line 25"/>
            <p:cNvSpPr>
              <a:spLocks noChangeShapeType="1"/>
            </p:cNvSpPr>
            <p:nvPr/>
          </p:nvSpPr>
          <p:spPr bwMode="auto">
            <a:xfrm flipV="1">
              <a:off x="3288" y="2025"/>
              <a:ext cx="861" cy="453"/>
            </a:xfrm>
            <a:prstGeom prst="line">
              <a:avLst/>
            </a:prstGeom>
            <a:noFill/>
            <a:ln w="9525">
              <a:solidFill>
                <a:schemeClr val="tx1"/>
              </a:solidFill>
              <a:round/>
              <a:headEnd/>
              <a:tailEnd type="triangle" w="med" len="med"/>
            </a:ln>
          </p:spPr>
          <p:txBody>
            <a:bodyPr wrap="none">
              <a:spAutoFit/>
            </a:bodyPr>
            <a:lstStyle/>
            <a:p>
              <a:endParaRPr lang="ja-JP" altLang="en-US"/>
            </a:p>
          </p:txBody>
        </p:sp>
        <p:sp>
          <p:nvSpPr>
            <p:cNvPr id="1047" name="Oval 26"/>
            <p:cNvSpPr>
              <a:spLocks noChangeArrowheads="1"/>
            </p:cNvSpPr>
            <p:nvPr/>
          </p:nvSpPr>
          <p:spPr bwMode="auto">
            <a:xfrm>
              <a:off x="3254" y="2463"/>
              <a:ext cx="45" cy="46"/>
            </a:xfrm>
            <a:prstGeom prst="ellipse">
              <a:avLst/>
            </a:prstGeom>
            <a:solidFill>
              <a:srgbClr val="FF0000"/>
            </a:solidFill>
            <a:ln w="9525" algn="ctr">
              <a:noFill/>
              <a:round/>
              <a:headEnd/>
              <a:tailEnd/>
            </a:ln>
          </p:spPr>
          <p:txBody>
            <a:bodyPr wrap="none" anchor="ctr">
              <a:spAutoFit/>
            </a:bodyPr>
            <a:lstStyle/>
            <a:p>
              <a:endParaRPr lang="ja-JP" altLang="en-US"/>
            </a:p>
          </p:txBody>
        </p:sp>
        <p:sp>
          <p:nvSpPr>
            <p:cNvPr id="1048" name="Oval 27"/>
            <p:cNvSpPr>
              <a:spLocks noChangeArrowheads="1"/>
            </p:cNvSpPr>
            <p:nvPr/>
          </p:nvSpPr>
          <p:spPr bwMode="auto">
            <a:xfrm>
              <a:off x="3443" y="1679"/>
              <a:ext cx="45" cy="46"/>
            </a:xfrm>
            <a:prstGeom prst="ellipse">
              <a:avLst/>
            </a:prstGeom>
            <a:solidFill>
              <a:srgbClr val="FF0000"/>
            </a:solidFill>
            <a:ln w="9525" algn="ctr">
              <a:noFill/>
              <a:round/>
              <a:headEnd/>
              <a:tailEnd/>
            </a:ln>
          </p:spPr>
          <p:txBody>
            <a:bodyPr wrap="none" anchor="ctr">
              <a:spAutoFit/>
            </a:bodyPr>
            <a:lstStyle/>
            <a:p>
              <a:endParaRPr lang="ja-JP" altLang="en-US"/>
            </a:p>
          </p:txBody>
        </p:sp>
        <p:sp>
          <p:nvSpPr>
            <p:cNvPr id="1049" name="Oval 28"/>
            <p:cNvSpPr>
              <a:spLocks noChangeArrowheads="1"/>
            </p:cNvSpPr>
            <p:nvPr/>
          </p:nvSpPr>
          <p:spPr bwMode="auto">
            <a:xfrm>
              <a:off x="4141" y="1987"/>
              <a:ext cx="45" cy="46"/>
            </a:xfrm>
            <a:prstGeom prst="ellipse">
              <a:avLst/>
            </a:prstGeom>
            <a:solidFill>
              <a:srgbClr val="FF0000"/>
            </a:solidFill>
            <a:ln w="9525" algn="ctr">
              <a:noFill/>
              <a:round/>
              <a:headEnd/>
              <a:tailEnd/>
            </a:ln>
          </p:spPr>
          <p:txBody>
            <a:bodyPr wrap="none" anchor="ctr">
              <a:spAutoFit/>
            </a:bodyPr>
            <a:lstStyle/>
            <a:p>
              <a:endParaRPr lang="ja-JP" altLang="en-US"/>
            </a:p>
          </p:txBody>
        </p:sp>
        <p:graphicFrame>
          <p:nvGraphicFramePr>
            <p:cNvPr id="1029" name="Object 37"/>
            <p:cNvGraphicFramePr>
              <a:graphicFrameLocks noChangeAspect="1"/>
            </p:cNvGraphicFramePr>
            <p:nvPr/>
          </p:nvGraphicFramePr>
          <p:xfrm>
            <a:off x="3779" y="2203"/>
            <a:ext cx="176" cy="317"/>
          </p:xfrm>
          <a:graphic>
            <a:graphicData uri="http://schemas.openxmlformats.org/presentationml/2006/ole">
              <mc:AlternateContent xmlns:mc="http://schemas.openxmlformats.org/markup-compatibility/2006">
                <mc:Choice xmlns:v="urn:schemas-microsoft-com:vml" Requires="v">
                  <p:oleObj name="数式" r:id="rId4" imgW="126720" imgH="228600" progId="Equation.3">
                    <p:embed/>
                  </p:oleObj>
                </mc:Choice>
                <mc:Fallback>
                  <p:oleObj name="数式" r:id="rId4" imgW="126720" imgH="228600" progId="Equation.3">
                    <p:embed/>
                    <p:pic>
                      <p:nvPicPr>
                        <p:cNvPr id="0" name="Object 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9" y="2203"/>
                          <a:ext cx="176" cy="31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50" name="Line 40"/>
            <p:cNvSpPr>
              <a:spLocks noChangeShapeType="1"/>
            </p:cNvSpPr>
            <p:nvPr/>
          </p:nvSpPr>
          <p:spPr bwMode="auto">
            <a:xfrm>
              <a:off x="3470" y="1706"/>
              <a:ext cx="680" cy="318"/>
            </a:xfrm>
            <a:prstGeom prst="line">
              <a:avLst/>
            </a:prstGeom>
            <a:noFill/>
            <a:ln w="9525">
              <a:solidFill>
                <a:schemeClr val="tx1"/>
              </a:solidFill>
              <a:round/>
              <a:headEnd/>
              <a:tailEnd/>
            </a:ln>
          </p:spPr>
          <p:txBody>
            <a:bodyPr wrap="none">
              <a:spAutoFit/>
            </a:bodyPr>
            <a:lstStyle/>
            <a:p>
              <a:endParaRPr lang="ja-JP" altLang="en-US"/>
            </a:p>
          </p:txBody>
        </p:sp>
        <p:sp>
          <p:nvSpPr>
            <p:cNvPr id="1051" name="Text Box 41"/>
            <p:cNvSpPr txBox="1">
              <a:spLocks noChangeArrowheads="1"/>
            </p:cNvSpPr>
            <p:nvPr/>
          </p:nvSpPr>
          <p:spPr bwMode="auto">
            <a:xfrm>
              <a:off x="3486" y="1847"/>
              <a:ext cx="308" cy="404"/>
            </a:xfrm>
            <a:prstGeom prst="rect">
              <a:avLst/>
            </a:prstGeom>
            <a:noFill/>
            <a:ln w="9525" algn="ctr">
              <a:noFill/>
              <a:miter lim="800000"/>
              <a:headEnd/>
              <a:tailEnd/>
            </a:ln>
          </p:spPr>
          <p:txBody>
            <a:bodyPr wrap="none">
              <a:spAutoFit/>
            </a:bodyPr>
            <a:lstStyle/>
            <a:p>
              <a:r>
                <a:rPr lang="en-US" altLang="ja-JP" sz="3600" i="1" dirty="0"/>
                <a:t>S</a:t>
              </a:r>
            </a:p>
          </p:txBody>
        </p:sp>
      </p:grpSp>
      <p:sp>
        <p:nvSpPr>
          <p:cNvPr id="1035" name="Text Box 43"/>
          <p:cNvSpPr txBox="1">
            <a:spLocks noChangeArrowheads="1"/>
          </p:cNvSpPr>
          <p:nvPr/>
        </p:nvSpPr>
        <p:spPr bwMode="auto">
          <a:xfrm>
            <a:off x="644525" y="3440113"/>
            <a:ext cx="6661150" cy="400050"/>
          </a:xfrm>
          <a:prstGeom prst="rect">
            <a:avLst/>
          </a:prstGeom>
          <a:noFill/>
          <a:ln w="9525" algn="ctr">
            <a:noFill/>
            <a:miter lim="800000"/>
            <a:headEnd/>
            <a:tailEnd/>
          </a:ln>
        </p:spPr>
        <p:txBody>
          <a:bodyPr wrap="none">
            <a:spAutoFit/>
          </a:bodyPr>
          <a:lstStyle/>
          <a:p>
            <a:r>
              <a:rPr lang="ja-JP" altLang="en-US" sz="2000" b="0" dirty="0"/>
              <a:t>但し，座標を格納する構造体として以下のものを用いること。</a:t>
            </a:r>
          </a:p>
        </p:txBody>
      </p:sp>
      <p:sp>
        <p:nvSpPr>
          <p:cNvPr id="1036" name="Text Box 44"/>
          <p:cNvSpPr txBox="1">
            <a:spLocks noChangeArrowheads="1"/>
          </p:cNvSpPr>
          <p:nvPr/>
        </p:nvSpPr>
        <p:spPr bwMode="auto">
          <a:xfrm>
            <a:off x="850900" y="3944938"/>
            <a:ext cx="1711325" cy="1200150"/>
          </a:xfrm>
          <a:prstGeom prst="rect">
            <a:avLst/>
          </a:prstGeom>
          <a:noFill/>
          <a:ln w="9525" algn="ctr">
            <a:solidFill>
              <a:schemeClr val="tx1"/>
            </a:solidFill>
            <a:miter lim="800000"/>
            <a:headEnd/>
            <a:tailEnd/>
          </a:ln>
        </p:spPr>
        <p:txBody>
          <a:bodyPr wrap="none">
            <a:spAutoFit/>
          </a:bodyPr>
          <a:lstStyle/>
          <a:p>
            <a:r>
              <a:rPr lang="en-US" altLang="ja-JP" b="0"/>
              <a:t>typedef struct {</a:t>
            </a:r>
          </a:p>
          <a:p>
            <a:r>
              <a:rPr lang="en-US" altLang="ja-JP" b="0"/>
              <a:t>   double  x;</a:t>
            </a:r>
          </a:p>
          <a:p>
            <a:r>
              <a:rPr lang="en-US" altLang="ja-JP" b="0"/>
              <a:t>   double  y;</a:t>
            </a:r>
          </a:p>
          <a:p>
            <a:r>
              <a:rPr lang="en-US" altLang="ja-JP" b="0"/>
              <a:t>} point;</a:t>
            </a:r>
          </a:p>
        </p:txBody>
      </p:sp>
      <p:sp>
        <p:nvSpPr>
          <p:cNvPr id="1037" name="テキスト ボックス 22"/>
          <p:cNvSpPr txBox="1">
            <a:spLocks noChangeArrowheads="1"/>
          </p:cNvSpPr>
          <p:nvPr/>
        </p:nvSpPr>
        <p:spPr bwMode="auto">
          <a:xfrm>
            <a:off x="3500430" y="3929066"/>
            <a:ext cx="5349883" cy="1477328"/>
          </a:xfrm>
          <a:prstGeom prst="rect">
            <a:avLst/>
          </a:prstGeom>
          <a:noFill/>
          <a:ln w="9525">
            <a:solidFill>
              <a:schemeClr val="tx1"/>
            </a:solidFill>
            <a:miter lim="800000"/>
            <a:headEnd/>
            <a:tailEnd/>
          </a:ln>
        </p:spPr>
        <p:txBody>
          <a:bodyPr wrap="square">
            <a:spAutoFit/>
          </a:bodyPr>
          <a:lstStyle/>
          <a:p>
            <a:r>
              <a:rPr kumimoji="1" lang="en-US" altLang="ja-JP" b="0" dirty="0"/>
              <a:t>(</a:t>
            </a:r>
            <a:r>
              <a:rPr kumimoji="1" lang="ja-JP" altLang="en-US" b="0" dirty="0"/>
              <a:t>注</a:t>
            </a:r>
            <a:r>
              <a:rPr kumimoji="1" lang="en-US" altLang="ja-JP" b="0" dirty="0"/>
              <a:t>) double</a:t>
            </a:r>
            <a:r>
              <a:rPr kumimoji="1" lang="ja-JP" altLang="en-US" b="0" dirty="0"/>
              <a:t>型の値の読み込みは、</a:t>
            </a:r>
            <a:endParaRPr kumimoji="1" lang="en-US" altLang="ja-JP" b="0" dirty="0"/>
          </a:p>
          <a:p>
            <a:r>
              <a:rPr kumimoji="1" lang="en-US" altLang="ja-JP" b="0" dirty="0"/>
              <a:t>       </a:t>
            </a:r>
            <a:r>
              <a:rPr kumimoji="1" lang="en-US" altLang="ja-JP" b="0" dirty="0" err="1"/>
              <a:t>scanf</a:t>
            </a:r>
            <a:r>
              <a:rPr kumimoji="1" lang="en-US" altLang="ja-JP" b="0" dirty="0"/>
              <a:t>  (“%lf”, &amp;</a:t>
            </a:r>
            <a:r>
              <a:rPr kumimoji="1" lang="en-US" altLang="ja-JP" b="0" dirty="0" err="1"/>
              <a:t>p.x</a:t>
            </a:r>
            <a:r>
              <a:rPr kumimoji="1" lang="en-US" altLang="ja-JP" b="0" dirty="0"/>
              <a:t>);</a:t>
            </a:r>
          </a:p>
          <a:p>
            <a:r>
              <a:rPr kumimoji="1" lang="ja-JP" altLang="en-US" b="0" dirty="0" err="1"/>
              <a:t>のように</a:t>
            </a:r>
            <a:r>
              <a:rPr kumimoji="1" lang="ja-JP" altLang="en-US" b="0" dirty="0"/>
              <a:t>する</a:t>
            </a:r>
            <a:r>
              <a:rPr kumimoji="1" lang="en-US" altLang="ja-JP" b="0" dirty="0"/>
              <a:t>(p</a:t>
            </a:r>
            <a:r>
              <a:rPr kumimoji="1" lang="ja-JP" altLang="en-US" b="0" dirty="0"/>
              <a:t>が</a:t>
            </a:r>
            <a:r>
              <a:rPr lang="en-US" altLang="ja-JP" dirty="0"/>
              <a:t>point</a:t>
            </a:r>
            <a:r>
              <a:rPr lang="ja-JP" altLang="en-US" dirty="0"/>
              <a:t>型の場合</a:t>
            </a:r>
            <a:r>
              <a:rPr kumimoji="1" lang="en-US" altLang="ja-JP" b="0" dirty="0"/>
              <a:t>)</a:t>
            </a:r>
            <a:r>
              <a:rPr kumimoji="1" lang="ja-JP" altLang="en-US" b="0" dirty="0" err="1"/>
              <a:t>。</a:t>
            </a:r>
            <a:r>
              <a:rPr kumimoji="1" lang="en-US" altLang="ja-JP" b="0" dirty="0" err="1"/>
              <a:t>printf</a:t>
            </a:r>
            <a:r>
              <a:rPr kumimoji="1" lang="ja-JP" altLang="en-US" b="0" dirty="0" err="1"/>
              <a:t>での</a:t>
            </a:r>
            <a:r>
              <a:rPr kumimoji="1" lang="ja-JP" altLang="en-US" b="0" dirty="0"/>
              <a:t>表示は、</a:t>
            </a:r>
            <a:endParaRPr lang="en-US" altLang="ja-JP" dirty="0"/>
          </a:p>
          <a:p>
            <a:r>
              <a:rPr kumimoji="1" lang="en-US" altLang="ja-JP" b="0" dirty="0"/>
              <a:t>       </a:t>
            </a:r>
            <a:r>
              <a:rPr kumimoji="1" lang="en-US" altLang="ja-JP" b="0" dirty="0" err="1"/>
              <a:t>printf</a:t>
            </a:r>
            <a:r>
              <a:rPr kumimoji="1" lang="en-US" altLang="ja-JP" b="0" dirty="0"/>
              <a:t> (“%f”, </a:t>
            </a:r>
            <a:r>
              <a:rPr kumimoji="1" lang="en-US" altLang="ja-JP" b="0" dirty="0" err="1"/>
              <a:t>p.x</a:t>
            </a:r>
            <a:r>
              <a:rPr kumimoji="1" lang="en-US" altLang="ja-JP" b="0" dirty="0"/>
              <a:t>)</a:t>
            </a:r>
            <a:r>
              <a:rPr lang="en-US" altLang="ja-JP" dirty="0"/>
              <a:t>;</a:t>
            </a:r>
          </a:p>
          <a:p>
            <a:r>
              <a:rPr kumimoji="1" lang="ja-JP" altLang="en-US" b="0" dirty="0" err="1"/>
              <a:t>のように</a:t>
            </a:r>
            <a:r>
              <a:rPr kumimoji="1" lang="ja-JP" altLang="en-US" b="0" dirty="0"/>
              <a:t>する。</a:t>
            </a:r>
            <a:endParaRPr kumimoji="1" lang="en-US" altLang="ja-JP" b="0" dirty="0"/>
          </a:p>
        </p:txBody>
      </p:sp>
      <p:graphicFrame>
        <p:nvGraphicFramePr>
          <p:cNvPr id="1026" name="Object 23"/>
          <p:cNvGraphicFramePr>
            <a:graphicFrameLocks noChangeAspect="1"/>
          </p:cNvGraphicFramePr>
          <p:nvPr/>
        </p:nvGraphicFramePr>
        <p:xfrm>
          <a:off x="1490663" y="1876425"/>
          <a:ext cx="279400" cy="503238"/>
        </p:xfrm>
        <a:graphic>
          <a:graphicData uri="http://schemas.openxmlformats.org/presentationml/2006/ole">
            <mc:AlternateContent xmlns:mc="http://schemas.openxmlformats.org/markup-compatibility/2006">
              <mc:Choice xmlns:v="urn:schemas-microsoft-com:vml" Requires="v">
                <p:oleObj name="数式" r:id="rId6" imgW="126720" imgH="228600" progId="Equation.3">
                  <p:embed/>
                </p:oleObj>
              </mc:Choice>
              <mc:Fallback>
                <p:oleObj name="数式" r:id="rId6" imgW="126720" imgH="228600" progId="Equation.3">
                  <p:embed/>
                  <p:pic>
                    <p:nvPicPr>
                      <p:cNvPr id="0" name="Object 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0663" y="1876425"/>
                        <a:ext cx="279400" cy="50323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38" name="テキスト ボックス 25"/>
          <p:cNvSpPr txBox="1">
            <a:spLocks noChangeArrowheads="1"/>
          </p:cNvSpPr>
          <p:nvPr/>
        </p:nvSpPr>
        <p:spPr bwMode="auto">
          <a:xfrm>
            <a:off x="1789113" y="2009775"/>
            <a:ext cx="1597025" cy="400050"/>
          </a:xfrm>
          <a:prstGeom prst="rect">
            <a:avLst/>
          </a:prstGeom>
          <a:noFill/>
          <a:ln w="9525">
            <a:noFill/>
            <a:miter lim="800000"/>
            <a:headEnd/>
            <a:tailEnd/>
          </a:ln>
        </p:spPr>
        <p:txBody>
          <a:bodyPr>
            <a:spAutoFit/>
          </a:bodyPr>
          <a:lstStyle/>
          <a:p>
            <a:r>
              <a:rPr kumimoji="1" lang="en-US" altLang="ja-JP" sz="2000" b="0"/>
              <a:t>=  (a</a:t>
            </a:r>
            <a:r>
              <a:rPr kumimoji="1" lang="en-US" altLang="ja-JP" sz="2000" b="0" baseline="-25000"/>
              <a:t>x</a:t>
            </a:r>
            <a:r>
              <a:rPr kumimoji="1" lang="en-US" altLang="ja-JP" sz="2000" b="0"/>
              <a:t>, a</a:t>
            </a:r>
            <a:r>
              <a:rPr kumimoji="1" lang="en-US" altLang="ja-JP" sz="2000" b="0" baseline="-25000"/>
              <a:t>y</a:t>
            </a:r>
            <a:r>
              <a:rPr kumimoji="1" lang="en-US" altLang="ja-JP" sz="2000" b="0"/>
              <a:t>) </a:t>
            </a:r>
            <a:endParaRPr kumimoji="1" lang="ja-JP" altLang="en-US" sz="2000" b="0"/>
          </a:p>
        </p:txBody>
      </p:sp>
      <p:graphicFrame>
        <p:nvGraphicFramePr>
          <p:cNvPr id="1027" name="Object 24"/>
          <p:cNvGraphicFramePr>
            <a:graphicFrameLocks noChangeAspect="1"/>
          </p:cNvGraphicFramePr>
          <p:nvPr/>
        </p:nvGraphicFramePr>
        <p:xfrm>
          <a:off x="3421063" y="1924050"/>
          <a:ext cx="279400" cy="503238"/>
        </p:xfrm>
        <a:graphic>
          <a:graphicData uri="http://schemas.openxmlformats.org/presentationml/2006/ole">
            <mc:AlternateContent xmlns:mc="http://schemas.openxmlformats.org/markup-compatibility/2006">
              <mc:Choice xmlns:v="urn:schemas-microsoft-com:vml" Requires="v">
                <p:oleObj name="数式" r:id="rId7" imgW="126720" imgH="228600" progId="Equation.3">
                  <p:embed/>
                </p:oleObj>
              </mc:Choice>
              <mc:Fallback>
                <p:oleObj name="数式" r:id="rId7" imgW="126720" imgH="228600" progId="Equation.3">
                  <p:embed/>
                  <p:pic>
                    <p:nvPicPr>
                      <p:cNvPr id="0" name="Object 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1063" y="1924050"/>
                        <a:ext cx="279400" cy="50323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39" name="テキスト ボックス 27"/>
          <p:cNvSpPr txBox="1">
            <a:spLocks noChangeArrowheads="1"/>
          </p:cNvSpPr>
          <p:nvPr/>
        </p:nvSpPr>
        <p:spPr bwMode="auto">
          <a:xfrm>
            <a:off x="3670300" y="2035175"/>
            <a:ext cx="1260475" cy="400050"/>
          </a:xfrm>
          <a:prstGeom prst="rect">
            <a:avLst/>
          </a:prstGeom>
          <a:noFill/>
          <a:ln w="9525">
            <a:noFill/>
            <a:miter lim="800000"/>
            <a:headEnd/>
            <a:tailEnd/>
          </a:ln>
        </p:spPr>
        <p:txBody>
          <a:bodyPr wrap="none">
            <a:spAutoFit/>
          </a:bodyPr>
          <a:lstStyle/>
          <a:p>
            <a:r>
              <a:rPr kumimoji="1" lang="en-US" altLang="ja-JP" sz="2000" b="0"/>
              <a:t>=  (b</a:t>
            </a:r>
            <a:r>
              <a:rPr kumimoji="1" lang="en-US" altLang="ja-JP" sz="2000" b="0" baseline="-25000"/>
              <a:t>x</a:t>
            </a:r>
            <a:r>
              <a:rPr kumimoji="1" lang="en-US" altLang="ja-JP" sz="2000" b="0"/>
              <a:t>, b</a:t>
            </a:r>
            <a:r>
              <a:rPr kumimoji="1" lang="en-US" altLang="ja-JP" sz="2000" b="0" baseline="-25000"/>
              <a:t>y</a:t>
            </a:r>
            <a:r>
              <a:rPr kumimoji="1" lang="en-US" altLang="ja-JP" sz="2000" b="0"/>
              <a:t>)</a:t>
            </a:r>
            <a:endParaRPr kumimoji="1" lang="ja-JP" altLang="en-US" sz="2000" b="0"/>
          </a:p>
        </p:txBody>
      </p:sp>
      <p:sp>
        <p:nvSpPr>
          <p:cNvPr id="1040" name="テキスト ボックス 28"/>
          <p:cNvSpPr txBox="1">
            <a:spLocks noChangeArrowheads="1"/>
          </p:cNvSpPr>
          <p:nvPr/>
        </p:nvSpPr>
        <p:spPr bwMode="auto">
          <a:xfrm>
            <a:off x="1428750" y="2511425"/>
            <a:ext cx="3419475" cy="400050"/>
          </a:xfrm>
          <a:prstGeom prst="rect">
            <a:avLst/>
          </a:prstGeom>
          <a:noFill/>
          <a:ln w="9525">
            <a:noFill/>
            <a:miter lim="800000"/>
            <a:headEnd/>
            <a:tailEnd/>
          </a:ln>
        </p:spPr>
        <p:txBody>
          <a:bodyPr wrap="none">
            <a:spAutoFit/>
          </a:bodyPr>
          <a:lstStyle/>
          <a:p>
            <a:r>
              <a:rPr kumimoji="1" lang="ja-JP" altLang="en-US" sz="2000" b="0"/>
              <a:t>のとき、</a:t>
            </a:r>
            <a:r>
              <a:rPr kumimoji="1" lang="en-US" altLang="ja-JP" sz="2000" b="0"/>
              <a:t>S = ½ | a</a:t>
            </a:r>
            <a:r>
              <a:rPr kumimoji="1" lang="en-US" altLang="ja-JP" sz="2000" b="0" baseline="-25000"/>
              <a:t>x</a:t>
            </a:r>
            <a:r>
              <a:rPr kumimoji="1" lang="en-US" altLang="ja-JP" sz="2000" b="0"/>
              <a:t> b</a:t>
            </a:r>
            <a:r>
              <a:rPr kumimoji="1" lang="en-US" altLang="ja-JP" sz="2000" b="0" baseline="-25000"/>
              <a:t>y</a:t>
            </a:r>
            <a:r>
              <a:rPr kumimoji="1" lang="en-US" altLang="ja-JP" sz="2000" b="0"/>
              <a:t> – a</a:t>
            </a:r>
            <a:r>
              <a:rPr kumimoji="1" lang="en-US" altLang="ja-JP" sz="2000" b="0" baseline="-25000"/>
              <a:t>y</a:t>
            </a:r>
            <a:r>
              <a:rPr kumimoji="1" lang="en-US" altLang="ja-JP" sz="2000" b="0"/>
              <a:t> b</a:t>
            </a:r>
            <a:r>
              <a:rPr kumimoji="1" lang="en-US" altLang="ja-JP" sz="2000" b="0" baseline="-25000"/>
              <a:t>x</a:t>
            </a:r>
            <a:r>
              <a:rPr kumimoji="1" lang="en-US" altLang="ja-JP" sz="2000" b="0"/>
              <a:t> |</a:t>
            </a:r>
            <a:endParaRPr kumimoji="1" lang="ja-JP" altLang="en-US" sz="2000" b="0"/>
          </a:p>
        </p:txBody>
      </p:sp>
      <p:sp>
        <p:nvSpPr>
          <p:cNvPr id="1041" name="テキスト ボックス 29"/>
          <p:cNvSpPr txBox="1">
            <a:spLocks noChangeArrowheads="1"/>
          </p:cNvSpPr>
          <p:nvPr/>
        </p:nvSpPr>
        <p:spPr bwMode="auto">
          <a:xfrm>
            <a:off x="5883275" y="2979738"/>
            <a:ext cx="409575" cy="369887"/>
          </a:xfrm>
          <a:prstGeom prst="rect">
            <a:avLst/>
          </a:prstGeom>
          <a:noFill/>
          <a:ln w="9525">
            <a:noFill/>
            <a:miter lim="800000"/>
            <a:headEnd/>
            <a:tailEnd/>
          </a:ln>
        </p:spPr>
        <p:txBody>
          <a:bodyPr wrap="none">
            <a:spAutoFit/>
          </a:bodyPr>
          <a:lstStyle/>
          <a:p>
            <a:r>
              <a:rPr kumimoji="1" lang="en-US" altLang="ja-JP"/>
              <a:t>p</a:t>
            </a:r>
            <a:r>
              <a:rPr kumimoji="1" lang="en-US" altLang="ja-JP" baseline="-25000"/>
              <a:t>1</a:t>
            </a:r>
            <a:endParaRPr kumimoji="1" lang="ja-JP" altLang="en-US" baseline="-25000"/>
          </a:p>
        </p:txBody>
      </p:sp>
      <p:sp>
        <p:nvSpPr>
          <p:cNvPr id="1042" name="テキスト ボックス 30"/>
          <p:cNvSpPr txBox="1">
            <a:spLocks noChangeArrowheads="1"/>
          </p:cNvSpPr>
          <p:nvPr/>
        </p:nvSpPr>
        <p:spPr bwMode="auto">
          <a:xfrm>
            <a:off x="6202363" y="1728788"/>
            <a:ext cx="411162" cy="369887"/>
          </a:xfrm>
          <a:prstGeom prst="rect">
            <a:avLst/>
          </a:prstGeom>
          <a:noFill/>
          <a:ln w="9525">
            <a:noFill/>
            <a:miter lim="800000"/>
            <a:headEnd/>
            <a:tailEnd/>
          </a:ln>
        </p:spPr>
        <p:txBody>
          <a:bodyPr wrap="none">
            <a:spAutoFit/>
          </a:bodyPr>
          <a:lstStyle/>
          <a:p>
            <a:r>
              <a:rPr kumimoji="1" lang="en-US" altLang="ja-JP"/>
              <a:t>p</a:t>
            </a:r>
            <a:r>
              <a:rPr kumimoji="1" lang="en-US" altLang="ja-JP" baseline="-25000"/>
              <a:t>2</a:t>
            </a:r>
            <a:endParaRPr kumimoji="1" lang="ja-JP" altLang="en-US" baseline="-25000"/>
          </a:p>
        </p:txBody>
      </p:sp>
      <p:sp>
        <p:nvSpPr>
          <p:cNvPr id="1043" name="テキスト ボックス 31"/>
          <p:cNvSpPr txBox="1">
            <a:spLocks noChangeArrowheads="1"/>
          </p:cNvSpPr>
          <p:nvPr/>
        </p:nvSpPr>
        <p:spPr bwMode="auto">
          <a:xfrm>
            <a:off x="7839075" y="2320925"/>
            <a:ext cx="409575" cy="369888"/>
          </a:xfrm>
          <a:prstGeom prst="rect">
            <a:avLst/>
          </a:prstGeom>
          <a:noFill/>
          <a:ln w="9525">
            <a:noFill/>
            <a:miter lim="800000"/>
            <a:headEnd/>
            <a:tailEnd/>
          </a:ln>
        </p:spPr>
        <p:txBody>
          <a:bodyPr wrap="none">
            <a:spAutoFit/>
          </a:bodyPr>
          <a:lstStyle/>
          <a:p>
            <a:r>
              <a:rPr kumimoji="1" lang="en-US" altLang="ja-JP"/>
              <a:t>p</a:t>
            </a:r>
            <a:r>
              <a:rPr kumimoji="1" lang="en-US" altLang="ja-JP" baseline="-25000"/>
              <a:t>3</a:t>
            </a:r>
            <a:endParaRPr kumimoji="1" lang="ja-JP" altLang="en-US" baseline="-25000"/>
          </a:p>
        </p:txBody>
      </p:sp>
      <p:sp>
        <p:nvSpPr>
          <p:cNvPr id="1044" name="テキスト ボックス 32"/>
          <p:cNvSpPr txBox="1">
            <a:spLocks noChangeArrowheads="1"/>
          </p:cNvSpPr>
          <p:nvPr/>
        </p:nvSpPr>
        <p:spPr bwMode="auto">
          <a:xfrm>
            <a:off x="327025" y="5453063"/>
            <a:ext cx="8523288" cy="1323439"/>
          </a:xfrm>
          <a:prstGeom prst="rect">
            <a:avLst/>
          </a:prstGeom>
          <a:noFill/>
          <a:ln w="9525">
            <a:noFill/>
            <a:miter lim="800000"/>
            <a:headEnd/>
            <a:tailEnd/>
          </a:ln>
        </p:spPr>
        <p:txBody>
          <a:bodyPr>
            <a:spAutoFit/>
          </a:bodyPr>
          <a:lstStyle/>
          <a:p>
            <a:r>
              <a:rPr kumimoji="1" lang="ja-JP" altLang="en-US" sz="2000" b="0" dirty="0"/>
              <a:t>面積を求める関数は、座標を表す</a:t>
            </a:r>
            <a:r>
              <a:rPr kumimoji="1" lang="en-US" altLang="ja-JP" sz="2000" b="0" dirty="0"/>
              <a:t>point</a:t>
            </a:r>
            <a:r>
              <a:rPr kumimoji="1" lang="ja-JP" altLang="en-US" sz="2000" b="0" dirty="0"/>
              <a:t>型の引数</a:t>
            </a:r>
            <a:r>
              <a:rPr kumimoji="1" lang="en-US" altLang="ja-JP" sz="2000" b="0" dirty="0"/>
              <a:t>p1, p2, p3</a:t>
            </a:r>
            <a:r>
              <a:rPr kumimoji="1" lang="ja-JP" altLang="en-US" sz="2000" b="0" dirty="0"/>
              <a:t>を受け取り、面積を</a:t>
            </a:r>
            <a:r>
              <a:rPr kumimoji="1" lang="en-US" altLang="ja-JP" sz="2000" b="0" dirty="0"/>
              <a:t>double</a:t>
            </a:r>
            <a:r>
              <a:rPr kumimoji="1" lang="ja-JP" altLang="en-US" sz="2000" b="0" dirty="0"/>
              <a:t>型で求め、それを返り値として返す関数として定義せよ。</a:t>
            </a:r>
            <a:endParaRPr kumimoji="1" lang="en-US" altLang="ja-JP" sz="2000" b="0" dirty="0"/>
          </a:p>
          <a:p>
            <a:r>
              <a:rPr kumimoji="1" lang="ja-JP" altLang="en-US" sz="2000" b="0" dirty="0"/>
              <a:t>　　　</a:t>
            </a:r>
            <a:r>
              <a:rPr kumimoji="1" lang="en-US" altLang="ja-JP" sz="2000" b="0" dirty="0"/>
              <a:t>double area (point p1, point p2, point p3)</a:t>
            </a:r>
            <a:r>
              <a:rPr kumimoji="1" lang="ja-JP" altLang="en-US" sz="2000" b="0" dirty="0"/>
              <a:t> </a:t>
            </a:r>
            <a:r>
              <a:rPr kumimoji="1" lang="en-US" altLang="ja-JP" sz="2000" b="0" dirty="0"/>
              <a:t>{ … }</a:t>
            </a:r>
          </a:p>
          <a:p>
            <a:r>
              <a:rPr lang="ja-JP" altLang="en-US" sz="2000"/>
              <a:t>面積は小数点以下一桁まで表示せよ。 （</a:t>
            </a:r>
            <a:r>
              <a:rPr lang="en-US" altLang="ja-JP" sz="2000" dirty="0" err="1"/>
              <a:t>printf</a:t>
            </a:r>
            <a:r>
              <a:rPr lang="ja-JP" altLang="en-US" sz="2000"/>
              <a:t>の変換指定子</a:t>
            </a:r>
            <a:r>
              <a:rPr lang="en-US" altLang="ja-JP" sz="2000" dirty="0"/>
              <a:t> %.1f</a:t>
            </a:r>
            <a:r>
              <a:rPr lang="ja-JP" altLang="en-US" sz="2000"/>
              <a:t>）</a:t>
            </a:r>
            <a:endParaRPr kumimoji="1" lang="ja-JP" altLang="en-US" sz="2000" b="0" dirty="0"/>
          </a:p>
        </p:txBody>
      </p:sp>
      <p:sp>
        <p:nvSpPr>
          <p:cNvPr id="27" name="正方形/長方形 26"/>
          <p:cNvSpPr/>
          <p:nvPr/>
        </p:nvSpPr>
        <p:spPr>
          <a:xfrm>
            <a:off x="496051" y="1003121"/>
            <a:ext cx="8163190" cy="707886"/>
          </a:xfrm>
          <a:prstGeom prst="rect">
            <a:avLst/>
          </a:prstGeom>
        </p:spPr>
        <p:txBody>
          <a:bodyPr wrap="square">
            <a:spAutoFit/>
          </a:bodyPr>
          <a:lstStyle/>
          <a:p>
            <a:r>
              <a:rPr lang="ja-JP" altLang="en-US" sz="2000" dirty="0"/>
              <a:t>キーボードから</a:t>
            </a:r>
            <a:r>
              <a:rPr lang="en-US" altLang="ja-JP" sz="2000" dirty="0"/>
              <a:t>3</a:t>
            </a:r>
            <a:r>
              <a:rPr lang="ja-JP" altLang="en-US" sz="2000" dirty="0"/>
              <a:t>点の</a:t>
            </a:r>
            <a:r>
              <a:rPr lang="en-US" altLang="ja-JP" sz="2000" dirty="0"/>
              <a:t>2</a:t>
            </a:r>
            <a:r>
              <a:rPr lang="ja-JP" altLang="en-US" sz="2000" dirty="0"/>
              <a:t>次元座標値（</a:t>
            </a:r>
            <a:r>
              <a:rPr lang="en-US" altLang="ja-JP" sz="2000" dirty="0"/>
              <a:t>x, y</a:t>
            </a:r>
            <a:r>
              <a:rPr lang="ja-JP" altLang="en-US" sz="2000" dirty="0"/>
              <a:t>）を</a:t>
            </a:r>
            <a:r>
              <a:rPr lang="en-US" altLang="ja-JP" sz="2000" dirty="0"/>
              <a:t>double</a:t>
            </a:r>
            <a:r>
              <a:rPr lang="ja-JP" altLang="en-US" sz="2000" dirty="0"/>
              <a:t>型で読み込み，</a:t>
            </a:r>
            <a:r>
              <a:rPr lang="en-US" altLang="ja-JP" sz="2000" dirty="0"/>
              <a:t>3</a:t>
            </a:r>
            <a:r>
              <a:rPr lang="ja-JP" altLang="en-US" sz="2000" dirty="0"/>
              <a:t>点から作られる</a:t>
            </a:r>
            <a:r>
              <a:rPr lang="en-US" altLang="ja-JP" sz="2000" dirty="0"/>
              <a:t>3</a:t>
            </a:r>
            <a:r>
              <a:rPr lang="ja-JP" altLang="en-US" sz="2000" dirty="0"/>
              <a:t>角形の面積</a:t>
            </a:r>
            <a:r>
              <a:rPr lang="en-US" altLang="ja-JP" sz="2000" dirty="0"/>
              <a:t>S</a:t>
            </a:r>
            <a:r>
              <a:rPr lang="ja-JP" altLang="en-US" sz="2000" dirty="0"/>
              <a:t>を</a:t>
            </a:r>
            <a:r>
              <a:rPr lang="en-US" altLang="ja-JP" sz="2000" dirty="0"/>
              <a:t>double</a:t>
            </a:r>
            <a:r>
              <a:rPr lang="ja-JP" altLang="en-US" sz="2000" dirty="0"/>
              <a:t>型で出力するプログラムを作成せよ。</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32969" y="229857"/>
            <a:ext cx="7620000" cy="685800"/>
          </a:xfrm>
        </p:spPr>
        <p:txBody>
          <a:bodyPr>
            <a:normAutofit/>
          </a:bodyPr>
          <a:lstStyle/>
          <a:p>
            <a:pPr eaLnBrk="1" hangingPunct="1">
              <a:defRPr/>
            </a:pPr>
            <a:r>
              <a:rPr lang="ja-JP" altLang="en-US" sz="3600" dirty="0">
                <a:ea typeface="ＭＳ Ｐゴシック" pitchFamily="-64" charset="-128"/>
              </a:rPr>
              <a:t>発展課題３　実行例</a:t>
            </a:r>
          </a:p>
        </p:txBody>
      </p:sp>
      <p:sp>
        <p:nvSpPr>
          <p:cNvPr id="26" name="正方形/長方形 25"/>
          <p:cNvSpPr/>
          <p:nvPr/>
        </p:nvSpPr>
        <p:spPr>
          <a:xfrm>
            <a:off x="825689" y="1473957"/>
            <a:ext cx="7158252" cy="3416320"/>
          </a:xfrm>
          <a:prstGeom prst="rect">
            <a:avLst/>
          </a:prstGeom>
          <a:ln>
            <a:solidFill>
              <a:schemeClr val="tx1"/>
            </a:solidFill>
          </a:ln>
        </p:spPr>
        <p:txBody>
          <a:bodyPr wrap="square">
            <a:spAutoFit/>
          </a:bodyPr>
          <a:lstStyle/>
          <a:p>
            <a:r>
              <a:rPr lang="en-US" altLang="ja-JP" sz="2400" dirty="0"/>
              <a:t>[</a:t>
            </a:r>
            <a:r>
              <a:rPr lang="ja-JP" altLang="en-US" sz="2400" dirty="0"/>
              <a:t>実行例</a:t>
            </a:r>
            <a:r>
              <a:rPr lang="en-US" altLang="ja-JP" sz="2400" dirty="0"/>
              <a:t>]</a:t>
            </a:r>
          </a:p>
          <a:p>
            <a:r>
              <a:rPr lang="en-US" altLang="ja-JP" sz="2400" dirty="0"/>
              <a:t>3</a:t>
            </a:r>
            <a:r>
              <a:rPr lang="ja-JP" altLang="en-US" sz="2400" dirty="0"/>
              <a:t>点</a:t>
            </a:r>
            <a:r>
              <a:rPr lang="en-US" altLang="ja-JP" sz="2400" dirty="0"/>
              <a:t>p1, p2, p3</a:t>
            </a:r>
            <a:r>
              <a:rPr lang="ja-JP" altLang="en-US" sz="2400" dirty="0"/>
              <a:t>の座標を入力してください</a:t>
            </a:r>
            <a:r>
              <a:rPr lang="en-US" altLang="ja-JP" sz="2400" dirty="0"/>
              <a:t>:</a:t>
            </a:r>
          </a:p>
          <a:p>
            <a:r>
              <a:rPr lang="en-US" altLang="ja-JP" sz="2400" dirty="0"/>
              <a:t>p1</a:t>
            </a:r>
            <a:r>
              <a:rPr lang="ja-JP" altLang="en-US" sz="2400" dirty="0"/>
              <a:t>の</a:t>
            </a:r>
            <a:r>
              <a:rPr lang="en-US" altLang="ja-JP" sz="2400" dirty="0"/>
              <a:t>x</a:t>
            </a:r>
            <a:r>
              <a:rPr lang="ja-JP" altLang="en-US" sz="2400" dirty="0"/>
              <a:t>座標</a:t>
            </a:r>
            <a:r>
              <a:rPr lang="en-US" altLang="ja-JP" sz="2400" dirty="0"/>
              <a:t>: </a:t>
            </a:r>
            <a:r>
              <a:rPr lang="en-US" altLang="ja-JP" sz="2400" dirty="0">
                <a:solidFill>
                  <a:srgbClr val="FF0000"/>
                </a:solidFill>
              </a:rPr>
              <a:t>1.0</a:t>
            </a:r>
          </a:p>
          <a:p>
            <a:r>
              <a:rPr lang="en-US" altLang="ja-JP" sz="2400" dirty="0"/>
              <a:t>p1</a:t>
            </a:r>
            <a:r>
              <a:rPr lang="ja-JP" altLang="en-US" sz="2400" dirty="0"/>
              <a:t>の</a:t>
            </a:r>
            <a:r>
              <a:rPr lang="en-US" altLang="ja-JP" sz="2400" dirty="0"/>
              <a:t>y</a:t>
            </a:r>
            <a:r>
              <a:rPr lang="ja-JP" altLang="en-US" sz="2400" dirty="0"/>
              <a:t>座標</a:t>
            </a:r>
            <a:r>
              <a:rPr lang="en-US" altLang="ja-JP" sz="2400" dirty="0"/>
              <a:t>: </a:t>
            </a:r>
            <a:r>
              <a:rPr lang="en-US" altLang="ja-JP" sz="2400" dirty="0">
                <a:solidFill>
                  <a:srgbClr val="FF0000"/>
                </a:solidFill>
              </a:rPr>
              <a:t>1.1</a:t>
            </a:r>
          </a:p>
          <a:p>
            <a:r>
              <a:rPr lang="en-US" altLang="ja-JP" sz="2400" dirty="0"/>
              <a:t>p2</a:t>
            </a:r>
            <a:r>
              <a:rPr lang="ja-JP" altLang="en-US" sz="2400" dirty="0"/>
              <a:t>の</a:t>
            </a:r>
            <a:r>
              <a:rPr lang="en-US" altLang="ja-JP" sz="2400" dirty="0"/>
              <a:t>x</a:t>
            </a:r>
            <a:r>
              <a:rPr lang="ja-JP" altLang="en-US" sz="2400" dirty="0"/>
              <a:t>座標</a:t>
            </a:r>
            <a:r>
              <a:rPr lang="en-US" altLang="ja-JP" sz="2400" dirty="0"/>
              <a:t>: </a:t>
            </a:r>
            <a:r>
              <a:rPr lang="en-US" altLang="ja-JP" sz="2400" dirty="0">
                <a:solidFill>
                  <a:srgbClr val="FF0000"/>
                </a:solidFill>
              </a:rPr>
              <a:t>3.1</a:t>
            </a:r>
          </a:p>
          <a:p>
            <a:r>
              <a:rPr lang="en-US" altLang="ja-JP" sz="2400" dirty="0"/>
              <a:t>p2</a:t>
            </a:r>
            <a:r>
              <a:rPr lang="ja-JP" altLang="en-US" sz="2400" dirty="0"/>
              <a:t>の</a:t>
            </a:r>
            <a:r>
              <a:rPr lang="en-US" altLang="ja-JP" sz="2400" dirty="0"/>
              <a:t>y</a:t>
            </a:r>
            <a:r>
              <a:rPr lang="ja-JP" altLang="en-US" sz="2400" dirty="0"/>
              <a:t>座標</a:t>
            </a:r>
            <a:r>
              <a:rPr lang="en-US" altLang="ja-JP" sz="2400" dirty="0"/>
              <a:t>: </a:t>
            </a:r>
            <a:r>
              <a:rPr lang="en-US" altLang="ja-JP" sz="2400" dirty="0">
                <a:solidFill>
                  <a:srgbClr val="FF0000"/>
                </a:solidFill>
              </a:rPr>
              <a:t>1.2</a:t>
            </a:r>
          </a:p>
          <a:p>
            <a:r>
              <a:rPr lang="en-US" altLang="ja-JP" sz="2400" dirty="0"/>
              <a:t>p3</a:t>
            </a:r>
            <a:r>
              <a:rPr lang="ja-JP" altLang="en-US" sz="2400" dirty="0"/>
              <a:t>の</a:t>
            </a:r>
            <a:r>
              <a:rPr lang="en-US" altLang="ja-JP" sz="2400" dirty="0"/>
              <a:t>x</a:t>
            </a:r>
            <a:r>
              <a:rPr lang="ja-JP" altLang="en-US" sz="2400" dirty="0"/>
              <a:t>座標</a:t>
            </a:r>
            <a:r>
              <a:rPr lang="en-US" altLang="ja-JP" sz="2400" dirty="0"/>
              <a:t>: </a:t>
            </a:r>
            <a:r>
              <a:rPr lang="en-US" altLang="ja-JP" sz="2400" dirty="0">
                <a:solidFill>
                  <a:srgbClr val="FF0000"/>
                </a:solidFill>
              </a:rPr>
              <a:t>2.2</a:t>
            </a:r>
          </a:p>
          <a:p>
            <a:r>
              <a:rPr lang="en-US" altLang="ja-JP" sz="2400" dirty="0"/>
              <a:t>p3</a:t>
            </a:r>
            <a:r>
              <a:rPr lang="ja-JP" altLang="en-US" sz="2400" dirty="0"/>
              <a:t>の</a:t>
            </a:r>
            <a:r>
              <a:rPr lang="en-US" altLang="ja-JP" sz="2400" dirty="0"/>
              <a:t>y</a:t>
            </a:r>
            <a:r>
              <a:rPr lang="ja-JP" altLang="en-US" sz="2400" dirty="0"/>
              <a:t>座標</a:t>
            </a:r>
            <a:r>
              <a:rPr lang="en-US" altLang="ja-JP" sz="2400" dirty="0"/>
              <a:t>: </a:t>
            </a:r>
            <a:r>
              <a:rPr lang="en-US" altLang="ja-JP" sz="2400" dirty="0">
                <a:solidFill>
                  <a:srgbClr val="FF0000"/>
                </a:solidFill>
              </a:rPr>
              <a:t>4.4</a:t>
            </a:r>
          </a:p>
          <a:p>
            <a:r>
              <a:rPr lang="en-US" altLang="ja-JP" sz="2400" dirty="0"/>
              <a:t>p1,p2,p3</a:t>
            </a:r>
            <a:r>
              <a:rPr lang="ja-JP" altLang="en-US" sz="2400" dirty="0"/>
              <a:t>で作られる</a:t>
            </a:r>
            <a:r>
              <a:rPr lang="en-US" altLang="ja-JP" sz="2400" dirty="0"/>
              <a:t>3</a:t>
            </a:r>
            <a:r>
              <a:rPr lang="ja-JP" altLang="en-US" sz="2400" dirty="0"/>
              <a:t>角形の面積</a:t>
            </a:r>
            <a:r>
              <a:rPr lang="ja-JP" altLang="en-US" sz="2400"/>
              <a:t>は</a:t>
            </a:r>
            <a:r>
              <a:rPr lang="en-US" altLang="ja-JP" sz="2400" dirty="0"/>
              <a:t>3.4</a:t>
            </a:r>
            <a:r>
              <a:rPr lang="ja-JP" altLang="en-US" sz="2400"/>
              <a:t>です</a:t>
            </a:r>
            <a:r>
              <a:rPr lang="ja-JP" altLang="en-US" sz="240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6"/>
          <p:cNvSpPr>
            <a:spLocks noChangeArrowheads="1"/>
          </p:cNvSpPr>
          <p:nvPr/>
        </p:nvSpPr>
        <p:spPr bwMode="auto">
          <a:xfrm>
            <a:off x="1183944" y="3757739"/>
            <a:ext cx="2146110" cy="1200329"/>
          </a:xfrm>
          <a:prstGeom prst="rect">
            <a:avLst/>
          </a:prstGeom>
          <a:noFill/>
          <a:ln w="9525" algn="ctr">
            <a:noFill/>
            <a:miter lim="800000"/>
            <a:headEnd/>
            <a:tailEnd/>
          </a:ln>
        </p:spPr>
        <p:txBody>
          <a:bodyPr wrap="square" anchor="ctr">
            <a:spAutoFit/>
          </a:bodyPr>
          <a:lstStyle/>
          <a:p>
            <a:r>
              <a:rPr lang="en-US" altLang="ja-JP" sz="2400" dirty="0"/>
              <a:t> name:    “Taro”</a:t>
            </a:r>
          </a:p>
          <a:p>
            <a:r>
              <a:rPr lang="en-US" altLang="ja-JP" sz="2400" dirty="0"/>
              <a:t> height:   176</a:t>
            </a:r>
          </a:p>
          <a:p>
            <a:r>
              <a:rPr lang="en-US" altLang="ja-JP" sz="2400" dirty="0"/>
              <a:t> weight:   64.5 </a:t>
            </a:r>
          </a:p>
        </p:txBody>
      </p:sp>
      <p:sp>
        <p:nvSpPr>
          <p:cNvPr id="378882" name="Rectangle 2"/>
          <p:cNvSpPr>
            <a:spLocks noGrp="1" noChangeArrowheads="1"/>
          </p:cNvSpPr>
          <p:nvPr>
            <p:ph type="title"/>
          </p:nvPr>
        </p:nvSpPr>
        <p:spPr>
          <a:xfrm>
            <a:off x="588828" y="188913"/>
            <a:ext cx="7620000" cy="685800"/>
          </a:xfrm>
        </p:spPr>
        <p:txBody>
          <a:bodyPr/>
          <a:lstStyle/>
          <a:p>
            <a:pPr eaLnBrk="1" hangingPunct="1">
              <a:defRPr/>
            </a:pPr>
            <a:r>
              <a:rPr lang="ja-JP" altLang="en-US" sz="3400" dirty="0">
                <a:ea typeface="ＭＳ Ｐゴシック" pitchFamily="-64" charset="-128"/>
              </a:rPr>
              <a:t>構造体とは</a:t>
            </a:r>
            <a:endParaRPr lang="ja-JP" altLang="en-US" dirty="0">
              <a:ea typeface="ＭＳ Ｐゴシック" pitchFamily="-64" charset="-128"/>
            </a:endParaRPr>
          </a:p>
        </p:txBody>
      </p:sp>
      <p:sp>
        <p:nvSpPr>
          <p:cNvPr id="11271" name="Rectangle 3"/>
          <p:cNvSpPr>
            <a:spLocks noGrp="1" noChangeArrowheads="1"/>
          </p:cNvSpPr>
          <p:nvPr>
            <p:ph type="body" idx="1"/>
          </p:nvPr>
        </p:nvSpPr>
        <p:spPr>
          <a:xfrm>
            <a:off x="500026" y="1071546"/>
            <a:ext cx="6378446" cy="500066"/>
          </a:xfrm>
        </p:spPr>
        <p:txBody>
          <a:bodyPr>
            <a:noAutofit/>
          </a:bodyPr>
          <a:lstStyle/>
          <a:p>
            <a:pPr eaLnBrk="1" hangingPunct="1">
              <a:buNone/>
            </a:pPr>
            <a:r>
              <a:rPr lang="ja-JP" altLang="en-US" sz="2800" dirty="0">
                <a:ea typeface="ＭＳ Ｐゴシック" charset="-128"/>
              </a:rPr>
              <a:t>学生の身体検査のデータの型</a:t>
            </a:r>
            <a:endParaRPr lang="en-US" altLang="ja-JP" sz="2800" dirty="0">
              <a:ea typeface="ＭＳ Ｐゴシック" charset="-128"/>
            </a:endParaRPr>
          </a:p>
        </p:txBody>
      </p:sp>
      <p:sp>
        <p:nvSpPr>
          <p:cNvPr id="11272" name="Rectangle 4"/>
          <p:cNvSpPr>
            <a:spLocks noChangeArrowheads="1"/>
          </p:cNvSpPr>
          <p:nvPr/>
        </p:nvSpPr>
        <p:spPr bwMode="auto">
          <a:xfrm>
            <a:off x="1116013" y="1643050"/>
            <a:ext cx="6456383" cy="1200329"/>
          </a:xfrm>
          <a:prstGeom prst="rect">
            <a:avLst/>
          </a:prstGeom>
          <a:noFill/>
          <a:ln w="9525" algn="ctr">
            <a:noFill/>
            <a:miter lim="800000"/>
            <a:headEnd/>
            <a:tailEnd/>
          </a:ln>
        </p:spPr>
        <p:txBody>
          <a:bodyPr wrap="square">
            <a:spAutoFit/>
          </a:bodyPr>
          <a:lstStyle/>
          <a:p>
            <a:r>
              <a:rPr lang="en-US" altLang="ja-JP" sz="2400" dirty="0"/>
              <a:t> </a:t>
            </a:r>
            <a:r>
              <a:rPr lang="en-US" altLang="ja-JP" sz="2400" b="0" dirty="0"/>
              <a:t>char    name[20];	/* </a:t>
            </a:r>
            <a:r>
              <a:rPr lang="ja-JP" altLang="en-US" sz="2400" b="0" dirty="0"/>
              <a:t>名前 *</a:t>
            </a:r>
            <a:r>
              <a:rPr lang="en-US" altLang="ja-JP" sz="2400" b="0" dirty="0"/>
              <a:t>/</a:t>
            </a:r>
            <a:endParaRPr lang="ja-JP" altLang="en-US" sz="2400" b="0" dirty="0"/>
          </a:p>
          <a:p>
            <a:r>
              <a:rPr lang="en-US" altLang="ja-JP" sz="2400" b="0" dirty="0"/>
              <a:t> </a:t>
            </a:r>
            <a:r>
              <a:rPr lang="en-US" altLang="ja-JP" sz="2400" b="0" dirty="0" err="1"/>
              <a:t>int</a:t>
            </a:r>
            <a:r>
              <a:rPr lang="en-US" altLang="ja-JP" sz="2400" b="0" dirty="0"/>
              <a:t>       height;</a:t>
            </a:r>
            <a:r>
              <a:rPr lang="ja-JP" altLang="en-US" sz="2400" dirty="0"/>
              <a:t>              </a:t>
            </a:r>
            <a:r>
              <a:rPr lang="en-US" altLang="ja-JP" sz="2400" b="0" dirty="0"/>
              <a:t>/* </a:t>
            </a:r>
            <a:r>
              <a:rPr lang="ja-JP" altLang="en-US" sz="2400" b="0" dirty="0"/>
              <a:t>身長 *</a:t>
            </a:r>
            <a:r>
              <a:rPr lang="en-US" altLang="ja-JP" sz="2400" b="0" dirty="0"/>
              <a:t>/</a:t>
            </a:r>
            <a:endParaRPr lang="ja-JP" altLang="en-US" sz="2400" b="0" dirty="0"/>
          </a:p>
          <a:p>
            <a:r>
              <a:rPr lang="en-US" altLang="ja-JP" sz="2400" b="0" dirty="0"/>
              <a:t> double  weight;	/* </a:t>
            </a:r>
            <a:r>
              <a:rPr lang="ja-JP" altLang="en-US" sz="2400" b="0" dirty="0"/>
              <a:t>体重 *</a:t>
            </a:r>
            <a:r>
              <a:rPr lang="en-US" altLang="ja-JP" sz="2400" b="0" dirty="0"/>
              <a:t>/</a:t>
            </a:r>
          </a:p>
        </p:txBody>
      </p:sp>
      <p:sp>
        <p:nvSpPr>
          <p:cNvPr id="18" name="正方形/長方形 17"/>
          <p:cNvSpPr/>
          <p:nvPr/>
        </p:nvSpPr>
        <p:spPr>
          <a:xfrm>
            <a:off x="763743" y="5151977"/>
            <a:ext cx="5634876" cy="400110"/>
          </a:xfrm>
          <a:prstGeom prst="rect">
            <a:avLst/>
          </a:prstGeom>
        </p:spPr>
        <p:txBody>
          <a:bodyPr wrap="none">
            <a:spAutoFit/>
          </a:bodyPr>
          <a:lstStyle/>
          <a:p>
            <a:pPr>
              <a:defRPr/>
            </a:pPr>
            <a:r>
              <a:rPr lang="ja-JP" altLang="en-US" sz="2000" dirty="0">
                <a:ea typeface="ＭＳ Ｐゴシック" pitchFamily="-64" charset="-128"/>
              </a:rPr>
              <a:t>このようなデータを一つのかたまりとして扱いたい。</a:t>
            </a:r>
            <a:endParaRPr lang="en-US" altLang="ja-JP" sz="2000" dirty="0">
              <a:ea typeface="ＭＳ Ｐゴシック" pitchFamily="-64" charset="-128"/>
            </a:endParaRPr>
          </a:p>
        </p:txBody>
      </p:sp>
      <p:sp>
        <p:nvSpPr>
          <p:cNvPr id="16" name="テキスト ボックス 15"/>
          <p:cNvSpPr txBox="1"/>
          <p:nvPr/>
        </p:nvSpPr>
        <p:spPr>
          <a:xfrm>
            <a:off x="513674" y="3234519"/>
            <a:ext cx="4381328" cy="523220"/>
          </a:xfrm>
          <a:prstGeom prst="rect">
            <a:avLst/>
          </a:prstGeom>
          <a:noFill/>
        </p:spPr>
        <p:txBody>
          <a:bodyPr wrap="none" rtlCol="0">
            <a:spAutoFit/>
          </a:bodyPr>
          <a:lstStyle/>
          <a:p>
            <a:r>
              <a:rPr lang="ja-JP" altLang="en-US" sz="2800" dirty="0"/>
              <a:t>太郎君</a:t>
            </a:r>
            <a:r>
              <a:rPr kumimoji="1" lang="ja-JP" altLang="en-US" sz="2800" dirty="0"/>
              <a:t>の身体検査のデータ</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発展課題４</a:t>
            </a:r>
          </a:p>
        </p:txBody>
      </p:sp>
      <p:sp>
        <p:nvSpPr>
          <p:cNvPr id="4" name="正方形/長方形 3"/>
          <p:cNvSpPr/>
          <p:nvPr/>
        </p:nvSpPr>
        <p:spPr>
          <a:xfrm>
            <a:off x="4102693" y="2732559"/>
            <a:ext cx="4645922" cy="4093428"/>
          </a:xfrm>
          <a:prstGeom prst="rect">
            <a:avLst/>
          </a:prstGeom>
        </p:spPr>
        <p:txBody>
          <a:bodyPr wrap="square">
            <a:spAutoFit/>
          </a:bodyPr>
          <a:lstStyle/>
          <a:p>
            <a:r>
              <a:rPr lang="en-US" altLang="ja-JP" sz="2000" dirty="0"/>
              <a:t>[</a:t>
            </a:r>
            <a:r>
              <a:rPr lang="ja-JP" altLang="en-US" sz="2000" dirty="0"/>
              <a:t>実行例</a:t>
            </a:r>
            <a:r>
              <a:rPr lang="en-US" altLang="ja-JP" sz="2000" dirty="0"/>
              <a:t>]</a:t>
            </a:r>
          </a:p>
          <a:p>
            <a:r>
              <a:rPr lang="en-US" altLang="ja-JP" sz="2000" dirty="0"/>
              <a:t>1</a:t>
            </a:r>
            <a:r>
              <a:rPr lang="ja-JP" altLang="en-US" sz="2000" dirty="0"/>
              <a:t>人目</a:t>
            </a:r>
          </a:p>
          <a:p>
            <a:r>
              <a:rPr lang="ja-JP" altLang="en-US" sz="2000" dirty="0"/>
              <a:t>名前</a:t>
            </a:r>
            <a:r>
              <a:rPr lang="en-US" altLang="ja-JP" sz="2000" dirty="0"/>
              <a:t>: </a:t>
            </a:r>
            <a:r>
              <a:rPr lang="en-US" altLang="ja-JP" sz="2000" dirty="0">
                <a:solidFill>
                  <a:srgbClr val="FF0000"/>
                </a:solidFill>
              </a:rPr>
              <a:t>Taro</a:t>
            </a:r>
          </a:p>
          <a:p>
            <a:r>
              <a:rPr lang="ja-JP" altLang="en-US" sz="2000" dirty="0"/>
              <a:t>身長</a:t>
            </a:r>
            <a:r>
              <a:rPr lang="en-US" altLang="ja-JP" sz="2000" dirty="0"/>
              <a:t>: </a:t>
            </a:r>
            <a:r>
              <a:rPr lang="en-US" altLang="ja-JP" sz="2000" dirty="0">
                <a:solidFill>
                  <a:srgbClr val="FF0000"/>
                </a:solidFill>
              </a:rPr>
              <a:t>176</a:t>
            </a:r>
          </a:p>
          <a:p>
            <a:r>
              <a:rPr lang="en-US" altLang="ja-JP" sz="2000" dirty="0"/>
              <a:t>2</a:t>
            </a:r>
            <a:r>
              <a:rPr lang="ja-JP" altLang="en-US" sz="2000" dirty="0"/>
              <a:t>人目</a:t>
            </a:r>
          </a:p>
          <a:p>
            <a:r>
              <a:rPr lang="ja-JP" altLang="en-US" sz="2000" dirty="0"/>
              <a:t>名前</a:t>
            </a:r>
            <a:r>
              <a:rPr lang="en-US" altLang="ja-JP" sz="2000" dirty="0"/>
              <a:t>: </a:t>
            </a:r>
            <a:r>
              <a:rPr lang="en-US" altLang="ja-JP" sz="2000" dirty="0" err="1">
                <a:solidFill>
                  <a:srgbClr val="FF0000"/>
                </a:solidFill>
              </a:rPr>
              <a:t>Jiro</a:t>
            </a:r>
            <a:endParaRPr lang="en-US" altLang="ja-JP" sz="2000" dirty="0">
              <a:solidFill>
                <a:srgbClr val="FF0000"/>
              </a:solidFill>
            </a:endParaRPr>
          </a:p>
          <a:p>
            <a:r>
              <a:rPr lang="ja-JP" altLang="en-US" sz="2000" dirty="0"/>
              <a:t>身長</a:t>
            </a:r>
            <a:r>
              <a:rPr lang="en-US" altLang="ja-JP" sz="2000" dirty="0"/>
              <a:t>: </a:t>
            </a:r>
            <a:r>
              <a:rPr lang="en-US" altLang="ja-JP" sz="2000" dirty="0">
                <a:solidFill>
                  <a:srgbClr val="FF0000"/>
                </a:solidFill>
              </a:rPr>
              <a:t>165</a:t>
            </a:r>
          </a:p>
          <a:p>
            <a:r>
              <a:rPr lang="en-US" altLang="ja-JP" sz="2000" dirty="0"/>
              <a:t>3</a:t>
            </a:r>
            <a:r>
              <a:rPr lang="ja-JP" altLang="en-US" sz="2000" dirty="0"/>
              <a:t>人目</a:t>
            </a:r>
          </a:p>
          <a:p>
            <a:r>
              <a:rPr lang="ja-JP" altLang="en-US" sz="2000" dirty="0"/>
              <a:t>名前</a:t>
            </a:r>
            <a:r>
              <a:rPr lang="en-US" altLang="ja-JP" sz="2000" dirty="0"/>
              <a:t>: </a:t>
            </a:r>
            <a:r>
              <a:rPr lang="en-US" altLang="ja-JP" sz="2000" dirty="0" err="1">
                <a:solidFill>
                  <a:srgbClr val="FF0000"/>
                </a:solidFill>
              </a:rPr>
              <a:t>Saburo</a:t>
            </a:r>
            <a:endParaRPr lang="en-US" altLang="ja-JP" sz="2000" dirty="0">
              <a:solidFill>
                <a:srgbClr val="FF0000"/>
              </a:solidFill>
            </a:endParaRPr>
          </a:p>
          <a:p>
            <a:r>
              <a:rPr lang="ja-JP" altLang="en-US" sz="2000" dirty="0"/>
              <a:t>身長</a:t>
            </a:r>
            <a:r>
              <a:rPr lang="en-US" altLang="ja-JP" sz="2000" dirty="0"/>
              <a:t>: </a:t>
            </a:r>
            <a:r>
              <a:rPr lang="en-US" altLang="ja-JP" sz="2000" dirty="0">
                <a:solidFill>
                  <a:srgbClr val="FF0000"/>
                </a:solidFill>
              </a:rPr>
              <a:t>168</a:t>
            </a:r>
          </a:p>
          <a:p>
            <a:r>
              <a:rPr lang="ja-JP" altLang="en-US" sz="2000" dirty="0"/>
              <a:t>登録完了</a:t>
            </a:r>
            <a:endParaRPr lang="en-US" altLang="ja-JP" sz="2000" dirty="0"/>
          </a:p>
          <a:p>
            <a:r>
              <a:rPr lang="ja-JP" altLang="en-US" sz="2000" dirty="0"/>
              <a:t>基準となる身長</a:t>
            </a:r>
            <a:r>
              <a:rPr lang="en-US" altLang="ja-JP" sz="2000" dirty="0"/>
              <a:t>(cm)</a:t>
            </a:r>
            <a:r>
              <a:rPr lang="ja-JP" altLang="en-US" sz="2000" dirty="0"/>
              <a:t>を入力</a:t>
            </a:r>
            <a:r>
              <a:rPr lang="en-US" altLang="ja-JP" sz="2000" dirty="0"/>
              <a:t>: </a:t>
            </a:r>
            <a:r>
              <a:rPr lang="en-US" altLang="ja-JP" sz="2000" dirty="0">
                <a:solidFill>
                  <a:srgbClr val="FF0000"/>
                </a:solidFill>
              </a:rPr>
              <a:t>167</a:t>
            </a:r>
          </a:p>
          <a:p>
            <a:r>
              <a:rPr lang="ja-JP" altLang="en-US" sz="2000" dirty="0"/>
              <a:t>身長が</a:t>
            </a:r>
            <a:r>
              <a:rPr lang="en-US" altLang="ja-JP" sz="2000" dirty="0"/>
              <a:t>167cm</a:t>
            </a:r>
            <a:r>
              <a:rPr lang="ja-JP" altLang="en-US" sz="2000" dirty="0"/>
              <a:t>以上の学生</a:t>
            </a:r>
            <a:r>
              <a:rPr lang="en-US" altLang="ja-JP" sz="2000" dirty="0"/>
              <a:t>: Taro, </a:t>
            </a:r>
            <a:r>
              <a:rPr lang="en-US" altLang="ja-JP" sz="2000" dirty="0" err="1"/>
              <a:t>Saburo</a:t>
            </a:r>
            <a:endParaRPr lang="ja-JP" altLang="en-US" sz="2000" dirty="0"/>
          </a:p>
        </p:txBody>
      </p:sp>
      <p:sp>
        <p:nvSpPr>
          <p:cNvPr id="3" name="正方形/長方形 2"/>
          <p:cNvSpPr/>
          <p:nvPr/>
        </p:nvSpPr>
        <p:spPr>
          <a:xfrm>
            <a:off x="352767" y="1046111"/>
            <a:ext cx="8395840" cy="1631216"/>
          </a:xfrm>
          <a:prstGeom prst="rect">
            <a:avLst/>
          </a:prstGeom>
        </p:spPr>
        <p:txBody>
          <a:bodyPr wrap="square">
            <a:spAutoFit/>
          </a:bodyPr>
          <a:lstStyle/>
          <a:p>
            <a:r>
              <a:rPr lang="ja-JP" altLang="en-US" sz="2000" dirty="0"/>
              <a:t>キーボードから３人分の学生の名前、身長を入力したのち、基準となる身長を入力し、身長がそれ以上の学生の名前をコンマで区切って表示するプログラムを作成せよ。ただし、名前はアルファベットの文字列（</a:t>
            </a:r>
            <a:r>
              <a:rPr lang="en-US" altLang="ja-JP" sz="2000" dirty="0"/>
              <a:t>char</a:t>
            </a:r>
            <a:r>
              <a:rPr lang="ja-JP" altLang="en-US" sz="2000" dirty="0"/>
              <a:t>型の配列）で空白を含まないものとし、身長は</a:t>
            </a:r>
            <a:r>
              <a:rPr lang="en-US" altLang="ja-JP" sz="2000" dirty="0" err="1"/>
              <a:t>int</a:t>
            </a:r>
            <a:r>
              <a:rPr lang="ja-JP" altLang="en-US" sz="2000" dirty="0"/>
              <a:t>型</a:t>
            </a:r>
            <a:r>
              <a:rPr lang="en-US" altLang="ja-JP" sz="2000" dirty="0"/>
              <a:t>(</a:t>
            </a:r>
            <a:r>
              <a:rPr lang="ja-JP" altLang="en-US" sz="2000" dirty="0"/>
              <a:t>単位は</a:t>
            </a:r>
            <a:r>
              <a:rPr lang="en-US" altLang="ja-JP" sz="2000" dirty="0"/>
              <a:t>cm)</a:t>
            </a:r>
            <a:r>
              <a:rPr lang="ja-JP" altLang="en-US" sz="2000" dirty="0"/>
              <a:t> とする。また、一人の学生の情報を表すために以下の構造体型</a:t>
            </a:r>
            <a:r>
              <a:rPr lang="en-US" altLang="ja-JP" sz="2000" dirty="0"/>
              <a:t>student</a:t>
            </a:r>
            <a:r>
              <a:rPr lang="ja-JP" altLang="en-US" sz="2000" dirty="0"/>
              <a:t>を用いよ。</a:t>
            </a:r>
          </a:p>
        </p:txBody>
      </p:sp>
      <p:sp>
        <p:nvSpPr>
          <p:cNvPr id="7" name="正方形/長方形 6"/>
          <p:cNvSpPr/>
          <p:nvPr/>
        </p:nvSpPr>
        <p:spPr>
          <a:xfrm>
            <a:off x="762000" y="2877213"/>
            <a:ext cx="2448175" cy="1323439"/>
          </a:xfrm>
          <a:prstGeom prst="rect">
            <a:avLst/>
          </a:prstGeom>
        </p:spPr>
        <p:txBody>
          <a:bodyPr wrap="square">
            <a:spAutoFit/>
          </a:bodyPr>
          <a:lstStyle/>
          <a:p>
            <a:r>
              <a:rPr lang="en-US" altLang="ja-JP" sz="2000" dirty="0" err="1"/>
              <a:t>typedef</a:t>
            </a:r>
            <a:r>
              <a:rPr lang="en-US" altLang="ja-JP" sz="2000" dirty="0"/>
              <a:t> </a:t>
            </a:r>
            <a:r>
              <a:rPr lang="en-US" altLang="ja-JP" sz="2000" dirty="0" err="1"/>
              <a:t>struct</a:t>
            </a:r>
            <a:r>
              <a:rPr lang="en-US" altLang="ja-JP" sz="2000" dirty="0"/>
              <a:t> {</a:t>
            </a:r>
          </a:p>
          <a:p>
            <a:r>
              <a:rPr lang="en-US" altLang="ja-JP" sz="2000" dirty="0"/>
              <a:t>     char name[20];</a:t>
            </a:r>
          </a:p>
          <a:p>
            <a:r>
              <a:rPr lang="en-US" altLang="ja-JP" sz="2000" dirty="0"/>
              <a:t>     </a:t>
            </a:r>
            <a:r>
              <a:rPr lang="en-US" altLang="ja-JP" sz="2000" dirty="0" err="1"/>
              <a:t>int</a:t>
            </a:r>
            <a:r>
              <a:rPr lang="en-US" altLang="ja-JP" sz="2000" dirty="0"/>
              <a:t> height;</a:t>
            </a:r>
          </a:p>
          <a:p>
            <a:r>
              <a:rPr lang="en-US" altLang="ja-JP" sz="2000" dirty="0"/>
              <a:t>} student;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参考課題１</a:t>
            </a:r>
            <a:endParaRPr kumimoji="1" lang="ja-JP" altLang="en-US" sz="4000" dirty="0"/>
          </a:p>
        </p:txBody>
      </p:sp>
      <p:sp>
        <p:nvSpPr>
          <p:cNvPr id="4" name="正方形/長方形 3"/>
          <p:cNvSpPr/>
          <p:nvPr/>
        </p:nvSpPr>
        <p:spPr>
          <a:xfrm>
            <a:off x="416249" y="1199269"/>
            <a:ext cx="8331959" cy="1200329"/>
          </a:xfrm>
          <a:prstGeom prst="rect">
            <a:avLst/>
          </a:prstGeom>
        </p:spPr>
        <p:txBody>
          <a:bodyPr wrap="square">
            <a:spAutoFit/>
          </a:bodyPr>
          <a:lstStyle/>
          <a:p>
            <a:r>
              <a:rPr lang="ja-JP" altLang="en-US" sz="2400" dirty="0"/>
              <a:t>キーボードから３人分の名前および数学、英語の点数を</a:t>
            </a:r>
            <a:r>
              <a:rPr lang="en-US" altLang="ja-JP" sz="2400" dirty="0" err="1"/>
              <a:t>int</a:t>
            </a:r>
            <a:r>
              <a:rPr lang="ja-JP" altLang="en-US" sz="2400" dirty="0"/>
              <a:t>型で入力し、各科目の平均点を</a:t>
            </a:r>
            <a:r>
              <a:rPr lang="en-US" altLang="ja-JP" sz="2400" dirty="0"/>
              <a:t>double</a:t>
            </a:r>
            <a:r>
              <a:rPr lang="ja-JP" altLang="en-US" sz="2400" dirty="0"/>
              <a:t>型</a:t>
            </a:r>
            <a:r>
              <a:rPr lang="ja-JP" altLang="en-US" sz="2400"/>
              <a:t>で求め、小数点以下</a:t>
            </a:r>
            <a:r>
              <a:rPr lang="en-US" altLang="ja-JP" sz="2400" dirty="0"/>
              <a:t>1</a:t>
            </a:r>
            <a:r>
              <a:rPr lang="ja-JP" altLang="en-US" sz="2400"/>
              <a:t>桁まで表示せよ。 （</a:t>
            </a:r>
            <a:r>
              <a:rPr lang="en-US" altLang="ja-JP" sz="2400" dirty="0" err="1"/>
              <a:t>printf</a:t>
            </a:r>
            <a:r>
              <a:rPr lang="ja-JP" altLang="en-US" sz="2400"/>
              <a:t>の変換指定子</a:t>
            </a:r>
            <a:r>
              <a:rPr lang="en-US" altLang="ja-JP" sz="2400" dirty="0"/>
              <a:t> %.1f</a:t>
            </a:r>
            <a:r>
              <a:rPr lang="ja-JP" altLang="en-US" sz="2400"/>
              <a:t>）</a:t>
            </a:r>
            <a:endParaRPr lang="en-US" altLang="ja-JP" sz="2400" dirty="0"/>
          </a:p>
        </p:txBody>
      </p:sp>
      <p:sp>
        <p:nvSpPr>
          <p:cNvPr id="5" name="正方形/長方形 4"/>
          <p:cNvSpPr/>
          <p:nvPr/>
        </p:nvSpPr>
        <p:spPr>
          <a:xfrm>
            <a:off x="1268117" y="2399598"/>
            <a:ext cx="6584965" cy="4401205"/>
          </a:xfrm>
          <a:prstGeom prst="rect">
            <a:avLst/>
          </a:prstGeom>
        </p:spPr>
        <p:txBody>
          <a:bodyPr wrap="square">
            <a:spAutoFit/>
          </a:bodyPr>
          <a:lstStyle/>
          <a:p>
            <a:r>
              <a:rPr lang="en-US" altLang="ja-JP" sz="2000" dirty="0"/>
              <a:t>[</a:t>
            </a:r>
            <a:r>
              <a:rPr lang="ja-JP" altLang="en-US" sz="2000" dirty="0"/>
              <a:t>実行例</a:t>
            </a:r>
            <a:r>
              <a:rPr lang="en-US" altLang="ja-JP" sz="2000" dirty="0"/>
              <a:t>]</a:t>
            </a:r>
          </a:p>
          <a:p>
            <a:r>
              <a:rPr lang="en-US" altLang="ja-JP" sz="2000" dirty="0"/>
              <a:t>1</a:t>
            </a:r>
            <a:r>
              <a:rPr lang="ja-JP" altLang="en-US" sz="2000" dirty="0"/>
              <a:t>人目</a:t>
            </a:r>
          </a:p>
          <a:p>
            <a:r>
              <a:rPr lang="ja-JP" altLang="en-US" sz="2000" dirty="0"/>
              <a:t>名前</a:t>
            </a:r>
            <a:r>
              <a:rPr lang="en-US" altLang="ja-JP" sz="2000" dirty="0"/>
              <a:t>: </a:t>
            </a:r>
            <a:r>
              <a:rPr lang="en-US" altLang="ja-JP" sz="2000" dirty="0">
                <a:solidFill>
                  <a:srgbClr val="FF0000"/>
                </a:solidFill>
              </a:rPr>
              <a:t>Taro</a:t>
            </a:r>
          </a:p>
          <a:p>
            <a:r>
              <a:rPr lang="ja-JP" altLang="en-US" sz="2000" dirty="0"/>
              <a:t>数学</a:t>
            </a:r>
            <a:r>
              <a:rPr lang="en-US" altLang="ja-JP" sz="2000" dirty="0"/>
              <a:t>: </a:t>
            </a:r>
            <a:r>
              <a:rPr lang="en-US" altLang="ja-JP" sz="2000" dirty="0">
                <a:solidFill>
                  <a:srgbClr val="FF0000"/>
                </a:solidFill>
              </a:rPr>
              <a:t>80</a:t>
            </a:r>
          </a:p>
          <a:p>
            <a:r>
              <a:rPr lang="ja-JP" altLang="en-US" sz="2000" dirty="0"/>
              <a:t>英語</a:t>
            </a:r>
            <a:r>
              <a:rPr lang="en-US" altLang="ja-JP" sz="2000" dirty="0"/>
              <a:t>: </a:t>
            </a:r>
            <a:r>
              <a:rPr lang="en-US" altLang="ja-JP" sz="2000" dirty="0">
                <a:solidFill>
                  <a:srgbClr val="FF0000"/>
                </a:solidFill>
              </a:rPr>
              <a:t>90</a:t>
            </a:r>
          </a:p>
          <a:p>
            <a:r>
              <a:rPr lang="en-US" altLang="ja-JP" sz="2000" dirty="0"/>
              <a:t>2</a:t>
            </a:r>
            <a:r>
              <a:rPr lang="ja-JP" altLang="en-US" sz="2000" dirty="0"/>
              <a:t>人目</a:t>
            </a:r>
          </a:p>
          <a:p>
            <a:r>
              <a:rPr lang="ja-JP" altLang="en-US" sz="2000" dirty="0"/>
              <a:t>名前</a:t>
            </a:r>
            <a:r>
              <a:rPr lang="en-US" altLang="ja-JP" sz="2000" dirty="0"/>
              <a:t>: </a:t>
            </a:r>
            <a:r>
              <a:rPr lang="en-US" altLang="ja-JP" sz="2000" dirty="0" err="1">
                <a:solidFill>
                  <a:srgbClr val="FF0000"/>
                </a:solidFill>
              </a:rPr>
              <a:t>Jiro</a:t>
            </a:r>
            <a:endParaRPr lang="en-US" altLang="ja-JP" sz="2000" dirty="0">
              <a:solidFill>
                <a:srgbClr val="FF0000"/>
              </a:solidFill>
            </a:endParaRPr>
          </a:p>
          <a:p>
            <a:r>
              <a:rPr lang="ja-JP" altLang="en-US" sz="2000" dirty="0"/>
              <a:t>数学</a:t>
            </a:r>
            <a:r>
              <a:rPr lang="en-US" altLang="ja-JP" sz="2000" dirty="0"/>
              <a:t>: </a:t>
            </a:r>
            <a:r>
              <a:rPr lang="en-US" altLang="ja-JP" sz="2000" dirty="0">
                <a:solidFill>
                  <a:srgbClr val="FF0000"/>
                </a:solidFill>
              </a:rPr>
              <a:t>70</a:t>
            </a:r>
          </a:p>
          <a:p>
            <a:r>
              <a:rPr lang="ja-JP" altLang="en-US" sz="2000" dirty="0"/>
              <a:t>英語</a:t>
            </a:r>
            <a:r>
              <a:rPr lang="en-US" altLang="ja-JP" sz="2000" dirty="0"/>
              <a:t>: </a:t>
            </a:r>
            <a:r>
              <a:rPr lang="en-US" altLang="ja-JP" sz="2000" dirty="0">
                <a:solidFill>
                  <a:srgbClr val="FF0000"/>
                </a:solidFill>
              </a:rPr>
              <a:t>70</a:t>
            </a:r>
          </a:p>
          <a:p>
            <a:r>
              <a:rPr lang="en-US" altLang="ja-JP" sz="2000" dirty="0"/>
              <a:t>3</a:t>
            </a:r>
            <a:r>
              <a:rPr lang="ja-JP" altLang="en-US" sz="2000" dirty="0"/>
              <a:t>人目</a:t>
            </a:r>
          </a:p>
          <a:p>
            <a:r>
              <a:rPr lang="ja-JP" altLang="en-US" sz="2000" dirty="0"/>
              <a:t>名前</a:t>
            </a:r>
            <a:r>
              <a:rPr lang="en-US" altLang="ja-JP" sz="2000" dirty="0"/>
              <a:t>: </a:t>
            </a:r>
            <a:r>
              <a:rPr lang="en-US" altLang="ja-JP" sz="2000" dirty="0" err="1">
                <a:solidFill>
                  <a:srgbClr val="FF0000"/>
                </a:solidFill>
              </a:rPr>
              <a:t>Saburo</a:t>
            </a:r>
            <a:endParaRPr lang="en-US" altLang="ja-JP" sz="2000" dirty="0">
              <a:solidFill>
                <a:srgbClr val="FF0000"/>
              </a:solidFill>
            </a:endParaRPr>
          </a:p>
          <a:p>
            <a:r>
              <a:rPr lang="ja-JP" altLang="en-US" sz="2000" dirty="0"/>
              <a:t>数学</a:t>
            </a:r>
            <a:r>
              <a:rPr lang="en-US" altLang="ja-JP" sz="2000" dirty="0"/>
              <a:t>: </a:t>
            </a:r>
            <a:r>
              <a:rPr lang="en-US" altLang="ja-JP" sz="2000" dirty="0">
                <a:solidFill>
                  <a:srgbClr val="FF0000"/>
                </a:solidFill>
              </a:rPr>
              <a:t>90</a:t>
            </a:r>
          </a:p>
          <a:p>
            <a:r>
              <a:rPr lang="ja-JP" altLang="en-US" sz="2000" dirty="0"/>
              <a:t>英語</a:t>
            </a:r>
            <a:r>
              <a:rPr lang="en-US" altLang="ja-JP" sz="2000" dirty="0"/>
              <a:t>: </a:t>
            </a:r>
            <a:r>
              <a:rPr lang="en-US" altLang="ja-JP" sz="2000" dirty="0">
                <a:solidFill>
                  <a:srgbClr val="FF0000"/>
                </a:solidFill>
              </a:rPr>
              <a:t>60</a:t>
            </a:r>
          </a:p>
          <a:p>
            <a:r>
              <a:rPr lang="ja-JP" altLang="en-US" sz="2000" dirty="0"/>
              <a:t>数学の平均点</a:t>
            </a:r>
            <a:r>
              <a:rPr lang="ja-JP" altLang="en-US" sz="2000"/>
              <a:t>は</a:t>
            </a:r>
            <a:r>
              <a:rPr lang="en-US" altLang="ja-JP" sz="2000" dirty="0"/>
              <a:t>80.0</a:t>
            </a:r>
            <a:r>
              <a:rPr lang="ja-JP" altLang="en-US" sz="2000"/>
              <a:t>点</a:t>
            </a:r>
            <a:r>
              <a:rPr lang="en-US" altLang="ja-JP" sz="2000" dirty="0"/>
              <a:t>, </a:t>
            </a:r>
            <a:r>
              <a:rPr lang="ja-JP" altLang="en-US" sz="2000" dirty="0"/>
              <a:t>英語の平均点</a:t>
            </a:r>
            <a:r>
              <a:rPr lang="ja-JP" altLang="en-US" sz="2000"/>
              <a:t>は</a:t>
            </a:r>
            <a:r>
              <a:rPr lang="en-US" altLang="ja-JP" sz="2000" dirty="0"/>
              <a:t>73.3</a:t>
            </a:r>
            <a:r>
              <a:rPr lang="ja-JP" altLang="en-US" sz="2000"/>
              <a:t>点</a:t>
            </a:r>
            <a:r>
              <a:rPr lang="ja-JP" altLang="en-US" sz="2000" dirty="0"/>
              <a:t>です。</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47147" y="147484"/>
            <a:ext cx="3665579" cy="808574"/>
          </a:xfrm>
        </p:spPr>
        <p:txBody>
          <a:bodyPr>
            <a:normAutofit/>
          </a:bodyPr>
          <a:lstStyle/>
          <a:p>
            <a:r>
              <a:rPr kumimoji="1" lang="ja-JP" altLang="en-US" sz="3200" dirty="0"/>
              <a:t>参考課題の解答例</a:t>
            </a:r>
          </a:p>
        </p:txBody>
      </p:sp>
      <p:sp>
        <p:nvSpPr>
          <p:cNvPr id="7" name="正方形/長方形 6"/>
          <p:cNvSpPr/>
          <p:nvPr/>
        </p:nvSpPr>
        <p:spPr>
          <a:xfrm>
            <a:off x="629589" y="354842"/>
            <a:ext cx="3312826" cy="6247864"/>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err="1"/>
              <a:t>typedef</a:t>
            </a:r>
            <a:r>
              <a:rPr lang="en-US" altLang="ja-JP" sz="2000" dirty="0"/>
              <a:t> </a:t>
            </a:r>
            <a:r>
              <a:rPr lang="en-US" altLang="ja-JP" sz="2000" dirty="0" err="1"/>
              <a:t>struct</a:t>
            </a:r>
            <a:r>
              <a:rPr lang="en-US" altLang="ja-JP" sz="2000" dirty="0"/>
              <a:t>{</a:t>
            </a:r>
          </a:p>
          <a:p>
            <a:r>
              <a:rPr lang="en-US" altLang="ja-JP" sz="2000" dirty="0"/>
              <a:t>  char name[20];</a:t>
            </a:r>
          </a:p>
          <a:p>
            <a:r>
              <a:rPr lang="en-US" altLang="ja-JP" sz="2000" dirty="0"/>
              <a:t>  </a:t>
            </a:r>
            <a:r>
              <a:rPr lang="en-US" altLang="ja-JP" sz="2000" dirty="0" err="1"/>
              <a:t>int</a:t>
            </a:r>
            <a:r>
              <a:rPr lang="en-US" altLang="ja-JP" sz="2000" dirty="0"/>
              <a:t> math;</a:t>
            </a:r>
          </a:p>
          <a:p>
            <a:r>
              <a:rPr lang="en-US" altLang="ja-JP" sz="2000" dirty="0"/>
              <a:t>  </a:t>
            </a:r>
            <a:r>
              <a:rPr lang="en-US" altLang="ja-JP" sz="2000" dirty="0" err="1"/>
              <a:t>int</a:t>
            </a:r>
            <a:r>
              <a:rPr lang="en-US" altLang="ja-JP" sz="2000" dirty="0"/>
              <a:t> </a:t>
            </a:r>
            <a:r>
              <a:rPr lang="en-US" altLang="ja-JP" sz="2000" dirty="0" err="1"/>
              <a:t>english</a:t>
            </a:r>
            <a:r>
              <a:rPr lang="en-US" altLang="ja-JP" sz="2000" dirty="0"/>
              <a:t>;</a:t>
            </a:r>
          </a:p>
          <a:p>
            <a:r>
              <a:rPr lang="en-US" altLang="ja-JP" sz="2000" dirty="0"/>
              <a:t>}student;</a:t>
            </a:r>
          </a:p>
          <a:p>
            <a:endParaRPr lang="en-US" altLang="ja-JP" sz="2000" dirty="0"/>
          </a:p>
          <a:p>
            <a:r>
              <a:rPr lang="en-US" altLang="ja-JP" sz="2000" dirty="0" err="1"/>
              <a:t>int</a:t>
            </a:r>
            <a:r>
              <a:rPr lang="en-US" altLang="ja-JP" sz="2000" dirty="0"/>
              <a:t> main(void){</a:t>
            </a:r>
          </a:p>
          <a:p>
            <a:r>
              <a:rPr lang="en-US" altLang="ja-JP" sz="2000" dirty="0"/>
              <a:t>  student s[3];</a:t>
            </a:r>
          </a:p>
          <a:p>
            <a:r>
              <a:rPr lang="en-US" altLang="ja-JP" sz="2000" dirty="0"/>
              <a:t>  </a:t>
            </a:r>
            <a:r>
              <a:rPr lang="en-US" altLang="ja-JP" sz="2000" dirty="0" err="1"/>
              <a:t>int</a:t>
            </a:r>
            <a:r>
              <a:rPr lang="en-US" altLang="ja-JP" sz="2000" dirty="0"/>
              <a:t> a, </a:t>
            </a:r>
            <a:r>
              <a:rPr lang="en-US" altLang="ja-JP" sz="2000" dirty="0" err="1"/>
              <a:t>i</a:t>
            </a:r>
            <a:r>
              <a:rPr lang="en-US" altLang="ja-JP" sz="2000" dirty="0"/>
              <a:t>, sum;</a:t>
            </a:r>
          </a:p>
          <a:p>
            <a:r>
              <a:rPr lang="en-US" altLang="ja-JP" sz="2000" dirty="0"/>
              <a:t>  double </a:t>
            </a:r>
            <a:r>
              <a:rPr lang="en-US" altLang="ja-JP" sz="2000" dirty="0" err="1"/>
              <a:t>mAver</a:t>
            </a:r>
            <a:r>
              <a:rPr lang="en-US" altLang="ja-JP" sz="2000" dirty="0"/>
              <a:t>, </a:t>
            </a:r>
            <a:r>
              <a:rPr lang="en-US" altLang="ja-JP" sz="2000" dirty="0" err="1"/>
              <a:t>eAver</a:t>
            </a:r>
            <a:r>
              <a:rPr lang="en-US" altLang="ja-JP" sz="2000" dirty="0"/>
              <a:t>;</a:t>
            </a:r>
          </a:p>
          <a:p>
            <a:r>
              <a:rPr lang="en-US" altLang="ja-JP" sz="2000" dirty="0"/>
              <a:t>  for(</a:t>
            </a:r>
            <a:r>
              <a:rPr lang="en-US" altLang="ja-JP" sz="2000" dirty="0" err="1"/>
              <a:t>i</a:t>
            </a:r>
            <a:r>
              <a:rPr lang="en-US" altLang="ja-JP" sz="2000" dirty="0"/>
              <a:t>=0;i&lt;3;i++){</a:t>
            </a:r>
          </a:p>
          <a:p>
            <a:r>
              <a:rPr lang="en-US" altLang="ja-JP" sz="2000" dirty="0"/>
              <a:t>    </a:t>
            </a:r>
            <a:r>
              <a:rPr lang="en-US" altLang="ja-JP" sz="2000" dirty="0" err="1"/>
              <a:t>printf</a:t>
            </a:r>
            <a:r>
              <a:rPr lang="en-US" altLang="ja-JP" sz="2000" dirty="0"/>
              <a:t>("%d</a:t>
            </a:r>
            <a:r>
              <a:rPr lang="ja-JP" altLang="en-US" sz="2000" dirty="0"/>
              <a:t>人目</a:t>
            </a:r>
            <a:r>
              <a:rPr lang="en-US" altLang="ja-JP" sz="2000" dirty="0"/>
              <a:t>\n",i+1);</a:t>
            </a:r>
          </a:p>
          <a:p>
            <a:r>
              <a:rPr lang="en-US" altLang="ja-JP" sz="2000" dirty="0"/>
              <a:t>    </a:t>
            </a:r>
            <a:r>
              <a:rPr lang="en-US" altLang="ja-JP" sz="2000" dirty="0" err="1"/>
              <a:t>printf</a:t>
            </a:r>
            <a:r>
              <a:rPr lang="en-US" altLang="ja-JP" sz="2000" dirty="0"/>
              <a:t>("</a:t>
            </a:r>
            <a:r>
              <a:rPr lang="ja-JP" altLang="en-US" sz="2000" dirty="0"/>
              <a:t>名前</a:t>
            </a:r>
            <a:r>
              <a:rPr lang="en-US" altLang="ja-JP" sz="2000" dirty="0"/>
              <a:t>: ");</a:t>
            </a:r>
          </a:p>
          <a:p>
            <a:r>
              <a:rPr lang="en-US" altLang="ja-JP" sz="2000" dirty="0"/>
              <a:t>    </a:t>
            </a:r>
            <a:r>
              <a:rPr lang="en-US" altLang="ja-JP" sz="2000" dirty="0" err="1"/>
              <a:t>scanf</a:t>
            </a:r>
            <a:r>
              <a:rPr lang="en-US" altLang="ja-JP" sz="2000" dirty="0"/>
              <a:t>("%</a:t>
            </a:r>
            <a:r>
              <a:rPr lang="en-US" altLang="ja-JP" sz="2000" dirty="0" err="1"/>
              <a:t>s",s</a:t>
            </a:r>
            <a:r>
              <a:rPr lang="en-US" altLang="ja-JP" sz="2000" dirty="0"/>
              <a:t>[</a:t>
            </a:r>
            <a:r>
              <a:rPr lang="en-US" altLang="ja-JP" sz="2000" dirty="0" err="1"/>
              <a:t>i</a:t>
            </a:r>
            <a:r>
              <a:rPr lang="en-US" altLang="ja-JP" sz="2000" dirty="0"/>
              <a:t>].name);</a:t>
            </a:r>
          </a:p>
          <a:p>
            <a:r>
              <a:rPr lang="en-US" altLang="ja-JP" sz="2000" dirty="0"/>
              <a:t>    </a:t>
            </a:r>
            <a:r>
              <a:rPr lang="en-US" altLang="ja-JP" sz="2000" dirty="0" err="1"/>
              <a:t>printf</a:t>
            </a:r>
            <a:r>
              <a:rPr lang="en-US" altLang="ja-JP" sz="2000" dirty="0"/>
              <a:t>("</a:t>
            </a:r>
            <a:r>
              <a:rPr lang="ja-JP" altLang="en-US" sz="2000" dirty="0"/>
              <a:t>数学</a:t>
            </a:r>
            <a:r>
              <a:rPr lang="en-US" altLang="ja-JP" sz="2000" dirty="0"/>
              <a:t>: ");</a:t>
            </a:r>
          </a:p>
          <a:p>
            <a:r>
              <a:rPr lang="en-US" altLang="ja-JP" sz="2000" dirty="0"/>
              <a:t>    </a:t>
            </a:r>
            <a:r>
              <a:rPr lang="en-US" altLang="ja-JP" sz="2000" dirty="0" err="1"/>
              <a:t>scanf</a:t>
            </a:r>
            <a:r>
              <a:rPr lang="en-US" altLang="ja-JP" sz="2000" dirty="0"/>
              <a:t>("%</a:t>
            </a:r>
            <a:r>
              <a:rPr lang="en-US" altLang="ja-JP" sz="2000" dirty="0" err="1"/>
              <a:t>d",&amp;s</a:t>
            </a:r>
            <a:r>
              <a:rPr lang="en-US" altLang="ja-JP" sz="2000" dirty="0"/>
              <a:t>[</a:t>
            </a:r>
            <a:r>
              <a:rPr lang="en-US" altLang="ja-JP" sz="2000" dirty="0" err="1"/>
              <a:t>i</a:t>
            </a:r>
            <a:r>
              <a:rPr lang="en-US" altLang="ja-JP" sz="2000" dirty="0"/>
              <a:t>].math);</a:t>
            </a:r>
          </a:p>
          <a:p>
            <a:r>
              <a:rPr lang="en-US" altLang="ja-JP" sz="2000" dirty="0"/>
              <a:t>    </a:t>
            </a:r>
            <a:r>
              <a:rPr lang="en-US" altLang="ja-JP" sz="2000" dirty="0" err="1"/>
              <a:t>printf</a:t>
            </a:r>
            <a:r>
              <a:rPr lang="en-US" altLang="ja-JP" sz="2000" dirty="0"/>
              <a:t>("</a:t>
            </a:r>
            <a:r>
              <a:rPr lang="ja-JP" altLang="en-US" sz="2000" dirty="0"/>
              <a:t>英語</a:t>
            </a:r>
            <a:r>
              <a:rPr lang="en-US" altLang="ja-JP" sz="2000" dirty="0"/>
              <a:t>: ");</a:t>
            </a:r>
          </a:p>
          <a:p>
            <a:r>
              <a:rPr lang="en-US" altLang="ja-JP" sz="2000" dirty="0"/>
              <a:t>    </a:t>
            </a:r>
            <a:r>
              <a:rPr lang="en-US" altLang="ja-JP" sz="2000" dirty="0" err="1"/>
              <a:t>scanf</a:t>
            </a:r>
            <a:r>
              <a:rPr lang="en-US" altLang="ja-JP" sz="2000" dirty="0"/>
              <a:t>("%</a:t>
            </a:r>
            <a:r>
              <a:rPr lang="en-US" altLang="ja-JP" sz="2000" dirty="0" err="1"/>
              <a:t>d",&amp;s</a:t>
            </a:r>
            <a:r>
              <a:rPr lang="en-US" altLang="ja-JP" sz="2000" dirty="0"/>
              <a:t>[</a:t>
            </a:r>
            <a:r>
              <a:rPr lang="en-US" altLang="ja-JP" sz="2000" dirty="0" err="1"/>
              <a:t>i</a:t>
            </a:r>
            <a:r>
              <a:rPr lang="en-US" altLang="ja-JP" sz="2000" dirty="0"/>
              <a:t>].</a:t>
            </a:r>
            <a:r>
              <a:rPr lang="en-US" altLang="ja-JP" sz="2000" dirty="0" err="1"/>
              <a:t>english</a:t>
            </a:r>
            <a:r>
              <a:rPr lang="en-US" altLang="ja-JP" sz="2000" dirty="0"/>
              <a:t>);</a:t>
            </a:r>
          </a:p>
          <a:p>
            <a:r>
              <a:rPr lang="en-US" altLang="ja-JP" sz="2000" dirty="0"/>
              <a:t>  }</a:t>
            </a:r>
          </a:p>
        </p:txBody>
      </p:sp>
      <p:sp>
        <p:nvSpPr>
          <p:cNvPr id="8" name="正方形/長方形 7"/>
          <p:cNvSpPr/>
          <p:nvPr/>
        </p:nvSpPr>
        <p:spPr>
          <a:xfrm>
            <a:off x="4197246" y="1105958"/>
            <a:ext cx="4646951" cy="4370427"/>
          </a:xfrm>
          <a:prstGeom prst="rect">
            <a:avLst/>
          </a:prstGeom>
          <a:ln>
            <a:solidFill>
              <a:schemeClr val="tx1"/>
            </a:solidFill>
          </a:ln>
        </p:spPr>
        <p:txBody>
          <a:bodyPr wrap="square">
            <a:spAutoFit/>
          </a:bodyPr>
          <a:lstStyle/>
          <a:p>
            <a:r>
              <a:rPr lang="en-US" altLang="ja-JP" sz="2000" dirty="0"/>
              <a:t>/* </a:t>
            </a:r>
            <a:r>
              <a:rPr lang="ja-JP" altLang="en-US" sz="2000" dirty="0"/>
              <a:t>続き </a:t>
            </a:r>
            <a:r>
              <a:rPr lang="en-US" altLang="ja-JP" sz="2000" dirty="0"/>
              <a:t>*/</a:t>
            </a:r>
          </a:p>
          <a:p>
            <a:r>
              <a:rPr lang="ja-JP" altLang="en-US" sz="2000" dirty="0"/>
              <a:t> </a:t>
            </a:r>
            <a:r>
              <a:rPr lang="en-US" altLang="ja-JP" sz="2000" dirty="0"/>
              <a:t> sum=0;</a:t>
            </a:r>
          </a:p>
          <a:p>
            <a:r>
              <a:rPr lang="en-US" altLang="ja-JP" sz="2000" dirty="0"/>
              <a:t>  for(</a:t>
            </a:r>
            <a:r>
              <a:rPr lang="en-US" altLang="ja-JP" sz="2000" dirty="0" err="1"/>
              <a:t>i</a:t>
            </a:r>
            <a:r>
              <a:rPr lang="en-US" altLang="ja-JP" sz="2000" dirty="0"/>
              <a:t>=0;i&lt;3;i++)</a:t>
            </a:r>
          </a:p>
          <a:p>
            <a:r>
              <a:rPr lang="en-US" altLang="ja-JP" sz="2000" dirty="0"/>
              <a:t>    sum=</a:t>
            </a:r>
            <a:r>
              <a:rPr lang="en-US" altLang="ja-JP" sz="2000" dirty="0" err="1"/>
              <a:t>sum+s</a:t>
            </a:r>
            <a:r>
              <a:rPr lang="en-US" altLang="ja-JP" sz="2000" dirty="0"/>
              <a:t>[</a:t>
            </a:r>
            <a:r>
              <a:rPr lang="en-US" altLang="ja-JP" sz="2000" dirty="0" err="1"/>
              <a:t>i</a:t>
            </a:r>
            <a:r>
              <a:rPr lang="en-US" altLang="ja-JP" sz="2000" dirty="0"/>
              <a:t>].math;</a:t>
            </a:r>
          </a:p>
          <a:p>
            <a:r>
              <a:rPr lang="en-US" altLang="ja-JP" sz="2000" dirty="0"/>
              <a:t>  </a:t>
            </a:r>
            <a:r>
              <a:rPr lang="en-US" altLang="ja-JP" sz="2000" dirty="0" err="1"/>
              <a:t>mAver</a:t>
            </a:r>
            <a:r>
              <a:rPr lang="en-US" altLang="ja-JP" sz="2000" dirty="0"/>
              <a:t> = (double) sum / 3;</a:t>
            </a:r>
          </a:p>
          <a:p>
            <a:r>
              <a:rPr lang="en-US" altLang="ja-JP" sz="2000" dirty="0"/>
              <a:t>  sum=0;</a:t>
            </a:r>
          </a:p>
          <a:p>
            <a:r>
              <a:rPr lang="en-US" altLang="ja-JP" sz="2000" dirty="0"/>
              <a:t>  for(</a:t>
            </a:r>
            <a:r>
              <a:rPr lang="en-US" altLang="ja-JP" sz="2000" dirty="0" err="1"/>
              <a:t>i</a:t>
            </a:r>
            <a:r>
              <a:rPr lang="en-US" altLang="ja-JP" sz="2000" dirty="0"/>
              <a:t>=0;i&lt;3;i++)</a:t>
            </a:r>
          </a:p>
          <a:p>
            <a:r>
              <a:rPr lang="en-US" altLang="ja-JP" sz="2000" dirty="0"/>
              <a:t>    sum=</a:t>
            </a:r>
            <a:r>
              <a:rPr lang="en-US" altLang="ja-JP" sz="2000" dirty="0" err="1"/>
              <a:t>sum+s</a:t>
            </a:r>
            <a:r>
              <a:rPr lang="en-US" altLang="ja-JP" sz="2000" dirty="0"/>
              <a:t>[</a:t>
            </a:r>
            <a:r>
              <a:rPr lang="en-US" altLang="ja-JP" sz="2000" dirty="0" err="1"/>
              <a:t>i</a:t>
            </a:r>
            <a:r>
              <a:rPr lang="en-US" altLang="ja-JP" sz="2000" dirty="0"/>
              <a:t>].</a:t>
            </a:r>
            <a:r>
              <a:rPr lang="en-US" altLang="ja-JP" sz="2000" dirty="0" err="1"/>
              <a:t>english</a:t>
            </a:r>
            <a:r>
              <a:rPr lang="en-US" altLang="ja-JP" sz="2000" dirty="0"/>
              <a:t>;</a:t>
            </a:r>
          </a:p>
          <a:p>
            <a:r>
              <a:rPr lang="en-US" altLang="ja-JP" sz="2000" dirty="0"/>
              <a:t>  </a:t>
            </a:r>
            <a:r>
              <a:rPr lang="en-US" altLang="ja-JP" sz="2000" dirty="0" err="1"/>
              <a:t>eAver</a:t>
            </a:r>
            <a:r>
              <a:rPr lang="en-US" altLang="ja-JP" sz="2000" dirty="0"/>
              <a:t> = (double) sum / 3;</a:t>
            </a:r>
          </a:p>
          <a:p>
            <a:r>
              <a:rPr lang="en-US" altLang="ja-JP" sz="2000" dirty="0"/>
              <a:t>  </a:t>
            </a:r>
            <a:r>
              <a:rPr lang="en-US" altLang="ja-JP" sz="2000" dirty="0" err="1"/>
              <a:t>printf</a:t>
            </a:r>
            <a:r>
              <a:rPr lang="en-US" altLang="ja-JP" sz="2000" dirty="0"/>
              <a:t>("</a:t>
            </a:r>
            <a:r>
              <a:rPr lang="ja-JP" altLang="en-US" sz="2000" dirty="0"/>
              <a:t>数学の平均点</a:t>
            </a:r>
            <a:r>
              <a:rPr lang="ja-JP" altLang="en-US" sz="2000"/>
              <a:t>は</a:t>
            </a:r>
            <a:r>
              <a:rPr lang="en-US" altLang="ja-JP" sz="2000" dirty="0"/>
              <a:t>%.1f</a:t>
            </a:r>
            <a:r>
              <a:rPr lang="ja-JP" altLang="en-US" sz="2000" dirty="0"/>
              <a:t>点</a:t>
            </a:r>
            <a:r>
              <a:rPr lang="en-US" altLang="ja-JP" sz="2000" dirty="0"/>
              <a:t>, </a:t>
            </a:r>
            <a:r>
              <a:rPr lang="ja-JP" altLang="en-US" sz="2000" dirty="0"/>
              <a:t>英語の平均点</a:t>
            </a:r>
            <a:r>
              <a:rPr lang="ja-JP" altLang="en-US" sz="2000"/>
              <a:t>は</a:t>
            </a:r>
            <a:r>
              <a:rPr lang="en-US" altLang="ja-JP" sz="2000" dirty="0"/>
              <a:t>%.1f</a:t>
            </a:r>
            <a:r>
              <a:rPr lang="ja-JP" altLang="en-US" sz="2000" dirty="0"/>
              <a:t>点です。</a:t>
            </a:r>
            <a:r>
              <a:rPr lang="en-US" altLang="ja-JP" sz="2000" dirty="0"/>
              <a:t>\n",</a:t>
            </a:r>
          </a:p>
          <a:p>
            <a:r>
              <a:rPr lang="en-US" altLang="ja-JP" sz="2000" dirty="0"/>
              <a:t>         </a:t>
            </a:r>
            <a:r>
              <a:rPr lang="en-US" altLang="ja-JP" sz="2000" dirty="0" err="1"/>
              <a:t>mAver</a:t>
            </a:r>
            <a:r>
              <a:rPr lang="en-US" altLang="ja-JP" sz="2000" dirty="0"/>
              <a:t>, </a:t>
            </a:r>
            <a:r>
              <a:rPr lang="en-US" altLang="ja-JP" sz="2000" dirty="0" err="1"/>
              <a:t>eAver</a:t>
            </a:r>
            <a:r>
              <a:rPr lang="en-US" altLang="ja-JP" sz="2000" dirty="0"/>
              <a:t>);</a:t>
            </a:r>
          </a:p>
          <a:p>
            <a:r>
              <a:rPr lang="en-US" altLang="ja-JP" sz="2000" dirty="0"/>
              <a:t>  return 0;</a:t>
            </a:r>
          </a:p>
          <a:p>
            <a:r>
              <a:rPr lang="en-US" altLang="ja-JP" sz="2000" dirty="0"/>
              <a:t>}</a:t>
            </a:r>
            <a:endParaRPr lang="ja-JP" altLang="en-US"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補足</a:t>
            </a:r>
          </a:p>
        </p:txBody>
      </p:sp>
      <p:sp>
        <p:nvSpPr>
          <p:cNvPr id="3" name="コンテンツ プレースホルダー 2"/>
          <p:cNvSpPr>
            <a:spLocks noGrp="1"/>
          </p:cNvSpPr>
          <p:nvPr>
            <p:ph idx="1"/>
          </p:nvPr>
        </p:nvSpPr>
        <p:spPr/>
        <p:txBody>
          <a:bodyPr>
            <a:normAutofit fontScale="85000" lnSpcReduction="10000"/>
          </a:bodyPr>
          <a:lstStyle/>
          <a:p>
            <a:r>
              <a:rPr kumimoji="1" lang="ja-JP" altLang="en-US" dirty="0"/>
              <a:t>同じ構造体型（</a:t>
            </a:r>
            <a:r>
              <a:rPr kumimoji="1" lang="en-US" altLang="ja-JP" dirty="0" err="1"/>
              <a:t>struct</a:t>
            </a:r>
            <a:r>
              <a:rPr kumimoji="1" lang="en-US" altLang="ja-JP" dirty="0"/>
              <a:t> {…}</a:t>
            </a:r>
            <a:r>
              <a:rPr kumimoji="1" lang="ja-JP" altLang="en-US" dirty="0"/>
              <a:t>）の記述</a:t>
            </a:r>
            <a:r>
              <a:rPr kumimoji="1" lang="ja-JP" altLang="en-US"/>
              <a:t>が同じファイル（翻訳単位）に</a:t>
            </a:r>
            <a:r>
              <a:rPr kumimoji="1" lang="ja-JP" altLang="en-US" dirty="0"/>
              <a:t>あった場合、それらは違う型と解釈される。同じファイル内の</a:t>
            </a:r>
            <a:r>
              <a:rPr kumimoji="1" lang="en-US" altLang="ja-JP" dirty="0"/>
              <a:t>2</a:t>
            </a:r>
            <a:r>
              <a:rPr kumimoji="1" lang="ja-JP" altLang="en-US" dirty="0"/>
              <a:t>箇所以上で同じ構造体型（</a:t>
            </a:r>
            <a:r>
              <a:rPr kumimoji="1" lang="en-US" altLang="ja-JP" dirty="0" err="1"/>
              <a:t>struct</a:t>
            </a:r>
            <a:r>
              <a:rPr kumimoji="1" lang="en-US" altLang="ja-JP" dirty="0"/>
              <a:t> {…}</a:t>
            </a:r>
            <a:r>
              <a:rPr kumimoji="1" lang="ja-JP" altLang="en-US" dirty="0"/>
              <a:t>）で変数を宣言した場合、それらの間で代入をすることはできない。また、関数の仮引数宣言部分に同じ構造体型（</a:t>
            </a:r>
            <a:r>
              <a:rPr kumimoji="1" lang="en-US" altLang="ja-JP" dirty="0" err="1"/>
              <a:t>struct</a:t>
            </a:r>
            <a:r>
              <a:rPr kumimoji="1" lang="en-US" altLang="ja-JP" dirty="0"/>
              <a:t> {…}</a:t>
            </a:r>
            <a:r>
              <a:rPr kumimoji="1" lang="ja-JP" altLang="en-US" dirty="0"/>
              <a:t>）の記述をしてあっても引数として渡すことはできない。（</a:t>
            </a:r>
            <a:r>
              <a:rPr kumimoji="1" lang="en-US" altLang="ja-JP" dirty="0"/>
              <a:t>ISO C11 6.7.2.3</a:t>
            </a:r>
            <a:r>
              <a:rPr lang="ja-JP" altLang="en-US" dirty="0"/>
              <a:t>節の項目</a:t>
            </a:r>
            <a:r>
              <a:rPr lang="en-US" altLang="ja-JP" dirty="0"/>
              <a:t>5</a:t>
            </a:r>
            <a:r>
              <a:rPr lang="ja-JP" altLang="en-US" dirty="0"/>
              <a:t>を参照）</a:t>
            </a:r>
            <a:endParaRPr lang="en-US" altLang="ja-JP" dirty="0"/>
          </a:p>
          <a:p>
            <a:r>
              <a:rPr lang="ja-JP" altLang="en-US" dirty="0"/>
              <a:t>ただし、</a:t>
            </a:r>
            <a:r>
              <a:rPr lang="ja-JP" altLang="en-US"/>
              <a:t>別のファイル（翻訳単位）</a:t>
            </a:r>
            <a:r>
              <a:rPr lang="ja-JP" altLang="en-US" dirty="0"/>
              <a:t>に同じ構造体型の記述があった場合、それらは同じ型とみなされる。（これを許さないと分割コンパイルをするときに困る。）（</a:t>
            </a:r>
            <a:r>
              <a:rPr lang="en-US" altLang="ja-JP" dirty="0"/>
              <a:t>ISO C11 6.2.7</a:t>
            </a:r>
            <a:r>
              <a:rPr lang="ja-JP" altLang="en-US" dirty="0"/>
              <a:t>節の項目</a:t>
            </a:r>
            <a:r>
              <a:rPr lang="en-US" altLang="ja-JP" dirty="0"/>
              <a:t>1</a:t>
            </a:r>
            <a:r>
              <a:rPr lang="ja-JP" altLang="en-US" dirty="0"/>
              <a:t>を参照）</a:t>
            </a:r>
            <a:endParaRPr kumimoji="1" lang="en-US" altLang="ja-JP" dirty="0"/>
          </a:p>
        </p:txBody>
      </p:sp>
    </p:spTree>
    <p:extLst>
      <p:ext uri="{BB962C8B-B14F-4D97-AF65-F5344CB8AC3E}">
        <p14:creationId xmlns:p14="http://schemas.microsoft.com/office/powerpoint/2010/main" val="674685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547884" y="320608"/>
            <a:ext cx="7620000" cy="685800"/>
          </a:xfrm>
        </p:spPr>
        <p:txBody>
          <a:bodyPr/>
          <a:lstStyle/>
          <a:p>
            <a:pPr eaLnBrk="1" hangingPunct="1">
              <a:defRPr/>
            </a:pPr>
            <a:r>
              <a:rPr lang="ja-JP" altLang="en-US" sz="3400" dirty="0">
                <a:ea typeface="ＭＳ Ｐゴシック" pitchFamily="-64" charset="-128"/>
              </a:rPr>
              <a:t>構造体とは</a:t>
            </a:r>
          </a:p>
        </p:txBody>
      </p:sp>
      <p:sp>
        <p:nvSpPr>
          <p:cNvPr id="12293" name="Text Box 5"/>
          <p:cNvSpPr txBox="1">
            <a:spLocks noChangeArrowheads="1"/>
          </p:cNvSpPr>
          <p:nvPr/>
        </p:nvSpPr>
        <p:spPr bwMode="auto">
          <a:xfrm>
            <a:off x="357188" y="1285875"/>
            <a:ext cx="8083550" cy="461963"/>
          </a:xfrm>
          <a:prstGeom prst="rect">
            <a:avLst/>
          </a:prstGeom>
          <a:noFill/>
          <a:ln w="9525" algn="ctr">
            <a:noFill/>
            <a:miter lim="800000"/>
            <a:headEnd/>
            <a:tailEnd/>
          </a:ln>
        </p:spPr>
        <p:txBody>
          <a:bodyPr wrap="none">
            <a:spAutoFit/>
          </a:bodyPr>
          <a:lstStyle/>
          <a:p>
            <a:r>
              <a:rPr lang="ja-JP" altLang="en-US" sz="2400" b="0" dirty="0"/>
              <a:t>構造体とは，複数の型のデータをひとまとめにしたデータ構造</a:t>
            </a:r>
          </a:p>
        </p:txBody>
      </p:sp>
      <p:grpSp>
        <p:nvGrpSpPr>
          <p:cNvPr id="36" name="Group 19"/>
          <p:cNvGrpSpPr>
            <a:grpSpLocks/>
          </p:cNvGrpSpPr>
          <p:nvPr/>
        </p:nvGrpSpPr>
        <p:grpSpPr bwMode="auto">
          <a:xfrm>
            <a:off x="251520" y="2348968"/>
            <a:ext cx="2707027" cy="1714500"/>
            <a:chOff x="3470" y="2205"/>
            <a:chExt cx="1633" cy="1275"/>
          </a:xfrm>
        </p:grpSpPr>
        <p:sp>
          <p:nvSpPr>
            <p:cNvPr id="37"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38"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a:t>name</a:t>
              </a:r>
              <a:endParaRPr lang="ja-JP" altLang="en-US" dirty="0"/>
            </a:p>
          </p:txBody>
        </p:sp>
        <p:sp>
          <p:nvSpPr>
            <p:cNvPr id="39"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a:t>height</a:t>
              </a:r>
              <a:endParaRPr lang="ja-JP" altLang="en-US" dirty="0"/>
            </a:p>
          </p:txBody>
        </p:sp>
        <p:sp>
          <p:nvSpPr>
            <p:cNvPr id="40"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a:t>weight</a:t>
              </a:r>
              <a:endParaRPr lang="ja-JP" altLang="en-US" dirty="0"/>
            </a:p>
          </p:txBody>
        </p:sp>
        <p:sp>
          <p:nvSpPr>
            <p:cNvPr id="42"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dirty="0"/>
                <a:t>“Taro”</a:t>
              </a:r>
              <a:endParaRPr lang="ja-JP" altLang="en-US" sz="2000" b="0" dirty="0"/>
            </a:p>
          </p:txBody>
        </p:sp>
        <p:sp>
          <p:nvSpPr>
            <p:cNvPr id="43"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a:t>176</a:t>
              </a:r>
              <a:endParaRPr lang="ja-JP" altLang="en-US" sz="2000" b="0" dirty="0"/>
            </a:p>
          </p:txBody>
        </p:sp>
        <p:sp>
          <p:nvSpPr>
            <p:cNvPr id="44"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64.5</a:t>
              </a:r>
              <a:endParaRPr lang="ja-JP" altLang="en-US" sz="2000" b="0" dirty="0"/>
            </a:p>
          </p:txBody>
        </p:sp>
      </p:grpSp>
      <p:grpSp>
        <p:nvGrpSpPr>
          <p:cNvPr id="45" name="Group 19"/>
          <p:cNvGrpSpPr>
            <a:grpSpLocks/>
          </p:cNvGrpSpPr>
          <p:nvPr/>
        </p:nvGrpSpPr>
        <p:grpSpPr bwMode="auto">
          <a:xfrm>
            <a:off x="3203848" y="2348968"/>
            <a:ext cx="2707027" cy="1714500"/>
            <a:chOff x="3470" y="2205"/>
            <a:chExt cx="1633" cy="1275"/>
          </a:xfrm>
        </p:grpSpPr>
        <p:sp>
          <p:nvSpPr>
            <p:cNvPr id="46"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47"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a:t>name</a:t>
              </a:r>
              <a:endParaRPr lang="ja-JP" altLang="en-US" dirty="0"/>
            </a:p>
          </p:txBody>
        </p:sp>
        <p:sp>
          <p:nvSpPr>
            <p:cNvPr id="48"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a:t>height</a:t>
              </a:r>
              <a:endParaRPr lang="ja-JP" altLang="en-US" dirty="0"/>
            </a:p>
          </p:txBody>
        </p:sp>
        <p:sp>
          <p:nvSpPr>
            <p:cNvPr id="49"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a:t>weight</a:t>
              </a:r>
              <a:endParaRPr lang="ja-JP" altLang="en-US" dirty="0"/>
            </a:p>
          </p:txBody>
        </p:sp>
        <p:sp>
          <p:nvSpPr>
            <p:cNvPr id="50"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a:t>“</a:t>
              </a:r>
              <a:r>
                <a:rPr lang="en-US" altLang="ja-JP" sz="2000" b="0" dirty="0" err="1"/>
                <a:t>Jiro</a:t>
              </a:r>
              <a:r>
                <a:rPr lang="en-US" altLang="ja-JP" sz="2000" b="0" dirty="0"/>
                <a:t>”</a:t>
              </a:r>
              <a:endParaRPr lang="ja-JP" altLang="en-US" sz="2000" b="0" dirty="0"/>
            </a:p>
          </p:txBody>
        </p:sp>
        <p:sp>
          <p:nvSpPr>
            <p:cNvPr id="51"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a:t>165</a:t>
              </a:r>
              <a:endParaRPr lang="ja-JP" altLang="en-US" sz="2000" b="0" dirty="0"/>
            </a:p>
          </p:txBody>
        </p:sp>
        <p:sp>
          <p:nvSpPr>
            <p:cNvPr id="52"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55.5</a:t>
              </a:r>
              <a:endParaRPr lang="ja-JP" altLang="en-US" sz="2000" b="0" dirty="0"/>
            </a:p>
          </p:txBody>
        </p:sp>
      </p:grpSp>
      <p:grpSp>
        <p:nvGrpSpPr>
          <p:cNvPr id="53" name="Group 19"/>
          <p:cNvGrpSpPr>
            <a:grpSpLocks/>
          </p:cNvGrpSpPr>
          <p:nvPr/>
        </p:nvGrpSpPr>
        <p:grpSpPr bwMode="auto">
          <a:xfrm>
            <a:off x="6156176" y="2348968"/>
            <a:ext cx="2707027" cy="1714500"/>
            <a:chOff x="3470" y="2205"/>
            <a:chExt cx="1633" cy="1275"/>
          </a:xfrm>
        </p:grpSpPr>
        <p:sp>
          <p:nvSpPr>
            <p:cNvPr id="54"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55"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a:t>name</a:t>
              </a:r>
              <a:endParaRPr lang="ja-JP" altLang="en-US" dirty="0"/>
            </a:p>
          </p:txBody>
        </p:sp>
        <p:sp>
          <p:nvSpPr>
            <p:cNvPr id="56"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a:t>height</a:t>
              </a:r>
              <a:endParaRPr lang="ja-JP" altLang="en-US" dirty="0"/>
            </a:p>
          </p:txBody>
        </p:sp>
        <p:sp>
          <p:nvSpPr>
            <p:cNvPr id="57"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a:t>weight</a:t>
              </a:r>
              <a:endParaRPr lang="ja-JP" altLang="en-US" dirty="0"/>
            </a:p>
          </p:txBody>
        </p:sp>
        <p:sp>
          <p:nvSpPr>
            <p:cNvPr id="58"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a:t>“</a:t>
              </a:r>
              <a:r>
                <a:rPr lang="en-US" altLang="ja-JP" sz="2000" b="0" dirty="0" err="1"/>
                <a:t>Saburo</a:t>
              </a:r>
              <a:r>
                <a:rPr lang="en-US" altLang="ja-JP" sz="2000" b="0" dirty="0"/>
                <a:t>”</a:t>
              </a:r>
              <a:endParaRPr lang="ja-JP" altLang="en-US" sz="2000" b="0" dirty="0"/>
            </a:p>
          </p:txBody>
        </p:sp>
        <p:sp>
          <p:nvSpPr>
            <p:cNvPr id="59"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a:t>168</a:t>
              </a:r>
              <a:endParaRPr lang="ja-JP" altLang="en-US" sz="2000" b="0" dirty="0"/>
            </a:p>
          </p:txBody>
        </p:sp>
        <p:sp>
          <p:nvSpPr>
            <p:cNvPr id="60"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70.0</a:t>
              </a:r>
              <a:endParaRPr lang="ja-JP" altLang="en-US" sz="2000" b="0" dirty="0"/>
            </a:p>
          </p:txBody>
        </p:sp>
      </p:grpSp>
      <p:sp>
        <p:nvSpPr>
          <p:cNvPr id="61" name="テキスト ボックス 60"/>
          <p:cNvSpPr txBox="1"/>
          <p:nvPr/>
        </p:nvSpPr>
        <p:spPr>
          <a:xfrm>
            <a:off x="1042616" y="4148881"/>
            <a:ext cx="1495922" cy="369332"/>
          </a:xfrm>
          <a:prstGeom prst="rect">
            <a:avLst/>
          </a:prstGeom>
          <a:noFill/>
        </p:spPr>
        <p:txBody>
          <a:bodyPr wrap="none" rtlCol="0">
            <a:spAutoFit/>
          </a:bodyPr>
          <a:lstStyle/>
          <a:p>
            <a:r>
              <a:rPr kumimoji="1" lang="ja-JP" altLang="en-US" dirty="0"/>
              <a:t>構造体の例１</a:t>
            </a:r>
          </a:p>
        </p:txBody>
      </p:sp>
      <p:sp>
        <p:nvSpPr>
          <p:cNvPr id="62" name="テキスト ボックス 61"/>
          <p:cNvSpPr txBox="1"/>
          <p:nvPr/>
        </p:nvSpPr>
        <p:spPr>
          <a:xfrm>
            <a:off x="3907760" y="4148881"/>
            <a:ext cx="1495922" cy="369332"/>
          </a:xfrm>
          <a:prstGeom prst="rect">
            <a:avLst/>
          </a:prstGeom>
          <a:noFill/>
        </p:spPr>
        <p:txBody>
          <a:bodyPr wrap="none" rtlCol="0">
            <a:spAutoFit/>
          </a:bodyPr>
          <a:lstStyle/>
          <a:p>
            <a:r>
              <a:rPr kumimoji="1" lang="ja-JP" altLang="en-US" dirty="0"/>
              <a:t>構造体の例２</a:t>
            </a:r>
          </a:p>
        </p:txBody>
      </p:sp>
      <p:sp>
        <p:nvSpPr>
          <p:cNvPr id="63" name="テキスト ボックス 62"/>
          <p:cNvSpPr txBox="1"/>
          <p:nvPr/>
        </p:nvSpPr>
        <p:spPr>
          <a:xfrm>
            <a:off x="6816950" y="4148881"/>
            <a:ext cx="1495922" cy="369332"/>
          </a:xfrm>
          <a:prstGeom prst="rect">
            <a:avLst/>
          </a:prstGeom>
          <a:noFill/>
        </p:spPr>
        <p:txBody>
          <a:bodyPr wrap="none" rtlCol="0">
            <a:spAutoFit/>
          </a:bodyPr>
          <a:lstStyle/>
          <a:p>
            <a:r>
              <a:rPr kumimoji="1" lang="ja-JP" altLang="en-US" dirty="0"/>
              <a:t>構造体の例３</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547884" y="320608"/>
            <a:ext cx="7620000" cy="685800"/>
          </a:xfrm>
        </p:spPr>
        <p:txBody>
          <a:bodyPr/>
          <a:lstStyle/>
          <a:p>
            <a:pPr eaLnBrk="1" hangingPunct="1">
              <a:defRPr/>
            </a:pPr>
            <a:r>
              <a:rPr lang="ja-JP" altLang="en-US" sz="3400" dirty="0">
                <a:ea typeface="ＭＳ Ｐゴシック" pitchFamily="-64" charset="-128"/>
              </a:rPr>
              <a:t>構造体型</a:t>
            </a:r>
          </a:p>
        </p:txBody>
      </p:sp>
      <p:sp>
        <p:nvSpPr>
          <p:cNvPr id="12293" name="Text Box 5"/>
          <p:cNvSpPr txBox="1">
            <a:spLocks noChangeArrowheads="1"/>
          </p:cNvSpPr>
          <p:nvPr/>
        </p:nvSpPr>
        <p:spPr bwMode="auto">
          <a:xfrm>
            <a:off x="357188" y="1285875"/>
            <a:ext cx="7715574" cy="461665"/>
          </a:xfrm>
          <a:prstGeom prst="rect">
            <a:avLst/>
          </a:prstGeom>
          <a:noFill/>
          <a:ln w="9525" algn="ctr">
            <a:noFill/>
            <a:miter lim="800000"/>
            <a:headEnd/>
            <a:tailEnd/>
          </a:ln>
        </p:spPr>
        <p:txBody>
          <a:bodyPr wrap="none">
            <a:spAutoFit/>
          </a:bodyPr>
          <a:lstStyle/>
          <a:p>
            <a:r>
              <a:rPr lang="ja-JP" altLang="en-US" sz="2400" b="0" dirty="0"/>
              <a:t>構造体型は，複数の型を組み合わせて得られる型である。</a:t>
            </a:r>
          </a:p>
        </p:txBody>
      </p:sp>
      <p:grpSp>
        <p:nvGrpSpPr>
          <p:cNvPr id="2" name="Group 19"/>
          <p:cNvGrpSpPr>
            <a:grpSpLocks/>
          </p:cNvGrpSpPr>
          <p:nvPr/>
        </p:nvGrpSpPr>
        <p:grpSpPr bwMode="auto">
          <a:xfrm>
            <a:off x="2860239" y="1946661"/>
            <a:ext cx="2707027" cy="1714500"/>
            <a:chOff x="3470" y="2205"/>
            <a:chExt cx="1633" cy="1275"/>
          </a:xfrm>
        </p:grpSpPr>
        <p:sp>
          <p:nvSpPr>
            <p:cNvPr id="379915"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12320"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a:t>name</a:t>
              </a:r>
              <a:endParaRPr lang="ja-JP" altLang="en-US" dirty="0"/>
            </a:p>
          </p:txBody>
        </p:sp>
        <p:sp>
          <p:nvSpPr>
            <p:cNvPr id="12321"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a:t>height</a:t>
              </a:r>
              <a:endParaRPr lang="ja-JP" altLang="en-US" dirty="0"/>
            </a:p>
          </p:txBody>
        </p:sp>
        <p:sp>
          <p:nvSpPr>
            <p:cNvPr id="12322"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a:t>weight</a:t>
              </a:r>
              <a:endParaRPr lang="ja-JP" altLang="en-US" dirty="0"/>
            </a:p>
          </p:txBody>
        </p:sp>
        <p:sp>
          <p:nvSpPr>
            <p:cNvPr id="12323"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a:t>char [20] </a:t>
              </a:r>
              <a:r>
                <a:rPr lang="ja-JP" altLang="en-US" sz="2000" b="0" dirty="0"/>
                <a:t>型</a:t>
              </a:r>
            </a:p>
          </p:txBody>
        </p:sp>
        <p:sp>
          <p:nvSpPr>
            <p:cNvPr id="12324" name="Text Box 17"/>
            <p:cNvSpPr txBox="1">
              <a:spLocks noChangeArrowheads="1"/>
            </p:cNvSpPr>
            <p:nvPr/>
          </p:nvSpPr>
          <p:spPr bwMode="auto">
            <a:xfrm>
              <a:off x="4234" y="2704"/>
              <a:ext cx="497" cy="298"/>
            </a:xfrm>
            <a:prstGeom prst="rect">
              <a:avLst/>
            </a:prstGeom>
            <a:noFill/>
            <a:ln w="9525" algn="ctr">
              <a:noFill/>
              <a:miter lim="800000"/>
              <a:headEnd/>
              <a:tailEnd/>
            </a:ln>
          </p:spPr>
          <p:txBody>
            <a:bodyPr wrap="none">
              <a:spAutoFit/>
            </a:bodyPr>
            <a:lstStyle/>
            <a:p>
              <a:r>
                <a:rPr lang="en-US" altLang="ja-JP" sz="2000" b="0" dirty="0" err="1"/>
                <a:t>int</a:t>
              </a:r>
              <a:r>
                <a:rPr lang="en-US" altLang="ja-JP" sz="2000" b="0" dirty="0"/>
                <a:t> </a:t>
              </a:r>
              <a:r>
                <a:rPr lang="ja-JP" altLang="en-US" sz="2000" b="0" dirty="0"/>
                <a:t>型</a:t>
              </a:r>
            </a:p>
          </p:txBody>
        </p:sp>
        <p:sp>
          <p:nvSpPr>
            <p:cNvPr id="12325"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double </a:t>
              </a:r>
              <a:r>
                <a:rPr lang="ja-JP" altLang="en-US" sz="2000" b="0" dirty="0"/>
                <a:t>型</a:t>
              </a:r>
            </a:p>
          </p:txBody>
        </p:sp>
      </p:grpSp>
      <p:sp>
        <p:nvSpPr>
          <p:cNvPr id="41" name="テキスト ボックス 40"/>
          <p:cNvSpPr txBox="1"/>
          <p:nvPr/>
        </p:nvSpPr>
        <p:spPr>
          <a:xfrm>
            <a:off x="424439" y="1900731"/>
            <a:ext cx="2339102" cy="461665"/>
          </a:xfrm>
          <a:prstGeom prst="rect">
            <a:avLst/>
          </a:prstGeom>
          <a:noFill/>
        </p:spPr>
        <p:txBody>
          <a:bodyPr wrap="none" rtlCol="0">
            <a:spAutoFit/>
          </a:bodyPr>
          <a:lstStyle/>
          <a:p>
            <a:r>
              <a:rPr lang="ja-JP" altLang="en-US" sz="2400" dirty="0"/>
              <a:t>（構造体型の例）</a:t>
            </a:r>
            <a:endParaRPr kumimoji="1" lang="ja-JP" altLang="en-US" sz="2400" dirty="0"/>
          </a:p>
        </p:txBody>
      </p:sp>
      <p:sp>
        <p:nvSpPr>
          <p:cNvPr id="45" name="テキスト ボックス 44"/>
          <p:cNvSpPr txBox="1"/>
          <p:nvPr/>
        </p:nvSpPr>
        <p:spPr>
          <a:xfrm>
            <a:off x="520587" y="3821633"/>
            <a:ext cx="8213979" cy="461665"/>
          </a:xfrm>
          <a:prstGeom prst="rect">
            <a:avLst/>
          </a:prstGeom>
          <a:noFill/>
        </p:spPr>
        <p:txBody>
          <a:bodyPr wrap="square" rtlCol="0">
            <a:spAutoFit/>
          </a:bodyPr>
          <a:lstStyle/>
          <a:p>
            <a:r>
              <a:rPr kumimoji="1" lang="ja-JP" altLang="en-US" sz="2400" dirty="0"/>
              <a:t>前ページの例１、２、３の構造体の型は上記の構造体型である。</a:t>
            </a:r>
          </a:p>
        </p:txBody>
      </p:sp>
      <p:sp>
        <p:nvSpPr>
          <p:cNvPr id="53" name="正方形/長方形 52"/>
          <p:cNvSpPr/>
          <p:nvPr/>
        </p:nvSpPr>
        <p:spPr>
          <a:xfrm>
            <a:off x="570848" y="4496958"/>
            <a:ext cx="8163717" cy="2246769"/>
          </a:xfrm>
          <a:prstGeom prst="rect">
            <a:avLst/>
          </a:prstGeom>
        </p:spPr>
        <p:txBody>
          <a:bodyPr wrap="square">
            <a:spAutoFit/>
          </a:bodyPr>
          <a:lstStyle/>
          <a:p>
            <a:r>
              <a:rPr lang="ja-JP" altLang="en-US" sz="2000" dirty="0"/>
              <a:t>（補足）構造体型は、型を組み合わせて得られる型である。このようなものを派生型（</a:t>
            </a:r>
            <a:r>
              <a:rPr lang="en-US" altLang="ja-JP" sz="2000" dirty="0"/>
              <a:t>derived type</a:t>
            </a:r>
            <a:r>
              <a:rPr lang="ja-JP" altLang="en-US" sz="2000"/>
              <a:t>）</a:t>
            </a:r>
            <a:r>
              <a:rPr lang="en-US" altLang="en-US" sz="2000" dirty="0"/>
              <a:t> </a:t>
            </a:r>
            <a:r>
              <a:rPr lang="ja-JP" altLang="en-US" sz="2000"/>
              <a:t> （教科書</a:t>
            </a:r>
            <a:r>
              <a:rPr lang="en-US" altLang="ja-JP" sz="2000" dirty="0"/>
              <a:t>p. 342</a:t>
            </a:r>
            <a:r>
              <a:rPr lang="ja-JP" altLang="en-US" sz="2000"/>
              <a:t>） </a:t>
            </a:r>
            <a:r>
              <a:rPr lang="en-US" altLang="en-US" sz="2000" dirty="0" err="1"/>
              <a:t>という</a:t>
            </a:r>
            <a:r>
              <a:rPr lang="en-US" altLang="en-US" sz="2000" dirty="0"/>
              <a:t>。（</a:t>
            </a:r>
            <a:r>
              <a:rPr lang="en-US" altLang="en-US" sz="2000" dirty="0" err="1"/>
              <a:t>プログラミング言語一般には</a:t>
            </a:r>
            <a:r>
              <a:rPr lang="ja-JP" altLang="en-US" sz="2000" dirty="0"/>
              <a:t>複合型（</a:t>
            </a:r>
            <a:r>
              <a:rPr lang="en-US" altLang="ja-JP" sz="2000" dirty="0"/>
              <a:t>compound type</a:t>
            </a:r>
            <a:r>
              <a:rPr lang="ja-JP" altLang="en-US" sz="2000" dirty="0"/>
              <a:t>あるいは</a:t>
            </a:r>
            <a:r>
              <a:rPr lang="en-US" altLang="ja-JP" sz="2000" dirty="0"/>
              <a:t>composite type</a:t>
            </a:r>
            <a:r>
              <a:rPr lang="ja-JP" altLang="en-US" sz="2000" dirty="0"/>
              <a:t>）という。</a:t>
            </a:r>
            <a:r>
              <a:rPr lang="en-US" altLang="ja-JP" sz="2000" dirty="0"/>
              <a:t>C</a:t>
            </a:r>
            <a:r>
              <a:rPr lang="ja-JP" altLang="en-US" sz="2000" dirty="0"/>
              <a:t>では</a:t>
            </a:r>
            <a:r>
              <a:rPr lang="en-US" altLang="ja-JP" sz="2000" dirty="0"/>
              <a:t>composite type</a:t>
            </a:r>
            <a:r>
              <a:rPr lang="ja-JP" altLang="en-US" sz="2000" dirty="0"/>
              <a:t>は複合型ではなく合成型という別の意味を持つ用語である。）配列型、ポインタ型も複合型である。</a:t>
            </a:r>
            <a:r>
              <a:rPr lang="en-US" altLang="ja-JP" sz="2000" dirty="0" err="1"/>
              <a:t>int</a:t>
            </a:r>
            <a:r>
              <a:rPr lang="ja-JP" altLang="en-US" sz="2000" dirty="0"/>
              <a:t>型、</a:t>
            </a:r>
            <a:r>
              <a:rPr lang="en-US" altLang="ja-JP" sz="2000" dirty="0"/>
              <a:t>double</a:t>
            </a:r>
            <a:r>
              <a:rPr lang="ja-JP" altLang="en-US" sz="2000" dirty="0"/>
              <a:t>型、</a:t>
            </a:r>
            <a:r>
              <a:rPr lang="en-US" altLang="ja-JP" sz="2000" dirty="0"/>
              <a:t>char</a:t>
            </a:r>
            <a:r>
              <a:rPr lang="ja-JP" altLang="en-US" sz="2000" dirty="0"/>
              <a:t>型等は基本型である。構造体型を組み合わせて構造体型を作ってもよく、配列型、ポインタ型、共用体型、関数型など自由に組み合わせて</a:t>
            </a:r>
            <a:r>
              <a:rPr lang="ja-JP" altLang="en-US" sz="2000"/>
              <a:t>良い。</a:t>
            </a:r>
            <a:endParaRPr lang="ja-JP"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642910" y="255840"/>
            <a:ext cx="7620000" cy="685800"/>
          </a:xfrm>
        </p:spPr>
        <p:txBody>
          <a:bodyPr>
            <a:noAutofit/>
          </a:bodyPr>
          <a:lstStyle/>
          <a:p>
            <a:pPr eaLnBrk="1" hangingPunct="1">
              <a:defRPr/>
            </a:pPr>
            <a:r>
              <a:rPr lang="ja-JP" altLang="en-US" sz="4000" dirty="0">
                <a:ea typeface="ＭＳ Ｐゴシック" pitchFamily="-64" charset="-128"/>
              </a:rPr>
              <a:t>構造体型を表す型式</a:t>
            </a:r>
          </a:p>
        </p:txBody>
      </p:sp>
      <p:sp>
        <p:nvSpPr>
          <p:cNvPr id="13317" name="テキスト ボックス 47"/>
          <p:cNvSpPr txBox="1">
            <a:spLocks noChangeArrowheads="1"/>
          </p:cNvSpPr>
          <p:nvPr/>
        </p:nvSpPr>
        <p:spPr bwMode="auto">
          <a:xfrm>
            <a:off x="973363" y="2627072"/>
            <a:ext cx="2383986" cy="2308324"/>
          </a:xfrm>
          <a:prstGeom prst="rect">
            <a:avLst/>
          </a:prstGeom>
          <a:noFill/>
          <a:ln w="9525">
            <a:noFill/>
            <a:miter lim="800000"/>
            <a:headEnd/>
            <a:tailEnd/>
          </a:ln>
        </p:spPr>
        <p:txBody>
          <a:bodyPr wrap="none">
            <a:spAutoFit/>
          </a:bodyPr>
          <a:lstStyle/>
          <a:p>
            <a:r>
              <a:rPr lang="ja-JP" altLang="en-US" sz="2400" dirty="0"/>
              <a:t>（</a:t>
            </a:r>
            <a:r>
              <a:rPr kumimoji="1" lang="ja-JP" altLang="en-US" sz="2400" b="0" dirty="0"/>
              <a:t>例）</a:t>
            </a:r>
            <a:r>
              <a:rPr kumimoji="1" lang="en-US" altLang="ja-JP" sz="2400" b="0" dirty="0"/>
              <a:t> </a:t>
            </a:r>
          </a:p>
          <a:p>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t>   char name[20];</a:t>
            </a:r>
          </a:p>
          <a:p>
            <a:r>
              <a:rPr kumimoji="1" lang="en-US" altLang="ja-JP" sz="2400" b="0" dirty="0"/>
              <a:t>   </a:t>
            </a:r>
            <a:r>
              <a:rPr kumimoji="1" lang="en-US" altLang="ja-JP" sz="2400" b="0" dirty="0" err="1"/>
              <a:t>int</a:t>
            </a:r>
            <a:r>
              <a:rPr kumimoji="1" lang="en-US" altLang="ja-JP" sz="2400" b="0" dirty="0"/>
              <a:t> height;</a:t>
            </a:r>
          </a:p>
          <a:p>
            <a:r>
              <a:rPr kumimoji="1" lang="en-US" altLang="ja-JP" sz="2400" b="0" dirty="0"/>
              <a:t>   double weight;</a:t>
            </a:r>
          </a:p>
          <a:p>
            <a:r>
              <a:rPr kumimoji="1" lang="en-US" altLang="ja-JP" sz="2400" b="0" dirty="0">
                <a:solidFill>
                  <a:srgbClr val="FF0000"/>
                </a:solidFill>
              </a:rPr>
              <a:t>}</a:t>
            </a:r>
            <a:endParaRPr kumimoji="1" lang="ja-JP" altLang="en-US" sz="2400" b="0" dirty="0">
              <a:solidFill>
                <a:srgbClr val="FF0000"/>
              </a:solidFill>
            </a:endParaRPr>
          </a:p>
        </p:txBody>
      </p:sp>
      <p:grpSp>
        <p:nvGrpSpPr>
          <p:cNvPr id="15" name="グループ化 14"/>
          <p:cNvGrpSpPr/>
          <p:nvPr/>
        </p:nvGrpSpPr>
        <p:grpSpPr>
          <a:xfrm>
            <a:off x="4148622" y="2688627"/>
            <a:ext cx="3236370" cy="2246769"/>
            <a:chOff x="4071934" y="4111189"/>
            <a:chExt cx="3236370" cy="2246769"/>
          </a:xfrm>
        </p:grpSpPr>
        <p:sp>
          <p:nvSpPr>
            <p:cNvPr id="50" name="Text Box 11"/>
            <p:cNvSpPr txBox="1">
              <a:spLocks noChangeArrowheads="1"/>
            </p:cNvSpPr>
            <p:nvPr/>
          </p:nvSpPr>
          <p:spPr bwMode="auto">
            <a:xfrm>
              <a:off x="4071934" y="4111189"/>
              <a:ext cx="3236370" cy="2246769"/>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wrap="square">
              <a:spAutoFit/>
            </a:bodyPr>
            <a:lstStyle/>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p:txBody>
        </p:sp>
        <p:sp>
          <p:nvSpPr>
            <p:cNvPr id="13322" name="Oval 12"/>
            <p:cNvSpPr>
              <a:spLocks noChangeArrowheads="1"/>
            </p:cNvSpPr>
            <p:nvPr/>
          </p:nvSpPr>
          <p:spPr bwMode="auto">
            <a:xfrm>
              <a:off x="4222941" y="4221088"/>
              <a:ext cx="1285163" cy="562630"/>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sz="2000" dirty="0"/>
                <a:t>name</a:t>
              </a:r>
              <a:endParaRPr lang="ja-JP" altLang="en-US" sz="2000" dirty="0"/>
            </a:p>
          </p:txBody>
        </p:sp>
        <p:sp>
          <p:nvSpPr>
            <p:cNvPr id="13323" name="Oval 14"/>
            <p:cNvSpPr>
              <a:spLocks noChangeArrowheads="1"/>
            </p:cNvSpPr>
            <p:nvPr/>
          </p:nvSpPr>
          <p:spPr bwMode="auto">
            <a:xfrm>
              <a:off x="4182543" y="4941168"/>
              <a:ext cx="1325561" cy="562630"/>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sz="2000" dirty="0"/>
                <a:t>height</a:t>
              </a:r>
              <a:endParaRPr lang="ja-JP" altLang="en-US" sz="2000" dirty="0"/>
            </a:p>
          </p:txBody>
        </p:sp>
        <p:sp>
          <p:nvSpPr>
            <p:cNvPr id="13324" name="Oval 15"/>
            <p:cNvSpPr>
              <a:spLocks noChangeArrowheads="1"/>
            </p:cNvSpPr>
            <p:nvPr/>
          </p:nvSpPr>
          <p:spPr bwMode="auto">
            <a:xfrm>
              <a:off x="4161938" y="5620261"/>
              <a:ext cx="1346166" cy="562630"/>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sz="2000" dirty="0"/>
                <a:t>weight</a:t>
              </a:r>
              <a:endParaRPr lang="ja-JP" altLang="en-US" sz="2000" dirty="0"/>
            </a:p>
          </p:txBody>
        </p:sp>
        <p:sp>
          <p:nvSpPr>
            <p:cNvPr id="13325" name="Text Box 16"/>
            <p:cNvSpPr txBox="1">
              <a:spLocks noChangeArrowheads="1"/>
            </p:cNvSpPr>
            <p:nvPr/>
          </p:nvSpPr>
          <p:spPr bwMode="auto">
            <a:xfrm>
              <a:off x="5501526" y="4292466"/>
              <a:ext cx="1734770" cy="461665"/>
            </a:xfrm>
            <a:prstGeom prst="rect">
              <a:avLst/>
            </a:prstGeom>
            <a:noFill/>
            <a:ln w="9525" algn="ctr">
              <a:noFill/>
              <a:miter lim="800000"/>
              <a:headEnd/>
              <a:tailEnd/>
            </a:ln>
          </p:spPr>
          <p:txBody>
            <a:bodyPr wrap="none">
              <a:spAutoFit/>
            </a:bodyPr>
            <a:lstStyle/>
            <a:p>
              <a:r>
                <a:rPr lang="ja-JP" altLang="en-US" sz="2000" b="0" dirty="0"/>
                <a:t> </a:t>
              </a:r>
              <a:r>
                <a:rPr lang="en-US" altLang="ja-JP" sz="2400" b="0" dirty="0"/>
                <a:t>char [20] </a:t>
              </a:r>
              <a:r>
                <a:rPr lang="ja-JP" altLang="en-US" sz="2400" b="0" dirty="0"/>
                <a:t>型</a:t>
              </a:r>
            </a:p>
          </p:txBody>
        </p:sp>
        <p:sp>
          <p:nvSpPr>
            <p:cNvPr id="13326" name="Text Box 17"/>
            <p:cNvSpPr txBox="1">
              <a:spLocks noChangeArrowheads="1"/>
            </p:cNvSpPr>
            <p:nvPr/>
          </p:nvSpPr>
          <p:spPr bwMode="auto">
            <a:xfrm>
              <a:off x="5601128" y="5006846"/>
              <a:ext cx="987096" cy="461665"/>
            </a:xfrm>
            <a:prstGeom prst="rect">
              <a:avLst/>
            </a:prstGeom>
            <a:noFill/>
            <a:ln w="9525" algn="ctr">
              <a:noFill/>
              <a:miter lim="800000"/>
              <a:headEnd/>
              <a:tailEnd/>
            </a:ln>
          </p:spPr>
          <p:txBody>
            <a:bodyPr wrap="square">
              <a:spAutoFit/>
            </a:bodyPr>
            <a:lstStyle/>
            <a:p>
              <a:r>
                <a:rPr lang="en-US" altLang="ja-JP" sz="2400" b="0" dirty="0" err="1"/>
                <a:t>int</a:t>
              </a:r>
              <a:r>
                <a:rPr lang="en-US" altLang="ja-JP" sz="2400" b="0" dirty="0"/>
                <a:t> </a:t>
              </a:r>
              <a:r>
                <a:rPr lang="ja-JP" altLang="en-US" sz="2400" b="0" dirty="0"/>
                <a:t>型</a:t>
              </a:r>
            </a:p>
          </p:txBody>
        </p:sp>
        <p:sp>
          <p:nvSpPr>
            <p:cNvPr id="13327" name="Text Box 18"/>
            <p:cNvSpPr txBox="1">
              <a:spLocks noChangeArrowheads="1"/>
            </p:cNvSpPr>
            <p:nvPr/>
          </p:nvSpPr>
          <p:spPr bwMode="auto">
            <a:xfrm>
              <a:off x="5514858" y="5661248"/>
              <a:ext cx="1433406" cy="461665"/>
            </a:xfrm>
            <a:prstGeom prst="rect">
              <a:avLst/>
            </a:prstGeom>
            <a:noFill/>
            <a:ln w="9525" algn="ctr">
              <a:noFill/>
              <a:miter lim="800000"/>
              <a:headEnd/>
              <a:tailEnd/>
            </a:ln>
          </p:spPr>
          <p:txBody>
            <a:bodyPr wrap="none">
              <a:spAutoFit/>
            </a:bodyPr>
            <a:lstStyle/>
            <a:p>
              <a:r>
                <a:rPr lang="en-US" altLang="ja-JP" sz="2400" b="0" dirty="0"/>
                <a:t>double </a:t>
              </a:r>
              <a:r>
                <a:rPr lang="ja-JP" altLang="en-US" sz="2400" b="0" dirty="0"/>
                <a:t>型</a:t>
              </a:r>
            </a:p>
          </p:txBody>
        </p:sp>
      </p:grpSp>
      <p:sp>
        <p:nvSpPr>
          <p:cNvPr id="16" name="テキスト ボックス 15"/>
          <p:cNvSpPr txBox="1"/>
          <p:nvPr/>
        </p:nvSpPr>
        <p:spPr>
          <a:xfrm>
            <a:off x="574670" y="1305297"/>
            <a:ext cx="7819385" cy="830997"/>
          </a:xfrm>
          <a:prstGeom prst="rect">
            <a:avLst/>
          </a:prstGeom>
          <a:noFill/>
        </p:spPr>
        <p:txBody>
          <a:bodyPr wrap="none" rtlCol="0">
            <a:spAutoFit/>
          </a:bodyPr>
          <a:lstStyle/>
          <a:p>
            <a:r>
              <a:rPr lang="en-US" altLang="ja-JP" sz="2400" dirty="0"/>
              <a:t> </a:t>
            </a:r>
            <a:r>
              <a:rPr lang="en-US" altLang="ja-JP" sz="2400" dirty="0" err="1"/>
              <a:t>i</a:t>
            </a:r>
            <a:r>
              <a:rPr kumimoji="1" lang="en-US" altLang="ja-JP" sz="2400" dirty="0" err="1"/>
              <a:t>nt</a:t>
            </a:r>
            <a:r>
              <a:rPr kumimoji="1" lang="en-US" altLang="ja-JP" sz="2400" dirty="0"/>
              <a:t>, double</a:t>
            </a:r>
            <a:r>
              <a:rPr kumimoji="1" lang="ja-JP" altLang="en-US" sz="2400" dirty="0"/>
              <a:t>など、型を表す式を型式</a:t>
            </a:r>
            <a:r>
              <a:rPr kumimoji="1" lang="en-US" altLang="ja-JP" sz="2400" dirty="0"/>
              <a:t>(type expression)</a:t>
            </a:r>
            <a:r>
              <a:rPr kumimoji="1" lang="ja-JP" altLang="en-US" sz="2400" dirty="0"/>
              <a:t>という。</a:t>
            </a:r>
            <a:endParaRPr kumimoji="1" lang="en-US" altLang="ja-JP" sz="2400" dirty="0"/>
          </a:p>
          <a:p>
            <a:r>
              <a:rPr kumimoji="1" lang="ja-JP" altLang="en-US" sz="2400" dirty="0"/>
              <a:t>構造体型を表す式は以下のような形で記述する。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12717"/>
          </a:xfrm>
        </p:spPr>
        <p:txBody>
          <a:bodyPr>
            <a:normAutofit/>
          </a:bodyPr>
          <a:lstStyle/>
          <a:p>
            <a:r>
              <a:rPr kumimoji="1" lang="ja-JP" altLang="en-US" sz="4000" dirty="0"/>
              <a:t>構造体型を表す型式の構文</a:t>
            </a:r>
          </a:p>
        </p:txBody>
      </p:sp>
      <p:sp>
        <p:nvSpPr>
          <p:cNvPr id="4" name="テキスト ボックス 25"/>
          <p:cNvSpPr txBox="1">
            <a:spLocks noChangeArrowheads="1"/>
          </p:cNvSpPr>
          <p:nvPr/>
        </p:nvSpPr>
        <p:spPr bwMode="auto">
          <a:xfrm>
            <a:off x="1455606" y="1673788"/>
            <a:ext cx="1898277" cy="1938992"/>
          </a:xfrm>
          <a:prstGeom prst="rect">
            <a:avLst/>
          </a:prstGeom>
          <a:solidFill>
            <a:srgbClr val="FFFF00"/>
          </a:solidFill>
          <a:ln w="9525">
            <a:solidFill>
              <a:schemeClr val="tx1"/>
            </a:solidFill>
            <a:miter lim="800000"/>
            <a:headEnd/>
            <a:tailEnd/>
          </a:ln>
        </p:spPr>
        <p:txBody>
          <a:bodyPr wrap="none">
            <a:spAutoFit/>
          </a:bodyPr>
          <a:lstStyle/>
          <a:p>
            <a:r>
              <a:rPr kumimoji="1" lang="en-US" altLang="ja-JP" sz="2400" b="0" dirty="0" err="1"/>
              <a:t>struct</a:t>
            </a:r>
            <a:r>
              <a:rPr kumimoji="1" lang="en-US" altLang="ja-JP" sz="2400" b="0" dirty="0"/>
              <a:t> </a:t>
            </a:r>
            <a:r>
              <a:rPr kumimoji="1" lang="ja-JP" altLang="en-US" sz="2400" b="0" dirty="0"/>
              <a:t> </a:t>
            </a:r>
            <a:r>
              <a:rPr kumimoji="1" lang="en-US" altLang="ja-JP" sz="2400" b="0" dirty="0"/>
              <a:t>{</a:t>
            </a:r>
          </a:p>
          <a:p>
            <a:r>
              <a:rPr kumimoji="1" lang="en-US" altLang="ja-JP" sz="2400" b="0" dirty="0"/>
              <a:t>      </a:t>
            </a:r>
            <a:r>
              <a:rPr kumimoji="1" lang="ja-JP" altLang="en-US" sz="2400" b="0" dirty="0"/>
              <a:t> 変数宣言</a:t>
            </a:r>
            <a:endParaRPr kumimoji="1" lang="en-US" altLang="ja-JP" sz="2400" b="0" dirty="0"/>
          </a:p>
          <a:p>
            <a:r>
              <a:rPr kumimoji="1" lang="en-US" altLang="ja-JP" sz="2400" b="0" dirty="0"/>
              <a:t>       </a:t>
            </a:r>
            <a:r>
              <a:rPr kumimoji="1" lang="ja-JP" altLang="en-US" sz="2400" b="0" dirty="0"/>
              <a:t>変数宣言</a:t>
            </a:r>
            <a:endParaRPr kumimoji="1" lang="en-US" altLang="ja-JP" sz="2400" b="0" dirty="0"/>
          </a:p>
          <a:p>
            <a:r>
              <a:rPr kumimoji="1" lang="en-US" altLang="ja-JP" sz="2400" b="0" dirty="0"/>
              <a:t>       …</a:t>
            </a:r>
          </a:p>
          <a:p>
            <a:r>
              <a:rPr kumimoji="1" lang="en-US" altLang="ja-JP" sz="2400" b="0" dirty="0"/>
              <a:t>}</a:t>
            </a:r>
          </a:p>
        </p:txBody>
      </p:sp>
      <p:sp>
        <p:nvSpPr>
          <p:cNvPr id="5" name="テキスト ボックス 4"/>
          <p:cNvSpPr txBox="1"/>
          <p:nvPr/>
        </p:nvSpPr>
        <p:spPr>
          <a:xfrm>
            <a:off x="3712186" y="1996953"/>
            <a:ext cx="5176161" cy="830997"/>
          </a:xfrm>
          <a:prstGeom prst="rect">
            <a:avLst/>
          </a:prstGeom>
          <a:noFill/>
        </p:spPr>
        <p:txBody>
          <a:bodyPr wrap="none" rtlCol="0">
            <a:spAutoFit/>
          </a:bodyPr>
          <a:lstStyle/>
          <a:p>
            <a:r>
              <a:rPr kumimoji="1" lang="ja-JP" altLang="en-US" sz="2400" dirty="0"/>
              <a:t>（キーワード</a:t>
            </a:r>
            <a:r>
              <a:rPr kumimoji="1" lang="en-US" altLang="ja-JP" sz="2400" dirty="0" err="1"/>
              <a:t>struct</a:t>
            </a:r>
            <a:r>
              <a:rPr kumimoji="1" lang="en-US" altLang="ja-JP" sz="2400" dirty="0"/>
              <a:t> </a:t>
            </a:r>
            <a:r>
              <a:rPr kumimoji="1" lang="ja-JP" altLang="en-US" sz="2400" dirty="0"/>
              <a:t>の後、中括弧</a:t>
            </a:r>
            <a:r>
              <a:rPr lang="ja-JP" altLang="en-US" sz="2400" dirty="0"/>
              <a:t>の中に</a:t>
            </a:r>
            <a:endParaRPr lang="en-US" altLang="ja-JP" sz="2400" dirty="0"/>
          </a:p>
          <a:p>
            <a:r>
              <a:rPr kumimoji="1" lang="ja-JP" altLang="en-US" sz="2400" dirty="0"/>
              <a:t>変数宣言を複数個並べる）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527565" y="243085"/>
            <a:ext cx="7620000" cy="685800"/>
          </a:xfrm>
        </p:spPr>
        <p:txBody>
          <a:bodyPr>
            <a:normAutofit/>
          </a:bodyPr>
          <a:lstStyle/>
          <a:p>
            <a:pPr eaLnBrk="1" hangingPunct="1">
              <a:defRPr/>
            </a:pPr>
            <a:r>
              <a:rPr lang="ja-JP" altLang="en-US" sz="3600" dirty="0">
                <a:ea typeface="ＭＳ Ｐゴシック" pitchFamily="-64" charset="-128"/>
              </a:rPr>
              <a:t>構造体型の変数の宣言</a:t>
            </a:r>
          </a:p>
        </p:txBody>
      </p:sp>
      <p:sp>
        <p:nvSpPr>
          <p:cNvPr id="14341" name="テキスト ボックス 48"/>
          <p:cNvSpPr txBox="1">
            <a:spLocks noChangeArrowheads="1"/>
          </p:cNvSpPr>
          <p:nvPr/>
        </p:nvSpPr>
        <p:spPr bwMode="auto">
          <a:xfrm>
            <a:off x="617956" y="3226866"/>
            <a:ext cx="2504212" cy="2308324"/>
          </a:xfrm>
          <a:prstGeom prst="rect">
            <a:avLst/>
          </a:prstGeom>
          <a:noFill/>
          <a:ln w="9525">
            <a:noFill/>
            <a:miter lim="800000"/>
            <a:headEnd/>
            <a:tailEnd/>
          </a:ln>
        </p:spPr>
        <p:txBody>
          <a:bodyPr wrap="none">
            <a:spAutoFit/>
          </a:bodyPr>
          <a:lstStyle/>
          <a:p>
            <a:r>
              <a:rPr kumimoji="1" lang="ja-JP" altLang="en-US" sz="2400" b="0" dirty="0"/>
              <a:t>（例）</a:t>
            </a:r>
            <a:endParaRPr kumimoji="1" lang="en-US" altLang="ja-JP" sz="2400" b="0" dirty="0"/>
          </a:p>
          <a:p>
            <a:r>
              <a:rPr kumimoji="1" lang="ja-JP" altLang="en-US" sz="2400" b="0" dirty="0"/>
              <a:t>   </a:t>
            </a:r>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solidFill>
                  <a:srgbClr val="FF0000"/>
                </a:solidFill>
              </a:rPr>
              <a:t>      char name[20];</a:t>
            </a:r>
          </a:p>
          <a:p>
            <a:r>
              <a:rPr kumimoji="1" lang="en-US" altLang="ja-JP" sz="2400" b="0" dirty="0">
                <a:solidFill>
                  <a:srgbClr val="FF0000"/>
                </a:solidFill>
              </a:rPr>
              <a:t>      </a:t>
            </a:r>
            <a:r>
              <a:rPr kumimoji="1" lang="en-US" altLang="ja-JP" sz="2400" b="0" dirty="0" err="1">
                <a:solidFill>
                  <a:srgbClr val="FF0000"/>
                </a:solidFill>
              </a:rPr>
              <a:t>int</a:t>
            </a:r>
            <a:r>
              <a:rPr kumimoji="1" lang="en-US" altLang="ja-JP" sz="2400" b="0" dirty="0">
                <a:solidFill>
                  <a:srgbClr val="FF0000"/>
                </a:solidFill>
              </a:rPr>
              <a:t> height;</a:t>
            </a:r>
          </a:p>
          <a:p>
            <a:r>
              <a:rPr kumimoji="1" lang="en-US" altLang="ja-JP" sz="2400" b="0" dirty="0">
                <a:solidFill>
                  <a:srgbClr val="FF0000"/>
                </a:solidFill>
              </a:rPr>
              <a:t>      double weight;</a:t>
            </a:r>
          </a:p>
          <a:p>
            <a:r>
              <a:rPr kumimoji="1" lang="en-US" altLang="ja-JP" sz="2400" b="0" dirty="0">
                <a:solidFill>
                  <a:srgbClr val="FF0000"/>
                </a:solidFill>
              </a:rPr>
              <a:t>   } </a:t>
            </a:r>
            <a:r>
              <a:rPr kumimoji="1" lang="ja-JP" altLang="en-US" sz="2400" b="0" dirty="0">
                <a:solidFill>
                  <a:srgbClr val="FF0000"/>
                </a:solidFill>
              </a:rPr>
              <a:t> </a:t>
            </a:r>
            <a:r>
              <a:rPr kumimoji="1" lang="en-US" altLang="ja-JP" sz="2400" b="0" dirty="0">
                <a:solidFill>
                  <a:srgbClr val="00B0F0"/>
                </a:solidFill>
              </a:rPr>
              <a:t>taro</a:t>
            </a:r>
            <a:r>
              <a:rPr kumimoji="1" lang="en-US" altLang="ja-JP" sz="2400" b="0" dirty="0"/>
              <a:t>;</a:t>
            </a:r>
            <a:endParaRPr kumimoji="1" lang="ja-JP" altLang="en-US" sz="2400" b="0" dirty="0"/>
          </a:p>
        </p:txBody>
      </p:sp>
      <p:sp>
        <p:nvSpPr>
          <p:cNvPr id="14342" name="Rectangle 3"/>
          <p:cNvSpPr>
            <a:spLocks noGrp="1" noChangeArrowheads="1"/>
          </p:cNvSpPr>
          <p:nvPr>
            <p:ph idx="1"/>
          </p:nvPr>
        </p:nvSpPr>
        <p:spPr>
          <a:xfrm>
            <a:off x="2701532" y="2120122"/>
            <a:ext cx="4448402" cy="443355"/>
          </a:xfrm>
        </p:spPr>
        <p:txBody>
          <a:bodyPr>
            <a:noAutofit/>
          </a:bodyPr>
          <a:lstStyle/>
          <a:p>
            <a:pPr eaLnBrk="1" hangingPunct="1">
              <a:buNone/>
            </a:pPr>
            <a:r>
              <a:rPr lang="ja-JP" altLang="en-US" sz="2400" dirty="0">
                <a:ea typeface="ＭＳ Ｐゴシック" charset="-128"/>
                <a:sym typeface="Symbol" pitchFamily="18" charset="2"/>
              </a:rPr>
              <a:t>（</a:t>
            </a:r>
            <a:r>
              <a:rPr lang="en-US" altLang="ja-JP" sz="2400" dirty="0">
                <a:ea typeface="ＭＳ Ｐゴシック" charset="-128"/>
                <a:sym typeface="Symbol" pitchFamily="18" charset="2"/>
              </a:rPr>
              <a:t></a:t>
            </a:r>
            <a:r>
              <a:rPr lang="ja-JP" altLang="en-US" sz="2400" dirty="0">
                <a:ea typeface="ＭＳ Ｐゴシック" charset="-128"/>
                <a:sym typeface="Symbol" pitchFamily="18" charset="2"/>
              </a:rPr>
              <a:t>は構造体型を表す型式とする）</a:t>
            </a:r>
            <a:endParaRPr lang="en-US" altLang="ja-JP" sz="2400" dirty="0">
              <a:ea typeface="ＭＳ Ｐゴシック" charset="-128"/>
              <a:sym typeface="Symbol" pitchFamily="18" charset="2"/>
            </a:endParaRPr>
          </a:p>
        </p:txBody>
      </p:sp>
      <p:sp>
        <p:nvSpPr>
          <p:cNvPr id="14343" name="テキスト ボックス 50"/>
          <p:cNvSpPr txBox="1">
            <a:spLocks noChangeArrowheads="1"/>
          </p:cNvSpPr>
          <p:nvPr/>
        </p:nvSpPr>
        <p:spPr bwMode="auto">
          <a:xfrm>
            <a:off x="1095245" y="5972004"/>
            <a:ext cx="2221161" cy="707886"/>
          </a:xfrm>
          <a:prstGeom prst="rect">
            <a:avLst/>
          </a:prstGeom>
          <a:noFill/>
          <a:ln w="9525">
            <a:noFill/>
            <a:miter lim="800000"/>
            <a:headEnd/>
            <a:tailEnd/>
          </a:ln>
        </p:spPr>
        <p:txBody>
          <a:bodyPr wrap="square">
            <a:spAutoFit/>
          </a:bodyPr>
          <a:lstStyle/>
          <a:p>
            <a:r>
              <a:rPr kumimoji="1" lang="ja-JP" altLang="en-US" sz="2000" dirty="0"/>
              <a:t>青字の部分は宣言する変数名</a:t>
            </a:r>
          </a:p>
        </p:txBody>
      </p:sp>
      <p:cxnSp>
        <p:nvCxnSpPr>
          <p:cNvPr id="14344" name="直線矢印コネクタ 52"/>
          <p:cNvCxnSpPr>
            <a:cxnSpLocks noChangeShapeType="1"/>
          </p:cNvCxnSpPr>
          <p:nvPr/>
        </p:nvCxnSpPr>
        <p:spPr bwMode="auto">
          <a:xfrm flipV="1">
            <a:off x="1428822" y="5552414"/>
            <a:ext cx="1" cy="364692"/>
          </a:xfrm>
          <a:prstGeom prst="straightConnector1">
            <a:avLst/>
          </a:prstGeom>
          <a:noFill/>
          <a:ln w="9525" algn="ctr">
            <a:solidFill>
              <a:schemeClr val="tx1"/>
            </a:solidFill>
            <a:round/>
            <a:headEnd/>
            <a:tailEnd type="arrow" w="med" len="med"/>
          </a:ln>
        </p:spPr>
      </p:cxnSp>
      <p:grpSp>
        <p:nvGrpSpPr>
          <p:cNvPr id="2" name="Group 12"/>
          <p:cNvGrpSpPr>
            <a:grpSpLocks/>
          </p:cNvGrpSpPr>
          <p:nvPr/>
        </p:nvGrpSpPr>
        <p:grpSpPr bwMode="auto">
          <a:xfrm>
            <a:off x="5652120" y="5262972"/>
            <a:ext cx="2043132" cy="1126822"/>
            <a:chOff x="2789" y="2614"/>
            <a:chExt cx="907" cy="318"/>
          </a:xfrm>
        </p:grpSpPr>
        <p:sp>
          <p:nvSpPr>
            <p:cNvPr id="14356" name="AutoShape 13"/>
            <p:cNvSpPr>
              <a:spLocks noChangeArrowheads="1"/>
            </p:cNvSpPr>
            <p:nvPr/>
          </p:nvSpPr>
          <p:spPr bwMode="auto">
            <a:xfrm>
              <a:off x="2789" y="2614"/>
              <a:ext cx="907" cy="318"/>
            </a:xfrm>
            <a:prstGeom prst="cube">
              <a:avLst>
                <a:gd name="adj" fmla="val 20250"/>
              </a:avLst>
            </a:prstGeom>
            <a:solidFill>
              <a:srgbClr val="CCECFF"/>
            </a:solidFill>
            <a:ln w="9525">
              <a:solidFill>
                <a:schemeClr val="tx1"/>
              </a:solidFill>
              <a:miter lim="800000"/>
              <a:headEnd/>
              <a:tailEnd/>
            </a:ln>
          </p:spPr>
          <p:txBody>
            <a:bodyPr wrap="none" anchor="ctr"/>
            <a:lstStyle/>
            <a:p>
              <a:endParaRPr lang="ja-JP" altLang="en-US"/>
            </a:p>
          </p:txBody>
        </p:sp>
        <p:sp>
          <p:nvSpPr>
            <p:cNvPr id="14357" name="Text Box 14"/>
            <p:cNvSpPr txBox="1">
              <a:spLocks noChangeArrowheads="1"/>
            </p:cNvSpPr>
            <p:nvPr/>
          </p:nvSpPr>
          <p:spPr bwMode="auto">
            <a:xfrm>
              <a:off x="2792" y="2740"/>
              <a:ext cx="754" cy="147"/>
            </a:xfrm>
            <a:prstGeom prst="rect">
              <a:avLst/>
            </a:prstGeom>
            <a:noFill/>
            <a:ln w="9525">
              <a:noFill/>
              <a:miter lim="800000"/>
              <a:headEnd/>
              <a:tailEnd/>
            </a:ln>
          </p:spPr>
          <p:txBody>
            <a:bodyPr wrap="square">
              <a:spAutoFit/>
            </a:bodyPr>
            <a:lstStyle/>
            <a:p>
              <a:pPr algn="ctr"/>
              <a:r>
                <a:rPr lang="en-US" altLang="ja-JP" sz="2400" dirty="0" err="1"/>
                <a:t>taro.weight</a:t>
              </a:r>
              <a:endParaRPr lang="en-US" altLang="ja-JP" sz="2400" dirty="0"/>
            </a:p>
          </p:txBody>
        </p:sp>
      </p:grpSp>
      <p:grpSp>
        <p:nvGrpSpPr>
          <p:cNvPr id="3" name="Group 15"/>
          <p:cNvGrpSpPr>
            <a:grpSpLocks/>
          </p:cNvGrpSpPr>
          <p:nvPr/>
        </p:nvGrpSpPr>
        <p:grpSpPr bwMode="auto">
          <a:xfrm>
            <a:off x="5652120" y="4790582"/>
            <a:ext cx="2056780" cy="792088"/>
            <a:chOff x="2789" y="2614"/>
            <a:chExt cx="907" cy="343"/>
          </a:xfrm>
        </p:grpSpPr>
        <p:sp>
          <p:nvSpPr>
            <p:cNvPr id="14354" name="AutoShape 16"/>
            <p:cNvSpPr>
              <a:spLocks noChangeArrowheads="1"/>
            </p:cNvSpPr>
            <p:nvPr/>
          </p:nvSpPr>
          <p:spPr bwMode="auto">
            <a:xfrm>
              <a:off x="2789" y="2614"/>
              <a:ext cx="907" cy="318"/>
            </a:xfrm>
            <a:prstGeom prst="cube">
              <a:avLst>
                <a:gd name="adj" fmla="val 34097"/>
              </a:avLst>
            </a:prstGeom>
            <a:solidFill>
              <a:srgbClr val="CCECFF"/>
            </a:solidFill>
            <a:ln w="9525">
              <a:solidFill>
                <a:schemeClr val="tx1"/>
              </a:solidFill>
              <a:miter lim="800000"/>
              <a:headEnd/>
              <a:tailEnd/>
            </a:ln>
          </p:spPr>
          <p:txBody>
            <a:bodyPr wrap="none" anchor="ctr"/>
            <a:lstStyle/>
            <a:p>
              <a:endParaRPr lang="ja-JP" altLang="en-US"/>
            </a:p>
          </p:txBody>
        </p:sp>
        <p:sp>
          <p:nvSpPr>
            <p:cNvPr id="14355" name="Text Box 17"/>
            <p:cNvSpPr txBox="1">
              <a:spLocks noChangeArrowheads="1"/>
            </p:cNvSpPr>
            <p:nvPr/>
          </p:nvSpPr>
          <p:spPr bwMode="auto">
            <a:xfrm>
              <a:off x="2823" y="2736"/>
              <a:ext cx="728" cy="221"/>
            </a:xfrm>
            <a:prstGeom prst="rect">
              <a:avLst/>
            </a:prstGeom>
            <a:noFill/>
            <a:ln w="9525">
              <a:noFill/>
              <a:miter lim="800000"/>
              <a:headEnd/>
              <a:tailEnd/>
            </a:ln>
          </p:spPr>
          <p:txBody>
            <a:bodyPr wrap="square">
              <a:spAutoFit/>
            </a:bodyPr>
            <a:lstStyle/>
            <a:p>
              <a:pPr algn="ctr"/>
              <a:r>
                <a:rPr lang="en-US" altLang="ja-JP" sz="2400" dirty="0" err="1"/>
                <a:t>taro.height</a:t>
              </a:r>
              <a:endParaRPr lang="en-US" altLang="ja-JP" sz="2400" dirty="0"/>
            </a:p>
          </p:txBody>
        </p:sp>
      </p:grpSp>
      <p:grpSp>
        <p:nvGrpSpPr>
          <p:cNvPr id="4" name="Group 19"/>
          <p:cNvGrpSpPr>
            <a:grpSpLocks/>
          </p:cNvGrpSpPr>
          <p:nvPr/>
        </p:nvGrpSpPr>
        <p:grpSpPr bwMode="auto">
          <a:xfrm>
            <a:off x="5646738" y="2792686"/>
            <a:ext cx="2062162" cy="2241550"/>
            <a:chOff x="2789" y="2612"/>
            <a:chExt cx="907" cy="318"/>
          </a:xfrm>
        </p:grpSpPr>
        <p:sp>
          <p:nvSpPr>
            <p:cNvPr id="14352" name="AutoShape 20"/>
            <p:cNvSpPr>
              <a:spLocks noChangeArrowheads="1"/>
            </p:cNvSpPr>
            <p:nvPr/>
          </p:nvSpPr>
          <p:spPr bwMode="auto">
            <a:xfrm>
              <a:off x="2789" y="2612"/>
              <a:ext cx="907" cy="318"/>
            </a:xfrm>
            <a:prstGeom prst="cube">
              <a:avLst>
                <a:gd name="adj" fmla="val 12509"/>
              </a:avLst>
            </a:prstGeom>
            <a:solidFill>
              <a:srgbClr val="CCECFF"/>
            </a:solidFill>
            <a:ln w="9525">
              <a:solidFill>
                <a:schemeClr val="tx1"/>
              </a:solidFill>
              <a:miter lim="800000"/>
              <a:headEnd/>
              <a:tailEnd/>
            </a:ln>
          </p:spPr>
          <p:txBody>
            <a:bodyPr wrap="none" anchor="ctr"/>
            <a:lstStyle/>
            <a:p>
              <a:endParaRPr lang="ja-JP" altLang="en-US"/>
            </a:p>
          </p:txBody>
        </p:sp>
        <p:sp>
          <p:nvSpPr>
            <p:cNvPr id="14353" name="Text Box 21"/>
            <p:cNvSpPr txBox="1">
              <a:spLocks noChangeArrowheads="1"/>
            </p:cNvSpPr>
            <p:nvPr/>
          </p:nvSpPr>
          <p:spPr bwMode="auto">
            <a:xfrm>
              <a:off x="2842" y="2721"/>
              <a:ext cx="700" cy="65"/>
            </a:xfrm>
            <a:prstGeom prst="rect">
              <a:avLst/>
            </a:prstGeom>
            <a:noFill/>
            <a:ln w="9525">
              <a:noFill/>
              <a:miter lim="800000"/>
              <a:headEnd/>
              <a:tailEnd/>
            </a:ln>
          </p:spPr>
          <p:txBody>
            <a:bodyPr wrap="square">
              <a:spAutoFit/>
            </a:bodyPr>
            <a:lstStyle/>
            <a:p>
              <a:pPr algn="ctr"/>
              <a:r>
                <a:rPr lang="en-US" altLang="ja-JP" sz="2400" dirty="0"/>
                <a:t>taro.name</a:t>
              </a:r>
            </a:p>
          </p:txBody>
        </p:sp>
      </p:grpSp>
      <p:sp>
        <p:nvSpPr>
          <p:cNvPr id="14348" name="テキスト ボックス 67"/>
          <p:cNvSpPr txBox="1">
            <a:spLocks noChangeArrowheads="1"/>
          </p:cNvSpPr>
          <p:nvPr/>
        </p:nvSpPr>
        <p:spPr bwMode="auto">
          <a:xfrm>
            <a:off x="4826007" y="3008105"/>
            <a:ext cx="746125" cy="461665"/>
          </a:xfrm>
          <a:prstGeom prst="rect">
            <a:avLst/>
          </a:prstGeom>
          <a:noFill/>
          <a:ln w="9525">
            <a:noFill/>
            <a:miter lim="800000"/>
            <a:headEnd/>
            <a:tailEnd/>
          </a:ln>
        </p:spPr>
        <p:txBody>
          <a:bodyPr>
            <a:spAutoFit/>
          </a:bodyPr>
          <a:lstStyle/>
          <a:p>
            <a:r>
              <a:rPr kumimoji="1" lang="en-US" altLang="ja-JP" sz="2400" b="0" dirty="0"/>
              <a:t>taro</a:t>
            </a:r>
            <a:endParaRPr kumimoji="1" lang="ja-JP" altLang="en-US" sz="2400" b="0" dirty="0"/>
          </a:p>
        </p:txBody>
      </p:sp>
      <p:sp>
        <p:nvSpPr>
          <p:cNvPr id="14349" name="テキスト ボックス 68"/>
          <p:cNvSpPr txBox="1">
            <a:spLocks noChangeArrowheads="1"/>
          </p:cNvSpPr>
          <p:nvPr/>
        </p:nvSpPr>
        <p:spPr bwMode="auto">
          <a:xfrm>
            <a:off x="7816850" y="3716426"/>
            <a:ext cx="906467" cy="400110"/>
          </a:xfrm>
          <a:prstGeom prst="rect">
            <a:avLst/>
          </a:prstGeom>
          <a:noFill/>
          <a:ln w="9525">
            <a:noFill/>
            <a:miter lim="800000"/>
            <a:headEnd/>
            <a:tailEnd/>
          </a:ln>
        </p:spPr>
        <p:txBody>
          <a:bodyPr wrap="none">
            <a:spAutoFit/>
          </a:bodyPr>
          <a:lstStyle/>
          <a:p>
            <a:r>
              <a:rPr kumimoji="1" lang="en-US" altLang="ja-JP" sz="2000" b="0" dirty="0"/>
              <a:t>20byte</a:t>
            </a:r>
            <a:endParaRPr kumimoji="1" lang="ja-JP" altLang="en-US" sz="2000" b="0" dirty="0"/>
          </a:p>
        </p:txBody>
      </p:sp>
      <p:sp>
        <p:nvSpPr>
          <p:cNvPr id="14350" name="テキスト ボックス 69"/>
          <p:cNvSpPr txBox="1">
            <a:spLocks noChangeArrowheads="1"/>
          </p:cNvSpPr>
          <p:nvPr/>
        </p:nvSpPr>
        <p:spPr bwMode="auto">
          <a:xfrm>
            <a:off x="7878094" y="4817878"/>
            <a:ext cx="776623" cy="400110"/>
          </a:xfrm>
          <a:prstGeom prst="rect">
            <a:avLst/>
          </a:prstGeom>
          <a:noFill/>
          <a:ln w="9525">
            <a:noFill/>
            <a:miter lim="800000"/>
            <a:headEnd/>
            <a:tailEnd/>
          </a:ln>
        </p:spPr>
        <p:txBody>
          <a:bodyPr wrap="none">
            <a:spAutoFit/>
          </a:bodyPr>
          <a:lstStyle/>
          <a:p>
            <a:r>
              <a:rPr kumimoji="1" lang="en-US" altLang="ja-JP" sz="2000" b="0" dirty="0"/>
              <a:t>4byte</a:t>
            </a:r>
            <a:endParaRPr kumimoji="1" lang="ja-JP" altLang="en-US" sz="2000" b="0" dirty="0"/>
          </a:p>
        </p:txBody>
      </p:sp>
      <p:sp>
        <p:nvSpPr>
          <p:cNvPr id="14351" name="テキスト ボックス 70"/>
          <p:cNvSpPr txBox="1">
            <a:spLocks noChangeArrowheads="1"/>
          </p:cNvSpPr>
          <p:nvPr/>
        </p:nvSpPr>
        <p:spPr bwMode="auto">
          <a:xfrm>
            <a:off x="7835073" y="5489664"/>
            <a:ext cx="776623" cy="400110"/>
          </a:xfrm>
          <a:prstGeom prst="rect">
            <a:avLst/>
          </a:prstGeom>
          <a:noFill/>
          <a:ln w="9525">
            <a:noFill/>
            <a:miter lim="800000"/>
            <a:headEnd/>
            <a:tailEnd/>
          </a:ln>
        </p:spPr>
        <p:txBody>
          <a:bodyPr wrap="none">
            <a:spAutoFit/>
          </a:bodyPr>
          <a:lstStyle/>
          <a:p>
            <a:r>
              <a:rPr kumimoji="1" lang="en-US" altLang="ja-JP" sz="2000" b="0" dirty="0"/>
              <a:t>8byte</a:t>
            </a:r>
            <a:endParaRPr kumimoji="1" lang="ja-JP" altLang="en-US" sz="2000" b="0" dirty="0"/>
          </a:p>
        </p:txBody>
      </p:sp>
      <p:sp>
        <p:nvSpPr>
          <p:cNvPr id="22" name="正方形/長方形 21"/>
          <p:cNvSpPr/>
          <p:nvPr/>
        </p:nvSpPr>
        <p:spPr>
          <a:xfrm>
            <a:off x="709634" y="2091986"/>
            <a:ext cx="1760418" cy="523220"/>
          </a:xfrm>
          <a:prstGeom prst="rect">
            <a:avLst/>
          </a:prstGeom>
          <a:solidFill>
            <a:srgbClr val="FFFF00"/>
          </a:solidFill>
          <a:ln>
            <a:solidFill>
              <a:schemeClr val="tx1"/>
            </a:solidFill>
          </a:ln>
        </p:spPr>
        <p:txBody>
          <a:bodyPr wrap="none">
            <a:spAutoFit/>
          </a:bodyPr>
          <a:lstStyle/>
          <a:p>
            <a:r>
              <a:rPr lang="en-US" altLang="ja-JP" sz="2800" dirty="0">
                <a:ea typeface="ＭＳ Ｐゴシック" charset="-128"/>
                <a:sym typeface="Symbol" pitchFamily="18" charset="2"/>
              </a:rPr>
              <a:t>  </a:t>
            </a:r>
            <a:r>
              <a:rPr lang="ja-JP" altLang="en-US" sz="2800" dirty="0">
                <a:ea typeface="ＭＳ Ｐゴシック" charset="-128"/>
                <a:sym typeface="Symbol" pitchFamily="18" charset="2"/>
              </a:rPr>
              <a:t> 変数名</a:t>
            </a:r>
            <a:r>
              <a:rPr lang="en-US" altLang="ja-JP" sz="2800" dirty="0">
                <a:ea typeface="ＭＳ Ｐゴシック" charset="-128"/>
                <a:sym typeface="Symbol" pitchFamily="18" charset="2"/>
              </a:rPr>
              <a:t>;</a:t>
            </a:r>
            <a:endParaRPr lang="ja-JP" altLang="en-US" sz="2800" dirty="0"/>
          </a:p>
        </p:txBody>
      </p:sp>
      <p:sp>
        <p:nvSpPr>
          <p:cNvPr id="23" name="テキスト ボックス 22"/>
          <p:cNvSpPr txBox="1"/>
          <p:nvPr/>
        </p:nvSpPr>
        <p:spPr>
          <a:xfrm>
            <a:off x="382336" y="1096543"/>
            <a:ext cx="8508436" cy="830997"/>
          </a:xfrm>
          <a:prstGeom prst="rect">
            <a:avLst/>
          </a:prstGeom>
          <a:noFill/>
        </p:spPr>
        <p:txBody>
          <a:bodyPr wrap="square" rtlCol="0">
            <a:spAutoFit/>
          </a:bodyPr>
          <a:lstStyle/>
          <a:p>
            <a:r>
              <a:rPr lang="ja-JP" altLang="en-US" sz="2400" dirty="0"/>
              <a:t>構造体型の変数を宣言できる。</a:t>
            </a:r>
            <a:r>
              <a:rPr lang="en-US" altLang="ja-JP" sz="2400" dirty="0" err="1"/>
              <a:t>int</a:t>
            </a:r>
            <a:r>
              <a:rPr lang="ja-JP" altLang="en-US" sz="2400" dirty="0"/>
              <a:t>型、</a:t>
            </a:r>
            <a:r>
              <a:rPr lang="en-US" altLang="ja-JP" sz="2400" dirty="0"/>
              <a:t>double</a:t>
            </a:r>
            <a:r>
              <a:rPr lang="ja-JP" altLang="en-US" sz="2400" dirty="0"/>
              <a:t>型の変数宣言と同様、型式の後に変数名を書き、セミコロンを書いて宣言する。</a:t>
            </a:r>
            <a:endParaRPr kumimoji="1" lang="ja-JP" altLang="en-US" sz="2400" dirty="0"/>
          </a:p>
        </p:txBody>
      </p:sp>
      <p:cxnSp>
        <p:nvCxnSpPr>
          <p:cNvPr id="24" name="直線矢印コネクタ 52"/>
          <p:cNvCxnSpPr>
            <a:cxnSpLocks noChangeShapeType="1"/>
          </p:cNvCxnSpPr>
          <p:nvPr/>
        </p:nvCxnSpPr>
        <p:spPr bwMode="auto">
          <a:xfrm flipH="1">
            <a:off x="2109945" y="3559502"/>
            <a:ext cx="387403" cy="368080"/>
          </a:xfrm>
          <a:prstGeom prst="straightConnector1">
            <a:avLst/>
          </a:prstGeom>
          <a:noFill/>
          <a:ln w="9525" algn="ctr">
            <a:solidFill>
              <a:schemeClr val="tx1"/>
            </a:solidFill>
            <a:round/>
            <a:headEnd/>
            <a:tailEnd type="arrow" w="med" len="med"/>
          </a:ln>
        </p:spPr>
      </p:cxnSp>
      <p:sp>
        <p:nvSpPr>
          <p:cNvPr id="26" name="テキスト ボックス 50"/>
          <p:cNvSpPr txBox="1">
            <a:spLocks noChangeArrowheads="1"/>
          </p:cNvSpPr>
          <p:nvPr/>
        </p:nvSpPr>
        <p:spPr bwMode="auto">
          <a:xfrm>
            <a:off x="1869729" y="2821812"/>
            <a:ext cx="2906981" cy="707886"/>
          </a:xfrm>
          <a:prstGeom prst="rect">
            <a:avLst/>
          </a:prstGeom>
          <a:noFill/>
          <a:ln w="9525">
            <a:noFill/>
            <a:miter lim="800000"/>
            <a:headEnd/>
            <a:tailEnd/>
          </a:ln>
        </p:spPr>
        <p:txBody>
          <a:bodyPr wrap="square">
            <a:spAutoFit/>
          </a:bodyPr>
          <a:lstStyle/>
          <a:p>
            <a:r>
              <a:rPr kumimoji="1" lang="ja-JP" altLang="en-US" sz="2000" dirty="0"/>
              <a:t>赤字の部分は構造体型を表す型式</a:t>
            </a:r>
          </a:p>
        </p:txBody>
      </p:sp>
      <p:sp>
        <p:nvSpPr>
          <p:cNvPr id="5" name="テキスト ボックス 4"/>
          <p:cNvSpPr txBox="1"/>
          <p:nvPr/>
        </p:nvSpPr>
        <p:spPr>
          <a:xfrm>
            <a:off x="5535088" y="6419077"/>
            <a:ext cx="3525424" cy="369332"/>
          </a:xfrm>
          <a:prstGeom prst="rect">
            <a:avLst/>
          </a:prstGeom>
          <a:noFill/>
        </p:spPr>
        <p:txBody>
          <a:bodyPr wrap="none" rtlCol="0">
            <a:spAutoFit/>
          </a:bodyPr>
          <a:lstStyle/>
          <a:p>
            <a:r>
              <a:rPr kumimoji="1" lang="ja-JP" altLang="en-US" dirty="0"/>
              <a:t>（バイト数は演習室の環境の場合）</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構造体のメンバー</a:t>
            </a:r>
          </a:p>
        </p:txBody>
      </p:sp>
      <p:sp>
        <p:nvSpPr>
          <p:cNvPr id="4" name="テキスト ボックス 3"/>
          <p:cNvSpPr txBox="1"/>
          <p:nvPr/>
        </p:nvSpPr>
        <p:spPr>
          <a:xfrm>
            <a:off x="709634" y="1417638"/>
            <a:ext cx="3630321" cy="461665"/>
          </a:xfrm>
          <a:prstGeom prst="rect">
            <a:avLst/>
          </a:prstGeom>
          <a:noFill/>
        </p:spPr>
        <p:txBody>
          <a:bodyPr wrap="none" rtlCol="0">
            <a:spAutoFit/>
          </a:bodyPr>
          <a:lstStyle/>
          <a:p>
            <a:r>
              <a:rPr kumimoji="1" lang="ja-JP" altLang="en-US" sz="2400" dirty="0"/>
              <a:t>前ページの例で説明する。</a:t>
            </a:r>
          </a:p>
        </p:txBody>
      </p:sp>
      <p:sp>
        <p:nvSpPr>
          <p:cNvPr id="5" name="テキスト ボックス 48"/>
          <p:cNvSpPr txBox="1">
            <a:spLocks noChangeArrowheads="1"/>
          </p:cNvSpPr>
          <p:nvPr/>
        </p:nvSpPr>
        <p:spPr bwMode="auto">
          <a:xfrm>
            <a:off x="1057858" y="2124967"/>
            <a:ext cx="2504212" cy="1938992"/>
          </a:xfrm>
          <a:prstGeom prst="rect">
            <a:avLst/>
          </a:prstGeom>
          <a:noFill/>
          <a:ln w="9525">
            <a:noFill/>
            <a:miter lim="800000"/>
            <a:headEnd/>
            <a:tailEnd/>
          </a:ln>
        </p:spPr>
        <p:txBody>
          <a:bodyPr wrap="none">
            <a:spAutoFit/>
          </a:bodyPr>
          <a:lstStyle/>
          <a:p>
            <a:r>
              <a:rPr kumimoji="1" lang="ja-JP" altLang="en-US" sz="2400" b="0" dirty="0"/>
              <a:t>   </a:t>
            </a:r>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solidFill>
                  <a:srgbClr val="FF0000"/>
                </a:solidFill>
              </a:rPr>
              <a:t>      char name[20];</a:t>
            </a:r>
          </a:p>
          <a:p>
            <a:r>
              <a:rPr kumimoji="1" lang="en-US" altLang="ja-JP" sz="2400" b="0" dirty="0">
                <a:solidFill>
                  <a:srgbClr val="FF0000"/>
                </a:solidFill>
              </a:rPr>
              <a:t>      </a:t>
            </a:r>
            <a:r>
              <a:rPr kumimoji="1" lang="en-US" altLang="ja-JP" sz="2400" b="0" dirty="0" err="1">
                <a:solidFill>
                  <a:srgbClr val="FF0000"/>
                </a:solidFill>
              </a:rPr>
              <a:t>int</a:t>
            </a:r>
            <a:r>
              <a:rPr kumimoji="1" lang="en-US" altLang="ja-JP" sz="2400" b="0" dirty="0">
                <a:solidFill>
                  <a:srgbClr val="FF0000"/>
                </a:solidFill>
              </a:rPr>
              <a:t> height;</a:t>
            </a:r>
          </a:p>
          <a:p>
            <a:r>
              <a:rPr kumimoji="1" lang="en-US" altLang="ja-JP" sz="2400" b="0" dirty="0">
                <a:solidFill>
                  <a:srgbClr val="FF0000"/>
                </a:solidFill>
              </a:rPr>
              <a:t>      double weight;</a:t>
            </a:r>
          </a:p>
          <a:p>
            <a:r>
              <a:rPr kumimoji="1" lang="en-US" altLang="ja-JP" sz="2400" b="0" dirty="0">
                <a:solidFill>
                  <a:srgbClr val="FF0000"/>
                </a:solidFill>
              </a:rPr>
              <a:t>   } </a:t>
            </a:r>
            <a:r>
              <a:rPr kumimoji="1" lang="ja-JP" altLang="en-US" sz="2400" b="0" dirty="0">
                <a:solidFill>
                  <a:srgbClr val="FF0000"/>
                </a:solidFill>
              </a:rPr>
              <a:t> </a:t>
            </a:r>
            <a:r>
              <a:rPr kumimoji="1" lang="en-US" altLang="ja-JP" sz="2400" b="0" dirty="0">
                <a:solidFill>
                  <a:srgbClr val="00B0F0"/>
                </a:solidFill>
              </a:rPr>
              <a:t>taro</a:t>
            </a:r>
            <a:r>
              <a:rPr kumimoji="1" lang="en-US" altLang="ja-JP" sz="2400" b="0" dirty="0"/>
              <a:t>;</a:t>
            </a:r>
            <a:endParaRPr kumimoji="1" lang="ja-JP" altLang="en-US" sz="2400" b="0" dirty="0"/>
          </a:p>
        </p:txBody>
      </p:sp>
      <p:sp>
        <p:nvSpPr>
          <p:cNvPr id="7" name="テキスト ボックス 50"/>
          <p:cNvSpPr txBox="1">
            <a:spLocks noChangeArrowheads="1"/>
          </p:cNvSpPr>
          <p:nvPr/>
        </p:nvSpPr>
        <p:spPr bwMode="auto">
          <a:xfrm>
            <a:off x="812194" y="4285396"/>
            <a:ext cx="7362815" cy="461665"/>
          </a:xfrm>
          <a:prstGeom prst="rect">
            <a:avLst/>
          </a:prstGeom>
          <a:noFill/>
          <a:ln w="9525">
            <a:noFill/>
            <a:miter lim="800000"/>
            <a:headEnd/>
            <a:tailEnd/>
          </a:ln>
        </p:spPr>
        <p:txBody>
          <a:bodyPr wrap="square">
            <a:spAutoFit/>
          </a:bodyPr>
          <a:lstStyle/>
          <a:p>
            <a:r>
              <a:rPr lang="en-US" altLang="ja-JP" sz="2400" dirty="0"/>
              <a:t>n</a:t>
            </a:r>
            <a:r>
              <a:rPr kumimoji="1" lang="en-US" altLang="ja-JP" sz="2400" dirty="0"/>
              <a:t>ame, height, weight</a:t>
            </a:r>
            <a:r>
              <a:rPr kumimoji="1" lang="ja-JP" altLang="en-US" sz="2400" dirty="0"/>
              <a:t>を、構造体</a:t>
            </a:r>
            <a:r>
              <a:rPr kumimoji="1" lang="en-US" altLang="ja-JP" sz="2400" dirty="0"/>
              <a:t>taro</a:t>
            </a:r>
            <a:r>
              <a:rPr kumimoji="1" lang="ja-JP" altLang="en-US" sz="2400" dirty="0"/>
              <a:t>のメンバーという。</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914</TotalTime>
  <Words>4230</Words>
  <Application>Microsoft Macintosh PowerPoint</Application>
  <PresentationFormat>画面に合わせる (4:3)</PresentationFormat>
  <Paragraphs>506</Paragraphs>
  <Slides>33</Slides>
  <Notes>1</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33</vt:i4>
      </vt:variant>
    </vt:vector>
  </HeadingPairs>
  <TitlesOfParts>
    <vt:vector size="39" baseType="lpstr">
      <vt:lpstr>ＭＳ Ｐゴシック</vt:lpstr>
      <vt:lpstr>Arial</vt:lpstr>
      <vt:lpstr>Calibri</vt:lpstr>
      <vt:lpstr>Wingdings</vt:lpstr>
      <vt:lpstr>Office テーマ</vt:lpstr>
      <vt:lpstr>数式</vt:lpstr>
      <vt:lpstr>プログラミング入門２ 第９回　構造体</vt:lpstr>
      <vt:lpstr>今回の内容</vt:lpstr>
      <vt:lpstr>構造体とは</vt:lpstr>
      <vt:lpstr>構造体とは</vt:lpstr>
      <vt:lpstr>構造体型</vt:lpstr>
      <vt:lpstr>構造体型を表す型式</vt:lpstr>
      <vt:lpstr>構造体型を表す型式の構文</vt:lpstr>
      <vt:lpstr>構造体型の変数の宣言</vt:lpstr>
      <vt:lpstr>構造体のメンバー</vt:lpstr>
      <vt:lpstr>構造体のメンバーアクセス</vt:lpstr>
      <vt:lpstr>例（打ち込んで確認）</vt:lpstr>
      <vt:lpstr>構造体型の変数の初期化</vt:lpstr>
      <vt:lpstr>typedefの使用（教科書p. 194）</vt:lpstr>
      <vt:lpstr>構造体型に名前をつける例（打ち込んで確認）</vt:lpstr>
      <vt:lpstr>構造体の代入（教科書 p. 340）</vt:lpstr>
      <vt:lpstr>配列のコピーについて （教科書p. 130）</vt:lpstr>
      <vt:lpstr>関数への構造体データの受け渡し（構造体をコピーする例） （打ち込んで確認）</vt:lpstr>
      <vt:lpstr>関数への構造体データの受け渡し（ポインタを渡す例） （打ち込んで確認）</vt:lpstr>
      <vt:lpstr>構造体のポインタを関数へ渡す場合 の解説</vt:lpstr>
      <vt:lpstr>アロー演算子 -&gt;</vt:lpstr>
      <vt:lpstr>例（打ち込んで確認）</vt:lpstr>
      <vt:lpstr>構造体を返す関数（打ち込んで確認）</vt:lpstr>
      <vt:lpstr>（注意）構造体内の配列について</vt:lpstr>
      <vt:lpstr>基本課題１</vt:lpstr>
      <vt:lpstr>基本課題２</vt:lpstr>
      <vt:lpstr>発展課題１</vt:lpstr>
      <vt:lpstr>発展課題２</vt:lpstr>
      <vt:lpstr>発展課題３</vt:lpstr>
      <vt:lpstr>発展課題３　実行例</vt:lpstr>
      <vt:lpstr>発展課題４</vt:lpstr>
      <vt:lpstr>参考課題１</vt:lpstr>
      <vt:lpstr>参考課題の解答例</vt:lpstr>
      <vt:lpstr>補足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第１０回</dc:title>
  <dc:creator>sasano</dc:creator>
  <cp:lastModifiedBy>篠埜　功</cp:lastModifiedBy>
  <cp:revision>599</cp:revision>
  <dcterms:created xsi:type="dcterms:W3CDTF">2009-11-25T04:14:53Z</dcterms:created>
  <dcterms:modified xsi:type="dcterms:W3CDTF">2022-11-29T03:06:20Z</dcterms:modified>
</cp:coreProperties>
</file>