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78" r:id="rId5"/>
    <p:sldId id="279" r:id="rId6"/>
    <p:sldId id="266" r:id="rId7"/>
    <p:sldId id="280" r:id="rId8"/>
    <p:sldId id="267" r:id="rId9"/>
    <p:sldId id="276" r:id="rId10"/>
    <p:sldId id="272" r:id="rId11"/>
    <p:sldId id="277" r:id="rId12"/>
    <p:sldId id="281" r:id="rId13"/>
    <p:sldId id="282" r:id="rId14"/>
    <p:sldId id="283" r:id="rId15"/>
    <p:sldId id="275" r:id="rId16"/>
    <p:sldId id="268" r:id="rId17"/>
    <p:sldId id="269" r:id="rId18"/>
    <p:sldId id="270" r:id="rId19"/>
    <p:sldId id="271"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01" autoAdjust="0"/>
    <p:restoredTop sz="94676"/>
  </p:normalViewPr>
  <p:slideViewPr>
    <p:cSldViewPr snapToGrid="0" snapToObjects="1">
      <p:cViewPr varScale="1">
        <p:scale>
          <a:sx n="106" d="100"/>
          <a:sy n="106" d="100"/>
        </p:scale>
        <p:origin x="1816"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2021/12/19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2021/12/19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2021/12/19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2021/12/19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2021/12/19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2021/12/19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2021/12/19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2021/12/19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2021/12/19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2021/12/19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2021/12/19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2021/12/19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プログラミング入門２</a:t>
            </a:r>
            <a:endParaRPr kumimoji="1" lang="ja-JP" altLang="en-US" dirty="0"/>
          </a:p>
        </p:txBody>
      </p:sp>
      <p:sp>
        <p:nvSpPr>
          <p:cNvPr id="4" name="テキスト ボックス 3"/>
          <p:cNvSpPr txBox="1"/>
          <p:nvPr/>
        </p:nvSpPr>
        <p:spPr>
          <a:xfrm>
            <a:off x="2786050" y="5072074"/>
            <a:ext cx="3534942" cy="523220"/>
          </a:xfrm>
          <a:prstGeom prst="rect">
            <a:avLst/>
          </a:prstGeom>
          <a:noFill/>
        </p:spPr>
        <p:txBody>
          <a:bodyPr wrap="none" rtlCol="0">
            <a:spAutoFit/>
          </a:bodyPr>
          <a:lstStyle/>
          <a:p>
            <a:r>
              <a:rPr lang="ja-JP" altLang="en-US" sz="2800" dirty="0"/>
              <a:t>情報工学科　篠埜　功</a:t>
            </a:r>
            <a:endParaRPr kumimoji="1" lang="ja-JP" altLang="en-US" sz="2800" dirty="0"/>
          </a:p>
        </p:txBody>
      </p:sp>
      <p:sp>
        <p:nvSpPr>
          <p:cNvPr id="5" name="テキスト ボックス 4"/>
          <p:cNvSpPr txBox="1"/>
          <p:nvPr/>
        </p:nvSpPr>
        <p:spPr>
          <a:xfrm>
            <a:off x="2303333" y="4152681"/>
            <a:ext cx="4724370" cy="584776"/>
          </a:xfrm>
          <a:prstGeom prst="rect">
            <a:avLst/>
          </a:prstGeom>
          <a:noFill/>
        </p:spPr>
        <p:txBody>
          <a:bodyPr wrap="none" rtlCol="0">
            <a:spAutoFit/>
          </a:bodyPr>
          <a:lstStyle/>
          <a:p>
            <a:r>
              <a:rPr lang="ja-JP" altLang="en-US" sz="3200" dirty="0"/>
              <a:t>第１２回、１３回　総合演習</a:t>
            </a:r>
            <a:endParaRPr kumimoji="1" lang="ja-JP" alt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2656"/>
            <a:ext cx="8229600" cy="1143000"/>
          </a:xfrm>
        </p:spPr>
        <p:txBody>
          <a:bodyPr>
            <a:normAutofit/>
          </a:bodyPr>
          <a:lstStyle/>
          <a:p>
            <a:r>
              <a:rPr lang="ja-JP" altLang="en-US" dirty="0"/>
              <a:t>総合演習発展課題１</a:t>
            </a:r>
            <a:endParaRPr kumimoji="1" lang="ja-JP" altLang="en-US" dirty="0"/>
          </a:p>
        </p:txBody>
      </p:sp>
      <p:sp>
        <p:nvSpPr>
          <p:cNvPr id="4" name="正方形/長方形 3"/>
          <p:cNvSpPr/>
          <p:nvPr/>
        </p:nvSpPr>
        <p:spPr>
          <a:xfrm>
            <a:off x="1115616" y="1754813"/>
            <a:ext cx="6624736" cy="3970318"/>
          </a:xfrm>
          <a:prstGeom prst="rect">
            <a:avLst/>
          </a:prstGeom>
        </p:spPr>
        <p:txBody>
          <a:bodyPr wrap="square">
            <a:spAutoFit/>
          </a:bodyPr>
          <a:lstStyle/>
          <a:p>
            <a:r>
              <a:rPr lang="ja-JP" altLang="en-US" sz="2800" dirty="0"/>
              <a:t>基本課題３において、積分範囲をキーボードから受け取るように</a:t>
            </a:r>
            <a:r>
              <a:rPr lang="ja-JP" altLang="en-US" sz="2800"/>
              <a:t>せよ。</a:t>
            </a:r>
            <a:endParaRPr lang="en-US" altLang="ja-JP" sz="2800" dirty="0"/>
          </a:p>
          <a:p>
            <a:endParaRPr lang="en-US" altLang="ja-JP" sz="2800" dirty="0"/>
          </a:p>
          <a:p>
            <a:r>
              <a:rPr lang="en-US" altLang="ja-JP" sz="2800" dirty="0"/>
              <a:t>[</a:t>
            </a:r>
            <a:r>
              <a:rPr lang="ja-JP" altLang="en-US" sz="2800"/>
              <a:t>実行例</a:t>
            </a:r>
            <a:r>
              <a:rPr lang="en-US" altLang="ja-JP" sz="2800" dirty="0"/>
              <a:t>]</a:t>
            </a:r>
          </a:p>
          <a:p>
            <a:r>
              <a:rPr lang="en-US" altLang="ja-JP" sz="2800" dirty="0"/>
              <a:t>% ./</a:t>
            </a:r>
            <a:r>
              <a:rPr lang="en-US" altLang="ja-JP" sz="2800" dirty="0" err="1"/>
              <a:t>a.out</a:t>
            </a:r>
            <a:endParaRPr lang="en-US" altLang="ja-JP" sz="2800" dirty="0"/>
          </a:p>
          <a:p>
            <a:r>
              <a:rPr lang="ja-JP" altLang="en-US" sz="2800"/>
              <a:t>積分範囲を入力してください</a:t>
            </a:r>
          </a:p>
          <a:p>
            <a:r>
              <a:rPr lang="ja-JP" altLang="en-US" sz="2800"/>
              <a:t>左</a:t>
            </a:r>
            <a:r>
              <a:rPr lang="en-US" altLang="ja-JP" sz="2800" dirty="0"/>
              <a:t>: </a:t>
            </a:r>
            <a:r>
              <a:rPr lang="en-US" altLang="ja-JP" sz="2800" dirty="0">
                <a:solidFill>
                  <a:srgbClr val="FF0000"/>
                </a:solidFill>
              </a:rPr>
              <a:t>5</a:t>
            </a:r>
          </a:p>
          <a:p>
            <a:r>
              <a:rPr lang="ja-JP" altLang="en-US" sz="2800"/>
              <a:t>右</a:t>
            </a:r>
            <a:r>
              <a:rPr lang="en-US" altLang="ja-JP" sz="2800" dirty="0"/>
              <a:t>: </a:t>
            </a:r>
            <a:r>
              <a:rPr lang="en-US" altLang="ja-JP" sz="2800" dirty="0">
                <a:solidFill>
                  <a:srgbClr val="FF0000"/>
                </a:solidFill>
              </a:rPr>
              <a:t>8</a:t>
            </a:r>
          </a:p>
          <a:p>
            <a:r>
              <a:rPr lang="en-US" altLang="ja-JP" sz="2800" dirty="0"/>
              <a:t>128.999415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60064"/>
            <a:ext cx="8229600" cy="706090"/>
          </a:xfrm>
        </p:spPr>
        <p:txBody>
          <a:bodyPr>
            <a:normAutofit fontScale="90000"/>
          </a:bodyPr>
          <a:lstStyle/>
          <a:p>
            <a:r>
              <a:rPr lang="ja-JP" altLang="en-US" dirty="0"/>
              <a:t>総合演習発展課題２</a:t>
            </a:r>
            <a:endParaRPr kumimoji="1" lang="ja-JP" altLang="en-US" dirty="0"/>
          </a:p>
        </p:txBody>
      </p:sp>
      <p:sp>
        <p:nvSpPr>
          <p:cNvPr id="4" name="テキスト ボックス 3"/>
          <p:cNvSpPr txBox="1"/>
          <p:nvPr/>
        </p:nvSpPr>
        <p:spPr>
          <a:xfrm>
            <a:off x="457200" y="987552"/>
            <a:ext cx="8001000" cy="2246769"/>
          </a:xfrm>
          <a:prstGeom prst="rect">
            <a:avLst/>
          </a:prstGeom>
          <a:noFill/>
        </p:spPr>
        <p:txBody>
          <a:bodyPr wrap="square" rtlCol="0">
            <a:spAutoFit/>
          </a:bodyPr>
          <a:lstStyle/>
          <a:p>
            <a:r>
              <a:rPr lang="en-US" altLang="ja-JP" sz="2000" dirty="0"/>
              <a:t>C</a:t>
            </a:r>
            <a:r>
              <a:rPr lang="ja-JP" altLang="en-US" sz="2000" dirty="0"/>
              <a:t>言語の（構文誤りがあるかもしれない）プログラムのファイルを読み込み、括弧（「</a:t>
            </a:r>
            <a:r>
              <a:rPr lang="en-US" altLang="ja-JP" sz="2000" dirty="0"/>
              <a:t>(</a:t>
            </a:r>
            <a:r>
              <a:rPr lang="ja-JP" altLang="en-US" sz="2000" dirty="0"/>
              <a:t>」と「</a:t>
            </a:r>
            <a:r>
              <a:rPr lang="en-US" altLang="ja-JP" sz="2000" dirty="0"/>
              <a:t>)</a:t>
            </a:r>
            <a:r>
              <a:rPr lang="ja-JP" altLang="en-US" sz="2000" dirty="0"/>
              <a:t>」）の対応がとれているかどうかを検査するプログラムを書け。プログラム全体において開き括弧の数と閉じ括弧の数が同じで、かつ、プログラムの任意の</a:t>
            </a:r>
            <a:r>
              <a:rPr lang="en-US" altLang="ja-JP" sz="2000" dirty="0"/>
              <a:t>prefix(</a:t>
            </a:r>
            <a:r>
              <a:rPr lang="ja-JP" altLang="en-US" sz="2000" dirty="0"/>
              <a:t>接頭辞</a:t>
            </a:r>
            <a:r>
              <a:rPr lang="en-US" altLang="ja-JP" sz="2000" dirty="0"/>
              <a:t>)</a:t>
            </a:r>
            <a:r>
              <a:rPr lang="ja-JP" altLang="en-US" sz="2000" dirty="0"/>
              <a:t>において開き括弧の数が閉じ括弧の数以上であるとき、括弧の対応がとれていると定義する。（文字列内やコメント内の括弧は無視すべきだが、この課題では考慮しなくてよいものとする。）</a:t>
            </a:r>
          </a:p>
        </p:txBody>
      </p:sp>
      <p:sp>
        <p:nvSpPr>
          <p:cNvPr id="5" name="正方形/長方形 4"/>
          <p:cNvSpPr/>
          <p:nvPr/>
        </p:nvSpPr>
        <p:spPr>
          <a:xfrm>
            <a:off x="604680" y="3629465"/>
            <a:ext cx="5191432" cy="2862322"/>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1]</a:t>
            </a:r>
          </a:p>
          <a:p>
            <a:r>
              <a:rPr lang="ja-JP" altLang="en-US" sz="2000" dirty="0"/>
              <a:t>検査するファイル名を入力して下さい</a:t>
            </a:r>
            <a:r>
              <a:rPr lang="en-US" altLang="ja-JP" sz="2000" dirty="0"/>
              <a:t>: </a:t>
            </a:r>
            <a:r>
              <a:rPr lang="en-US" altLang="ja-JP" sz="2000" dirty="0" err="1">
                <a:solidFill>
                  <a:srgbClr val="FF0000"/>
                </a:solidFill>
              </a:rPr>
              <a:t>ok.c</a:t>
            </a:r>
            <a:endParaRPr lang="en-US" altLang="ja-JP" sz="2000" dirty="0">
              <a:solidFill>
                <a:srgbClr val="FF0000"/>
              </a:solidFill>
            </a:endParaRPr>
          </a:p>
          <a:p>
            <a:r>
              <a:rPr lang="ja-JP" altLang="en-US" sz="2000" dirty="0"/>
              <a:t>括弧は正しく対応しています。</a:t>
            </a:r>
            <a:endParaRPr lang="en-US" altLang="ja-JP" sz="2000" dirty="0"/>
          </a:p>
          <a:p>
            <a:r>
              <a:rPr lang="en-US" altLang="ja-JP" sz="2000" dirty="0"/>
              <a:t>[</a:t>
            </a:r>
            <a:r>
              <a:rPr lang="ja-JP" altLang="en-US" sz="2000" dirty="0"/>
              <a:t>実行例</a:t>
            </a:r>
            <a:r>
              <a:rPr lang="en-US" altLang="ja-JP" sz="2000" dirty="0"/>
              <a:t>2]</a:t>
            </a:r>
          </a:p>
          <a:p>
            <a:r>
              <a:rPr lang="ja-JP" altLang="en-US" sz="2000" dirty="0"/>
              <a:t>検査するファイル名を入力して下さい</a:t>
            </a:r>
            <a:r>
              <a:rPr lang="en-US" altLang="ja-JP" sz="2000" dirty="0"/>
              <a:t>: </a:t>
            </a:r>
            <a:r>
              <a:rPr lang="en-US" altLang="ja-JP" sz="2000" dirty="0" err="1">
                <a:solidFill>
                  <a:srgbClr val="FF0000"/>
                </a:solidFill>
              </a:rPr>
              <a:t>err.c</a:t>
            </a:r>
            <a:endParaRPr lang="en-US" altLang="ja-JP" sz="2000" dirty="0">
              <a:solidFill>
                <a:srgbClr val="FF0000"/>
              </a:solidFill>
            </a:endParaRPr>
          </a:p>
          <a:p>
            <a:r>
              <a:rPr lang="ja-JP" altLang="en-US" sz="2000" dirty="0"/>
              <a:t>括弧が正しく対応していません。</a:t>
            </a:r>
          </a:p>
          <a:p>
            <a:r>
              <a:rPr lang="en-US" altLang="ja-JP" sz="2000" dirty="0"/>
              <a:t>[</a:t>
            </a:r>
            <a:r>
              <a:rPr lang="ja-JP" altLang="en-US" sz="2000" dirty="0"/>
              <a:t>実行例</a:t>
            </a:r>
            <a:r>
              <a:rPr lang="en-US" altLang="ja-JP" sz="2000" dirty="0"/>
              <a:t>3]</a:t>
            </a:r>
          </a:p>
          <a:p>
            <a:r>
              <a:rPr lang="ja-JP" altLang="en-US" sz="2000" dirty="0"/>
              <a:t>検査するファイル名を入力してください</a:t>
            </a:r>
            <a:r>
              <a:rPr lang="en-US" altLang="ja-JP" sz="2000" dirty="0"/>
              <a:t>: </a:t>
            </a:r>
            <a:r>
              <a:rPr lang="en-US" altLang="ja-JP" sz="2000" dirty="0">
                <a:solidFill>
                  <a:srgbClr val="FF0000"/>
                </a:solidFill>
              </a:rPr>
              <a:t>err2.c</a:t>
            </a:r>
          </a:p>
          <a:p>
            <a:r>
              <a:rPr lang="ja-JP" altLang="en-US" sz="2000" dirty="0"/>
              <a:t>括弧が正しく対応していません。</a:t>
            </a:r>
            <a:endParaRPr lang="en-US" altLang="ja-JP" sz="2000" dirty="0"/>
          </a:p>
        </p:txBody>
      </p:sp>
      <p:sp>
        <p:nvSpPr>
          <p:cNvPr id="6" name="正方形/長方形 5"/>
          <p:cNvSpPr/>
          <p:nvPr/>
        </p:nvSpPr>
        <p:spPr>
          <a:xfrm>
            <a:off x="5943381" y="3834581"/>
            <a:ext cx="2684434" cy="1015663"/>
          </a:xfrm>
          <a:prstGeom prst="rect">
            <a:avLst/>
          </a:prstGeom>
        </p:spPr>
        <p:txBody>
          <a:bodyPr wrap="square">
            <a:spAutoFit/>
          </a:bodyPr>
          <a:lstStyle/>
          <a:p>
            <a:r>
              <a:rPr lang="en-US" altLang="ja-JP" sz="2000" dirty="0" err="1"/>
              <a:t>ok.c</a:t>
            </a:r>
            <a:r>
              <a:rPr lang="en-US" altLang="ja-JP" sz="2000" dirty="0"/>
              <a:t>, </a:t>
            </a:r>
            <a:r>
              <a:rPr lang="en-US" altLang="ja-JP" sz="2000" dirty="0" err="1"/>
              <a:t>err.c</a:t>
            </a:r>
            <a:r>
              <a:rPr lang="en-US" altLang="ja-JP" sz="2000" dirty="0"/>
              <a:t>, err2.c</a:t>
            </a:r>
            <a:r>
              <a:rPr lang="ja-JP" altLang="en-US" sz="2000" dirty="0"/>
              <a:t>は講義用の</a:t>
            </a:r>
            <a:r>
              <a:rPr lang="en-US" altLang="ja-JP" sz="2000" dirty="0"/>
              <a:t>web page</a:t>
            </a:r>
            <a:r>
              <a:rPr lang="ja-JP" altLang="en-US" sz="2000" dirty="0"/>
              <a:t>からダウンロードしてください。</a:t>
            </a:r>
            <a:endParaRPr lang="en-US" altLang="ja-JP" sz="2000" dirty="0"/>
          </a:p>
        </p:txBody>
      </p:sp>
      <p:sp>
        <p:nvSpPr>
          <p:cNvPr id="7" name="正方形/長方形 6"/>
          <p:cNvSpPr/>
          <p:nvPr/>
        </p:nvSpPr>
        <p:spPr>
          <a:xfrm>
            <a:off x="5913885" y="5073467"/>
            <a:ext cx="2964426" cy="1015663"/>
          </a:xfrm>
          <a:prstGeom prst="rect">
            <a:avLst/>
          </a:prstGeom>
        </p:spPr>
        <p:txBody>
          <a:bodyPr wrap="square">
            <a:spAutoFit/>
          </a:bodyPr>
          <a:lstStyle/>
          <a:p>
            <a:r>
              <a:rPr lang="ja-JP" altLang="en-US" sz="2000" dirty="0"/>
              <a:t>（注意）括弧の対応以外の構文の検査はしなくてよい。</a:t>
            </a:r>
            <a:endParaRPr lang="en-US" altLang="ja-JP"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58068"/>
          </a:xfrm>
        </p:spPr>
        <p:txBody>
          <a:bodyPr>
            <a:normAutofit fontScale="90000"/>
          </a:bodyPr>
          <a:lstStyle/>
          <a:p>
            <a:r>
              <a:rPr lang="ja-JP" altLang="en-US" dirty="0"/>
              <a:t>総合演習発展課題３</a:t>
            </a:r>
            <a:endParaRPr kumimoji="1" lang="ja-JP" altLang="en-US" dirty="0"/>
          </a:p>
        </p:txBody>
      </p:sp>
      <p:sp>
        <p:nvSpPr>
          <p:cNvPr id="4" name="テキスト ボックス 3"/>
          <p:cNvSpPr txBox="1"/>
          <p:nvPr/>
        </p:nvSpPr>
        <p:spPr>
          <a:xfrm>
            <a:off x="739360" y="1192108"/>
            <a:ext cx="7697177" cy="830997"/>
          </a:xfrm>
          <a:prstGeom prst="rect">
            <a:avLst/>
          </a:prstGeom>
          <a:noFill/>
        </p:spPr>
        <p:txBody>
          <a:bodyPr wrap="square" rtlCol="0">
            <a:spAutoFit/>
          </a:bodyPr>
          <a:lstStyle/>
          <a:p>
            <a:r>
              <a:rPr lang="en-US" altLang="ja-JP" sz="2400" dirty="0"/>
              <a:t>3</a:t>
            </a:r>
            <a:r>
              <a:rPr kumimoji="1" lang="en-US" altLang="ja-JP" sz="2400" dirty="0"/>
              <a:t>0</a:t>
            </a:r>
            <a:r>
              <a:rPr kumimoji="1" lang="ja-JP" altLang="en-US" sz="2400" dirty="0"/>
              <a:t>桁以内の</a:t>
            </a:r>
            <a:r>
              <a:rPr kumimoji="1" lang="en-US" altLang="ja-JP" sz="2400" dirty="0"/>
              <a:t>10</a:t>
            </a:r>
            <a:r>
              <a:rPr kumimoji="1" lang="ja-JP" altLang="en-US" sz="2400" dirty="0"/>
              <a:t>進数の正の整数の足し算を行うプログラムを作成せよ。</a:t>
            </a:r>
            <a:r>
              <a:rPr lang="ja-JP" altLang="en-US" sz="2400" dirty="0"/>
              <a:t>結果は</a:t>
            </a:r>
            <a:r>
              <a:rPr lang="en-US" altLang="ja-JP" sz="2400" dirty="0"/>
              <a:t>31</a:t>
            </a:r>
            <a:r>
              <a:rPr lang="ja-JP" altLang="en-US" sz="2400" dirty="0"/>
              <a:t>桁になってもよいものとする。</a:t>
            </a:r>
            <a:endParaRPr kumimoji="1" lang="en-US" altLang="ja-JP" sz="2400" dirty="0"/>
          </a:p>
        </p:txBody>
      </p:sp>
      <p:sp>
        <p:nvSpPr>
          <p:cNvPr id="5" name="正方形/長方形 4"/>
          <p:cNvSpPr/>
          <p:nvPr/>
        </p:nvSpPr>
        <p:spPr>
          <a:xfrm>
            <a:off x="1004017" y="2106195"/>
            <a:ext cx="6667705" cy="3785652"/>
          </a:xfrm>
          <a:prstGeom prst="rect">
            <a:avLst/>
          </a:prstGeom>
          <a:ln>
            <a:solidFill>
              <a:schemeClr val="tx1"/>
            </a:solidFill>
          </a:ln>
        </p:spPr>
        <p:txBody>
          <a:bodyPr wrap="square">
            <a:spAutoFit/>
          </a:bodyPr>
          <a:lstStyle/>
          <a:p>
            <a:r>
              <a:rPr lang="en-US" altLang="ja-JP" sz="2400" dirty="0"/>
              <a:t>[</a:t>
            </a:r>
            <a:r>
              <a:rPr lang="ja-JP" altLang="en-US" sz="2400" dirty="0"/>
              <a:t>実行例１</a:t>
            </a:r>
            <a:r>
              <a:rPr lang="en-US" altLang="ja-JP" sz="2400" dirty="0"/>
              <a:t>]</a:t>
            </a:r>
          </a:p>
          <a:p>
            <a:r>
              <a:rPr lang="en-US" altLang="ja-JP" sz="2400" dirty="0"/>
              <a:t>30</a:t>
            </a:r>
            <a:r>
              <a:rPr lang="ja-JP" altLang="en-US" sz="2400" dirty="0"/>
              <a:t>桁以内の正の整数を</a:t>
            </a:r>
            <a:r>
              <a:rPr lang="en-US" altLang="ja-JP" sz="2400" dirty="0"/>
              <a:t>2</a:t>
            </a:r>
            <a:r>
              <a:rPr lang="ja-JP" altLang="en-US" sz="2400" dirty="0"/>
              <a:t>つ入力してください</a:t>
            </a:r>
            <a:r>
              <a:rPr lang="en-US" altLang="ja-JP" sz="2400" dirty="0"/>
              <a:t>:</a:t>
            </a:r>
          </a:p>
          <a:p>
            <a:r>
              <a:rPr lang="en-US" altLang="ja-JP" sz="2400" dirty="0">
                <a:solidFill>
                  <a:srgbClr val="FF0000"/>
                </a:solidFill>
              </a:rPr>
              <a:t>111222333444555666777888999</a:t>
            </a:r>
          </a:p>
          <a:p>
            <a:r>
              <a:rPr lang="en-US" altLang="ja-JP" sz="2400" dirty="0">
                <a:solidFill>
                  <a:srgbClr val="FF0000"/>
                </a:solidFill>
              </a:rPr>
              <a:t>123456789012345678901234567890</a:t>
            </a:r>
          </a:p>
          <a:p>
            <a:r>
              <a:rPr lang="ja-JP" altLang="en-US" sz="2400" dirty="0"/>
              <a:t>和は</a:t>
            </a:r>
            <a:r>
              <a:rPr lang="en-US" altLang="ja-JP" sz="2400" dirty="0"/>
              <a:t>123568011345790234568012456889</a:t>
            </a:r>
            <a:r>
              <a:rPr lang="ja-JP" altLang="en-US" sz="2400" dirty="0"/>
              <a:t>です。</a:t>
            </a:r>
            <a:endParaRPr lang="en-US" altLang="ja-JP" sz="2400" dirty="0"/>
          </a:p>
          <a:p>
            <a:r>
              <a:rPr lang="en-US" altLang="ja-JP" sz="2400" dirty="0"/>
              <a:t>[</a:t>
            </a:r>
            <a:r>
              <a:rPr lang="ja-JP" altLang="en-US" sz="2400" dirty="0"/>
              <a:t>実行例２</a:t>
            </a:r>
            <a:r>
              <a:rPr lang="en-US" altLang="ja-JP" sz="2400" dirty="0"/>
              <a:t>]</a:t>
            </a:r>
          </a:p>
          <a:p>
            <a:r>
              <a:rPr lang="en-US" altLang="ja-JP" sz="2400" dirty="0"/>
              <a:t>30</a:t>
            </a:r>
            <a:r>
              <a:rPr lang="ja-JP" altLang="en-US" sz="2400" dirty="0"/>
              <a:t>桁以内の正の整数を</a:t>
            </a:r>
            <a:r>
              <a:rPr lang="en-US" altLang="ja-JP" sz="2400" dirty="0"/>
              <a:t>2</a:t>
            </a:r>
            <a:r>
              <a:rPr lang="ja-JP" altLang="en-US" sz="2400" dirty="0"/>
              <a:t>つ入力してください</a:t>
            </a:r>
            <a:r>
              <a:rPr lang="en-US" altLang="ja-JP" sz="2400" dirty="0"/>
              <a:t>:</a:t>
            </a:r>
          </a:p>
          <a:p>
            <a:r>
              <a:rPr lang="en-US" altLang="ja-JP" sz="2400" dirty="0">
                <a:solidFill>
                  <a:srgbClr val="FF0000"/>
                </a:solidFill>
              </a:rPr>
              <a:t>123456789012345678901234567890</a:t>
            </a:r>
          </a:p>
          <a:p>
            <a:r>
              <a:rPr lang="en-US" altLang="ja-JP" sz="2400" dirty="0">
                <a:solidFill>
                  <a:srgbClr val="FF0000"/>
                </a:solidFill>
              </a:rPr>
              <a:t>999999999999999999999999999999</a:t>
            </a:r>
          </a:p>
          <a:p>
            <a:r>
              <a:rPr lang="ja-JP" altLang="en-US" sz="2400" dirty="0"/>
              <a:t>和は</a:t>
            </a:r>
            <a:r>
              <a:rPr lang="en-US" altLang="ja-JP" sz="2400" dirty="0"/>
              <a:t>1123456789012345678901234567889</a:t>
            </a:r>
            <a:r>
              <a:rPr lang="ja-JP" altLang="en-US" sz="2400" dirty="0"/>
              <a:t>です。</a:t>
            </a:r>
            <a:endParaRPr lang="en-US" altLang="ja-JP" sz="2400" dirty="0"/>
          </a:p>
        </p:txBody>
      </p:sp>
      <p:sp>
        <p:nvSpPr>
          <p:cNvPr id="6" name="テキスト ボックス 5"/>
          <p:cNvSpPr txBox="1"/>
          <p:nvPr/>
        </p:nvSpPr>
        <p:spPr>
          <a:xfrm>
            <a:off x="587770" y="6047704"/>
            <a:ext cx="7848767" cy="707886"/>
          </a:xfrm>
          <a:prstGeom prst="rect">
            <a:avLst/>
          </a:prstGeom>
          <a:noFill/>
        </p:spPr>
        <p:txBody>
          <a:bodyPr wrap="square" rtlCol="0">
            <a:spAutoFit/>
          </a:bodyPr>
          <a:lstStyle/>
          <a:p>
            <a:r>
              <a:rPr kumimoji="1" lang="en-US" altLang="ja-JP" sz="2000" dirty="0"/>
              <a:t>GMP</a:t>
            </a:r>
            <a:r>
              <a:rPr kumimoji="1" lang="ja-JP" altLang="en-US" sz="2000" dirty="0"/>
              <a:t>ライブラリや</a:t>
            </a:r>
            <a:r>
              <a:rPr kumimoji="1" lang="en-US" altLang="ja-JP" sz="2000" dirty="0" err="1"/>
              <a:t>OpenSSL</a:t>
            </a:r>
            <a:r>
              <a:rPr kumimoji="1" lang="ja-JP" altLang="en-US" sz="2000" dirty="0"/>
              <a:t>の</a:t>
            </a:r>
            <a:r>
              <a:rPr kumimoji="1" lang="en-US" altLang="ja-JP" sz="2000" dirty="0"/>
              <a:t>crypto</a:t>
            </a:r>
            <a:r>
              <a:rPr kumimoji="1" lang="ja-JP" altLang="en-US" sz="2000" dirty="0"/>
              <a:t>ライブラリなどを使えば簡単にできるが、この課題ではそれらのライブラリを使った回答は不可とする。</a:t>
            </a:r>
          </a:p>
        </p:txBody>
      </p:sp>
    </p:spTree>
    <p:extLst>
      <p:ext uri="{BB962C8B-B14F-4D97-AF65-F5344CB8AC3E}">
        <p14:creationId xmlns:p14="http://schemas.microsoft.com/office/powerpoint/2010/main" val="1080398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（参考）</a:t>
            </a:r>
            <a:r>
              <a:rPr lang="en-US" altLang="ja-JP" dirty="0" err="1"/>
              <a:t>gmp</a:t>
            </a:r>
            <a:r>
              <a:rPr lang="ja-JP" altLang="en-US" dirty="0"/>
              <a:t>ライブラリを使った解答例</a:t>
            </a:r>
            <a:endParaRPr kumimoji="1" lang="ja-JP" altLang="en-US" dirty="0"/>
          </a:p>
        </p:txBody>
      </p:sp>
      <p:sp>
        <p:nvSpPr>
          <p:cNvPr id="5" name="正方形/長方形 4"/>
          <p:cNvSpPr/>
          <p:nvPr/>
        </p:nvSpPr>
        <p:spPr>
          <a:xfrm>
            <a:off x="457200" y="1474272"/>
            <a:ext cx="5737812" cy="5078314"/>
          </a:xfrm>
          <a:prstGeom prst="rect">
            <a:avLst/>
          </a:prstGeom>
        </p:spPr>
        <p:txBody>
          <a:bodyPr wrap="square">
            <a:spAutoFit/>
          </a:bodyPr>
          <a:lstStyle/>
          <a:p>
            <a:r>
              <a:rPr lang="en-US" altLang="ja-JP" dirty="0"/>
              <a:t>#include &lt;</a:t>
            </a:r>
            <a:r>
              <a:rPr lang="en-US" altLang="ja-JP" dirty="0" err="1"/>
              <a:t>stdio.h</a:t>
            </a:r>
            <a:r>
              <a:rPr lang="en-US" altLang="ja-JP" dirty="0"/>
              <a:t>&gt;                                                              </a:t>
            </a:r>
          </a:p>
          <a:p>
            <a:r>
              <a:rPr lang="en-US" altLang="ja-JP" dirty="0"/>
              <a:t>#include &lt;</a:t>
            </a:r>
            <a:r>
              <a:rPr lang="en-US" altLang="ja-JP" dirty="0" err="1"/>
              <a:t>gmp.h</a:t>
            </a:r>
            <a:r>
              <a:rPr lang="en-US" altLang="ja-JP" dirty="0"/>
              <a:t>&gt;                                                                </a:t>
            </a:r>
          </a:p>
          <a:p>
            <a:r>
              <a:rPr lang="en-US" altLang="ja-JP" dirty="0"/>
              <a:t>#define BASE 10                                                                 </a:t>
            </a:r>
          </a:p>
          <a:p>
            <a:r>
              <a:rPr lang="en-US" altLang="ja-JP" dirty="0"/>
              <a:t>                                                                                </a:t>
            </a:r>
          </a:p>
          <a:p>
            <a:r>
              <a:rPr lang="en-US" altLang="ja-JP" dirty="0" err="1"/>
              <a:t>int</a:t>
            </a:r>
            <a:r>
              <a:rPr lang="en-US" altLang="ja-JP" dirty="0"/>
              <a:t> main(void)                                                                  </a:t>
            </a:r>
          </a:p>
          <a:p>
            <a:r>
              <a:rPr lang="en-US" altLang="ja-JP" dirty="0"/>
              <a:t>{                                                                               </a:t>
            </a:r>
          </a:p>
          <a:p>
            <a:r>
              <a:rPr lang="en-US" altLang="ja-JP" dirty="0"/>
              <a:t>  char a[31];                                                                   </a:t>
            </a:r>
          </a:p>
          <a:p>
            <a:r>
              <a:rPr lang="en-US" altLang="ja-JP" dirty="0"/>
              <a:t>  char b[31];                                                                   </a:t>
            </a:r>
          </a:p>
          <a:p>
            <a:r>
              <a:rPr lang="en-US" altLang="ja-JP" dirty="0"/>
              <a:t>  </a:t>
            </a:r>
            <a:r>
              <a:rPr lang="en-US" altLang="ja-JP" dirty="0" err="1"/>
              <a:t>mpz_t</a:t>
            </a:r>
            <a:r>
              <a:rPr lang="en-US" altLang="ja-JP" dirty="0"/>
              <a:t> </a:t>
            </a:r>
            <a:r>
              <a:rPr lang="en-US" altLang="ja-JP" dirty="0" err="1"/>
              <a:t>x,y,r</a:t>
            </a:r>
            <a:r>
              <a:rPr lang="en-US" altLang="ja-JP" dirty="0"/>
              <a:t>;                                                                  </a:t>
            </a:r>
          </a:p>
          <a:p>
            <a:r>
              <a:rPr lang="en-US" altLang="ja-JP" dirty="0"/>
              <a:t>  </a:t>
            </a:r>
            <a:r>
              <a:rPr lang="en-US" altLang="ja-JP" dirty="0" err="1"/>
              <a:t>printf</a:t>
            </a:r>
            <a:r>
              <a:rPr lang="en-US" altLang="ja-JP" dirty="0"/>
              <a:t>("30</a:t>
            </a:r>
            <a:r>
              <a:rPr lang="ja-JP" altLang="en-US" dirty="0"/>
              <a:t>桁以内の正の整数を２つ入力してください</a:t>
            </a:r>
            <a:r>
              <a:rPr lang="en-US" altLang="ja-JP" dirty="0"/>
              <a:t>:\n");                        </a:t>
            </a:r>
          </a:p>
          <a:p>
            <a:r>
              <a:rPr lang="en-US" altLang="ja-JP" dirty="0"/>
              <a:t>  </a:t>
            </a:r>
            <a:r>
              <a:rPr lang="en-US" altLang="ja-JP" dirty="0" err="1"/>
              <a:t>scanf</a:t>
            </a:r>
            <a:r>
              <a:rPr lang="en-US" altLang="ja-JP" dirty="0"/>
              <a:t>("%</a:t>
            </a:r>
            <a:r>
              <a:rPr lang="en-US" altLang="ja-JP" dirty="0" err="1"/>
              <a:t>s",a</a:t>
            </a:r>
            <a:r>
              <a:rPr lang="en-US" altLang="ja-JP" dirty="0"/>
              <a:t>);                                                                </a:t>
            </a:r>
          </a:p>
          <a:p>
            <a:r>
              <a:rPr lang="en-US" altLang="ja-JP" dirty="0"/>
              <a:t>  </a:t>
            </a:r>
            <a:r>
              <a:rPr lang="en-US" altLang="ja-JP" dirty="0" err="1"/>
              <a:t>scanf</a:t>
            </a:r>
            <a:r>
              <a:rPr lang="en-US" altLang="ja-JP" dirty="0"/>
              <a:t>("%</a:t>
            </a:r>
            <a:r>
              <a:rPr lang="en-US" altLang="ja-JP" dirty="0" err="1"/>
              <a:t>s",b</a:t>
            </a:r>
            <a:r>
              <a:rPr lang="en-US" altLang="ja-JP" dirty="0"/>
              <a:t>); </a:t>
            </a:r>
          </a:p>
          <a:p>
            <a:r>
              <a:rPr lang="en-US" altLang="ja-JP" dirty="0"/>
              <a:t>  </a:t>
            </a:r>
            <a:r>
              <a:rPr lang="en-US" altLang="ja-JP" dirty="0" err="1"/>
              <a:t>mpz_init</a:t>
            </a:r>
            <a:r>
              <a:rPr lang="en-US" altLang="ja-JP" dirty="0"/>
              <a:t>(x);                                                                  </a:t>
            </a:r>
          </a:p>
          <a:p>
            <a:r>
              <a:rPr lang="en-US" altLang="ja-JP" dirty="0"/>
              <a:t>  </a:t>
            </a:r>
            <a:r>
              <a:rPr lang="en-US" altLang="ja-JP" dirty="0" err="1"/>
              <a:t>mpz_init</a:t>
            </a:r>
            <a:r>
              <a:rPr lang="en-US" altLang="ja-JP" dirty="0"/>
              <a:t>(y);                                                                  </a:t>
            </a:r>
          </a:p>
          <a:p>
            <a:r>
              <a:rPr lang="en-US" altLang="ja-JP" dirty="0"/>
              <a:t>  </a:t>
            </a:r>
            <a:r>
              <a:rPr lang="en-US" altLang="ja-JP" dirty="0" err="1"/>
              <a:t>mpz_init</a:t>
            </a:r>
            <a:r>
              <a:rPr lang="en-US" altLang="ja-JP" dirty="0"/>
              <a:t>(r);                                                                  </a:t>
            </a:r>
          </a:p>
          <a:p>
            <a:r>
              <a:rPr lang="en-US" altLang="ja-JP" dirty="0"/>
              <a:t>  </a:t>
            </a:r>
            <a:r>
              <a:rPr lang="en-US" altLang="ja-JP" dirty="0" err="1"/>
              <a:t>mpz_set_str</a:t>
            </a:r>
            <a:r>
              <a:rPr lang="en-US" altLang="ja-JP" dirty="0"/>
              <a:t>(x, a, BASE);                                                      </a:t>
            </a:r>
          </a:p>
          <a:p>
            <a:r>
              <a:rPr lang="en-US" altLang="ja-JP" dirty="0"/>
              <a:t>  </a:t>
            </a:r>
            <a:r>
              <a:rPr lang="en-US" altLang="ja-JP" dirty="0" err="1"/>
              <a:t>mpz_set_str</a:t>
            </a:r>
            <a:r>
              <a:rPr lang="en-US" altLang="ja-JP" dirty="0"/>
              <a:t>(y, b, BASE);                                                      </a:t>
            </a:r>
          </a:p>
          <a:p>
            <a:r>
              <a:rPr lang="en-US" altLang="ja-JP" dirty="0"/>
              <a:t>  </a:t>
            </a:r>
            <a:r>
              <a:rPr lang="en-US" altLang="ja-JP" dirty="0" err="1"/>
              <a:t>mpz_add</a:t>
            </a:r>
            <a:r>
              <a:rPr lang="en-US" altLang="ja-JP" dirty="0"/>
              <a:t>(</a:t>
            </a:r>
            <a:r>
              <a:rPr lang="en-US" altLang="ja-JP" dirty="0" err="1"/>
              <a:t>r,x,y</a:t>
            </a:r>
            <a:r>
              <a:rPr lang="en-US" altLang="ja-JP" dirty="0"/>
              <a:t>);                        </a:t>
            </a:r>
          </a:p>
        </p:txBody>
      </p:sp>
      <p:sp>
        <p:nvSpPr>
          <p:cNvPr id="6" name="正方形/長方形 5"/>
          <p:cNvSpPr/>
          <p:nvPr/>
        </p:nvSpPr>
        <p:spPr>
          <a:xfrm>
            <a:off x="5410806" y="1229239"/>
            <a:ext cx="3477777" cy="2585323"/>
          </a:xfrm>
          <a:prstGeom prst="rect">
            <a:avLst/>
          </a:prstGeom>
        </p:spPr>
        <p:txBody>
          <a:bodyPr wrap="square">
            <a:spAutoFit/>
          </a:bodyPr>
          <a:lstStyle/>
          <a:p>
            <a:r>
              <a:rPr lang="en-US" altLang="ja-JP" dirty="0"/>
              <a:t>/* </a:t>
            </a:r>
            <a:r>
              <a:rPr lang="ja-JP" altLang="en-US" dirty="0"/>
              <a:t>続き</a:t>
            </a:r>
            <a:r>
              <a:rPr lang="en-US" altLang="ja-JP" dirty="0"/>
              <a:t> */</a:t>
            </a:r>
          </a:p>
          <a:p>
            <a:r>
              <a:rPr lang="en-US" altLang="ja-JP" dirty="0"/>
              <a:t>  </a:t>
            </a:r>
            <a:r>
              <a:rPr lang="en-US" altLang="ja-JP" dirty="0" err="1"/>
              <a:t>printf</a:t>
            </a:r>
            <a:r>
              <a:rPr lang="en-US" altLang="ja-JP" dirty="0"/>
              <a:t> ("</a:t>
            </a:r>
            <a:r>
              <a:rPr lang="ja-JP" altLang="en-US" dirty="0"/>
              <a:t>和は</a:t>
            </a:r>
            <a:r>
              <a:rPr lang="en-US" altLang="ja-JP" dirty="0"/>
              <a:t>");                                                              </a:t>
            </a:r>
          </a:p>
          <a:p>
            <a:r>
              <a:rPr lang="en-US" altLang="ja-JP" dirty="0"/>
              <a:t>  </a:t>
            </a:r>
            <a:r>
              <a:rPr lang="en-US" altLang="ja-JP" dirty="0" err="1"/>
              <a:t>mpz_out_str</a:t>
            </a:r>
            <a:r>
              <a:rPr lang="en-US" altLang="ja-JP" dirty="0"/>
              <a:t> (</a:t>
            </a:r>
            <a:r>
              <a:rPr lang="en-US" altLang="ja-JP" dirty="0" err="1"/>
              <a:t>stdout</a:t>
            </a:r>
            <a:r>
              <a:rPr lang="en-US" altLang="ja-JP" dirty="0"/>
              <a:t>, BASE, r);                                                </a:t>
            </a:r>
          </a:p>
          <a:p>
            <a:r>
              <a:rPr lang="en-US" altLang="ja-JP" dirty="0"/>
              <a:t>  </a:t>
            </a:r>
            <a:r>
              <a:rPr lang="en-US" altLang="ja-JP" dirty="0" err="1"/>
              <a:t>printf</a:t>
            </a:r>
            <a:r>
              <a:rPr lang="en-US" altLang="ja-JP" dirty="0"/>
              <a:t>("</a:t>
            </a:r>
            <a:r>
              <a:rPr lang="ja-JP" altLang="en-US" dirty="0"/>
              <a:t>です。</a:t>
            </a:r>
            <a:r>
              <a:rPr lang="en-US" altLang="ja-JP" dirty="0"/>
              <a:t>\n");                                                           </a:t>
            </a:r>
          </a:p>
          <a:p>
            <a:r>
              <a:rPr lang="en-US" altLang="ja-JP" dirty="0"/>
              <a:t>  </a:t>
            </a:r>
            <a:r>
              <a:rPr lang="en-US" altLang="ja-JP" dirty="0" err="1"/>
              <a:t>mpz_clear</a:t>
            </a:r>
            <a:r>
              <a:rPr lang="en-US" altLang="ja-JP" dirty="0"/>
              <a:t>(x);                                                                 </a:t>
            </a:r>
          </a:p>
          <a:p>
            <a:r>
              <a:rPr lang="en-US" altLang="ja-JP" dirty="0"/>
              <a:t>  </a:t>
            </a:r>
            <a:r>
              <a:rPr lang="en-US" altLang="ja-JP" dirty="0" err="1"/>
              <a:t>mpz_clear</a:t>
            </a:r>
            <a:r>
              <a:rPr lang="en-US" altLang="ja-JP" dirty="0"/>
              <a:t>(y);                                                                 </a:t>
            </a:r>
          </a:p>
          <a:p>
            <a:r>
              <a:rPr lang="en-US" altLang="ja-JP" dirty="0"/>
              <a:t>  </a:t>
            </a:r>
            <a:r>
              <a:rPr lang="en-US" altLang="ja-JP" dirty="0" err="1"/>
              <a:t>mpz_clear</a:t>
            </a:r>
            <a:r>
              <a:rPr lang="en-US" altLang="ja-JP" dirty="0"/>
              <a:t>(r);                                                                 </a:t>
            </a:r>
          </a:p>
          <a:p>
            <a:r>
              <a:rPr lang="en-US" altLang="ja-JP" dirty="0"/>
              <a:t>  return 0;                                                                     </a:t>
            </a:r>
          </a:p>
          <a:p>
            <a:r>
              <a:rPr lang="en-US" altLang="ja-JP" dirty="0"/>
              <a:t>}</a:t>
            </a:r>
            <a:endParaRPr lang="ja-JP" altLang="en-US" dirty="0"/>
          </a:p>
        </p:txBody>
      </p:sp>
      <p:sp>
        <p:nvSpPr>
          <p:cNvPr id="7" name="テキスト ボックス 6"/>
          <p:cNvSpPr txBox="1"/>
          <p:nvPr/>
        </p:nvSpPr>
        <p:spPr>
          <a:xfrm>
            <a:off x="3853039" y="5220337"/>
            <a:ext cx="4683945" cy="1200328"/>
          </a:xfrm>
          <a:prstGeom prst="rect">
            <a:avLst/>
          </a:prstGeom>
          <a:noFill/>
        </p:spPr>
        <p:txBody>
          <a:bodyPr wrap="square" rtlCol="0">
            <a:spAutoFit/>
          </a:bodyPr>
          <a:lstStyle/>
          <a:p>
            <a:r>
              <a:rPr kumimoji="1" lang="ja-JP" altLang="en-US" sz="2400" dirty="0"/>
              <a:t>（注意）この</a:t>
            </a:r>
            <a:r>
              <a:rPr lang="ja-JP" altLang="en-US" sz="2400" dirty="0"/>
              <a:t>解答</a:t>
            </a:r>
            <a:r>
              <a:rPr kumimoji="1" lang="ja-JP" altLang="en-US" sz="2400" dirty="0"/>
              <a:t>は</a:t>
            </a:r>
            <a:r>
              <a:rPr kumimoji="1" lang="en-US" altLang="ja-JP" sz="2400" dirty="0"/>
              <a:t>buffer overflow</a:t>
            </a:r>
            <a:r>
              <a:rPr kumimoji="1" lang="ja-JP" altLang="en-US" sz="2400" dirty="0"/>
              <a:t>について考慮していませんが、プロ入２では可とします。</a:t>
            </a:r>
          </a:p>
        </p:txBody>
      </p:sp>
    </p:spTree>
    <p:extLst>
      <p:ext uri="{BB962C8B-B14F-4D97-AF65-F5344CB8AC3E}">
        <p14:creationId xmlns:p14="http://schemas.microsoft.com/office/powerpoint/2010/main" val="578734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DE1CAB-06A3-4048-BF44-A8FB703B5D11}"/>
              </a:ext>
            </a:extLst>
          </p:cNvPr>
          <p:cNvSpPr>
            <a:spLocks noGrp="1"/>
          </p:cNvSpPr>
          <p:nvPr>
            <p:ph type="title"/>
          </p:nvPr>
        </p:nvSpPr>
        <p:spPr/>
        <p:txBody>
          <a:bodyPr>
            <a:normAutofit fontScale="90000"/>
          </a:bodyPr>
          <a:lstStyle/>
          <a:p>
            <a:r>
              <a:rPr kumimoji="1" lang="en-US" altLang="ja-JP" dirty="0"/>
              <a:t>0</a:t>
            </a:r>
            <a:r>
              <a:rPr kumimoji="1" lang="ja-JP" altLang="en-US"/>
              <a:t>から</a:t>
            </a:r>
            <a:r>
              <a:rPr kumimoji="1" lang="en-US" altLang="ja-JP" dirty="0"/>
              <a:t>9</a:t>
            </a:r>
            <a:r>
              <a:rPr kumimoji="1" lang="ja-JP" altLang="en-US"/>
              <a:t>までの文字から数への</a:t>
            </a:r>
            <a:br>
              <a:rPr kumimoji="1" lang="en-US" altLang="ja-JP" dirty="0"/>
            </a:br>
            <a:r>
              <a:rPr kumimoji="1" lang="ja-JP" altLang="en-US"/>
              <a:t>変換について（発展課題</a:t>
            </a:r>
            <a:r>
              <a:rPr kumimoji="1" lang="en-US" altLang="ja-JP" dirty="0"/>
              <a:t>3</a:t>
            </a:r>
            <a:r>
              <a:rPr kumimoji="1" lang="ja-JP" altLang="en-US"/>
              <a:t>）</a:t>
            </a:r>
          </a:p>
        </p:txBody>
      </p:sp>
      <p:sp>
        <p:nvSpPr>
          <p:cNvPr id="3" name="コンテンツ プレースホルダー 2">
            <a:extLst>
              <a:ext uri="{FF2B5EF4-FFF2-40B4-BE49-F238E27FC236}">
                <a16:creationId xmlns:a16="http://schemas.microsoft.com/office/drawing/2014/main" id="{AD7163B7-3849-6148-A27A-6B13FFC2A1C2}"/>
              </a:ext>
            </a:extLst>
          </p:cNvPr>
          <p:cNvSpPr>
            <a:spLocks noGrp="1"/>
          </p:cNvSpPr>
          <p:nvPr>
            <p:ph idx="1"/>
          </p:nvPr>
        </p:nvSpPr>
        <p:spPr/>
        <p:txBody>
          <a:bodyPr/>
          <a:lstStyle/>
          <a:p>
            <a:r>
              <a:rPr lang="en-US" altLang="ja-JP" dirty="0"/>
              <a:t>0</a:t>
            </a:r>
            <a:r>
              <a:rPr lang="ja-JP" altLang="en-US"/>
              <a:t>から</a:t>
            </a:r>
            <a:r>
              <a:rPr lang="en-US" altLang="ja-JP" dirty="0"/>
              <a:t>9</a:t>
            </a:r>
            <a:r>
              <a:rPr lang="ja-JP" altLang="en-US"/>
              <a:t>までの文字を表す数が</a:t>
            </a:r>
            <a:r>
              <a:rPr lang="en" altLang="ja-JP" dirty="0"/>
              <a:t>int</a:t>
            </a:r>
            <a:r>
              <a:rPr lang="ja-JP" altLang="en-US"/>
              <a:t>型の変数</a:t>
            </a:r>
            <a:r>
              <a:rPr lang="en" altLang="ja-JP" dirty="0"/>
              <a:t>x</a:t>
            </a:r>
            <a:r>
              <a:rPr lang="ja-JP" altLang="en-US"/>
              <a:t>に入っている場合、</a:t>
            </a:r>
            <a:r>
              <a:rPr lang="en" altLang="ja-JP" dirty="0"/>
              <a:t>x-‘0’</a:t>
            </a:r>
            <a:r>
              <a:rPr lang="ja-JP" altLang="en-US"/>
              <a:t>がその文字に対応する数（を計算する式）である。</a:t>
            </a:r>
            <a:endParaRPr lang="en-US" altLang="ja-JP" dirty="0"/>
          </a:p>
          <a:p>
            <a:r>
              <a:rPr lang="ja-JP" altLang="en-US"/>
              <a:t>文字</a:t>
            </a:r>
            <a:r>
              <a:rPr lang="en-US" altLang="ja-JP" dirty="0"/>
              <a:t>0,1,2,3,4,5,6,7,8,9</a:t>
            </a:r>
            <a:r>
              <a:rPr lang="ja-JP" altLang="en-US"/>
              <a:t>を表す数は左側の隣の文字を表す数</a:t>
            </a:r>
            <a:r>
              <a:rPr lang="en-US" altLang="ja-JP" dirty="0"/>
              <a:t>+1</a:t>
            </a:r>
            <a:r>
              <a:rPr lang="ja-JP" altLang="en-US"/>
              <a:t>と</a:t>
            </a:r>
            <a:r>
              <a:rPr lang="en-US" altLang="ja-JP" dirty="0"/>
              <a:t>ISO</a:t>
            </a:r>
            <a:r>
              <a:rPr lang="ja-JP" altLang="en-US"/>
              <a:t>規格で定められている。</a:t>
            </a:r>
            <a:endParaRPr lang="en-US" altLang="ja-JP" dirty="0"/>
          </a:p>
          <a:p>
            <a:endParaRPr kumimoji="1" lang="ja-JP" altLang="en-US"/>
          </a:p>
        </p:txBody>
      </p:sp>
    </p:spTree>
    <p:extLst>
      <p:ext uri="{BB962C8B-B14F-4D97-AF65-F5344CB8AC3E}">
        <p14:creationId xmlns:p14="http://schemas.microsoft.com/office/powerpoint/2010/main" val="2291629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994122"/>
          </a:xfrm>
        </p:spPr>
        <p:txBody>
          <a:bodyPr>
            <a:normAutofit/>
          </a:bodyPr>
          <a:lstStyle/>
          <a:p>
            <a:r>
              <a:rPr lang="ja-JP" altLang="en-US" dirty="0"/>
              <a:t>総合演習発展課題４</a:t>
            </a:r>
            <a:endParaRPr kumimoji="1" lang="ja-JP" altLang="en-US" dirty="0"/>
          </a:p>
        </p:txBody>
      </p:sp>
      <p:sp>
        <p:nvSpPr>
          <p:cNvPr id="3" name="テキスト ボックス 2"/>
          <p:cNvSpPr txBox="1"/>
          <p:nvPr/>
        </p:nvSpPr>
        <p:spPr>
          <a:xfrm>
            <a:off x="1000100" y="1556792"/>
            <a:ext cx="6929485" cy="2246769"/>
          </a:xfrm>
          <a:prstGeom prst="rect">
            <a:avLst/>
          </a:prstGeom>
          <a:noFill/>
        </p:spPr>
        <p:txBody>
          <a:bodyPr wrap="square" rtlCol="0">
            <a:spAutoFit/>
          </a:bodyPr>
          <a:lstStyle/>
          <a:p>
            <a:r>
              <a:rPr kumimoji="1" lang="ja-JP" altLang="en-US" sz="2800" dirty="0"/>
              <a:t>モンテカルロ法による円周率の近似値</a:t>
            </a:r>
            <a:r>
              <a:rPr lang="ja-JP" altLang="en-US" sz="2800" dirty="0"/>
              <a:t>の計算を行うプログラムを書け。</a:t>
            </a:r>
            <a:endParaRPr lang="en-US" altLang="ja-JP" sz="2800" dirty="0"/>
          </a:p>
          <a:p>
            <a:r>
              <a:rPr lang="ja-JP" altLang="en-US" sz="2800" dirty="0"/>
              <a:t>生成する点の個数はキーボードから受け取るようにせよ。</a:t>
            </a:r>
            <a:endParaRPr lang="en-US" altLang="ja-JP" sz="2800" dirty="0"/>
          </a:p>
          <a:p>
            <a:r>
              <a:rPr lang="ja-JP" altLang="en-US" sz="2800" dirty="0"/>
              <a:t>乱数の生成には</a:t>
            </a:r>
            <a:r>
              <a:rPr kumimoji="1" lang="en-US" altLang="ja-JP" sz="2800" dirty="0" err="1"/>
              <a:t>Mersenne</a:t>
            </a:r>
            <a:r>
              <a:rPr kumimoji="1" lang="en-US" altLang="ja-JP" sz="2800" dirty="0"/>
              <a:t> twister</a:t>
            </a:r>
            <a:r>
              <a:rPr kumimoji="1" lang="ja-JP" altLang="en-US" sz="2800" dirty="0"/>
              <a:t>を用いよ</a:t>
            </a:r>
            <a:r>
              <a:rPr lang="ja-JP" altLang="en-US" sz="2800" dirty="0"/>
              <a:t>。</a:t>
            </a:r>
            <a:endParaRPr lang="en-US" altLang="ja-JP" sz="2800" dirty="0"/>
          </a:p>
        </p:txBody>
      </p:sp>
      <p:sp>
        <p:nvSpPr>
          <p:cNvPr id="4" name="正方形/長方形 3"/>
          <p:cNvSpPr/>
          <p:nvPr/>
        </p:nvSpPr>
        <p:spPr>
          <a:xfrm>
            <a:off x="1385887" y="4470618"/>
            <a:ext cx="5672138" cy="1200329"/>
          </a:xfrm>
          <a:prstGeom prst="rect">
            <a:avLst/>
          </a:prstGeom>
          <a:ln>
            <a:solidFill>
              <a:schemeClr val="tx1"/>
            </a:solidFill>
          </a:ln>
        </p:spPr>
        <p:txBody>
          <a:bodyPr wrap="square">
            <a:spAutoFit/>
          </a:bodyPr>
          <a:lstStyle/>
          <a:p>
            <a:pPr lvl="0"/>
            <a:r>
              <a:rPr lang="en-US" altLang="ja-JP" sz="2400" dirty="0">
                <a:solidFill>
                  <a:prstClr val="black"/>
                </a:solidFill>
              </a:rPr>
              <a:t>[</a:t>
            </a:r>
            <a:r>
              <a:rPr lang="ja-JP" altLang="en-US" sz="2400" dirty="0">
                <a:solidFill>
                  <a:prstClr val="black"/>
                </a:solidFill>
              </a:rPr>
              <a:t>実行例</a:t>
            </a:r>
            <a:r>
              <a:rPr lang="en-US" altLang="ja-JP" sz="2400" dirty="0">
                <a:solidFill>
                  <a:prstClr val="black"/>
                </a:solidFill>
              </a:rPr>
              <a:t>]</a:t>
            </a:r>
          </a:p>
          <a:p>
            <a:pPr lvl="0"/>
            <a:r>
              <a:rPr lang="ja-JP" altLang="en-US" sz="2400" dirty="0">
                <a:solidFill>
                  <a:prstClr val="black"/>
                </a:solidFill>
              </a:rPr>
              <a:t>点の生成回数を入力してください</a:t>
            </a:r>
            <a:r>
              <a:rPr lang="en-US" altLang="ja-JP" sz="2400" dirty="0">
                <a:solidFill>
                  <a:prstClr val="black"/>
                </a:solidFill>
              </a:rPr>
              <a:t>: </a:t>
            </a:r>
            <a:r>
              <a:rPr lang="en-US" altLang="ja-JP" sz="2400" dirty="0">
                <a:solidFill>
                  <a:srgbClr val="FF0000"/>
                </a:solidFill>
              </a:rPr>
              <a:t>1000000</a:t>
            </a:r>
          </a:p>
          <a:p>
            <a:pPr lvl="0"/>
            <a:r>
              <a:rPr lang="ja-JP" altLang="en-US" sz="2400" dirty="0">
                <a:solidFill>
                  <a:prstClr val="black"/>
                </a:solidFill>
              </a:rPr>
              <a:t>円周率の近似値は</a:t>
            </a:r>
            <a:r>
              <a:rPr lang="en-US" altLang="ja-JP" sz="2400" dirty="0">
                <a:solidFill>
                  <a:prstClr val="black"/>
                </a:solidFill>
              </a:rPr>
              <a:t>3.141200</a:t>
            </a:r>
            <a:r>
              <a:rPr lang="ja-JP" altLang="en-US" sz="2400" dirty="0">
                <a:solidFill>
                  <a:prstClr val="black"/>
                </a:solidFill>
              </a:rPr>
              <a:t>です。</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Mersenne</a:t>
            </a:r>
            <a:r>
              <a:rPr lang="en-US" altLang="ja-JP" dirty="0"/>
              <a:t> Twister</a:t>
            </a:r>
            <a:r>
              <a:rPr lang="ja-JP" altLang="en-US" dirty="0"/>
              <a:t>の使い方</a:t>
            </a:r>
            <a:endParaRPr kumimoji="1" lang="ja-JP" altLang="en-US" dirty="0"/>
          </a:p>
        </p:txBody>
      </p:sp>
      <p:sp>
        <p:nvSpPr>
          <p:cNvPr id="5" name="正方形/長方形 4"/>
          <p:cNvSpPr/>
          <p:nvPr/>
        </p:nvSpPr>
        <p:spPr>
          <a:xfrm>
            <a:off x="714348" y="1525866"/>
            <a:ext cx="7429552" cy="4832092"/>
          </a:xfrm>
          <a:prstGeom prst="rect">
            <a:avLst/>
          </a:prstGeom>
        </p:spPr>
        <p:txBody>
          <a:bodyPr wrap="square">
            <a:spAutoFit/>
          </a:bodyPr>
          <a:lstStyle/>
          <a:p>
            <a:r>
              <a:rPr lang="en-US" altLang="ja-JP" sz="2800" dirty="0"/>
              <a:t>http://www.math.sci.hiroshima-u.ac.jp/~m-mat/MT/MT2002/mt19937ar.html </a:t>
            </a:r>
          </a:p>
          <a:p>
            <a:r>
              <a:rPr lang="ja-JP" altLang="en-US" sz="2800" dirty="0"/>
              <a:t>のページから、</a:t>
            </a:r>
            <a:r>
              <a:rPr lang="en-US" altLang="ja-JP" sz="2800" dirty="0"/>
              <a:t>mt19937ar.sep.tgz</a:t>
            </a:r>
            <a:r>
              <a:rPr lang="ja-JP" altLang="en-US" sz="2800" dirty="0"/>
              <a:t>をダウンロードする。ダウンロードした</a:t>
            </a:r>
            <a:r>
              <a:rPr lang="en-US" altLang="ja-JP" sz="2800" dirty="0" err="1"/>
              <a:t>tgz</a:t>
            </a:r>
            <a:r>
              <a:rPr lang="ja-JP" altLang="en-US" sz="2800" dirty="0"/>
              <a:t>ファイルを適当なディレクトリにおき、以下のようにして展開する。</a:t>
            </a:r>
            <a:endParaRPr lang="en-US" altLang="ja-JP" sz="2800" dirty="0"/>
          </a:p>
          <a:p>
            <a:r>
              <a:rPr lang="en-US" altLang="ja-JP" sz="2800" dirty="0"/>
              <a:t>$ tar </a:t>
            </a:r>
            <a:r>
              <a:rPr lang="en-US" altLang="ja-JP" sz="2800" dirty="0" err="1"/>
              <a:t>zxvf</a:t>
            </a:r>
            <a:r>
              <a:rPr lang="en-US" altLang="ja-JP" sz="2800" dirty="0"/>
              <a:t> mt19937ar.sep.tgz</a:t>
            </a:r>
          </a:p>
          <a:p>
            <a:r>
              <a:rPr lang="ja-JP" altLang="en-US" sz="2800" dirty="0"/>
              <a:t>ファイルがそのディレクトリに５つ展開される。その中の</a:t>
            </a:r>
            <a:r>
              <a:rPr lang="en-US" altLang="ja-JP" sz="2800" dirty="0"/>
              <a:t>mt19937ar.c</a:t>
            </a:r>
            <a:r>
              <a:rPr lang="ja-JP" altLang="en-US" sz="2800" dirty="0"/>
              <a:t>と</a:t>
            </a:r>
            <a:r>
              <a:rPr lang="en-US" altLang="ja-JP" sz="2800" dirty="0"/>
              <a:t>mt19937ar.h</a:t>
            </a:r>
            <a:r>
              <a:rPr lang="ja-JP" altLang="en-US" sz="2800" dirty="0"/>
              <a:t>を用いる。</a:t>
            </a:r>
            <a:endParaRPr lang="en-US" altLang="ja-JP" sz="2800" dirty="0"/>
          </a:p>
          <a:p>
            <a:r>
              <a:rPr lang="ja-JP" altLang="en-US" sz="2800" dirty="0"/>
              <a:t>この演習では、</a:t>
            </a:r>
            <a:r>
              <a:rPr lang="en-US" altLang="ja-JP" sz="2800" dirty="0"/>
              <a:t>mt19937ar.c</a:t>
            </a:r>
            <a:r>
              <a:rPr lang="ja-JP" altLang="en-US" sz="2800" dirty="0"/>
              <a:t>中の</a:t>
            </a:r>
            <a:r>
              <a:rPr lang="en-US" altLang="ja-JP" sz="2800" dirty="0"/>
              <a:t>genrand_real2()</a:t>
            </a:r>
            <a:r>
              <a:rPr lang="ja-JP" altLang="en-US" sz="2800" dirty="0"/>
              <a:t>という関数を用いることとする。これは</a:t>
            </a:r>
            <a:r>
              <a:rPr lang="en-US" altLang="ja-JP" sz="2800" dirty="0"/>
              <a:t>0</a:t>
            </a:r>
            <a:r>
              <a:rPr lang="ja-JP" altLang="en-US" sz="2800" dirty="0"/>
              <a:t>以上</a:t>
            </a:r>
            <a:r>
              <a:rPr lang="en-US" altLang="ja-JP" sz="2800" dirty="0"/>
              <a:t>1</a:t>
            </a:r>
            <a:r>
              <a:rPr lang="ja-JP" altLang="en-US" sz="2800" dirty="0"/>
              <a:t>未満の乱数を生成する。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a:t>Mersenne</a:t>
            </a:r>
            <a:r>
              <a:rPr lang="en-US" altLang="ja-JP" dirty="0"/>
              <a:t> Twister</a:t>
            </a:r>
            <a:r>
              <a:rPr lang="ja-JP" altLang="en-US" dirty="0"/>
              <a:t>の使い方（続き）</a:t>
            </a:r>
            <a:endParaRPr kumimoji="1" lang="ja-JP" altLang="en-US" dirty="0"/>
          </a:p>
        </p:txBody>
      </p:sp>
      <p:sp>
        <p:nvSpPr>
          <p:cNvPr id="4" name="正方形/長方形 3"/>
          <p:cNvSpPr/>
          <p:nvPr/>
        </p:nvSpPr>
        <p:spPr>
          <a:xfrm>
            <a:off x="500034" y="1571612"/>
            <a:ext cx="8001024" cy="4893647"/>
          </a:xfrm>
          <a:prstGeom prst="rect">
            <a:avLst/>
          </a:prstGeom>
        </p:spPr>
        <p:txBody>
          <a:bodyPr wrap="square">
            <a:spAutoFit/>
          </a:bodyPr>
          <a:lstStyle/>
          <a:p>
            <a:r>
              <a:rPr lang="en-US" altLang="ja-JP" sz="2400" dirty="0"/>
              <a:t>genrand_real2()</a:t>
            </a:r>
            <a:r>
              <a:rPr lang="ja-JP" altLang="en-US" sz="2400" dirty="0"/>
              <a:t>関数を呼び出すプログラムの先頭において、</a:t>
            </a:r>
            <a:endParaRPr lang="en-US" altLang="ja-JP" sz="2400" dirty="0"/>
          </a:p>
          <a:p>
            <a:r>
              <a:rPr lang="en-US" altLang="ja-JP" sz="2400" dirty="0"/>
              <a:t>#include "mt19937ar.h“</a:t>
            </a:r>
          </a:p>
          <a:p>
            <a:r>
              <a:rPr lang="ja-JP" altLang="en-US" sz="2400" dirty="0"/>
              <a:t>を記述する。（</a:t>
            </a:r>
            <a:r>
              <a:rPr lang="en-US" altLang="ja-JP" sz="2400" dirty="0"/>
              <a:t>genrand_real2()</a:t>
            </a:r>
            <a:r>
              <a:rPr lang="ja-JP" altLang="en-US" sz="2400" dirty="0"/>
              <a:t>のプロトタイプ宣言を読み込む為。）これまでは</a:t>
            </a:r>
            <a:r>
              <a:rPr lang="en-US" altLang="ja-JP" sz="2400" dirty="0"/>
              <a:t>#include &lt;</a:t>
            </a:r>
            <a:r>
              <a:rPr lang="en-US" altLang="ja-JP" sz="2400" dirty="0" err="1"/>
              <a:t>stdio.h</a:t>
            </a:r>
            <a:r>
              <a:rPr lang="en-US" altLang="ja-JP" sz="2400" dirty="0"/>
              <a:t>&gt;</a:t>
            </a:r>
            <a:r>
              <a:rPr lang="ja-JP" altLang="en-US" sz="2400" dirty="0" err="1"/>
              <a:t>のように</a:t>
            </a:r>
            <a:r>
              <a:rPr lang="en-US" altLang="ja-JP" sz="2400" dirty="0"/>
              <a:t>&lt; &gt;</a:t>
            </a:r>
            <a:r>
              <a:rPr lang="ja-JP" altLang="en-US" sz="2400" dirty="0"/>
              <a:t>の中にヘッダーファイル名を書いていたが、これは、ある定められたディレクトリから探してくるという意味である。カレントディレクトリにあるヘッダーファイルを読み込む場合は</a:t>
            </a:r>
            <a:r>
              <a:rPr lang="en-US" altLang="ja-JP" sz="2400" dirty="0"/>
              <a:t>” “</a:t>
            </a:r>
            <a:r>
              <a:rPr lang="ja-JP" altLang="en-US" sz="2400" dirty="0"/>
              <a:t>で囲む。</a:t>
            </a:r>
            <a:endParaRPr lang="en-US" altLang="ja-JP" sz="2400" dirty="0"/>
          </a:p>
          <a:p>
            <a:r>
              <a:rPr lang="ja-JP" altLang="en-US" sz="2400" dirty="0"/>
              <a:t>コンパイルは、</a:t>
            </a:r>
            <a:r>
              <a:rPr lang="en-US" altLang="ja-JP" sz="2400" dirty="0"/>
              <a:t>genrand_real2()</a:t>
            </a:r>
            <a:r>
              <a:rPr lang="ja-JP" altLang="en-US" sz="2400" dirty="0"/>
              <a:t>関数を使っているファイルの名前を</a:t>
            </a:r>
            <a:r>
              <a:rPr lang="en-US" altLang="ja-JP" sz="2400" dirty="0"/>
              <a:t>kadai1.c</a:t>
            </a:r>
            <a:r>
              <a:rPr lang="ja-JP" altLang="en-US" sz="2400" dirty="0"/>
              <a:t>とすると、</a:t>
            </a:r>
            <a:endParaRPr lang="en-US" altLang="ja-JP" sz="2400" dirty="0"/>
          </a:p>
          <a:p>
            <a:r>
              <a:rPr lang="en-US" altLang="ja-JP" sz="2400" dirty="0"/>
              <a:t>$ </a:t>
            </a:r>
            <a:r>
              <a:rPr lang="en-US" altLang="ja-JP" sz="2400" dirty="0" err="1"/>
              <a:t>gcc</a:t>
            </a:r>
            <a:r>
              <a:rPr lang="en-US" altLang="ja-JP" sz="2400" dirty="0"/>
              <a:t> kadai1.c mt19937ar.c</a:t>
            </a:r>
          </a:p>
          <a:p>
            <a:r>
              <a:rPr lang="ja-JP" altLang="en-US" sz="2400" dirty="0" err="1"/>
              <a:t>のように</a:t>
            </a:r>
            <a:r>
              <a:rPr lang="ja-JP" altLang="en-US" sz="2400" dirty="0"/>
              <a:t>行う。</a:t>
            </a:r>
            <a:endParaRPr lang="en-US" altLang="ja-JP" sz="2400" dirty="0"/>
          </a:p>
          <a:p>
            <a:r>
              <a:rPr lang="ja-JP" altLang="en-US" sz="2400" dirty="0"/>
              <a:t>（参考）</a:t>
            </a:r>
            <a:r>
              <a:rPr lang="en-US" altLang="ja-JP" sz="2400" dirty="0" err="1"/>
              <a:t>Mersenne</a:t>
            </a:r>
            <a:r>
              <a:rPr lang="en-US" altLang="ja-JP" sz="2400" dirty="0"/>
              <a:t> Twister</a:t>
            </a:r>
            <a:r>
              <a:rPr lang="ja-JP" altLang="en-US" sz="2400" dirty="0"/>
              <a:t>の改良版</a:t>
            </a:r>
            <a:r>
              <a:rPr lang="en-US" altLang="ja-JP" sz="2400" dirty="0"/>
              <a:t>SFMT</a:t>
            </a:r>
            <a:r>
              <a:rPr lang="ja-JP" altLang="en-US" sz="2400" dirty="0"/>
              <a:t>も公開されている。</a:t>
            </a:r>
            <a:endParaRPr lang="en-US" altLang="ja-JP" sz="2400" dirty="0"/>
          </a:p>
          <a:p>
            <a:endParaRPr lang="ja-JP" alt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a:t>Mersenne</a:t>
            </a:r>
            <a:r>
              <a:rPr lang="en-US" altLang="ja-JP" dirty="0"/>
              <a:t> Twister</a:t>
            </a:r>
            <a:r>
              <a:rPr lang="ja-JP" altLang="en-US" dirty="0"/>
              <a:t>の使い方（続き）</a:t>
            </a:r>
            <a:endParaRPr kumimoji="1" lang="ja-JP" altLang="en-US" dirty="0"/>
          </a:p>
        </p:txBody>
      </p:sp>
      <p:sp>
        <p:nvSpPr>
          <p:cNvPr id="4" name="正方形/長方形 3"/>
          <p:cNvSpPr/>
          <p:nvPr/>
        </p:nvSpPr>
        <p:spPr>
          <a:xfrm>
            <a:off x="500034" y="1571612"/>
            <a:ext cx="8001024" cy="2308324"/>
          </a:xfrm>
          <a:prstGeom prst="rect">
            <a:avLst/>
          </a:prstGeom>
        </p:spPr>
        <p:txBody>
          <a:bodyPr wrap="square">
            <a:spAutoFit/>
          </a:bodyPr>
          <a:lstStyle/>
          <a:p>
            <a:r>
              <a:rPr lang="ja-JP" altLang="en-US" sz="2400" dirty="0"/>
              <a:t>実行毎に生成する乱数列を変えたい場合は、</a:t>
            </a:r>
            <a:endParaRPr lang="en-US" altLang="ja-JP" sz="2400" dirty="0"/>
          </a:p>
          <a:p>
            <a:r>
              <a:rPr lang="en-US" altLang="ja-JP" sz="2400" dirty="0" err="1"/>
              <a:t>init_genrand</a:t>
            </a:r>
            <a:r>
              <a:rPr lang="en-US" altLang="ja-JP" sz="2400" dirty="0"/>
              <a:t> (time(0));</a:t>
            </a:r>
            <a:r>
              <a:rPr lang="ja-JP" altLang="en-US" sz="2400" dirty="0"/>
              <a:t>のように、</a:t>
            </a:r>
            <a:r>
              <a:rPr lang="en-US" altLang="ja-JP" sz="2400" dirty="0"/>
              <a:t>time</a:t>
            </a:r>
            <a:r>
              <a:rPr lang="ja-JP" altLang="en-US" sz="2400" dirty="0"/>
              <a:t>関数の返り値を初期化関数に与えるようにすればよい。</a:t>
            </a:r>
            <a:endParaRPr lang="en-US" altLang="ja-JP" sz="2400" dirty="0"/>
          </a:p>
          <a:p>
            <a:r>
              <a:rPr lang="ja-JP" altLang="en-US" sz="2400" dirty="0"/>
              <a:t>（</a:t>
            </a:r>
            <a:r>
              <a:rPr lang="en-US" altLang="ja-JP" sz="2400" dirty="0" err="1"/>
              <a:t>init_genrand</a:t>
            </a:r>
            <a:r>
              <a:rPr lang="ja-JP" altLang="en-US" sz="2400" dirty="0"/>
              <a:t>関数を最初に一度呼び出してから、</a:t>
            </a:r>
            <a:r>
              <a:rPr lang="en-US" altLang="ja-JP" sz="2400" dirty="0"/>
              <a:t>genrand_real2()</a:t>
            </a:r>
            <a:r>
              <a:rPr lang="ja-JP" altLang="en-US" sz="2400" dirty="0"/>
              <a:t>関数を必要な回数呼び出せばよい。）</a:t>
            </a:r>
            <a:endParaRPr lang="en-US" altLang="ja-JP" sz="2400" dirty="0"/>
          </a:p>
          <a:p>
            <a:endParaRPr lang="en-US" altLang="ja-JP"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円周率の近似値の計算</a:t>
            </a:r>
          </a:p>
        </p:txBody>
      </p:sp>
      <p:sp>
        <p:nvSpPr>
          <p:cNvPr id="5" name="パイ 4"/>
          <p:cNvSpPr/>
          <p:nvPr/>
        </p:nvSpPr>
        <p:spPr>
          <a:xfrm rot="16200000">
            <a:off x="2051521" y="2264404"/>
            <a:ext cx="1771656" cy="1785950"/>
          </a:xfrm>
          <a:prstGeom prst="pie">
            <a:avLst>
              <a:gd name="adj1" fmla="val 0"/>
              <a:gd name="adj2" fmla="val 53838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6" name="テキスト ボックス 5"/>
          <p:cNvSpPr txBox="1"/>
          <p:nvPr/>
        </p:nvSpPr>
        <p:spPr>
          <a:xfrm>
            <a:off x="2214546" y="3213892"/>
            <a:ext cx="758541" cy="461665"/>
          </a:xfrm>
          <a:prstGeom prst="rect">
            <a:avLst/>
          </a:prstGeom>
          <a:noFill/>
          <a:ln>
            <a:noFill/>
          </a:ln>
        </p:spPr>
        <p:txBody>
          <a:bodyPr wrap="none" rtlCol="0">
            <a:spAutoFit/>
          </a:bodyPr>
          <a:lstStyle/>
          <a:p>
            <a:r>
              <a:rPr kumimoji="1" lang="en-US" altLang="ja-JP" sz="2400" dirty="0"/>
              <a:t>(0,0)</a:t>
            </a:r>
            <a:endParaRPr kumimoji="1" lang="ja-JP" altLang="en-US" sz="2400" dirty="0"/>
          </a:p>
        </p:txBody>
      </p:sp>
      <p:sp>
        <p:nvSpPr>
          <p:cNvPr id="7" name="テキスト ボックス 6"/>
          <p:cNvSpPr txBox="1"/>
          <p:nvPr/>
        </p:nvSpPr>
        <p:spPr>
          <a:xfrm>
            <a:off x="3571868" y="3180855"/>
            <a:ext cx="758541" cy="461665"/>
          </a:xfrm>
          <a:prstGeom prst="rect">
            <a:avLst/>
          </a:prstGeom>
          <a:noFill/>
          <a:ln>
            <a:noFill/>
          </a:ln>
        </p:spPr>
        <p:txBody>
          <a:bodyPr wrap="none" rtlCol="0">
            <a:spAutoFit/>
          </a:bodyPr>
          <a:lstStyle/>
          <a:p>
            <a:r>
              <a:rPr kumimoji="1" lang="en-US" altLang="ja-JP" sz="2400" dirty="0"/>
              <a:t>(1,0)</a:t>
            </a:r>
            <a:endParaRPr kumimoji="1" lang="ja-JP" altLang="en-US" sz="2400" dirty="0"/>
          </a:p>
        </p:txBody>
      </p:sp>
      <p:sp>
        <p:nvSpPr>
          <p:cNvPr id="8" name="テキスト ボックス 7"/>
          <p:cNvSpPr txBox="1"/>
          <p:nvPr/>
        </p:nvSpPr>
        <p:spPr>
          <a:xfrm>
            <a:off x="2143108" y="1966409"/>
            <a:ext cx="758541" cy="461665"/>
          </a:xfrm>
          <a:prstGeom prst="rect">
            <a:avLst/>
          </a:prstGeom>
          <a:noFill/>
          <a:ln>
            <a:noFill/>
          </a:ln>
        </p:spPr>
        <p:txBody>
          <a:bodyPr wrap="none" rtlCol="0">
            <a:spAutoFit/>
          </a:bodyPr>
          <a:lstStyle/>
          <a:p>
            <a:r>
              <a:rPr kumimoji="1" lang="en-US" altLang="ja-JP" sz="2400" dirty="0"/>
              <a:t>(0,1)</a:t>
            </a:r>
            <a:endParaRPr kumimoji="1" lang="ja-JP" altLang="en-US" sz="2400" dirty="0"/>
          </a:p>
        </p:txBody>
      </p:sp>
      <p:cxnSp>
        <p:nvCxnSpPr>
          <p:cNvPr id="10" name="直線矢印コネクタ 9"/>
          <p:cNvCxnSpPr/>
          <p:nvPr/>
        </p:nvCxnSpPr>
        <p:spPr>
          <a:xfrm>
            <a:off x="1928794" y="3142454"/>
            <a:ext cx="278608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rot="5400000" flipH="1" flipV="1">
            <a:off x="1607720" y="2749942"/>
            <a:ext cx="264320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flipH="1">
            <a:off x="4786314" y="3071810"/>
            <a:ext cx="285752" cy="461665"/>
          </a:xfrm>
          <a:prstGeom prst="rect">
            <a:avLst/>
          </a:prstGeom>
          <a:noFill/>
        </p:spPr>
        <p:txBody>
          <a:bodyPr wrap="square" rtlCol="0">
            <a:spAutoFit/>
          </a:bodyPr>
          <a:lstStyle/>
          <a:p>
            <a:r>
              <a:rPr kumimoji="1" lang="en-US" altLang="ja-JP" sz="2400" dirty="0"/>
              <a:t>x</a:t>
            </a:r>
            <a:endParaRPr kumimoji="1" lang="ja-JP" altLang="en-US" sz="2400" dirty="0"/>
          </a:p>
        </p:txBody>
      </p:sp>
      <p:sp>
        <p:nvSpPr>
          <p:cNvPr id="18" name="正方形/長方形 17"/>
          <p:cNvSpPr/>
          <p:nvPr/>
        </p:nvSpPr>
        <p:spPr>
          <a:xfrm>
            <a:off x="2929721" y="2259490"/>
            <a:ext cx="900603" cy="8829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357290" y="4500570"/>
            <a:ext cx="6500858" cy="1938992"/>
          </a:xfrm>
          <a:prstGeom prst="rect">
            <a:avLst/>
          </a:prstGeom>
          <a:noFill/>
        </p:spPr>
        <p:txBody>
          <a:bodyPr wrap="square" rtlCol="0">
            <a:spAutoFit/>
          </a:bodyPr>
          <a:lstStyle/>
          <a:p>
            <a:r>
              <a:rPr kumimoji="1" lang="en-US" altLang="ja-JP" sz="2400" dirty="0"/>
              <a:t>0</a:t>
            </a:r>
            <a:r>
              <a:rPr kumimoji="1" lang="ja-JP" altLang="en-US" sz="2400" dirty="0"/>
              <a:t>から</a:t>
            </a:r>
            <a:r>
              <a:rPr kumimoji="1" lang="en-US" altLang="ja-JP" sz="2400" dirty="0"/>
              <a:t>1</a:t>
            </a:r>
            <a:r>
              <a:rPr kumimoji="1" lang="ja-JP" altLang="en-US" sz="2400" dirty="0"/>
              <a:t>の</a:t>
            </a:r>
            <a:r>
              <a:rPr lang="ja-JP" altLang="en-US" sz="2400" dirty="0"/>
              <a:t>範囲の</a:t>
            </a:r>
            <a:r>
              <a:rPr kumimoji="1" lang="ja-JP" altLang="en-US" sz="2400" dirty="0"/>
              <a:t>乱数を２つ生成すると、それらは上記の正方形の範囲内の１つの座標と見ることができる。</a:t>
            </a:r>
            <a:endParaRPr kumimoji="1" lang="en-US" altLang="ja-JP" sz="2400" dirty="0"/>
          </a:p>
          <a:p>
            <a:r>
              <a:rPr kumimoji="1" lang="ja-JP" altLang="en-US" sz="2400" dirty="0"/>
              <a:t>点を</a:t>
            </a:r>
            <a:r>
              <a:rPr kumimoji="1" lang="en-US" altLang="ja-JP" sz="2400" dirty="0"/>
              <a:t>N</a:t>
            </a:r>
            <a:r>
              <a:rPr kumimoji="1" lang="ja-JP" altLang="en-US" sz="2400" dirty="0"/>
              <a:t>個生成し、</a:t>
            </a:r>
            <a:r>
              <a:rPr lang="ja-JP" altLang="en-US" sz="2400" dirty="0"/>
              <a:t>そのうち</a:t>
            </a:r>
            <a:r>
              <a:rPr lang="en-US" altLang="ja-JP" sz="2400" dirty="0"/>
              <a:t>n</a:t>
            </a:r>
            <a:r>
              <a:rPr lang="ja-JP" altLang="en-US" sz="2400" dirty="0"/>
              <a:t>個が円の中に入っていた場合は、</a:t>
            </a:r>
            <a:r>
              <a:rPr lang="en-US" altLang="ja-JP" sz="2400" dirty="0"/>
              <a:t>(n/N)*4</a:t>
            </a:r>
            <a:r>
              <a:rPr lang="ja-JP" altLang="en-US" sz="2400" dirty="0"/>
              <a:t>が円周率の近似値となる。</a:t>
            </a:r>
            <a:endParaRPr kumimoji="1" lang="ja-JP" altLang="en-US" sz="2400" dirty="0"/>
          </a:p>
        </p:txBody>
      </p:sp>
      <p:sp>
        <p:nvSpPr>
          <p:cNvPr id="20" name="テキスト ボックス 19"/>
          <p:cNvSpPr txBox="1"/>
          <p:nvPr/>
        </p:nvSpPr>
        <p:spPr>
          <a:xfrm flipH="1">
            <a:off x="3000364" y="1214422"/>
            <a:ext cx="285752" cy="461665"/>
          </a:xfrm>
          <a:prstGeom prst="rect">
            <a:avLst/>
          </a:prstGeom>
          <a:noFill/>
        </p:spPr>
        <p:txBody>
          <a:bodyPr wrap="square" rtlCol="0">
            <a:spAutoFit/>
          </a:bodyPr>
          <a:lstStyle/>
          <a:p>
            <a:r>
              <a:rPr lang="en-US" altLang="ja-JP" sz="2400" dirty="0"/>
              <a:t>y</a:t>
            </a:r>
            <a:endParaRPr kumimoji="1" lang="ja-JP" altLang="en-US" sz="2400" dirty="0"/>
          </a:p>
        </p:txBody>
      </p:sp>
      <p:sp>
        <p:nvSpPr>
          <p:cNvPr id="21" name="テキスト ボックス 20"/>
          <p:cNvSpPr txBox="1"/>
          <p:nvPr/>
        </p:nvSpPr>
        <p:spPr>
          <a:xfrm>
            <a:off x="3786182" y="1895765"/>
            <a:ext cx="758541" cy="461665"/>
          </a:xfrm>
          <a:prstGeom prst="rect">
            <a:avLst/>
          </a:prstGeom>
          <a:noFill/>
          <a:ln>
            <a:noFill/>
          </a:ln>
        </p:spPr>
        <p:txBody>
          <a:bodyPr wrap="none" rtlCol="0">
            <a:spAutoFit/>
          </a:bodyPr>
          <a:lstStyle/>
          <a:p>
            <a:r>
              <a:rPr kumimoji="1" lang="en-US" altLang="ja-JP" sz="2400" dirty="0"/>
              <a:t>(1,1)</a:t>
            </a:r>
            <a:endParaRPr kumimoji="1" lang="ja-JP"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総合演習について</a:t>
            </a:r>
          </a:p>
        </p:txBody>
      </p:sp>
      <p:sp>
        <p:nvSpPr>
          <p:cNvPr id="3" name="コンテンツ プレースホルダ 2"/>
          <p:cNvSpPr>
            <a:spLocks noGrp="1"/>
          </p:cNvSpPr>
          <p:nvPr>
            <p:ph idx="1"/>
          </p:nvPr>
        </p:nvSpPr>
        <p:spPr>
          <a:xfrm>
            <a:off x="428596" y="1571612"/>
            <a:ext cx="7959828" cy="4525963"/>
          </a:xfrm>
        </p:spPr>
        <p:txBody>
          <a:bodyPr/>
          <a:lstStyle/>
          <a:p>
            <a:r>
              <a:rPr kumimoji="1" lang="ja-JP" altLang="en-US" dirty="0"/>
              <a:t>これまでの学習内容を用いて、</a:t>
            </a:r>
            <a:r>
              <a:rPr lang="ja-JP" altLang="en-US" dirty="0"/>
              <a:t>少し複雑な問題を</a:t>
            </a:r>
            <a:r>
              <a:rPr lang="en-US" altLang="ja-JP" dirty="0"/>
              <a:t>3</a:t>
            </a:r>
            <a:r>
              <a:rPr lang="ja-JP" altLang="en-US" dirty="0"/>
              <a:t>問解く。</a:t>
            </a:r>
            <a:endParaRPr lang="en-US" altLang="ja-JP" dirty="0"/>
          </a:p>
          <a:p>
            <a:r>
              <a:rPr lang="en-US" altLang="ja-JP" dirty="0"/>
              <a:t>3</a:t>
            </a:r>
            <a:r>
              <a:rPr lang="ja-JP" altLang="en-US" dirty="0"/>
              <a:t>問解けた人は発展課題をやってください。</a:t>
            </a:r>
            <a:endParaRPr lang="en-US" altLang="ja-JP" dirty="0"/>
          </a:p>
          <a:p>
            <a:r>
              <a:rPr lang="ja-JP" altLang="en-US" dirty="0"/>
              <a:t>課題提出ページでは</a:t>
            </a:r>
            <a:r>
              <a:rPr lang="en-US" altLang="ja-JP" dirty="0"/>
              <a:t>12</a:t>
            </a:r>
            <a:r>
              <a:rPr lang="ja-JP" altLang="en-US" dirty="0"/>
              <a:t>回を選択してください。</a:t>
            </a:r>
            <a:endParaRPr lang="en-US" altLang="ja-JP" dirty="0"/>
          </a:p>
          <a:p>
            <a:r>
              <a:rPr lang="ja-JP" altLang="en-US" dirty="0"/>
              <a:t>課題提出</a:t>
            </a:r>
            <a:r>
              <a:rPr kumimoji="1" lang="ja-JP" altLang="en-US" dirty="0"/>
              <a:t>期限</a:t>
            </a:r>
            <a:r>
              <a:rPr kumimoji="1" lang="en-US" altLang="ja-JP" dirty="0"/>
              <a:t>: </a:t>
            </a:r>
            <a:r>
              <a:rPr kumimoji="1" lang="ja-JP" altLang="en-US" dirty="0"/>
              <a:t>これまでの課題も含め、全ての課題の締切を第</a:t>
            </a:r>
            <a:r>
              <a:rPr kumimoji="1" lang="en-US" altLang="ja-JP" dirty="0"/>
              <a:t>13</a:t>
            </a:r>
            <a:r>
              <a:rPr kumimoji="1" lang="ja-JP" altLang="en-US"/>
              <a:t>回</a:t>
            </a:r>
            <a:r>
              <a:rPr lang="ja-JP" altLang="en-US"/>
              <a:t>の日の</a:t>
            </a:r>
            <a:r>
              <a:rPr lang="en-US" altLang="ja-JP" dirty="0"/>
              <a:t>23</a:t>
            </a:r>
            <a:r>
              <a:rPr kumimoji="1" lang="en-US" altLang="ja-JP" dirty="0"/>
              <a:t>:59</a:t>
            </a:r>
            <a:r>
              <a:rPr kumimoji="1" lang="ja-JP" altLang="en-US"/>
              <a:t>とす</a:t>
            </a:r>
            <a:r>
              <a:rPr lang="ja-JP" altLang="en-US"/>
              <a:t>る</a:t>
            </a:r>
            <a:r>
              <a:rPr lang="ja-JP" altLang="en-US" dirty="0"/>
              <a:t>。</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期末試験について</a:t>
            </a:r>
          </a:p>
        </p:txBody>
      </p:sp>
      <p:sp>
        <p:nvSpPr>
          <p:cNvPr id="3" name="コンテンツ プレースホルダ 2"/>
          <p:cNvSpPr>
            <a:spLocks noGrp="1"/>
          </p:cNvSpPr>
          <p:nvPr>
            <p:ph idx="1"/>
          </p:nvPr>
        </p:nvSpPr>
        <p:spPr>
          <a:xfrm>
            <a:off x="307299" y="1600200"/>
            <a:ext cx="8686801" cy="4525963"/>
          </a:xfrm>
        </p:spPr>
        <p:txBody>
          <a:bodyPr/>
          <a:lstStyle/>
          <a:p>
            <a:r>
              <a:rPr lang="ja-JP" altLang="en-US"/>
              <a:t>全員</a:t>
            </a:r>
            <a:r>
              <a:rPr lang="en-US" altLang="ja-JP" dirty="0"/>
              <a:t>zoom</a:t>
            </a:r>
            <a:r>
              <a:rPr lang="ja-JP" altLang="en-US"/>
              <a:t>で実施します。</a:t>
            </a:r>
            <a:endParaRPr lang="en-US" altLang="ja-JP" dirty="0"/>
          </a:p>
          <a:p>
            <a:r>
              <a:rPr lang="en-US" altLang="ja-JP" dirty="0" err="1"/>
              <a:t>Scomb</a:t>
            </a:r>
            <a:r>
              <a:rPr lang="ja-JP" altLang="en-US"/>
              <a:t>で回答を提出してもらいます。</a:t>
            </a:r>
            <a:endParaRPr lang="en-US" altLang="ja-JP" dirty="0"/>
          </a:p>
          <a:p>
            <a:r>
              <a:rPr lang="ja-JP" altLang="en-US"/>
              <a:t>選択式の問題の予定です。</a:t>
            </a:r>
            <a:endParaRPr lang="en-US" altLang="ja-JP" dirty="0"/>
          </a:p>
          <a:p>
            <a:r>
              <a:rPr lang="ja-JP" altLang="en-US"/>
              <a:t>資料参照可とします。</a:t>
            </a:r>
            <a:endParaRPr lang="en-US" altLang="ja-JP" dirty="0"/>
          </a:p>
          <a:p>
            <a:r>
              <a:rPr kumimoji="1" lang="ja-JP" altLang="en-US"/>
              <a:t>出題</a:t>
            </a:r>
            <a:r>
              <a:rPr kumimoji="1" lang="ja-JP" altLang="en-US" dirty="0"/>
              <a:t>範囲</a:t>
            </a:r>
            <a:r>
              <a:rPr kumimoji="1" lang="en-US" altLang="ja-JP" dirty="0"/>
              <a:t>: </a:t>
            </a:r>
            <a:r>
              <a:rPr kumimoji="1" lang="ja-JP" altLang="en-US" dirty="0"/>
              <a:t>第</a:t>
            </a:r>
            <a:r>
              <a:rPr kumimoji="1" lang="en-US" altLang="ja-JP" dirty="0"/>
              <a:t>1</a:t>
            </a:r>
            <a:r>
              <a:rPr kumimoji="1" lang="ja-JP" altLang="en-US" dirty="0"/>
              <a:t>回</a:t>
            </a:r>
            <a:r>
              <a:rPr kumimoji="1" lang="ja-JP" altLang="en-US"/>
              <a:t>からすべて</a:t>
            </a:r>
            <a:endParaRPr kumimoji="1" lang="en-US" altLang="ja-JP"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624"/>
            <a:ext cx="8229600" cy="776240"/>
          </a:xfrm>
        </p:spPr>
        <p:txBody>
          <a:bodyPr/>
          <a:lstStyle/>
          <a:p>
            <a:r>
              <a:rPr lang="ja-JP" altLang="en-US" dirty="0"/>
              <a:t>総合演習課題１</a:t>
            </a:r>
            <a:endParaRPr kumimoji="1" lang="ja-JP" altLang="en-US" dirty="0"/>
          </a:p>
        </p:txBody>
      </p:sp>
      <p:sp>
        <p:nvSpPr>
          <p:cNvPr id="5" name="テキスト ボックス 4"/>
          <p:cNvSpPr txBox="1"/>
          <p:nvPr/>
        </p:nvSpPr>
        <p:spPr>
          <a:xfrm>
            <a:off x="580029" y="1077160"/>
            <a:ext cx="8045356" cy="1631216"/>
          </a:xfrm>
          <a:prstGeom prst="rect">
            <a:avLst/>
          </a:prstGeom>
          <a:noFill/>
        </p:spPr>
        <p:txBody>
          <a:bodyPr wrap="square" rtlCol="0">
            <a:spAutoFit/>
          </a:bodyPr>
          <a:lstStyle/>
          <a:p>
            <a:r>
              <a:rPr lang="ja-JP" altLang="en-US" sz="2000" dirty="0"/>
              <a:t>次ページ</a:t>
            </a:r>
            <a:r>
              <a:rPr kumimoji="1" lang="ja-JP" altLang="en-US" sz="2000" dirty="0"/>
              <a:t>の手順で、キーボードから入力された年（西暦）、月のカレンダーをグレゴリオ暦で以下の実行例の形式で画面上に表示するプログラムを作成せよ。ただし、西暦</a:t>
            </a:r>
            <a:r>
              <a:rPr kumimoji="1" lang="en-US" altLang="ja-JP" sz="2000" dirty="0"/>
              <a:t>1583</a:t>
            </a:r>
            <a:r>
              <a:rPr kumimoji="1" lang="ja-JP" altLang="en-US" sz="2000" dirty="0"/>
              <a:t>年</a:t>
            </a:r>
            <a:r>
              <a:rPr lang="ja-JP" altLang="en-US" sz="2000" dirty="0"/>
              <a:t>以降のみを対象とし、</a:t>
            </a:r>
            <a:r>
              <a:rPr lang="en-US" altLang="ja-JP" sz="2000" dirty="0"/>
              <a:t>1583</a:t>
            </a:r>
            <a:r>
              <a:rPr lang="ja-JP" altLang="en-US" sz="2000" dirty="0"/>
              <a:t>年</a:t>
            </a:r>
            <a:r>
              <a:rPr lang="en-US" altLang="ja-JP" sz="2000" dirty="0"/>
              <a:t>1</a:t>
            </a:r>
            <a:r>
              <a:rPr lang="ja-JP" altLang="en-US" sz="2000" dirty="0"/>
              <a:t>月</a:t>
            </a:r>
            <a:r>
              <a:rPr lang="en-US" altLang="ja-JP" sz="2000" dirty="0"/>
              <a:t>1</a:t>
            </a:r>
            <a:r>
              <a:rPr lang="ja-JP" altLang="en-US" sz="2000" dirty="0"/>
              <a:t>日が土曜日であるという知識を用いてよい。また、閏年の決め方については、第</a:t>
            </a:r>
            <a:r>
              <a:rPr lang="en-US" altLang="ja-JP" sz="2000" dirty="0"/>
              <a:t>1</a:t>
            </a:r>
            <a:r>
              <a:rPr lang="ja-JP" altLang="en-US" sz="2000" dirty="0"/>
              <a:t>回の発展課題を参照せよ。</a:t>
            </a:r>
            <a:endParaRPr lang="en-US" altLang="ja-JP" sz="2000" dirty="0"/>
          </a:p>
        </p:txBody>
      </p:sp>
      <p:sp>
        <p:nvSpPr>
          <p:cNvPr id="6" name="正方形/長方形 5"/>
          <p:cNvSpPr/>
          <p:nvPr/>
        </p:nvSpPr>
        <p:spPr>
          <a:xfrm>
            <a:off x="552733" y="2696600"/>
            <a:ext cx="5302157" cy="4093428"/>
          </a:xfrm>
          <a:prstGeom prst="rect">
            <a:avLst/>
          </a:prstGeom>
          <a:ln>
            <a:solidFill>
              <a:schemeClr val="tx1"/>
            </a:solidFill>
          </a:ln>
        </p:spPr>
        <p:txBody>
          <a:bodyPr wrap="square">
            <a:spAutoFit/>
          </a:bodyPr>
          <a:lstStyle/>
          <a:p>
            <a:r>
              <a:rPr lang="en-US" altLang="ja-JP" sz="2000" dirty="0">
                <a:latin typeface="ＭＳ ゴシック" pitchFamily="49" charset="-128"/>
                <a:ea typeface="ＭＳ ゴシック" pitchFamily="49" charset="-128"/>
                <a:cs typeface="Courier New" pitchFamily="49" charset="0"/>
              </a:rPr>
              <a:t>[</a:t>
            </a:r>
            <a:r>
              <a:rPr lang="ja-JP" altLang="en-US" sz="2000" dirty="0">
                <a:latin typeface="ＭＳ ゴシック" pitchFamily="49" charset="-128"/>
                <a:ea typeface="ＭＳ ゴシック" pitchFamily="49" charset="-128"/>
                <a:cs typeface="Courier New" pitchFamily="49" charset="0"/>
              </a:rPr>
              <a:t>実行例</a:t>
            </a:r>
            <a:r>
              <a:rPr lang="en-US" altLang="ja-JP" sz="2000" dirty="0">
                <a:latin typeface="ＭＳ ゴシック" pitchFamily="49" charset="-128"/>
                <a:ea typeface="ＭＳ ゴシック" pitchFamily="49" charset="-128"/>
                <a:cs typeface="Courier New" pitchFamily="49" charset="0"/>
              </a:rPr>
              <a:t>]</a:t>
            </a:r>
          </a:p>
          <a:p>
            <a:r>
              <a:rPr lang="ja-JP" altLang="en-US" sz="2000">
                <a:latin typeface="ＭＳ ゴシック" pitchFamily="49" charset="-128"/>
                <a:ea typeface="ＭＳ ゴシック" pitchFamily="49" charset="-128"/>
                <a:cs typeface="Courier New" pitchFamily="49" charset="0"/>
              </a:rPr>
              <a:t>入力された年、月のカレンダーを表示します</a:t>
            </a:r>
          </a:p>
          <a:p>
            <a:r>
              <a:rPr lang="ja-JP" altLang="en-US" sz="2000">
                <a:latin typeface="ＭＳ ゴシック" pitchFamily="49" charset="-128"/>
                <a:ea typeface="ＭＳ ゴシック" pitchFamily="49" charset="-128"/>
                <a:cs typeface="Courier New" pitchFamily="49" charset="0"/>
              </a:rPr>
              <a:t>西暦</a:t>
            </a:r>
            <a:r>
              <a:rPr lang="en-US" altLang="ja-JP" sz="2000" dirty="0">
                <a:latin typeface="ＭＳ ゴシック" pitchFamily="49" charset="-128"/>
                <a:ea typeface="ＭＳ ゴシック" pitchFamily="49" charset="-128"/>
                <a:cs typeface="Courier New" pitchFamily="49" charset="0"/>
              </a:rPr>
              <a:t>(1583</a:t>
            </a:r>
            <a:r>
              <a:rPr lang="ja-JP" altLang="en-US" sz="2000">
                <a:latin typeface="ＭＳ ゴシック" pitchFamily="49" charset="-128"/>
                <a:ea typeface="ＭＳ ゴシック" pitchFamily="49" charset="-128"/>
                <a:cs typeface="Courier New" pitchFamily="49" charset="0"/>
              </a:rPr>
              <a:t>年以降</a:t>
            </a:r>
            <a:r>
              <a:rPr lang="en-US" altLang="ja-JP" sz="2000" dirty="0">
                <a:latin typeface="ＭＳ ゴシック" pitchFamily="49" charset="-128"/>
                <a:ea typeface="ＭＳ ゴシック" pitchFamily="49" charset="-128"/>
                <a:cs typeface="Courier New" pitchFamily="49" charset="0"/>
              </a:rPr>
              <a:t>)</a:t>
            </a:r>
            <a:r>
              <a:rPr lang="ja-JP" altLang="en-US" sz="2000">
                <a:latin typeface="ＭＳ ゴシック" pitchFamily="49" charset="-128"/>
                <a:ea typeface="ＭＳ ゴシック" pitchFamily="49" charset="-128"/>
                <a:cs typeface="Courier New" pitchFamily="49" charset="0"/>
              </a:rPr>
              <a:t>を入力してください</a:t>
            </a:r>
            <a:r>
              <a:rPr lang="en-US" altLang="ja-JP" sz="2000" dirty="0">
                <a:latin typeface="ＭＳ ゴシック" pitchFamily="49" charset="-128"/>
                <a:ea typeface="ＭＳ ゴシック" pitchFamily="49" charset="-128"/>
                <a:cs typeface="Courier New" pitchFamily="49" charset="0"/>
              </a:rPr>
              <a:t>: </a:t>
            </a:r>
            <a:r>
              <a:rPr lang="en-US" altLang="ja-JP" sz="2000" dirty="0">
                <a:solidFill>
                  <a:srgbClr val="FF0000"/>
                </a:solidFill>
                <a:latin typeface="ＭＳ ゴシック" pitchFamily="49" charset="-128"/>
                <a:ea typeface="ＭＳ ゴシック" pitchFamily="49" charset="-128"/>
                <a:cs typeface="Courier New" pitchFamily="49" charset="0"/>
              </a:rPr>
              <a:t>2022</a:t>
            </a:r>
          </a:p>
          <a:p>
            <a:r>
              <a:rPr lang="ja-JP" altLang="en-US" sz="2000">
                <a:latin typeface="ＭＳ ゴシック" pitchFamily="49" charset="-128"/>
                <a:ea typeface="ＭＳ ゴシック" pitchFamily="49" charset="-128"/>
                <a:cs typeface="Courier New" pitchFamily="49" charset="0"/>
              </a:rPr>
              <a:t>月を入力してください</a:t>
            </a:r>
            <a:r>
              <a:rPr lang="en-US" altLang="ja-JP" sz="2000" dirty="0">
                <a:latin typeface="ＭＳ ゴシック" pitchFamily="49" charset="-128"/>
                <a:ea typeface="ＭＳ ゴシック" pitchFamily="49" charset="-128"/>
                <a:cs typeface="Courier New" pitchFamily="49" charset="0"/>
              </a:rPr>
              <a:t>: </a:t>
            </a:r>
            <a:r>
              <a:rPr lang="en-US" altLang="ja-JP" sz="2000" dirty="0">
                <a:solidFill>
                  <a:srgbClr val="FF0000"/>
                </a:solidFill>
                <a:latin typeface="ＭＳ ゴシック" pitchFamily="49" charset="-128"/>
                <a:ea typeface="ＭＳ ゴシック" pitchFamily="49" charset="-128"/>
                <a:cs typeface="Courier New" pitchFamily="49" charset="0"/>
              </a:rPr>
              <a:t>1</a:t>
            </a:r>
          </a:p>
          <a:p>
            <a:r>
              <a:rPr lang="en-US" altLang="ja-JP" sz="2000" dirty="0">
                <a:latin typeface="ＭＳ ゴシック" pitchFamily="49" charset="-128"/>
                <a:ea typeface="ＭＳ ゴシック" pitchFamily="49" charset="-128"/>
                <a:cs typeface="Courier New" pitchFamily="49" charset="0"/>
              </a:rPr>
              <a:t>[2022</a:t>
            </a:r>
            <a:r>
              <a:rPr lang="ja-JP" altLang="en-US" sz="2000">
                <a:latin typeface="ＭＳ ゴシック" pitchFamily="49" charset="-128"/>
                <a:ea typeface="ＭＳ ゴシック" pitchFamily="49" charset="-128"/>
                <a:cs typeface="Courier New" pitchFamily="49" charset="0"/>
              </a:rPr>
              <a:t>年</a:t>
            </a:r>
            <a:r>
              <a:rPr lang="en-US" altLang="ja-JP" sz="2000" dirty="0">
                <a:latin typeface="ＭＳ ゴシック" pitchFamily="49" charset="-128"/>
                <a:ea typeface="ＭＳ ゴシック" pitchFamily="49" charset="-128"/>
                <a:cs typeface="Courier New" pitchFamily="49" charset="0"/>
              </a:rPr>
              <a:t>1</a:t>
            </a:r>
            <a:r>
              <a:rPr lang="ja-JP" altLang="en-US" sz="2000">
                <a:latin typeface="ＭＳ ゴシック" pitchFamily="49" charset="-128"/>
                <a:ea typeface="ＭＳ ゴシック" pitchFamily="49" charset="-128"/>
                <a:cs typeface="Courier New" pitchFamily="49" charset="0"/>
              </a:rPr>
              <a:t>月</a:t>
            </a:r>
            <a:r>
              <a:rPr lang="en-US" altLang="ja-JP" sz="2000" dirty="0">
                <a:latin typeface="ＭＳ ゴシック" pitchFamily="49" charset="-128"/>
                <a:ea typeface="ＭＳ ゴシック" pitchFamily="49" charset="-128"/>
                <a:cs typeface="Courier New" pitchFamily="49" charset="0"/>
              </a:rPr>
              <a:t>]</a:t>
            </a:r>
          </a:p>
          <a:p>
            <a:r>
              <a:rPr lang="en-US" altLang="ja-JP" sz="2000" dirty="0">
                <a:latin typeface="ＭＳ ゴシック" pitchFamily="49" charset="-128"/>
                <a:ea typeface="ＭＳ ゴシック" pitchFamily="49" charset="-128"/>
                <a:cs typeface="Courier New" pitchFamily="49" charset="0"/>
              </a:rPr>
              <a:t> </a:t>
            </a:r>
            <a:r>
              <a:rPr lang="ja-JP" altLang="en-US" sz="2000">
                <a:latin typeface="ＭＳ ゴシック" pitchFamily="49" charset="-128"/>
                <a:ea typeface="ＭＳ ゴシック" pitchFamily="49" charset="-128"/>
                <a:cs typeface="Courier New" pitchFamily="49" charset="0"/>
              </a:rPr>
              <a:t>日 月 火 水 木 金 土</a:t>
            </a:r>
          </a:p>
          <a:p>
            <a:r>
              <a:rPr lang="en-US" altLang="ja-JP" sz="2000" dirty="0">
                <a:latin typeface="ＭＳ ゴシック" pitchFamily="49" charset="-128"/>
                <a:ea typeface="ＭＳ ゴシック" pitchFamily="49" charset="-128"/>
                <a:cs typeface="Courier New" pitchFamily="49" charset="0"/>
              </a:rPr>
              <a:t>---------------------</a:t>
            </a:r>
          </a:p>
          <a:p>
            <a:r>
              <a:rPr lang="en-US" altLang="ja-JP" sz="2000" dirty="0">
                <a:latin typeface="ＭＳ ゴシック" pitchFamily="49" charset="-128"/>
                <a:ea typeface="ＭＳ ゴシック" pitchFamily="49" charset="-128"/>
                <a:cs typeface="Courier New" pitchFamily="49" charset="0"/>
              </a:rPr>
              <a:t>                    1</a:t>
            </a:r>
          </a:p>
          <a:p>
            <a:r>
              <a:rPr lang="en-US" altLang="ja-JP" sz="2000" dirty="0">
                <a:latin typeface="ＭＳ ゴシック" pitchFamily="49" charset="-128"/>
                <a:ea typeface="ＭＳ ゴシック" pitchFamily="49" charset="-128"/>
                <a:cs typeface="Courier New" pitchFamily="49" charset="0"/>
              </a:rPr>
              <a:t>  2  3  4  5  6  7  8</a:t>
            </a:r>
          </a:p>
          <a:p>
            <a:r>
              <a:rPr lang="en-US" altLang="ja-JP" sz="2000" dirty="0">
                <a:latin typeface="ＭＳ ゴシック" pitchFamily="49" charset="-128"/>
                <a:ea typeface="ＭＳ ゴシック" pitchFamily="49" charset="-128"/>
                <a:cs typeface="Courier New" pitchFamily="49" charset="0"/>
              </a:rPr>
              <a:t>  9 10 11 12 13 14 15</a:t>
            </a:r>
          </a:p>
          <a:p>
            <a:r>
              <a:rPr lang="en-US" altLang="ja-JP" sz="2000" dirty="0">
                <a:latin typeface="ＭＳ ゴシック" pitchFamily="49" charset="-128"/>
                <a:ea typeface="ＭＳ ゴシック" pitchFamily="49" charset="-128"/>
                <a:cs typeface="Courier New" pitchFamily="49" charset="0"/>
              </a:rPr>
              <a:t> 16 17 18 19 20 21 22</a:t>
            </a:r>
          </a:p>
          <a:p>
            <a:r>
              <a:rPr lang="en-US" altLang="ja-JP" sz="2000" dirty="0">
                <a:latin typeface="ＭＳ ゴシック" pitchFamily="49" charset="-128"/>
                <a:ea typeface="ＭＳ ゴシック" pitchFamily="49" charset="-128"/>
                <a:cs typeface="Courier New" pitchFamily="49" charset="0"/>
              </a:rPr>
              <a:t> 23 24 25 26 27 28 29</a:t>
            </a:r>
          </a:p>
          <a:p>
            <a:r>
              <a:rPr lang="en-US" altLang="ja-JP" sz="2000" dirty="0">
                <a:latin typeface="ＭＳ ゴシック" pitchFamily="49" charset="-128"/>
                <a:ea typeface="ＭＳ ゴシック" pitchFamily="49" charset="-128"/>
                <a:cs typeface="Courier New" pitchFamily="49" charset="0"/>
              </a:rPr>
              <a:t> 30 31</a:t>
            </a:r>
          </a:p>
        </p:txBody>
      </p:sp>
      <p:sp>
        <p:nvSpPr>
          <p:cNvPr id="7" name="テキスト ボックス 6"/>
          <p:cNvSpPr txBox="1"/>
          <p:nvPr/>
        </p:nvSpPr>
        <p:spPr>
          <a:xfrm>
            <a:off x="6134669" y="3207224"/>
            <a:ext cx="2722727" cy="2031325"/>
          </a:xfrm>
          <a:prstGeom prst="rect">
            <a:avLst/>
          </a:prstGeom>
          <a:noFill/>
        </p:spPr>
        <p:txBody>
          <a:bodyPr wrap="square" rtlCol="0">
            <a:spAutoFit/>
          </a:bodyPr>
          <a:lstStyle/>
          <a:p>
            <a:r>
              <a:rPr kumimoji="1" lang="en-US" altLang="ja-JP" dirty="0"/>
              <a:t>[TA</a:t>
            </a:r>
            <a:r>
              <a:rPr kumimoji="1" lang="ja-JP" altLang="en-US" dirty="0"/>
              <a:t>の方へ</a:t>
            </a:r>
            <a:r>
              <a:rPr kumimoji="1" lang="en-US" altLang="ja-JP" dirty="0"/>
              <a:t>]</a:t>
            </a:r>
          </a:p>
          <a:p>
            <a:r>
              <a:rPr lang="ja-JP" altLang="en-US" dirty="0"/>
              <a:t>インターネット上からのコピーを防ぐため、左記の表示形式以外のものや、次ページの手順に従っていないプログラムは不正解としてください。</a:t>
            </a:r>
            <a:endParaRPr lang="en-US" altLang="ja-JP"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6240"/>
          </a:xfrm>
        </p:spPr>
        <p:txBody>
          <a:bodyPr/>
          <a:lstStyle/>
          <a:p>
            <a:r>
              <a:rPr lang="ja-JP" altLang="en-US" dirty="0"/>
              <a:t>手順</a:t>
            </a:r>
            <a:endParaRPr kumimoji="1" lang="ja-JP" altLang="en-US" dirty="0"/>
          </a:p>
        </p:txBody>
      </p:sp>
      <p:sp>
        <p:nvSpPr>
          <p:cNvPr id="5" name="テキスト ボックス 4"/>
          <p:cNvSpPr txBox="1"/>
          <p:nvPr/>
        </p:nvSpPr>
        <p:spPr>
          <a:xfrm>
            <a:off x="620976" y="1023574"/>
            <a:ext cx="8065824" cy="4093428"/>
          </a:xfrm>
          <a:prstGeom prst="rect">
            <a:avLst/>
          </a:prstGeom>
          <a:noFill/>
        </p:spPr>
        <p:txBody>
          <a:bodyPr wrap="square" rtlCol="0">
            <a:spAutoFit/>
          </a:bodyPr>
          <a:lstStyle/>
          <a:p>
            <a:pPr marL="457200" indent="-457200">
              <a:buAutoNum type="arabicParenBoth"/>
            </a:pPr>
            <a:r>
              <a:rPr lang="ja-JP" altLang="en-US" sz="2000" dirty="0"/>
              <a:t>西暦</a:t>
            </a:r>
            <a:r>
              <a:rPr lang="en-US" altLang="ja-JP" sz="2000" dirty="0"/>
              <a:t>year</a:t>
            </a:r>
            <a:r>
              <a:rPr lang="ja-JP" altLang="en-US" sz="2000" dirty="0"/>
              <a:t>を引数として受け取り、</a:t>
            </a:r>
            <a:r>
              <a:rPr lang="en-US" altLang="ja-JP" sz="2000" dirty="0"/>
              <a:t>year</a:t>
            </a:r>
            <a:r>
              <a:rPr lang="ja-JP" altLang="en-US" sz="2000" dirty="0"/>
              <a:t>年が閏年の場合</a:t>
            </a:r>
            <a:r>
              <a:rPr lang="en-US" altLang="ja-JP" sz="2000" dirty="0"/>
              <a:t>1, </a:t>
            </a:r>
            <a:r>
              <a:rPr lang="ja-JP" altLang="en-US" sz="2000" dirty="0"/>
              <a:t>そうでない場合</a:t>
            </a:r>
            <a:r>
              <a:rPr lang="en-US" altLang="ja-JP" sz="2000" dirty="0"/>
              <a:t>0</a:t>
            </a:r>
            <a:r>
              <a:rPr lang="ja-JP" altLang="en-US" sz="2000" dirty="0"/>
              <a:t>を返す関数</a:t>
            </a:r>
            <a:r>
              <a:rPr lang="en-US" altLang="ja-JP" sz="2000" dirty="0" err="1"/>
              <a:t>isLeapYear</a:t>
            </a:r>
            <a:r>
              <a:rPr lang="ja-JP" altLang="en-US" sz="2000" dirty="0"/>
              <a:t>を作成する</a:t>
            </a:r>
            <a:endParaRPr lang="en-US" altLang="ja-JP" sz="2000" dirty="0"/>
          </a:p>
          <a:p>
            <a:pPr marL="457200" indent="-457200">
              <a:buAutoNum type="arabicParenBoth"/>
            </a:pPr>
            <a:r>
              <a:rPr lang="ja-JP" altLang="en-US" sz="2000" dirty="0"/>
              <a:t>西暦</a:t>
            </a:r>
            <a:r>
              <a:rPr lang="en-US" altLang="ja-JP" sz="2000" dirty="0"/>
              <a:t>year</a:t>
            </a:r>
            <a:r>
              <a:rPr lang="ja-JP" altLang="en-US" sz="2000" dirty="0">
                <a:sym typeface="Symbol"/>
              </a:rPr>
              <a:t>を引数として受け取り、</a:t>
            </a:r>
            <a:r>
              <a:rPr lang="en-US" altLang="ja-JP" sz="2000" dirty="0">
                <a:sym typeface="Symbol"/>
              </a:rPr>
              <a:t>year</a:t>
            </a:r>
            <a:r>
              <a:rPr lang="ja-JP" altLang="en-US" sz="2000" dirty="0">
                <a:sym typeface="Symbol"/>
              </a:rPr>
              <a:t>年</a:t>
            </a:r>
            <a:r>
              <a:rPr lang="ja-JP" altLang="en-US" sz="2000" dirty="0"/>
              <a:t>の</a:t>
            </a:r>
            <a:r>
              <a:rPr lang="en-US" altLang="ja-JP" sz="2000" dirty="0"/>
              <a:t>1</a:t>
            </a:r>
            <a:r>
              <a:rPr lang="ja-JP" altLang="en-US" sz="2000" dirty="0"/>
              <a:t>月</a:t>
            </a:r>
            <a:r>
              <a:rPr lang="en-US" altLang="ja-JP" sz="2000" dirty="0"/>
              <a:t>1</a:t>
            </a:r>
            <a:r>
              <a:rPr lang="ja-JP" altLang="en-US" sz="2000" dirty="0"/>
              <a:t>日の曜日を返す関数</a:t>
            </a:r>
            <a:r>
              <a:rPr lang="en-US" altLang="ja-JP" sz="2000" dirty="0" err="1"/>
              <a:t>firstDayOfTheYear</a:t>
            </a:r>
            <a:r>
              <a:rPr lang="ja-JP" altLang="en-US" sz="2000" dirty="0"/>
              <a:t>を</a:t>
            </a:r>
            <a:r>
              <a:rPr lang="en-US" altLang="ja-JP" sz="2000" dirty="0"/>
              <a:t>(1)</a:t>
            </a:r>
            <a:r>
              <a:rPr lang="ja-JP" altLang="en-US" sz="2000" dirty="0"/>
              <a:t>の関数を用いて作成する（曜日は</a:t>
            </a:r>
            <a:r>
              <a:rPr lang="en-US" altLang="ja-JP" sz="2000" dirty="0" err="1"/>
              <a:t>int</a:t>
            </a:r>
            <a:r>
              <a:rPr lang="ja-JP" altLang="en-US" sz="2000" dirty="0"/>
              <a:t>型で表し、日曜日を</a:t>
            </a:r>
            <a:r>
              <a:rPr lang="en-US" altLang="ja-JP" sz="2000" dirty="0"/>
              <a:t>0, …, </a:t>
            </a:r>
            <a:r>
              <a:rPr lang="ja-JP" altLang="en-US" sz="2000" dirty="0"/>
              <a:t>土曜日を</a:t>
            </a:r>
            <a:r>
              <a:rPr lang="en-US" altLang="ja-JP" sz="2000" dirty="0"/>
              <a:t>6</a:t>
            </a:r>
            <a:r>
              <a:rPr lang="ja-JP" altLang="en-US" sz="2000" dirty="0"/>
              <a:t>とする。）</a:t>
            </a:r>
            <a:endParaRPr lang="en-US" altLang="ja-JP" sz="2000" dirty="0"/>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月が何日あるかを返す関数</a:t>
            </a:r>
            <a:r>
              <a:rPr lang="en-US" altLang="ja-JP" sz="2000" dirty="0" err="1"/>
              <a:t>numOfDays</a:t>
            </a:r>
            <a:r>
              <a:rPr lang="ja-JP" altLang="en-US" sz="2000" dirty="0"/>
              <a:t>を</a:t>
            </a:r>
            <a:r>
              <a:rPr lang="en-US" altLang="ja-JP" sz="2000" dirty="0"/>
              <a:t>(1)</a:t>
            </a:r>
            <a:r>
              <a:rPr lang="ja-JP" altLang="en-US" sz="2000" dirty="0"/>
              <a:t>の関数を用いて作成する</a:t>
            </a:r>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a:t>
            </a:r>
            <a:r>
              <a:rPr lang="en-US" altLang="ja-JP" sz="2000" dirty="0"/>
              <a:t>1</a:t>
            </a:r>
            <a:r>
              <a:rPr lang="ja-JP" altLang="en-US" sz="2000" dirty="0"/>
              <a:t>日の曜日を返す関数</a:t>
            </a:r>
            <a:r>
              <a:rPr lang="en-US" altLang="ja-JP" sz="2000" dirty="0" err="1"/>
              <a:t>firstDay</a:t>
            </a:r>
            <a:r>
              <a:rPr lang="ja-JP" altLang="en-US" sz="2000" dirty="0"/>
              <a:t>を</a:t>
            </a:r>
            <a:r>
              <a:rPr lang="en-US" altLang="ja-JP" sz="2000" dirty="0"/>
              <a:t>(2), (3)</a:t>
            </a:r>
            <a:r>
              <a:rPr lang="ja-JP" altLang="en-US" sz="2000" dirty="0"/>
              <a:t>の関数を用いて作成する</a:t>
            </a:r>
            <a:endParaRPr lang="en-US" altLang="ja-JP" sz="2000" dirty="0"/>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月のカレンダーを表示する関数</a:t>
            </a:r>
            <a:r>
              <a:rPr lang="en-US" altLang="ja-JP" sz="2000" dirty="0" err="1"/>
              <a:t>printCal</a:t>
            </a:r>
            <a:r>
              <a:rPr lang="ja-JP" altLang="en-US" sz="2000" dirty="0"/>
              <a:t>を</a:t>
            </a:r>
            <a:r>
              <a:rPr lang="en-US" altLang="ja-JP" sz="2000" dirty="0"/>
              <a:t>(3),(4)</a:t>
            </a:r>
            <a:r>
              <a:rPr lang="ja-JP" altLang="en-US" sz="2000" dirty="0"/>
              <a:t>の関数を用いて作成する</a:t>
            </a:r>
            <a:endParaRPr lang="en-US" altLang="ja-JP" sz="2000" dirty="0"/>
          </a:p>
          <a:p>
            <a:pPr marL="457200" indent="-457200">
              <a:buAutoNum type="arabicParenBoth"/>
            </a:pPr>
            <a:r>
              <a:rPr lang="en-US" altLang="ja-JP" sz="2000" dirty="0"/>
              <a:t>main</a:t>
            </a:r>
            <a:r>
              <a:rPr lang="ja-JP" altLang="en-US" sz="2000" dirty="0"/>
              <a:t>関数内で、キーボードから</a:t>
            </a:r>
            <a:r>
              <a:rPr lang="en-US" altLang="ja-JP" sz="2000" dirty="0"/>
              <a:t>year, month</a:t>
            </a:r>
            <a:r>
              <a:rPr lang="ja-JP" altLang="en-US" sz="2000" dirty="0"/>
              <a:t>を受け取り、</a:t>
            </a:r>
            <a:r>
              <a:rPr lang="en-US" altLang="ja-JP" sz="2000" dirty="0"/>
              <a:t>(5)</a:t>
            </a:r>
            <a:r>
              <a:rPr lang="ja-JP" altLang="en-US" sz="2000" dirty="0"/>
              <a:t>の関数を呼び出す</a:t>
            </a:r>
            <a:endParaRPr lang="en-US" altLang="ja-JP" sz="2000" dirty="0"/>
          </a:p>
        </p:txBody>
      </p:sp>
      <p:sp>
        <p:nvSpPr>
          <p:cNvPr id="4" name="テキスト ボックス 3"/>
          <p:cNvSpPr txBox="1"/>
          <p:nvPr/>
        </p:nvSpPr>
        <p:spPr>
          <a:xfrm>
            <a:off x="270465" y="5025824"/>
            <a:ext cx="8580111" cy="1631216"/>
          </a:xfrm>
          <a:prstGeom prst="rect">
            <a:avLst/>
          </a:prstGeom>
          <a:noFill/>
        </p:spPr>
        <p:txBody>
          <a:bodyPr wrap="square" rtlCol="0">
            <a:spAutoFit/>
          </a:bodyPr>
          <a:lstStyle/>
          <a:p>
            <a:r>
              <a:rPr lang="en-US" altLang="ja-JP" sz="2000" dirty="0"/>
              <a:t>[</a:t>
            </a:r>
            <a:r>
              <a:rPr lang="ja-JP" altLang="en-US" sz="2000" dirty="0"/>
              <a:t>ヒント</a:t>
            </a:r>
            <a:r>
              <a:rPr lang="en-US" altLang="ja-JP" sz="2000" dirty="0"/>
              <a:t>] </a:t>
            </a:r>
            <a:r>
              <a:rPr lang="ja-JP" altLang="en-US" sz="2000" dirty="0"/>
              <a:t>（このヒントには必ずしも従う必要はありません。）</a:t>
            </a:r>
            <a:endParaRPr lang="en-US" altLang="ja-JP" sz="2000" dirty="0"/>
          </a:p>
          <a:p>
            <a:r>
              <a:rPr kumimoji="1" lang="en-US" altLang="ja-JP" sz="2000" dirty="0"/>
              <a:t> (2)</a:t>
            </a:r>
            <a:r>
              <a:rPr kumimoji="1" lang="ja-JP" altLang="en-US" sz="2000" dirty="0"/>
              <a:t>は、例えば、</a:t>
            </a:r>
            <a:r>
              <a:rPr lang="en-US" altLang="ja-JP" sz="2000" dirty="0"/>
              <a:t>1583</a:t>
            </a:r>
            <a:r>
              <a:rPr lang="ja-JP" altLang="en-US" sz="2000" dirty="0"/>
              <a:t>年から</a:t>
            </a:r>
            <a:r>
              <a:rPr lang="en-US" altLang="ja-JP" sz="2000" dirty="0"/>
              <a:t>(year-1)</a:t>
            </a:r>
            <a:r>
              <a:rPr lang="ja-JP" altLang="en-US" sz="2000" dirty="0"/>
              <a:t>年までの各年の日数を</a:t>
            </a:r>
            <a:r>
              <a:rPr lang="en-US" altLang="ja-JP" sz="2000" dirty="0"/>
              <a:t>1583</a:t>
            </a:r>
            <a:r>
              <a:rPr lang="ja-JP" altLang="en-US" sz="2000" dirty="0"/>
              <a:t>年</a:t>
            </a:r>
            <a:r>
              <a:rPr lang="en-US" altLang="ja-JP" sz="2000" dirty="0"/>
              <a:t>1</a:t>
            </a:r>
            <a:r>
              <a:rPr lang="ja-JP" altLang="en-US" sz="2000" dirty="0"/>
              <a:t>月</a:t>
            </a:r>
            <a:r>
              <a:rPr lang="en-US" altLang="ja-JP" sz="2000" dirty="0"/>
              <a:t>1</a:t>
            </a:r>
            <a:r>
              <a:rPr lang="ja-JP" altLang="en-US" sz="2000" dirty="0"/>
              <a:t>日の曜日（つまり</a:t>
            </a:r>
            <a:r>
              <a:rPr lang="en-US" altLang="ja-JP" sz="2000" dirty="0"/>
              <a:t>6</a:t>
            </a:r>
            <a:r>
              <a:rPr lang="ja-JP" altLang="en-US" sz="2000" dirty="0"/>
              <a:t>）に加え、</a:t>
            </a:r>
            <a:r>
              <a:rPr lang="en-US" altLang="ja-JP" sz="2000" dirty="0"/>
              <a:t>7</a:t>
            </a:r>
            <a:r>
              <a:rPr lang="ja-JP" altLang="en-US" sz="2000" dirty="0"/>
              <a:t>で割った余りを計算すればよい</a:t>
            </a:r>
            <a:r>
              <a:rPr lang="en-US" altLang="ja-JP" sz="2000" dirty="0"/>
              <a:t>(year</a:t>
            </a:r>
            <a:r>
              <a:rPr lang="ja-JP" altLang="en-US" sz="2000" dirty="0"/>
              <a:t>が</a:t>
            </a:r>
            <a:r>
              <a:rPr lang="en-US" altLang="ja-JP" sz="2000" dirty="0"/>
              <a:t>1584</a:t>
            </a:r>
            <a:r>
              <a:rPr lang="ja-JP" altLang="en-US" sz="2000" dirty="0"/>
              <a:t>以上の場合）。</a:t>
            </a:r>
            <a:endParaRPr lang="en-US" altLang="ja-JP" sz="2000" dirty="0"/>
          </a:p>
          <a:p>
            <a:r>
              <a:rPr lang="en-US" altLang="ja-JP" sz="2000" dirty="0"/>
              <a:t> (4)</a:t>
            </a:r>
            <a:r>
              <a:rPr lang="ja-JP" altLang="en-US" sz="2000" dirty="0"/>
              <a:t>は、例えば、</a:t>
            </a:r>
            <a:r>
              <a:rPr lang="en-US" altLang="ja-JP" sz="2000" dirty="0"/>
              <a:t>1</a:t>
            </a:r>
            <a:r>
              <a:rPr lang="ja-JP" altLang="en-US" sz="2000" dirty="0"/>
              <a:t>月から</a:t>
            </a:r>
            <a:r>
              <a:rPr lang="en-US" altLang="ja-JP" sz="2000" dirty="0"/>
              <a:t>(month-1)</a:t>
            </a:r>
            <a:r>
              <a:rPr lang="ja-JP" altLang="en-US" sz="2000" dirty="0"/>
              <a:t>月までの各月の日数を</a:t>
            </a:r>
            <a:r>
              <a:rPr lang="en-US" altLang="ja-JP" sz="2000" dirty="0"/>
              <a:t>1</a:t>
            </a:r>
            <a:r>
              <a:rPr lang="ja-JP" altLang="en-US" sz="2000" dirty="0"/>
              <a:t>月</a:t>
            </a:r>
            <a:r>
              <a:rPr lang="en-US" altLang="ja-JP" sz="2000" dirty="0"/>
              <a:t>1</a:t>
            </a:r>
            <a:r>
              <a:rPr lang="ja-JP" altLang="en-US" sz="2000" dirty="0"/>
              <a:t>日の曜日に加え、</a:t>
            </a:r>
            <a:r>
              <a:rPr lang="en-US" altLang="ja-JP" sz="2000" dirty="0"/>
              <a:t>7</a:t>
            </a:r>
            <a:r>
              <a:rPr lang="ja-JP" altLang="en-US" sz="2000" dirty="0"/>
              <a:t>で割った余りを計算すればよい</a:t>
            </a:r>
            <a:r>
              <a:rPr lang="en-US" altLang="ja-JP" sz="2000" dirty="0"/>
              <a:t>(month</a:t>
            </a:r>
            <a:r>
              <a:rPr lang="ja-JP" altLang="en-US" sz="2000" dirty="0"/>
              <a:t>が</a:t>
            </a:r>
            <a:r>
              <a:rPr lang="en-US" altLang="ja-JP" sz="2000" dirty="0"/>
              <a:t>2</a:t>
            </a:r>
            <a:r>
              <a:rPr lang="ja-JP" altLang="en-US" sz="2000" dirty="0"/>
              <a:t>以上の場合</a:t>
            </a:r>
            <a:r>
              <a:rPr lang="en-US" altLang="ja-JP" sz="2000" dirty="0"/>
              <a:t>)</a:t>
            </a:r>
            <a:r>
              <a:rPr lang="ja-JP" altLang="en-US" sz="2000" dirty="0" err="1"/>
              <a:t>。</a:t>
            </a:r>
            <a:endParaRPr kumimoji="1" lang="ja-JP"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a:xfrm>
            <a:off x="624408" y="188640"/>
            <a:ext cx="7620000" cy="792088"/>
          </a:xfrm>
        </p:spPr>
        <p:txBody>
          <a:bodyPr>
            <a:normAutofit/>
          </a:bodyPr>
          <a:lstStyle/>
          <a:p>
            <a:r>
              <a:rPr lang="ja-JP" altLang="en-US" sz="4000" dirty="0"/>
              <a:t>総合演習基本課題２</a:t>
            </a:r>
          </a:p>
        </p:txBody>
      </p:sp>
      <p:sp>
        <p:nvSpPr>
          <p:cNvPr id="385029" name="Text Box 5"/>
          <p:cNvSpPr txBox="1">
            <a:spLocks noChangeArrowheads="1"/>
          </p:cNvSpPr>
          <p:nvPr/>
        </p:nvSpPr>
        <p:spPr bwMode="auto">
          <a:xfrm>
            <a:off x="6984776" y="2949332"/>
            <a:ext cx="2051720" cy="1415772"/>
          </a:xfrm>
          <a:prstGeom prst="rect">
            <a:avLst/>
          </a:prstGeom>
          <a:noFill/>
          <a:ln w="9525">
            <a:solidFill>
              <a:schemeClr val="tx1"/>
            </a:solidFill>
            <a:miter lim="800000"/>
            <a:headEnd/>
            <a:tailEnd/>
          </a:ln>
          <a:effectLst/>
        </p:spPr>
        <p:txBody>
          <a:bodyPr wrap="square">
            <a:spAutoFit/>
          </a:bodyPr>
          <a:lstStyle/>
          <a:p>
            <a:pPr>
              <a:lnSpc>
                <a:spcPct val="70000"/>
              </a:lnSpc>
              <a:spcBef>
                <a:spcPct val="50000"/>
              </a:spcBef>
            </a:pPr>
            <a:r>
              <a:rPr lang="ja-JP" sz="2000" b="0" dirty="0">
                <a:latin typeface="ＭＳ Ｐゴシック" charset="-128"/>
              </a:rPr>
              <a:t>0-10 : ****</a:t>
            </a:r>
          </a:p>
          <a:p>
            <a:pPr>
              <a:lnSpc>
                <a:spcPct val="70000"/>
              </a:lnSpc>
              <a:spcBef>
                <a:spcPct val="50000"/>
              </a:spcBef>
            </a:pPr>
            <a:r>
              <a:rPr lang="ja-JP" sz="2000" b="0" dirty="0">
                <a:latin typeface="ＭＳ Ｐゴシック" charset="-128"/>
              </a:rPr>
              <a:t>11-20 : *******</a:t>
            </a:r>
          </a:p>
          <a:p>
            <a:pPr>
              <a:lnSpc>
                <a:spcPct val="70000"/>
              </a:lnSpc>
              <a:spcBef>
                <a:spcPct val="50000"/>
              </a:spcBef>
            </a:pPr>
            <a:r>
              <a:rPr lang="ja-JP" sz="2000" b="0" dirty="0">
                <a:latin typeface="ＭＳ Ｐゴシック" charset="-128"/>
              </a:rPr>
              <a:t>・・・</a:t>
            </a:r>
            <a:endParaRPr lang="en-US" altLang="ja-JP" sz="2000" b="0" dirty="0">
              <a:latin typeface="ＭＳ Ｐゴシック" charset="-128"/>
            </a:endParaRPr>
          </a:p>
          <a:p>
            <a:pPr>
              <a:lnSpc>
                <a:spcPct val="70000"/>
              </a:lnSpc>
              <a:spcBef>
                <a:spcPct val="50000"/>
              </a:spcBef>
            </a:pPr>
            <a:r>
              <a:rPr lang="ja-JP" altLang="ja-JP" sz="2000" b="0" dirty="0">
                <a:latin typeface="ＭＳ Ｐゴシック" charset="-128"/>
              </a:rPr>
              <a:t>9</a:t>
            </a:r>
            <a:r>
              <a:rPr lang="ja-JP" sz="2000" b="0" dirty="0">
                <a:latin typeface="ＭＳ Ｐゴシック" charset="-128"/>
              </a:rPr>
              <a:t>1-100 : **</a:t>
            </a:r>
            <a:endParaRPr lang="ja-JP" altLang="en-US" sz="2000" b="0" dirty="0">
              <a:latin typeface="ＭＳ Ｐゴシック" charset="-128"/>
            </a:endParaRPr>
          </a:p>
        </p:txBody>
      </p:sp>
      <p:sp>
        <p:nvSpPr>
          <p:cNvPr id="5" name="正方形/長方形 4"/>
          <p:cNvSpPr/>
          <p:nvPr/>
        </p:nvSpPr>
        <p:spPr>
          <a:xfrm>
            <a:off x="4499992" y="5171708"/>
            <a:ext cx="4392488" cy="1569660"/>
          </a:xfrm>
          <a:prstGeom prst="rect">
            <a:avLst/>
          </a:prstGeom>
          <a:ln>
            <a:solidFill>
              <a:schemeClr val="tx1"/>
            </a:solidFill>
          </a:ln>
        </p:spPr>
        <p:txBody>
          <a:bodyPr wrap="square">
            <a:spAutoFit/>
          </a:bodyPr>
          <a:lstStyle/>
          <a:p>
            <a:pPr marL="419100" indent="-419100">
              <a:lnSpc>
                <a:spcPct val="80000"/>
              </a:lnSpc>
              <a:buFont typeface="Arial" charset="0"/>
              <a:buNone/>
            </a:pPr>
            <a:r>
              <a:rPr lang="ja-JP" altLang="ja-JP" sz="2000" dirty="0">
                <a:latin typeface="ＭＳ Ｐゴシック" charset="-128"/>
                <a:ea typeface="ＭＳ Ｐゴシック" charset="-128"/>
              </a:rPr>
              <a:t>分散 = (データを２乗した値の総和 - (データの総和の２乗 /データ数)) / データ数</a:t>
            </a:r>
            <a:endParaRPr lang="en-US" altLang="ja-JP" sz="2000" dirty="0">
              <a:latin typeface="ＭＳ Ｐゴシック" charset="-128"/>
              <a:ea typeface="ＭＳ Ｐゴシック" charset="-128"/>
            </a:endParaRPr>
          </a:p>
          <a:p>
            <a:pPr marL="419100" indent="-419100">
              <a:lnSpc>
                <a:spcPct val="80000"/>
              </a:lnSpc>
              <a:buFont typeface="Arial" charset="0"/>
              <a:buNone/>
            </a:pPr>
            <a:r>
              <a:rPr lang="ja-JP" altLang="ja-JP" sz="2000" dirty="0">
                <a:latin typeface="ＭＳ Ｐゴシック" charset="-128"/>
                <a:ea typeface="ＭＳ Ｐゴシック" charset="-128"/>
              </a:rPr>
              <a:t>標準偏差：分散の</a:t>
            </a:r>
            <a:r>
              <a:rPr lang="ja-JP" altLang="en-US" sz="2000" dirty="0">
                <a:latin typeface="ＭＳ Ｐゴシック" charset="-128"/>
                <a:ea typeface="ＭＳ Ｐゴシック" charset="-128"/>
              </a:rPr>
              <a:t>正の</a:t>
            </a:r>
            <a:r>
              <a:rPr lang="ja-JP" altLang="ja-JP" sz="2000" dirty="0">
                <a:latin typeface="ＭＳ Ｐゴシック" charset="-128"/>
                <a:ea typeface="ＭＳ Ｐゴシック" charset="-128"/>
              </a:rPr>
              <a:t>平方根</a:t>
            </a:r>
            <a:endParaRPr lang="en-US" altLang="ja-JP" sz="2000" dirty="0">
              <a:latin typeface="ＭＳ Ｐゴシック" charset="-128"/>
              <a:ea typeface="ＭＳ Ｐゴシック" charset="-128"/>
            </a:endParaRPr>
          </a:p>
          <a:p>
            <a:pPr marL="419100" indent="-419100">
              <a:lnSpc>
                <a:spcPct val="80000"/>
              </a:lnSpc>
              <a:buFont typeface="Arial" charset="0"/>
              <a:buNone/>
            </a:pPr>
            <a:r>
              <a:rPr lang="ja-JP" altLang="ja-JP" sz="2000" dirty="0">
                <a:latin typeface="ＭＳ Ｐゴシック" charset="-128"/>
                <a:ea typeface="ＭＳ Ｐゴシック" charset="-128"/>
              </a:rPr>
              <a:t>偏差 = </a:t>
            </a:r>
            <a:r>
              <a:rPr lang="ja-JP" altLang="en-US" sz="2000" dirty="0">
                <a:latin typeface="ＭＳ Ｐゴシック" charset="-128"/>
                <a:ea typeface="ＭＳ Ｐゴシック" charset="-128"/>
              </a:rPr>
              <a:t>個々</a:t>
            </a:r>
            <a:r>
              <a:rPr lang="ja-JP" altLang="ja-JP" sz="2000" dirty="0">
                <a:latin typeface="ＭＳ Ｐゴシック" charset="-128"/>
                <a:ea typeface="ＭＳ Ｐゴシック" charset="-128"/>
              </a:rPr>
              <a:t>の値 - 平均値</a:t>
            </a:r>
            <a:endParaRPr lang="en-US" altLang="ja-JP" sz="2000" dirty="0">
              <a:latin typeface="ＭＳ Ｐゴシック" charset="-128"/>
              <a:ea typeface="ＭＳ Ｐゴシック" charset="-128"/>
            </a:endParaRPr>
          </a:p>
          <a:p>
            <a:pPr marL="419100" indent="-419100">
              <a:lnSpc>
                <a:spcPct val="80000"/>
              </a:lnSpc>
              <a:buFont typeface="Arial" charset="0"/>
              <a:buNone/>
            </a:pPr>
            <a:r>
              <a:rPr lang="ja-JP" altLang="ja-JP" sz="2000" dirty="0">
                <a:latin typeface="ＭＳ Ｐゴシック" charset="-128"/>
                <a:ea typeface="ＭＳ Ｐゴシック" charset="-128"/>
              </a:rPr>
              <a:t>偏差値 = (偏差 / 標準偏差) * 10 + 50</a:t>
            </a:r>
            <a:endParaRPr lang="ja-JP" altLang="en-US" sz="2000" dirty="0">
              <a:latin typeface="ＭＳ Ｐゴシック" charset="-128"/>
              <a:ea typeface="ＭＳ Ｐゴシック" charset="-128"/>
            </a:endParaRPr>
          </a:p>
        </p:txBody>
      </p:sp>
      <p:sp>
        <p:nvSpPr>
          <p:cNvPr id="6" name="正方形/長方形 5"/>
          <p:cNvSpPr/>
          <p:nvPr/>
        </p:nvSpPr>
        <p:spPr>
          <a:xfrm>
            <a:off x="251520" y="1003888"/>
            <a:ext cx="6733256" cy="4524315"/>
          </a:xfrm>
          <a:prstGeom prst="rect">
            <a:avLst/>
          </a:prstGeom>
        </p:spPr>
        <p:txBody>
          <a:bodyPr wrap="square">
            <a:spAutoFit/>
          </a:bodyPr>
          <a:lstStyle/>
          <a:p>
            <a:r>
              <a:rPr lang="en-US" altLang="ja-JP" sz="2400" dirty="0"/>
              <a:t>100</a:t>
            </a:r>
            <a:r>
              <a:rPr lang="ja-JP" altLang="en-US" sz="2400" dirty="0"/>
              <a:t>名分の学生の学籍番号と点数（</a:t>
            </a:r>
            <a:r>
              <a:rPr lang="en-US" altLang="ja-JP" sz="2400" dirty="0"/>
              <a:t>100</a:t>
            </a:r>
            <a:r>
              <a:rPr lang="ja-JP" altLang="en-US" sz="2400" dirty="0"/>
              <a:t>点満点）が格納されているデータファイル（</a:t>
            </a:r>
            <a:r>
              <a:rPr lang="en-US" altLang="ja-JP" sz="2400" dirty="0"/>
              <a:t>score.txt</a:t>
            </a:r>
            <a:r>
              <a:rPr lang="ja-JP" altLang="en-US" sz="2400" dirty="0" err="1"/>
              <a:t>、</a:t>
            </a:r>
            <a:r>
              <a:rPr lang="ja-JP" altLang="en-US" sz="2400" dirty="0"/>
              <a:t>講義用</a:t>
            </a:r>
            <a:r>
              <a:rPr lang="en-US" altLang="ja-JP" sz="2400" dirty="0"/>
              <a:t>web page</a:t>
            </a:r>
            <a:r>
              <a:rPr lang="ja-JP" altLang="en-US" sz="2400" dirty="0" err="1"/>
              <a:t>に置</a:t>
            </a:r>
            <a:r>
              <a:rPr lang="ja-JP" altLang="en-US" sz="2400" dirty="0"/>
              <a:t>いてあるのでダウンロードしてください）を読み込み、これらのデータに対して以下の</a:t>
            </a:r>
            <a:r>
              <a:rPr lang="en-US" altLang="ja-JP" sz="2400" dirty="0"/>
              <a:t>(1)</a:t>
            </a:r>
            <a:r>
              <a:rPr lang="ja-JP" altLang="en-US" sz="2400" dirty="0" err="1"/>
              <a:t>、</a:t>
            </a:r>
            <a:r>
              <a:rPr lang="en-US" altLang="ja-JP" sz="2400" dirty="0"/>
              <a:t>(2)</a:t>
            </a:r>
            <a:r>
              <a:rPr lang="ja-JP" altLang="en-US" sz="2400" dirty="0"/>
              <a:t>を行うプログラムを作成せよ。</a:t>
            </a:r>
          </a:p>
          <a:p>
            <a:r>
              <a:rPr lang="en-US" altLang="ja-JP" sz="2400" dirty="0"/>
              <a:t>(1)</a:t>
            </a:r>
            <a:r>
              <a:rPr lang="ja-JP" altLang="en-US" sz="2400" dirty="0"/>
              <a:t>右の図のように</a:t>
            </a:r>
            <a:r>
              <a:rPr lang="en-US" altLang="ja-JP" sz="2400" dirty="0"/>
              <a:t>10</a:t>
            </a:r>
            <a:r>
              <a:rPr lang="ja-JP" altLang="en-US" sz="2400" dirty="0"/>
              <a:t>点刻みで分布グラフを</a:t>
            </a:r>
            <a:r>
              <a:rPr lang="en-US" altLang="ja-JP" sz="2400" dirty="0"/>
              <a:t>*</a:t>
            </a:r>
            <a:r>
              <a:rPr lang="ja-JP" altLang="en-US" sz="2400" dirty="0"/>
              <a:t>を用いて画面に表示し、その後、平均点、最高点、最低点、標準偏差 を画面に表示する。</a:t>
            </a:r>
          </a:p>
          <a:p>
            <a:r>
              <a:rPr lang="en-US" altLang="ja-JP" sz="2400" dirty="0"/>
              <a:t>(2)</a:t>
            </a:r>
            <a:r>
              <a:rPr lang="ja-JP" altLang="en-US" sz="2400" dirty="0"/>
              <a:t>全員分の偏差値をファイル（ファイル名はキーボードから入力）に出力する。その際、学籍番号と点数も一緒に以下の順で書きだす。</a:t>
            </a:r>
          </a:p>
          <a:p>
            <a:r>
              <a:rPr lang="ja-JP" altLang="en-US" sz="2400" dirty="0"/>
              <a:t>　　学籍番号　点数　偏差値</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総合演習</a:t>
            </a:r>
            <a:r>
              <a:rPr kumimoji="1" lang="ja-JP" altLang="en-US" dirty="0"/>
              <a:t>基本課題</a:t>
            </a:r>
            <a:r>
              <a:rPr lang="ja-JP" altLang="en-US" dirty="0"/>
              <a:t>２ 実行例</a:t>
            </a:r>
            <a:endParaRPr kumimoji="1" lang="ja-JP" altLang="en-US" dirty="0"/>
          </a:p>
        </p:txBody>
      </p:sp>
      <p:sp>
        <p:nvSpPr>
          <p:cNvPr id="4" name="正方形/長方形 3"/>
          <p:cNvSpPr/>
          <p:nvPr/>
        </p:nvSpPr>
        <p:spPr>
          <a:xfrm>
            <a:off x="534569" y="1417638"/>
            <a:ext cx="5401994" cy="5324535"/>
          </a:xfrm>
          <a:prstGeom prst="rect">
            <a:avLst/>
          </a:prstGeom>
          <a:ln>
            <a:solidFill>
              <a:schemeClr val="tx1"/>
            </a:solidFill>
          </a:ln>
        </p:spPr>
        <p:txBody>
          <a:bodyPr wrap="square">
            <a:spAutoFit/>
          </a:bodyPr>
          <a:lstStyle/>
          <a:p>
            <a:r>
              <a:rPr lang="en-US" altLang="ja-JP" sz="2000" dirty="0"/>
              <a:t>$ ./</a:t>
            </a:r>
            <a:r>
              <a:rPr lang="en-US" altLang="ja-JP" sz="2000" dirty="0" err="1"/>
              <a:t>a.out</a:t>
            </a:r>
            <a:endParaRPr lang="en-US" altLang="ja-JP" sz="2000" dirty="0"/>
          </a:p>
          <a:p>
            <a:r>
              <a:rPr lang="en-US" altLang="ja-JP" sz="2000" dirty="0"/>
              <a:t> 0-10: ***********</a:t>
            </a:r>
          </a:p>
          <a:p>
            <a:r>
              <a:rPr lang="en-US" altLang="ja-JP" sz="2000" dirty="0"/>
              <a:t>11-20: ************</a:t>
            </a:r>
          </a:p>
          <a:p>
            <a:r>
              <a:rPr lang="en-US" altLang="ja-JP" sz="2000" dirty="0"/>
              <a:t>21-30: **********</a:t>
            </a:r>
          </a:p>
          <a:p>
            <a:r>
              <a:rPr lang="en-US" altLang="ja-JP" sz="2000" dirty="0"/>
              <a:t>31-40: *******</a:t>
            </a:r>
          </a:p>
          <a:p>
            <a:r>
              <a:rPr lang="en-US" altLang="ja-JP" sz="2000" dirty="0"/>
              <a:t>41-50: *********</a:t>
            </a:r>
          </a:p>
          <a:p>
            <a:r>
              <a:rPr lang="en-US" altLang="ja-JP" sz="2000" dirty="0"/>
              <a:t>51-60: **********</a:t>
            </a:r>
          </a:p>
          <a:p>
            <a:r>
              <a:rPr lang="en-US" altLang="ja-JP" sz="2000" dirty="0"/>
              <a:t>61-70: *************</a:t>
            </a:r>
          </a:p>
          <a:p>
            <a:r>
              <a:rPr lang="en-US" altLang="ja-JP" sz="2000" dirty="0"/>
              <a:t>71-80: *********</a:t>
            </a:r>
          </a:p>
          <a:p>
            <a:r>
              <a:rPr lang="en-US" altLang="ja-JP" sz="2000" dirty="0"/>
              <a:t>81-90: *********</a:t>
            </a:r>
          </a:p>
          <a:p>
            <a:r>
              <a:rPr lang="en-US" altLang="ja-JP" sz="2000" dirty="0"/>
              <a:t>91-100: **********</a:t>
            </a:r>
          </a:p>
          <a:p>
            <a:r>
              <a:rPr lang="ja-JP" altLang="en-US" sz="2000" dirty="0"/>
              <a:t>平均点</a:t>
            </a:r>
            <a:r>
              <a:rPr lang="en-US" altLang="ja-JP" sz="2000" dirty="0"/>
              <a:t>: 49.770000</a:t>
            </a:r>
          </a:p>
          <a:p>
            <a:r>
              <a:rPr lang="ja-JP" altLang="en-US" sz="2000" dirty="0"/>
              <a:t>最高点</a:t>
            </a:r>
            <a:r>
              <a:rPr lang="en-US" altLang="ja-JP" sz="2000" dirty="0"/>
              <a:t>: 100</a:t>
            </a:r>
          </a:p>
          <a:p>
            <a:r>
              <a:rPr lang="ja-JP" altLang="en-US" sz="2000" dirty="0"/>
              <a:t>最低点</a:t>
            </a:r>
            <a:r>
              <a:rPr lang="en-US" altLang="ja-JP" sz="2000" dirty="0"/>
              <a:t>: 0</a:t>
            </a:r>
          </a:p>
          <a:p>
            <a:r>
              <a:rPr lang="ja-JP" altLang="en-US" sz="2000" dirty="0"/>
              <a:t>標準偏差</a:t>
            </a:r>
            <a:r>
              <a:rPr lang="en-US" altLang="ja-JP" sz="2000" dirty="0"/>
              <a:t>: 28.758948</a:t>
            </a:r>
          </a:p>
          <a:p>
            <a:r>
              <a:rPr lang="ja-JP" altLang="en-US" sz="2000" dirty="0"/>
              <a:t>偏差値を書き出すファイル名を入力</a:t>
            </a:r>
            <a:r>
              <a:rPr lang="en-US" altLang="ja-JP" sz="2000" dirty="0"/>
              <a:t>: </a:t>
            </a:r>
            <a:r>
              <a:rPr lang="en-US" altLang="ja-JP" sz="2000" dirty="0">
                <a:solidFill>
                  <a:srgbClr val="FF0000"/>
                </a:solidFill>
              </a:rPr>
              <a:t>hensachi.txt</a:t>
            </a:r>
          </a:p>
          <a:p>
            <a:r>
              <a:rPr lang="en-US" altLang="ja-JP" sz="2000" dirty="0"/>
              <a:t>$</a:t>
            </a:r>
          </a:p>
        </p:txBody>
      </p:sp>
      <p:sp>
        <p:nvSpPr>
          <p:cNvPr id="5" name="テキスト ボックス 4"/>
          <p:cNvSpPr txBox="1"/>
          <p:nvPr/>
        </p:nvSpPr>
        <p:spPr>
          <a:xfrm>
            <a:off x="6189787" y="2308888"/>
            <a:ext cx="2750237" cy="1323439"/>
          </a:xfrm>
          <a:prstGeom prst="rect">
            <a:avLst/>
          </a:prstGeom>
          <a:noFill/>
        </p:spPr>
        <p:txBody>
          <a:bodyPr wrap="square" rtlCol="0">
            <a:spAutoFit/>
          </a:bodyPr>
          <a:lstStyle/>
          <a:p>
            <a:r>
              <a:rPr lang="en-US" altLang="ja-JP" sz="2000" dirty="0"/>
              <a:t>he</a:t>
            </a:r>
            <a:r>
              <a:rPr kumimoji="1" lang="en-US" altLang="ja-JP" sz="2000" dirty="0"/>
              <a:t>nsachi.txt</a:t>
            </a:r>
            <a:r>
              <a:rPr kumimoji="1" lang="ja-JP" altLang="en-US" sz="2000" dirty="0"/>
              <a:t>も</a:t>
            </a:r>
            <a:r>
              <a:rPr lang="en-US" altLang="ja-JP" sz="2000" dirty="0"/>
              <a:t>web page</a:t>
            </a:r>
            <a:r>
              <a:rPr lang="ja-JP" altLang="en-US" sz="2000" dirty="0"/>
              <a:t>上に置きました。結果があっているかどうかの確認に使ってください。</a:t>
            </a:r>
            <a:endParaRPr kumimoji="1" lang="en-US" altLang="ja-JP"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a:xfrm>
            <a:off x="768424" y="332656"/>
            <a:ext cx="7620000" cy="648072"/>
          </a:xfrm>
        </p:spPr>
        <p:txBody>
          <a:bodyPr>
            <a:normAutofit fontScale="90000"/>
          </a:bodyPr>
          <a:lstStyle/>
          <a:p>
            <a:r>
              <a:rPr lang="ja-JP" altLang="en-US" dirty="0"/>
              <a:t>総合演習基本課題３</a:t>
            </a:r>
          </a:p>
        </p:txBody>
      </p:sp>
      <p:grpSp>
        <p:nvGrpSpPr>
          <p:cNvPr id="2" name="Group 10"/>
          <p:cNvGrpSpPr>
            <a:grpSpLocks/>
          </p:cNvGrpSpPr>
          <p:nvPr/>
        </p:nvGrpSpPr>
        <p:grpSpPr bwMode="auto">
          <a:xfrm>
            <a:off x="4714876" y="3776685"/>
            <a:ext cx="3235326" cy="2652712"/>
            <a:chOff x="410" y="1536"/>
            <a:chExt cx="2038" cy="1671"/>
          </a:xfrm>
        </p:grpSpPr>
        <p:sp>
          <p:nvSpPr>
            <p:cNvPr id="387077" name="Line 5"/>
            <p:cNvSpPr>
              <a:spLocks noChangeShapeType="1"/>
            </p:cNvSpPr>
            <p:nvPr/>
          </p:nvSpPr>
          <p:spPr bwMode="auto">
            <a:xfrm>
              <a:off x="576" y="3024"/>
              <a:ext cx="1872" cy="0"/>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8" name="Line 6"/>
            <p:cNvSpPr>
              <a:spLocks noChangeShapeType="1"/>
            </p:cNvSpPr>
            <p:nvPr/>
          </p:nvSpPr>
          <p:spPr bwMode="auto">
            <a:xfrm flipV="1">
              <a:off x="576" y="1536"/>
              <a:ext cx="0" cy="1488"/>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9" name="Text Box 7"/>
            <p:cNvSpPr txBox="1">
              <a:spLocks noChangeArrowheads="1"/>
            </p:cNvSpPr>
            <p:nvPr/>
          </p:nvSpPr>
          <p:spPr bwMode="auto">
            <a:xfrm>
              <a:off x="410" y="2976"/>
              <a:ext cx="214" cy="231"/>
            </a:xfrm>
            <a:prstGeom prst="rect">
              <a:avLst/>
            </a:prstGeom>
            <a:noFill/>
            <a:ln w="9525">
              <a:noFill/>
              <a:miter lim="800000"/>
              <a:headEnd/>
              <a:tailEnd/>
            </a:ln>
            <a:effectLst/>
          </p:spPr>
          <p:txBody>
            <a:bodyPr wrap="none">
              <a:spAutoFit/>
            </a:bodyPr>
            <a:lstStyle/>
            <a:p>
              <a:r>
                <a:rPr lang="ja-JP" altLang="en-US"/>
                <a:t>０</a:t>
              </a:r>
            </a:p>
          </p:txBody>
        </p:sp>
        <p:sp>
          <p:nvSpPr>
            <p:cNvPr id="387080" name="Freeform 8"/>
            <p:cNvSpPr>
              <a:spLocks/>
            </p:cNvSpPr>
            <p:nvPr/>
          </p:nvSpPr>
          <p:spPr bwMode="auto">
            <a:xfrm>
              <a:off x="576" y="1616"/>
              <a:ext cx="1104" cy="1408"/>
            </a:xfrm>
            <a:custGeom>
              <a:avLst/>
              <a:gdLst/>
              <a:ahLst/>
              <a:cxnLst>
                <a:cxn ang="0">
                  <a:pos x="0" y="1392"/>
                </a:cxn>
                <a:cxn ang="0">
                  <a:pos x="336" y="1344"/>
                </a:cxn>
                <a:cxn ang="0">
                  <a:pos x="672" y="1008"/>
                </a:cxn>
                <a:cxn ang="0">
                  <a:pos x="912" y="528"/>
                </a:cxn>
                <a:cxn ang="0">
                  <a:pos x="1104" y="0"/>
                </a:cxn>
              </a:cxnLst>
              <a:rect l="0" t="0" r="r" b="b"/>
              <a:pathLst>
                <a:path w="1104" h="1408">
                  <a:moveTo>
                    <a:pt x="0" y="1392"/>
                  </a:moveTo>
                  <a:cubicBezTo>
                    <a:pt x="112" y="1400"/>
                    <a:pt x="224" y="1408"/>
                    <a:pt x="336" y="1344"/>
                  </a:cubicBezTo>
                  <a:cubicBezTo>
                    <a:pt x="448" y="1280"/>
                    <a:pt x="576" y="1144"/>
                    <a:pt x="672" y="1008"/>
                  </a:cubicBezTo>
                  <a:cubicBezTo>
                    <a:pt x="768" y="872"/>
                    <a:pt x="840" y="696"/>
                    <a:pt x="912" y="528"/>
                  </a:cubicBezTo>
                  <a:cubicBezTo>
                    <a:pt x="984" y="360"/>
                    <a:pt x="1044" y="180"/>
                    <a:pt x="1104" y="0"/>
                  </a:cubicBezTo>
                </a:path>
              </a:pathLst>
            </a:custGeom>
            <a:noFill/>
            <a:ln w="9525" cap="flat" cmpd="sng">
              <a:solidFill>
                <a:schemeClr val="tx1"/>
              </a:solidFill>
              <a:prstDash val="solid"/>
              <a:round/>
              <a:headEnd/>
              <a:tailEnd/>
            </a:ln>
            <a:effectLst/>
          </p:spPr>
          <p:txBody>
            <a:bodyPr wrap="none" anchor="ctr">
              <a:spAutoFit/>
            </a:bodyPr>
            <a:lstStyle/>
            <a:p>
              <a:endParaRPr lang="ja-JP" altLang="en-US"/>
            </a:p>
          </p:txBody>
        </p:sp>
      </p:grpSp>
      <p:sp>
        <p:nvSpPr>
          <p:cNvPr id="387083" name="Rectangle 11"/>
          <p:cNvSpPr>
            <a:spLocks noChangeArrowheads="1"/>
          </p:cNvSpPr>
          <p:nvPr/>
        </p:nvSpPr>
        <p:spPr bwMode="auto">
          <a:xfrm>
            <a:off x="6502401" y="4600597"/>
            <a:ext cx="152400" cy="1524000"/>
          </a:xfrm>
          <a:prstGeom prst="rect">
            <a:avLst/>
          </a:prstGeom>
          <a:solidFill>
            <a:srgbClr val="FFFF99"/>
          </a:solidFill>
          <a:ln w="9525">
            <a:solidFill>
              <a:schemeClr val="tx1"/>
            </a:solidFill>
            <a:miter lim="800000"/>
            <a:headEnd/>
            <a:tailEnd/>
          </a:ln>
          <a:effectLst/>
        </p:spPr>
        <p:txBody>
          <a:bodyPr wrap="none" anchor="ctr">
            <a:spAutoFit/>
          </a:bodyPr>
          <a:lstStyle/>
          <a:p>
            <a:endParaRPr lang="ja-JP" altLang="en-US"/>
          </a:p>
        </p:txBody>
      </p:sp>
      <p:sp>
        <p:nvSpPr>
          <p:cNvPr id="387084" name="Rectangle 12"/>
          <p:cNvSpPr>
            <a:spLocks noChangeArrowheads="1"/>
          </p:cNvSpPr>
          <p:nvPr/>
        </p:nvSpPr>
        <p:spPr bwMode="auto">
          <a:xfrm>
            <a:off x="6350001" y="4905397"/>
            <a:ext cx="152400" cy="1219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5" name="Rectangle 13"/>
          <p:cNvSpPr>
            <a:spLocks noChangeArrowheads="1"/>
          </p:cNvSpPr>
          <p:nvPr/>
        </p:nvSpPr>
        <p:spPr bwMode="auto">
          <a:xfrm>
            <a:off x="6197601" y="5210197"/>
            <a:ext cx="152400" cy="914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6" name="Rectangle 14"/>
          <p:cNvSpPr>
            <a:spLocks noChangeArrowheads="1"/>
          </p:cNvSpPr>
          <p:nvPr/>
        </p:nvSpPr>
        <p:spPr bwMode="auto">
          <a:xfrm>
            <a:off x="6045201" y="5514997"/>
            <a:ext cx="152400" cy="609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7" name="Rectangle 15"/>
          <p:cNvSpPr>
            <a:spLocks noChangeArrowheads="1"/>
          </p:cNvSpPr>
          <p:nvPr/>
        </p:nvSpPr>
        <p:spPr bwMode="auto">
          <a:xfrm>
            <a:off x="5892801" y="5743597"/>
            <a:ext cx="152400" cy="3810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8" name="Rectangle 16"/>
          <p:cNvSpPr>
            <a:spLocks noChangeArrowheads="1"/>
          </p:cNvSpPr>
          <p:nvPr/>
        </p:nvSpPr>
        <p:spPr bwMode="auto">
          <a:xfrm>
            <a:off x="5740401" y="5895997"/>
            <a:ext cx="152400" cy="228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9" name="Rectangle 17"/>
          <p:cNvSpPr>
            <a:spLocks noChangeArrowheads="1"/>
          </p:cNvSpPr>
          <p:nvPr/>
        </p:nvSpPr>
        <p:spPr bwMode="auto">
          <a:xfrm>
            <a:off x="5588001" y="5972197"/>
            <a:ext cx="152400" cy="152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0" name="Rectangle 18"/>
          <p:cNvSpPr>
            <a:spLocks noChangeArrowheads="1"/>
          </p:cNvSpPr>
          <p:nvPr/>
        </p:nvSpPr>
        <p:spPr bwMode="auto">
          <a:xfrm>
            <a:off x="5435601" y="6048397"/>
            <a:ext cx="152400" cy="76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1" name="Line 19"/>
          <p:cNvSpPr>
            <a:spLocks noChangeShapeType="1"/>
          </p:cNvSpPr>
          <p:nvPr/>
        </p:nvSpPr>
        <p:spPr bwMode="auto">
          <a:xfrm>
            <a:off x="6654801" y="3686197"/>
            <a:ext cx="0" cy="2743200"/>
          </a:xfrm>
          <a:prstGeom prst="line">
            <a:avLst/>
          </a:prstGeom>
          <a:noFill/>
          <a:ln w="9525">
            <a:solidFill>
              <a:schemeClr val="tx1"/>
            </a:solidFill>
            <a:prstDash val="dash"/>
            <a:round/>
            <a:headEnd/>
            <a:tailEnd/>
          </a:ln>
          <a:effectLst/>
        </p:spPr>
        <p:txBody>
          <a:bodyPr wrap="none" anchor="ctr">
            <a:spAutoFit/>
          </a:bodyPr>
          <a:lstStyle/>
          <a:p>
            <a:endParaRPr lang="ja-JP" altLang="en-US"/>
          </a:p>
        </p:txBody>
      </p:sp>
      <p:sp>
        <p:nvSpPr>
          <p:cNvPr id="387092" name="Text Box 20"/>
          <p:cNvSpPr txBox="1">
            <a:spLocks noChangeArrowheads="1"/>
          </p:cNvSpPr>
          <p:nvPr/>
        </p:nvSpPr>
        <p:spPr bwMode="auto">
          <a:xfrm>
            <a:off x="6654801" y="6124597"/>
            <a:ext cx="311150" cy="366713"/>
          </a:xfrm>
          <a:prstGeom prst="rect">
            <a:avLst/>
          </a:prstGeom>
          <a:noFill/>
          <a:ln w="9525">
            <a:noFill/>
            <a:miter lim="800000"/>
            <a:headEnd/>
            <a:tailEnd/>
          </a:ln>
          <a:effectLst/>
        </p:spPr>
        <p:txBody>
          <a:bodyPr wrap="none">
            <a:spAutoFit/>
          </a:bodyPr>
          <a:lstStyle/>
          <a:p>
            <a:r>
              <a:rPr lang="en-US" altLang="ja-JP"/>
              <a:t>3</a:t>
            </a:r>
          </a:p>
        </p:txBody>
      </p:sp>
      <p:sp>
        <p:nvSpPr>
          <p:cNvPr id="387094" name="Line 22"/>
          <p:cNvSpPr>
            <a:spLocks noChangeShapeType="1"/>
          </p:cNvSpPr>
          <p:nvPr/>
        </p:nvSpPr>
        <p:spPr bwMode="auto">
          <a:xfrm flipV="1">
            <a:off x="5408625" y="6276997"/>
            <a:ext cx="234945" cy="9523"/>
          </a:xfrm>
          <a:prstGeom prst="line">
            <a:avLst/>
          </a:prstGeom>
          <a:noFill/>
          <a:ln w="9525">
            <a:solidFill>
              <a:schemeClr val="tx1"/>
            </a:solidFill>
            <a:round/>
            <a:headEnd type="triangle" w="med" len="med"/>
            <a:tailEnd type="triangle" w="med" len="med"/>
          </a:ln>
          <a:effectLst/>
        </p:spPr>
        <p:txBody>
          <a:bodyPr wrap="square" anchor="ctr">
            <a:spAutoFit/>
          </a:bodyPr>
          <a:lstStyle/>
          <a:p>
            <a:endParaRPr lang="ja-JP" altLang="en-US"/>
          </a:p>
        </p:txBody>
      </p:sp>
      <p:sp>
        <p:nvSpPr>
          <p:cNvPr id="387095" name="Text Box 23"/>
          <p:cNvSpPr txBox="1">
            <a:spLocks noChangeArrowheads="1"/>
          </p:cNvSpPr>
          <p:nvPr/>
        </p:nvSpPr>
        <p:spPr bwMode="auto">
          <a:xfrm>
            <a:off x="5286380" y="6357958"/>
            <a:ext cx="476250" cy="366713"/>
          </a:xfrm>
          <a:prstGeom prst="rect">
            <a:avLst/>
          </a:prstGeom>
          <a:noFill/>
          <a:ln w="9525">
            <a:noFill/>
            <a:miter lim="800000"/>
            <a:headEnd/>
            <a:tailEnd/>
          </a:ln>
          <a:effectLst/>
        </p:spPr>
        <p:txBody>
          <a:bodyPr wrap="none">
            <a:spAutoFit/>
          </a:bodyPr>
          <a:lstStyle/>
          <a:p>
            <a:pPr>
              <a:spcBef>
                <a:spcPct val="50000"/>
              </a:spcBef>
            </a:pPr>
            <a:r>
              <a:rPr lang="en-US" altLang="ja-JP" dirty="0" err="1"/>
              <a:t>Δx</a:t>
            </a:r>
            <a:endParaRPr lang="en-US" altLang="ja-JP" dirty="0"/>
          </a:p>
        </p:txBody>
      </p:sp>
      <p:sp>
        <p:nvSpPr>
          <p:cNvPr id="22" name="テキスト ボックス 21"/>
          <p:cNvSpPr txBox="1"/>
          <p:nvPr/>
        </p:nvSpPr>
        <p:spPr>
          <a:xfrm>
            <a:off x="7858148" y="6072206"/>
            <a:ext cx="317716" cy="461665"/>
          </a:xfrm>
          <a:prstGeom prst="rect">
            <a:avLst/>
          </a:prstGeom>
          <a:noFill/>
        </p:spPr>
        <p:txBody>
          <a:bodyPr wrap="none" rtlCol="0">
            <a:spAutoFit/>
          </a:bodyPr>
          <a:lstStyle/>
          <a:p>
            <a:r>
              <a:rPr kumimoji="1" lang="en-US" altLang="ja-JP" sz="2400" dirty="0"/>
              <a:t>x</a:t>
            </a:r>
            <a:endParaRPr kumimoji="1" lang="ja-JP" altLang="en-US" sz="2400" dirty="0"/>
          </a:p>
        </p:txBody>
      </p:sp>
      <p:sp>
        <p:nvSpPr>
          <p:cNvPr id="23" name="テキスト ボックス 22"/>
          <p:cNvSpPr txBox="1"/>
          <p:nvPr/>
        </p:nvSpPr>
        <p:spPr>
          <a:xfrm>
            <a:off x="5000628" y="3429000"/>
            <a:ext cx="324128" cy="461665"/>
          </a:xfrm>
          <a:prstGeom prst="rect">
            <a:avLst/>
          </a:prstGeom>
          <a:noFill/>
        </p:spPr>
        <p:txBody>
          <a:bodyPr wrap="none" rtlCol="0">
            <a:spAutoFit/>
          </a:bodyPr>
          <a:lstStyle/>
          <a:p>
            <a:r>
              <a:rPr lang="en-US" altLang="ja-JP" sz="2400" dirty="0"/>
              <a:t>y</a:t>
            </a:r>
            <a:endParaRPr kumimoji="1" lang="ja-JP" altLang="en-US" sz="2400" dirty="0"/>
          </a:p>
        </p:txBody>
      </p:sp>
      <p:sp>
        <p:nvSpPr>
          <p:cNvPr id="24" name="正方形/長方形 23"/>
          <p:cNvSpPr/>
          <p:nvPr/>
        </p:nvSpPr>
        <p:spPr>
          <a:xfrm>
            <a:off x="827584" y="1124744"/>
            <a:ext cx="7488832" cy="2308324"/>
          </a:xfrm>
          <a:prstGeom prst="rect">
            <a:avLst/>
          </a:prstGeom>
        </p:spPr>
        <p:txBody>
          <a:bodyPr wrap="square">
            <a:spAutoFit/>
          </a:bodyPr>
          <a:lstStyle/>
          <a:p>
            <a:r>
              <a:rPr lang="ja-JP" altLang="ja-JP" sz="2400" dirty="0">
                <a:latin typeface="Osaka" pitchFamily="32" charset="-128"/>
                <a:ea typeface="Osaka" pitchFamily="32" charset="-128"/>
              </a:rPr>
              <a:t>二次関数　f(x) = </a:t>
            </a:r>
            <a:r>
              <a:rPr lang="en-US" altLang="ja-JP" sz="2400" dirty="0">
                <a:latin typeface="Osaka" pitchFamily="32" charset="-128"/>
                <a:ea typeface="Osaka" pitchFamily="32" charset="-128"/>
              </a:rPr>
              <a:t>x</a:t>
            </a:r>
            <a:r>
              <a:rPr lang="en-US" altLang="ja-JP" sz="2400" baseline="30000" dirty="0">
                <a:latin typeface="Osaka" pitchFamily="32" charset="-128"/>
                <a:ea typeface="Osaka" pitchFamily="32" charset="-128"/>
              </a:rPr>
              <a:t>2</a:t>
            </a:r>
            <a:r>
              <a:rPr lang="en-US" altLang="ja-JP" sz="2400" dirty="0">
                <a:latin typeface="Osaka" pitchFamily="32" charset="-128"/>
                <a:ea typeface="Osaka" pitchFamily="32" charset="-128"/>
              </a:rPr>
              <a:t> </a:t>
            </a:r>
            <a:r>
              <a:rPr lang="ja-JP" altLang="ja-JP" sz="2400" dirty="0">
                <a:latin typeface="Osaka" pitchFamily="32" charset="-128"/>
                <a:ea typeface="Osaka" pitchFamily="32" charset="-128"/>
              </a:rPr>
              <a:t>について、</a:t>
            </a:r>
            <a:r>
              <a:rPr lang="en-US" altLang="ja-JP" sz="2400" dirty="0">
                <a:latin typeface="Osaka" pitchFamily="32" charset="-128"/>
                <a:ea typeface="Osaka" pitchFamily="32" charset="-128"/>
              </a:rPr>
              <a:t>x=0</a:t>
            </a:r>
            <a:r>
              <a:rPr lang="ja-JP" altLang="en-US" sz="2400" dirty="0">
                <a:latin typeface="Osaka" pitchFamily="32" charset="-128"/>
                <a:ea typeface="Osaka" pitchFamily="32" charset="-128"/>
              </a:rPr>
              <a:t>から</a:t>
            </a:r>
            <a:r>
              <a:rPr lang="en-US" altLang="ja-JP" sz="2400" dirty="0">
                <a:latin typeface="Osaka" pitchFamily="32" charset="-128"/>
                <a:ea typeface="Osaka" pitchFamily="32" charset="-128"/>
              </a:rPr>
              <a:t>3</a:t>
            </a:r>
            <a:r>
              <a:rPr lang="ja-JP" altLang="en-US" sz="2400" dirty="0" err="1">
                <a:latin typeface="Osaka" pitchFamily="32" charset="-128"/>
                <a:ea typeface="Osaka" pitchFamily="32" charset="-128"/>
              </a:rPr>
              <a:t>までの</a:t>
            </a:r>
            <a:r>
              <a:rPr lang="ja-JP" altLang="en-US" sz="2400" dirty="0">
                <a:latin typeface="Osaka" pitchFamily="32" charset="-128"/>
                <a:ea typeface="Osaka" pitchFamily="32" charset="-128"/>
              </a:rPr>
              <a:t>定積分を求めたい。区分求積法（下のグラフで、黄色の部分の面積を求める）により、この積分の近似値を</a:t>
            </a:r>
            <a:r>
              <a:rPr lang="ja-JP" altLang="en-US" sz="2400">
                <a:latin typeface="Osaka" pitchFamily="32" charset="-128"/>
                <a:ea typeface="Osaka" pitchFamily="32" charset="-128"/>
              </a:rPr>
              <a:t>求めよ。結果の表示方法は自由とする。</a:t>
            </a:r>
            <a:br>
              <a:rPr lang="en-US" altLang="ja-JP" sz="2400" dirty="0">
                <a:latin typeface="Osaka" pitchFamily="32" charset="-128"/>
                <a:ea typeface="Osaka" pitchFamily="32" charset="-128"/>
              </a:rPr>
            </a:br>
            <a:r>
              <a:rPr lang="en-US" altLang="ja-JP" sz="2400" dirty="0">
                <a:latin typeface="Osaka" pitchFamily="32" charset="-128"/>
                <a:ea typeface="Osaka" pitchFamily="32" charset="-128"/>
              </a:rPr>
              <a:t>x</a:t>
            </a:r>
            <a:r>
              <a:rPr lang="ja-JP" altLang="en-US" sz="2400" dirty="0">
                <a:latin typeface="Osaka" pitchFamily="32" charset="-128"/>
                <a:ea typeface="Osaka" pitchFamily="32" charset="-128"/>
              </a:rPr>
              <a:t>軸方向の刻み幅</a:t>
            </a:r>
            <a:r>
              <a:rPr lang="en-US" altLang="ja-JP" sz="2400" dirty="0" err="1">
                <a:latin typeface="Osaka" pitchFamily="32" charset="-128"/>
                <a:ea typeface="Osaka" pitchFamily="32" charset="-128"/>
              </a:rPr>
              <a:t>Δx</a:t>
            </a:r>
            <a:r>
              <a:rPr lang="ja-JP" altLang="en-US" sz="2400" dirty="0">
                <a:latin typeface="Osaka" pitchFamily="32" charset="-128"/>
                <a:ea typeface="Osaka" pitchFamily="32" charset="-128"/>
              </a:rPr>
              <a:t>を大</a:t>
            </a:r>
            <a:r>
              <a:rPr lang="en-US" altLang="ja-JP" sz="2400" dirty="0">
                <a:latin typeface="Osaka" pitchFamily="32" charset="-128"/>
                <a:ea typeface="Osaka" pitchFamily="32" charset="-128"/>
              </a:rPr>
              <a:t>→</a:t>
            </a:r>
            <a:r>
              <a:rPr lang="ja-JP" altLang="en-US" sz="2400" dirty="0">
                <a:latin typeface="Osaka" pitchFamily="32" charset="-128"/>
                <a:ea typeface="Osaka" pitchFamily="32" charset="-128"/>
              </a:rPr>
              <a:t>小へと変化させ、近似の精度が良くなることを確認せよ。</a:t>
            </a:r>
            <a:endParaRPr lang="ja-JP" altLang="ja-JP" sz="2400" dirty="0">
              <a:latin typeface="Osaka" pitchFamily="32" charset="-128"/>
              <a:ea typeface="Osaka" pitchFamily="32" charset="-128"/>
            </a:endParaRPr>
          </a:p>
        </p:txBody>
      </p:sp>
      <p:sp>
        <p:nvSpPr>
          <p:cNvPr id="25" name="テキスト ボックス 24"/>
          <p:cNvSpPr txBox="1"/>
          <p:nvPr/>
        </p:nvSpPr>
        <p:spPr>
          <a:xfrm>
            <a:off x="756144" y="4571069"/>
            <a:ext cx="3572966" cy="1200329"/>
          </a:xfrm>
          <a:prstGeom prst="rect">
            <a:avLst/>
          </a:prstGeom>
          <a:noFill/>
          <a:ln>
            <a:solidFill>
              <a:schemeClr val="tx1"/>
            </a:solidFill>
          </a:ln>
        </p:spPr>
        <p:txBody>
          <a:bodyPr wrap="square" rtlCol="0">
            <a:spAutoFit/>
          </a:bodyPr>
          <a:lstStyle/>
          <a:p>
            <a:r>
              <a:rPr lang="ja-JP" altLang="en-US" dirty="0"/>
              <a:t>右の図では、黄色の長方形の左上を</a:t>
            </a:r>
            <a:r>
              <a:rPr kumimoji="1" lang="ja-JP" altLang="en-US" dirty="0"/>
              <a:t>グラフに</a:t>
            </a:r>
            <a:r>
              <a:rPr lang="ja-JP" altLang="en-US" dirty="0"/>
              <a:t>合わせていますが、右上を合わせても構いません。あるいは上辺の真ん中を合わせても</a:t>
            </a:r>
            <a:r>
              <a:rPr lang="en-US" altLang="ja-JP" dirty="0"/>
              <a:t>OK</a:t>
            </a:r>
            <a:r>
              <a:rPr lang="ja-JP" altLang="en-US" dirty="0"/>
              <a:t>です。</a:t>
            </a:r>
            <a:endParaRPr kumimoji="1" lang="en-US" altLang="ja-JP" dirty="0"/>
          </a:p>
        </p:txBody>
      </p:sp>
      <p:sp>
        <p:nvSpPr>
          <p:cNvPr id="26" name="テキスト ボックス 25"/>
          <p:cNvSpPr txBox="1"/>
          <p:nvPr/>
        </p:nvSpPr>
        <p:spPr>
          <a:xfrm>
            <a:off x="756144" y="3719533"/>
            <a:ext cx="3715841" cy="707886"/>
          </a:xfrm>
          <a:prstGeom prst="rect">
            <a:avLst/>
          </a:prstGeom>
          <a:noFill/>
          <a:ln>
            <a:solidFill>
              <a:schemeClr val="tx1"/>
            </a:solidFill>
          </a:ln>
        </p:spPr>
        <p:txBody>
          <a:bodyPr wrap="square" rtlCol="0">
            <a:spAutoFit/>
          </a:bodyPr>
          <a:lstStyle/>
          <a:p>
            <a:r>
              <a:rPr lang="ja-JP" altLang="en-US" sz="2000" dirty="0"/>
              <a:t>定積分の正確な値は</a:t>
            </a:r>
            <a:r>
              <a:rPr lang="en-US" altLang="ja-JP" sz="2000" dirty="0"/>
              <a:t>9</a:t>
            </a:r>
            <a:r>
              <a:rPr lang="ja-JP" altLang="en-US" sz="2000" dirty="0"/>
              <a:t>なので、</a:t>
            </a:r>
            <a:r>
              <a:rPr lang="en-US" altLang="ja-JP" sz="2000" dirty="0"/>
              <a:t>9</a:t>
            </a:r>
            <a:r>
              <a:rPr lang="ja-JP" altLang="en-US" sz="2000" dirty="0"/>
              <a:t>に近いことを確認してください。</a:t>
            </a:r>
            <a:endParaRPr kumimoji="1" lang="ja-JP"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r>
              <a:rPr lang="ja-JP" altLang="en-US" sz="4000" dirty="0"/>
              <a:t>総合演習基本課題２ 補足説明</a:t>
            </a:r>
            <a:endParaRPr kumimoji="1" lang="ja-JP" altLang="en-US" sz="4000" dirty="0"/>
          </a:p>
        </p:txBody>
      </p:sp>
      <p:sp>
        <p:nvSpPr>
          <p:cNvPr id="3" name="コンテンツ プレースホルダ 2"/>
          <p:cNvSpPr>
            <a:spLocks noGrp="1"/>
          </p:cNvSpPr>
          <p:nvPr>
            <p:ph idx="1"/>
          </p:nvPr>
        </p:nvSpPr>
        <p:spPr>
          <a:xfrm>
            <a:off x="529208" y="1484784"/>
            <a:ext cx="8003232" cy="4525963"/>
          </a:xfrm>
        </p:spPr>
        <p:txBody>
          <a:bodyPr>
            <a:normAutofit fontScale="77500" lnSpcReduction="20000"/>
          </a:bodyPr>
          <a:lstStyle/>
          <a:p>
            <a:r>
              <a:rPr lang="en-US" altLang="ja-JP" dirty="0"/>
              <a:t>score.txt</a:t>
            </a:r>
            <a:r>
              <a:rPr lang="ja-JP" altLang="en-US" dirty="0"/>
              <a:t>からの学籍番号、点数の読み取り方法について</a:t>
            </a:r>
            <a:endParaRPr lang="en-US" altLang="ja-JP" dirty="0"/>
          </a:p>
          <a:p>
            <a:pPr lvl="1"/>
            <a:r>
              <a:rPr kumimoji="1" lang="ja-JP" altLang="en-US" dirty="0"/>
              <a:t>まず、ファイルをオープンする。</a:t>
            </a:r>
            <a:endParaRPr kumimoji="1" lang="en-US" altLang="ja-JP" dirty="0"/>
          </a:p>
          <a:p>
            <a:pPr lvl="2"/>
            <a:r>
              <a:rPr lang="en-US" altLang="ja-JP" dirty="0" err="1"/>
              <a:t>scoreFile</a:t>
            </a:r>
            <a:r>
              <a:rPr lang="en-US" altLang="ja-JP" dirty="0"/>
              <a:t> = </a:t>
            </a:r>
            <a:r>
              <a:rPr lang="en-US" altLang="ja-JP" dirty="0" err="1"/>
              <a:t>fopen</a:t>
            </a:r>
            <a:r>
              <a:rPr lang="en-US" altLang="ja-JP" dirty="0"/>
              <a:t> (“score.txt”, “r”);</a:t>
            </a:r>
          </a:p>
          <a:p>
            <a:pPr lvl="1"/>
            <a:r>
              <a:rPr lang="ja-JP" altLang="en-US" dirty="0"/>
              <a:t>次に、</a:t>
            </a:r>
            <a:r>
              <a:rPr lang="en-US" altLang="ja-JP" dirty="0" err="1"/>
              <a:t>fscanf</a:t>
            </a:r>
            <a:r>
              <a:rPr lang="ja-JP" altLang="en-US" dirty="0"/>
              <a:t>で一行ずつデータを読み込む。</a:t>
            </a:r>
            <a:endParaRPr lang="en-US" altLang="ja-JP" dirty="0"/>
          </a:p>
          <a:p>
            <a:pPr lvl="2"/>
            <a:r>
              <a:rPr lang="en-US" altLang="ja-JP" dirty="0" err="1"/>
              <a:t>fscanf</a:t>
            </a:r>
            <a:r>
              <a:rPr lang="en-US" altLang="ja-JP" dirty="0"/>
              <a:t> (</a:t>
            </a:r>
            <a:r>
              <a:rPr lang="en-US" altLang="ja-JP" dirty="0" err="1"/>
              <a:t>scoreFile</a:t>
            </a:r>
            <a:r>
              <a:rPr lang="en-US" altLang="ja-JP" dirty="0"/>
              <a:t>, “%</a:t>
            </a:r>
            <a:r>
              <a:rPr lang="en-US" altLang="ja-JP" dirty="0" err="1"/>
              <a:t>s%d</a:t>
            </a:r>
            <a:r>
              <a:rPr lang="en-US" altLang="ja-JP" dirty="0"/>
              <a:t>”, …………);</a:t>
            </a:r>
          </a:p>
          <a:p>
            <a:r>
              <a:rPr kumimoji="1" lang="ja-JP" altLang="en-US" dirty="0"/>
              <a:t>平方根について</a:t>
            </a:r>
            <a:endParaRPr kumimoji="1" lang="en-US" altLang="ja-JP" dirty="0"/>
          </a:p>
          <a:p>
            <a:pPr lvl="1"/>
            <a:r>
              <a:rPr lang="ja-JP" altLang="en-US" dirty="0"/>
              <a:t>数学ライブラリ</a:t>
            </a:r>
            <a:r>
              <a:rPr lang="en-US" altLang="ja-JP" dirty="0" err="1"/>
              <a:t>libm.so</a:t>
            </a:r>
            <a:r>
              <a:rPr lang="ja-JP" altLang="en-US" dirty="0"/>
              <a:t>中の</a:t>
            </a:r>
            <a:r>
              <a:rPr lang="en-US" altLang="ja-JP" dirty="0" err="1"/>
              <a:t>sqrt</a:t>
            </a:r>
            <a:r>
              <a:rPr lang="ja-JP" altLang="en-US" dirty="0"/>
              <a:t>関数を用いる。</a:t>
            </a:r>
            <a:r>
              <a:rPr lang="en-US" altLang="ja-JP" dirty="0"/>
              <a:t>(</a:t>
            </a:r>
            <a:r>
              <a:rPr lang="en-US" altLang="ja-JP" dirty="0" err="1"/>
              <a:t>sqrt</a:t>
            </a:r>
            <a:r>
              <a:rPr lang="ja-JP" altLang="en-US" dirty="0"/>
              <a:t>関数は、</a:t>
            </a:r>
            <a:r>
              <a:rPr lang="en-US" altLang="ja-JP" dirty="0"/>
              <a:t>double</a:t>
            </a:r>
            <a:r>
              <a:rPr lang="ja-JP" altLang="en-US" dirty="0"/>
              <a:t>型を受け取り、その平方根を</a:t>
            </a:r>
            <a:r>
              <a:rPr lang="en-US" altLang="ja-JP" dirty="0"/>
              <a:t>double</a:t>
            </a:r>
            <a:r>
              <a:rPr lang="ja-JP" altLang="en-US" dirty="0"/>
              <a:t>型で返す。</a:t>
            </a:r>
            <a:r>
              <a:rPr lang="en-US" altLang="ja-JP" dirty="0"/>
              <a:t>)</a:t>
            </a:r>
          </a:p>
          <a:p>
            <a:pPr lvl="1"/>
            <a:r>
              <a:rPr lang="en-US" altLang="ja-JP" dirty="0" err="1"/>
              <a:t>sqrt</a:t>
            </a:r>
            <a:r>
              <a:rPr lang="ja-JP" altLang="en-US" dirty="0"/>
              <a:t>関数を使うために、</a:t>
            </a:r>
            <a:r>
              <a:rPr lang="en-US" altLang="ja-JP" dirty="0" err="1"/>
              <a:t>math.h</a:t>
            </a:r>
            <a:r>
              <a:rPr lang="ja-JP" altLang="en-US" dirty="0"/>
              <a:t>をインクルードする。</a:t>
            </a:r>
            <a:endParaRPr lang="en-US" altLang="ja-JP" dirty="0"/>
          </a:p>
          <a:p>
            <a:pPr lvl="1"/>
            <a:r>
              <a:rPr kumimoji="1" lang="ja-JP" altLang="en-US" dirty="0"/>
              <a:t>コンパイル</a:t>
            </a:r>
            <a:r>
              <a:rPr lang="ja-JP" altLang="en-US" dirty="0"/>
              <a:t>するとき</a:t>
            </a:r>
            <a:r>
              <a:rPr kumimoji="1" lang="ja-JP" altLang="en-US" dirty="0"/>
              <a:t>、</a:t>
            </a:r>
            <a:r>
              <a:rPr kumimoji="1" lang="en-US" altLang="ja-JP" dirty="0"/>
              <a:t>$ </a:t>
            </a:r>
            <a:r>
              <a:rPr kumimoji="1" lang="en-US" altLang="ja-JP" dirty="0" err="1"/>
              <a:t>gcc</a:t>
            </a:r>
            <a:r>
              <a:rPr kumimoji="1" lang="en-US" altLang="ja-JP" dirty="0"/>
              <a:t> kadai2.c -lm </a:t>
            </a:r>
            <a:r>
              <a:rPr kumimoji="1" lang="ja-JP" altLang="en-US" dirty="0" err="1"/>
              <a:t>のように</a:t>
            </a:r>
            <a:r>
              <a:rPr kumimoji="1" lang="ja-JP" altLang="en-US" dirty="0"/>
              <a:t>することにより、</a:t>
            </a:r>
            <a:r>
              <a:rPr kumimoji="1" lang="en-US" altLang="ja-JP" dirty="0" err="1"/>
              <a:t>sqrt</a:t>
            </a:r>
            <a:r>
              <a:rPr kumimoji="1" lang="ja-JP" altLang="en-US" dirty="0"/>
              <a:t>関数のコンパイル</a:t>
            </a:r>
            <a:r>
              <a:rPr lang="ja-JP" altLang="en-US" dirty="0"/>
              <a:t>結果が格納されている</a:t>
            </a:r>
            <a:r>
              <a:rPr kumimoji="1" lang="en-US" altLang="ja-JP" dirty="0" err="1"/>
              <a:t>libm.so</a:t>
            </a:r>
            <a:r>
              <a:rPr kumimoji="1" lang="ja-JP" altLang="en-US" dirty="0"/>
              <a:t>というファイルが検索され、リンクされる。</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739</TotalTime>
  <Words>2408</Words>
  <Application>Microsoft Macintosh PowerPoint</Application>
  <PresentationFormat>画面に合わせる (4:3)</PresentationFormat>
  <Paragraphs>193</Paragraphs>
  <Slides>19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19</vt:i4>
      </vt:variant>
    </vt:vector>
  </HeadingPairs>
  <TitlesOfParts>
    <vt:vector size="25" baseType="lpstr">
      <vt:lpstr>ＭＳ Ｐゴシック</vt:lpstr>
      <vt:lpstr>ＭＳ ゴシック</vt:lpstr>
      <vt:lpstr>Osaka</vt:lpstr>
      <vt:lpstr>Arial</vt:lpstr>
      <vt:lpstr>Calibri</vt:lpstr>
      <vt:lpstr>Office テーマ</vt:lpstr>
      <vt:lpstr>プログラミング入門２</vt:lpstr>
      <vt:lpstr>総合演習について</vt:lpstr>
      <vt:lpstr>期末試験について</vt:lpstr>
      <vt:lpstr>総合演習課題１</vt:lpstr>
      <vt:lpstr>手順</vt:lpstr>
      <vt:lpstr>総合演習基本課題２</vt:lpstr>
      <vt:lpstr>総合演習基本課題２ 実行例</vt:lpstr>
      <vt:lpstr>総合演習基本課題３</vt:lpstr>
      <vt:lpstr>総合演習基本課題２ 補足説明</vt:lpstr>
      <vt:lpstr>総合演習発展課題１</vt:lpstr>
      <vt:lpstr>総合演習発展課題２</vt:lpstr>
      <vt:lpstr>総合演習発展課題３</vt:lpstr>
      <vt:lpstr>（参考）gmpライブラリを使った解答例</vt:lpstr>
      <vt:lpstr>0から9までの文字から数への 変換について（発展課題3）</vt:lpstr>
      <vt:lpstr>総合演習発展課題４</vt:lpstr>
      <vt:lpstr>Mersenne Twisterの使い方</vt:lpstr>
      <vt:lpstr>Mersenne Twisterの使い方（続き）</vt:lpstr>
      <vt:lpstr>Mersenne Twisterの使い方（続き）</vt:lpstr>
      <vt:lpstr>円周率の近似値の計算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dc:title>
  <dc:creator>sasano</dc:creator>
  <cp:lastModifiedBy>篠埜　功</cp:lastModifiedBy>
  <cp:revision>340</cp:revision>
  <dcterms:created xsi:type="dcterms:W3CDTF">2009-12-17T07:05:53Z</dcterms:created>
  <dcterms:modified xsi:type="dcterms:W3CDTF">2021-12-19T05:06:45Z</dcterms:modified>
</cp:coreProperties>
</file>