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sldIdLst>
    <p:sldId id="256" r:id="rId2"/>
    <p:sldId id="257" r:id="rId3"/>
    <p:sldId id="259" r:id="rId4"/>
    <p:sldId id="258" r:id="rId5"/>
    <p:sldId id="260" r:id="rId6"/>
    <p:sldId id="283" r:id="rId7"/>
    <p:sldId id="261" r:id="rId8"/>
    <p:sldId id="262" r:id="rId9"/>
    <p:sldId id="280" r:id="rId10"/>
    <p:sldId id="281" r:id="rId11"/>
    <p:sldId id="263" r:id="rId12"/>
    <p:sldId id="264" r:id="rId13"/>
    <p:sldId id="265" r:id="rId14"/>
    <p:sldId id="266" r:id="rId15"/>
    <p:sldId id="267" r:id="rId16"/>
    <p:sldId id="268" r:id="rId17"/>
    <p:sldId id="333" r:id="rId18"/>
    <p:sldId id="334" r:id="rId19"/>
    <p:sldId id="335" r:id="rId20"/>
    <p:sldId id="290" r:id="rId21"/>
    <p:sldId id="291" r:id="rId22"/>
    <p:sldId id="292" r:id="rId23"/>
    <p:sldId id="293" r:id="rId24"/>
    <p:sldId id="294" r:id="rId25"/>
    <p:sldId id="295" r:id="rId26"/>
    <p:sldId id="296" r:id="rId27"/>
    <p:sldId id="297" r:id="rId28"/>
    <p:sldId id="298" r:id="rId29"/>
    <p:sldId id="299" r:id="rId30"/>
    <p:sldId id="300" r:id="rId31"/>
    <p:sldId id="301" r:id="rId32"/>
    <p:sldId id="302" r:id="rId33"/>
    <p:sldId id="303" r:id="rId34"/>
    <p:sldId id="304" r:id="rId35"/>
    <p:sldId id="305" r:id="rId36"/>
    <p:sldId id="306" r:id="rId37"/>
    <p:sldId id="315" r:id="rId38"/>
    <p:sldId id="325" r:id="rId39"/>
    <p:sldId id="317" r:id="rId40"/>
    <p:sldId id="318" r:id="rId41"/>
    <p:sldId id="319" r:id="rId42"/>
    <p:sldId id="331" r:id="rId43"/>
    <p:sldId id="332" r:id="rId44"/>
    <p:sldId id="336" r:id="rId45"/>
    <p:sldId id="320" r:id="rId46"/>
    <p:sldId id="321" r:id="rId47"/>
    <p:sldId id="322" r:id="rId48"/>
    <p:sldId id="323" r:id="rId49"/>
    <p:sldId id="324" r:id="rId50"/>
    <p:sldId id="327" r:id="rId51"/>
    <p:sldId id="328" r:id="rId52"/>
    <p:sldId id="329" r:id="rId53"/>
    <p:sldId id="330" r:id="rId5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64" autoAdjust="0"/>
    <p:restoredTop sz="94676"/>
  </p:normalViewPr>
  <p:slideViewPr>
    <p:cSldViewPr snapToGrid="0" snapToObjects="1">
      <p:cViewPr varScale="1">
        <p:scale>
          <a:sx n="106" d="100"/>
          <a:sy n="106" d="100"/>
        </p:scale>
        <p:origin x="1864"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028921-612C-4D4E-97E7-B4FDA0D9F335}" type="datetimeFigureOut">
              <a:rPr kumimoji="1" lang="ja-JP" altLang="en-US" smtClean="0"/>
              <a:t>2021/12/6</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3B2E00-E101-E543-88EB-E4170DDDCC77}" type="slidenum">
              <a:rPr kumimoji="1" lang="ja-JP" altLang="en-US" smtClean="0"/>
              <a:t>‹#›</a:t>
            </a:fld>
            <a:endParaRPr kumimoji="1" lang="ja-JP" altLang="en-US"/>
          </a:p>
        </p:txBody>
      </p:sp>
    </p:spTree>
    <p:extLst>
      <p:ext uri="{BB962C8B-B14F-4D97-AF65-F5344CB8AC3E}">
        <p14:creationId xmlns:p14="http://schemas.microsoft.com/office/powerpoint/2010/main" val="2937048995"/>
      </p:ext>
    </p:extLst>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D3E8C79-FB33-4063-B251-91B367C4F6BB}" type="slidenum">
              <a:rPr kumimoji="1" lang="ja-JP" altLang="en-US" smtClean="0"/>
              <a:pPr/>
              <a:t>30</a:t>
            </a:fld>
            <a:endParaRPr kumimoji="1" lang="ja-JP" altLang="en-US"/>
          </a:p>
        </p:txBody>
      </p:sp>
    </p:spTree>
    <p:extLst>
      <p:ext uri="{BB962C8B-B14F-4D97-AF65-F5344CB8AC3E}">
        <p14:creationId xmlns:p14="http://schemas.microsoft.com/office/powerpoint/2010/main" val="1162647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2021/12/6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2021/12/6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2021/12/6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2021/12/6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2021/12/6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2021/12/6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2021/12/6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155699"/>
          </a:xfrm>
        </p:spPr>
        <p:txBody>
          <a:bodyPr/>
          <a:lstStyle/>
          <a:p>
            <a:r>
              <a:rPr lang="ja-JP" altLang="en-US" dirty="0"/>
              <a:t>プログラミング入門２</a:t>
            </a:r>
            <a:endParaRPr kumimoji="1" lang="ja-JP" altLang="en-US" dirty="0"/>
          </a:p>
        </p:txBody>
      </p:sp>
      <p:sp>
        <p:nvSpPr>
          <p:cNvPr id="4" name="テキスト ボックス 3"/>
          <p:cNvSpPr txBox="1"/>
          <p:nvPr/>
        </p:nvSpPr>
        <p:spPr>
          <a:xfrm>
            <a:off x="1903680" y="3578317"/>
            <a:ext cx="5422894" cy="1077218"/>
          </a:xfrm>
          <a:prstGeom prst="rect">
            <a:avLst/>
          </a:prstGeom>
          <a:noFill/>
        </p:spPr>
        <p:txBody>
          <a:bodyPr wrap="square" rtlCol="0">
            <a:spAutoFit/>
          </a:bodyPr>
          <a:lstStyle/>
          <a:p>
            <a:pPr algn="ctr"/>
            <a:r>
              <a:rPr kumimoji="1" lang="ja-JP" altLang="en-US" sz="3200" dirty="0"/>
              <a:t>第</a:t>
            </a:r>
            <a:r>
              <a:rPr lang="ja-JP" altLang="en-US" sz="3200" dirty="0"/>
              <a:t>１０</a:t>
            </a:r>
            <a:r>
              <a:rPr kumimoji="1" lang="ja-JP" altLang="en-US" sz="3200" dirty="0"/>
              <a:t>回</a:t>
            </a:r>
            <a:r>
              <a:rPr kumimoji="1" lang="en-US" altLang="ja-JP" sz="3200" dirty="0"/>
              <a:t>  </a:t>
            </a:r>
            <a:r>
              <a:rPr kumimoji="1" lang="ja-JP" altLang="en-US" sz="3200" dirty="0"/>
              <a:t>動的な領域確保、</a:t>
            </a:r>
            <a:endParaRPr kumimoji="1" lang="en-US" altLang="ja-JP" sz="3200" dirty="0"/>
          </a:p>
          <a:p>
            <a:pPr algn="ctr"/>
            <a:r>
              <a:rPr kumimoji="1" lang="ja-JP" altLang="en-US" sz="3200" dirty="0"/>
              <a:t>共用体、列挙体</a:t>
            </a:r>
          </a:p>
        </p:txBody>
      </p:sp>
      <p:sp>
        <p:nvSpPr>
          <p:cNvPr id="5" name="テキスト ボックス 4"/>
          <p:cNvSpPr txBox="1"/>
          <p:nvPr/>
        </p:nvSpPr>
        <p:spPr>
          <a:xfrm>
            <a:off x="2857488" y="4929198"/>
            <a:ext cx="3534942" cy="523220"/>
          </a:xfrm>
          <a:prstGeom prst="rect">
            <a:avLst/>
          </a:prstGeom>
          <a:noFill/>
        </p:spPr>
        <p:txBody>
          <a:bodyPr wrap="none" rtlCol="0">
            <a:spAutoFit/>
          </a:bodyPr>
          <a:lstStyle/>
          <a:p>
            <a:r>
              <a:rPr kumimoji="1" lang="ja-JP" altLang="en-US" sz="2800" dirty="0"/>
              <a:t>情報工学科　篠埜　功</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例（打ち込んで確認）</a:t>
            </a:r>
            <a:endParaRPr kumimoji="1" lang="ja-JP" altLang="en-US" dirty="0"/>
          </a:p>
        </p:txBody>
      </p:sp>
      <p:sp>
        <p:nvSpPr>
          <p:cNvPr id="4" name="正方形/長方形 3"/>
          <p:cNvSpPr/>
          <p:nvPr/>
        </p:nvSpPr>
        <p:spPr>
          <a:xfrm>
            <a:off x="1428728" y="1285860"/>
            <a:ext cx="5929354" cy="5262979"/>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typedef</a:t>
            </a:r>
            <a:r>
              <a:rPr lang="en-US" altLang="ja-JP" sz="2400" dirty="0"/>
              <a:t> </a:t>
            </a:r>
            <a:r>
              <a:rPr lang="en-US" altLang="ja-JP" sz="2400" dirty="0" err="1"/>
              <a:t>struct</a:t>
            </a:r>
            <a:r>
              <a:rPr lang="en-US" altLang="ja-JP" sz="2400" dirty="0"/>
              <a:t> {</a:t>
            </a:r>
          </a:p>
          <a:p>
            <a:r>
              <a:rPr lang="en-US" altLang="ja-JP" sz="2400" dirty="0"/>
              <a:t>  </a:t>
            </a:r>
            <a:r>
              <a:rPr lang="en-US" altLang="ja-JP" sz="2400" dirty="0" err="1"/>
              <a:t>int</a:t>
            </a:r>
            <a:r>
              <a:rPr lang="en-US" altLang="ja-JP" sz="2400" dirty="0"/>
              <a:t> x;</a:t>
            </a:r>
          </a:p>
          <a:p>
            <a:r>
              <a:rPr lang="en-US" altLang="ja-JP" sz="2400" dirty="0"/>
              <a:t>  </a:t>
            </a:r>
            <a:r>
              <a:rPr lang="en-US" altLang="ja-JP" sz="2400" dirty="0" err="1"/>
              <a:t>int</a:t>
            </a:r>
            <a:r>
              <a:rPr lang="en-US" altLang="ja-JP" sz="2400" dirty="0"/>
              <a:t> y;</a:t>
            </a:r>
          </a:p>
          <a:p>
            <a:r>
              <a:rPr lang="en-US" altLang="ja-JP" sz="2400" dirty="0"/>
              <a:t>} point;</a:t>
            </a:r>
          </a:p>
          <a:p>
            <a:r>
              <a:rPr lang="en-US" altLang="ja-JP" sz="2400" dirty="0" err="1"/>
              <a:t>int</a:t>
            </a:r>
            <a:r>
              <a:rPr lang="en-US" altLang="ja-JP" sz="2400" dirty="0"/>
              <a:t> main (void) {</a:t>
            </a:r>
          </a:p>
          <a:p>
            <a:r>
              <a:rPr lang="en-US" altLang="ja-JP" sz="2400" dirty="0"/>
              <a:t>  </a:t>
            </a:r>
            <a:r>
              <a:rPr lang="en-US" altLang="ja-JP" sz="2400" dirty="0" err="1"/>
              <a:t>printf</a:t>
            </a:r>
            <a:r>
              <a:rPr lang="en-US" altLang="ja-JP" sz="2400" dirty="0"/>
              <a:t> ("</a:t>
            </a:r>
            <a:r>
              <a:rPr lang="en-US" altLang="ja-JP" sz="2400" dirty="0" err="1"/>
              <a:t>int</a:t>
            </a:r>
            <a:r>
              <a:rPr lang="en-US" altLang="ja-JP" sz="2400" dirty="0"/>
              <a:t>: %d\n", </a:t>
            </a:r>
            <a:r>
              <a:rPr lang="en-US" altLang="ja-JP" sz="2400" dirty="0" err="1"/>
              <a:t>sizeof</a:t>
            </a:r>
            <a:r>
              <a:rPr lang="en-US" altLang="ja-JP" sz="2400" dirty="0"/>
              <a:t>(</a:t>
            </a:r>
            <a:r>
              <a:rPr lang="en-US" altLang="ja-JP" sz="2400" dirty="0" err="1"/>
              <a:t>int</a:t>
            </a:r>
            <a:r>
              <a:rPr lang="en-US" altLang="ja-JP" sz="2400" dirty="0"/>
              <a:t>));</a:t>
            </a:r>
          </a:p>
          <a:p>
            <a:r>
              <a:rPr lang="en-US" altLang="ja-JP" sz="2400" dirty="0"/>
              <a:t>  </a:t>
            </a:r>
            <a:r>
              <a:rPr lang="en-US" altLang="ja-JP" sz="2400" dirty="0" err="1"/>
              <a:t>printf</a:t>
            </a:r>
            <a:r>
              <a:rPr lang="en-US" altLang="ja-JP" sz="2400" dirty="0"/>
              <a:t> ("</a:t>
            </a:r>
            <a:r>
              <a:rPr lang="en-US" altLang="ja-JP" sz="2400" dirty="0" err="1"/>
              <a:t>int</a:t>
            </a:r>
            <a:r>
              <a:rPr lang="en-US" altLang="ja-JP" sz="2400" dirty="0"/>
              <a:t>[3] : %d\n", </a:t>
            </a:r>
            <a:r>
              <a:rPr lang="en-US" altLang="ja-JP" sz="2400" dirty="0" err="1"/>
              <a:t>sizeof</a:t>
            </a:r>
            <a:r>
              <a:rPr lang="en-US" altLang="ja-JP" sz="2400" dirty="0"/>
              <a:t>(</a:t>
            </a:r>
            <a:r>
              <a:rPr lang="en-US" altLang="ja-JP" sz="2400" dirty="0" err="1"/>
              <a:t>int</a:t>
            </a:r>
            <a:r>
              <a:rPr lang="en-US" altLang="ja-JP" sz="2400" dirty="0"/>
              <a:t>[3]));</a:t>
            </a:r>
          </a:p>
          <a:p>
            <a:r>
              <a:rPr lang="en-US" altLang="ja-JP" sz="2400" dirty="0"/>
              <a:t>  </a:t>
            </a:r>
            <a:r>
              <a:rPr lang="en-US" altLang="ja-JP" sz="2400" dirty="0" err="1"/>
              <a:t>printf</a:t>
            </a:r>
            <a:r>
              <a:rPr lang="en-US" altLang="ja-JP" sz="2400" dirty="0"/>
              <a:t> ("</a:t>
            </a:r>
            <a:r>
              <a:rPr lang="en-US" altLang="ja-JP" sz="2400" dirty="0" err="1"/>
              <a:t>struct</a:t>
            </a:r>
            <a:r>
              <a:rPr lang="en-US" altLang="ja-JP" sz="2400" dirty="0"/>
              <a:t> {</a:t>
            </a:r>
            <a:r>
              <a:rPr lang="en-US" altLang="ja-JP" sz="2400" dirty="0" err="1"/>
              <a:t>int</a:t>
            </a:r>
            <a:r>
              <a:rPr lang="en-US" altLang="ja-JP" sz="2400" dirty="0"/>
              <a:t> x; </a:t>
            </a:r>
            <a:r>
              <a:rPr lang="en-US" altLang="ja-JP" sz="2400" dirty="0" err="1"/>
              <a:t>int</a:t>
            </a:r>
            <a:r>
              <a:rPr lang="en-US" altLang="ja-JP" sz="2400" dirty="0"/>
              <a:t> y;} : %d\n",</a:t>
            </a:r>
          </a:p>
          <a:p>
            <a:r>
              <a:rPr lang="en-US" altLang="ja-JP" sz="2400" dirty="0"/>
              <a:t>         </a:t>
            </a:r>
            <a:r>
              <a:rPr lang="ja-JP" altLang="en-US" sz="2400" dirty="0"/>
              <a:t>     </a:t>
            </a:r>
            <a:r>
              <a:rPr lang="en-US" altLang="ja-JP" sz="2400" dirty="0"/>
              <a:t> </a:t>
            </a:r>
            <a:r>
              <a:rPr lang="en-US" altLang="ja-JP" sz="2400" dirty="0" err="1"/>
              <a:t>sizeof</a:t>
            </a:r>
            <a:r>
              <a:rPr lang="en-US" altLang="ja-JP" sz="2400" dirty="0"/>
              <a:t>(</a:t>
            </a:r>
            <a:r>
              <a:rPr lang="en-US" altLang="ja-JP" sz="2400" dirty="0" err="1"/>
              <a:t>struct</a:t>
            </a:r>
            <a:r>
              <a:rPr lang="en-US" altLang="ja-JP" sz="2400" dirty="0"/>
              <a:t> {</a:t>
            </a:r>
            <a:r>
              <a:rPr lang="en-US" altLang="ja-JP" sz="2400" dirty="0" err="1"/>
              <a:t>int</a:t>
            </a:r>
            <a:r>
              <a:rPr lang="en-US" altLang="ja-JP" sz="2400" dirty="0"/>
              <a:t> x; </a:t>
            </a:r>
            <a:r>
              <a:rPr lang="en-US" altLang="ja-JP" sz="2400" dirty="0" err="1"/>
              <a:t>int</a:t>
            </a:r>
            <a:r>
              <a:rPr lang="en-US" altLang="ja-JP" sz="2400" dirty="0"/>
              <a:t> y;}));</a:t>
            </a:r>
          </a:p>
          <a:p>
            <a:r>
              <a:rPr lang="en-US" altLang="ja-JP" sz="2400" dirty="0"/>
              <a:t>  </a:t>
            </a:r>
            <a:r>
              <a:rPr lang="en-US" altLang="ja-JP" sz="2400" dirty="0" err="1"/>
              <a:t>printf</a:t>
            </a:r>
            <a:r>
              <a:rPr lang="en-US" altLang="ja-JP" sz="2400" dirty="0"/>
              <a:t> ("point: %d\n", </a:t>
            </a:r>
            <a:r>
              <a:rPr lang="en-US" altLang="ja-JP" sz="2400" dirty="0" err="1"/>
              <a:t>sizeof</a:t>
            </a:r>
            <a:r>
              <a:rPr lang="en-US" altLang="ja-JP" sz="2400" dirty="0"/>
              <a:t>(point));</a:t>
            </a:r>
          </a:p>
          <a:p>
            <a:r>
              <a:rPr lang="en-US" altLang="ja-JP" sz="2400" dirty="0"/>
              <a:t>  </a:t>
            </a:r>
            <a:r>
              <a:rPr lang="en-US" altLang="ja-JP" sz="2400" dirty="0" err="1"/>
              <a:t>printf</a:t>
            </a:r>
            <a:r>
              <a:rPr lang="en-US" altLang="ja-JP" sz="2400" dirty="0"/>
              <a:t> ("point *: %d\n", </a:t>
            </a:r>
            <a:r>
              <a:rPr lang="en-US" altLang="ja-JP" sz="2400" dirty="0" err="1"/>
              <a:t>sizeof</a:t>
            </a:r>
            <a:r>
              <a:rPr lang="en-US" altLang="ja-JP" sz="2400" dirty="0"/>
              <a:t>(point *));</a:t>
            </a:r>
          </a:p>
          <a:p>
            <a:r>
              <a:rPr lang="en-US" altLang="ja-JP" sz="2400" dirty="0"/>
              <a:t>  return 0;</a:t>
            </a:r>
          </a:p>
          <a:p>
            <a:r>
              <a:rPr lang="en-US" altLang="ja-JP" sz="2400" dirty="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0" name="Rectangle 2"/>
          <p:cNvSpPr>
            <a:spLocks noGrp="1" noChangeArrowheads="1"/>
          </p:cNvSpPr>
          <p:nvPr>
            <p:ph type="title"/>
          </p:nvPr>
        </p:nvSpPr>
        <p:spPr>
          <a:xfrm>
            <a:off x="642910" y="171432"/>
            <a:ext cx="7620000" cy="685800"/>
          </a:xfrm>
        </p:spPr>
        <p:txBody>
          <a:bodyPr/>
          <a:lstStyle/>
          <a:p>
            <a:pPr eaLnBrk="1" hangingPunct="1">
              <a:defRPr/>
            </a:pPr>
            <a:r>
              <a:rPr lang="en-US" altLang="ja-JP" sz="3400" dirty="0"/>
              <a:t>void </a:t>
            </a:r>
            <a:r>
              <a:rPr lang="ja-JP" altLang="en-US" sz="3400" dirty="0" err="1"/>
              <a:t>への</a:t>
            </a:r>
            <a:r>
              <a:rPr lang="ja-JP" altLang="en-US" sz="3400" dirty="0"/>
              <a:t>ポインタ型</a:t>
            </a:r>
            <a:endParaRPr lang="en-US" altLang="ja-JP" sz="3400" dirty="0"/>
          </a:p>
        </p:txBody>
      </p:sp>
      <p:sp>
        <p:nvSpPr>
          <p:cNvPr id="21510" name="Text Box 7"/>
          <p:cNvSpPr txBox="1">
            <a:spLocks noChangeArrowheads="1"/>
          </p:cNvSpPr>
          <p:nvPr/>
        </p:nvSpPr>
        <p:spPr bwMode="auto">
          <a:xfrm>
            <a:off x="656558" y="1155808"/>
            <a:ext cx="8047229" cy="1938992"/>
          </a:xfrm>
          <a:prstGeom prst="rect">
            <a:avLst/>
          </a:prstGeom>
          <a:noFill/>
          <a:ln w="9525">
            <a:noFill/>
            <a:miter lim="800000"/>
            <a:headEnd/>
            <a:tailEnd/>
          </a:ln>
        </p:spPr>
        <p:txBody>
          <a:bodyPr wrap="square">
            <a:spAutoFit/>
          </a:bodyPr>
          <a:lstStyle/>
          <a:p>
            <a:r>
              <a:rPr lang="en-US" altLang="ja-JP" sz="2400" b="0" dirty="0" err="1">
                <a:latin typeface="News Gothic" pitchFamily="34" charset="0"/>
                <a:ea typeface="ヒラギノ角ゴ Pro W3" pitchFamily="-64" charset="-128"/>
              </a:rPr>
              <a:t>calloc</a:t>
            </a:r>
            <a:r>
              <a:rPr lang="ja-JP" altLang="en-US" sz="2400" b="0" dirty="0">
                <a:latin typeface="News Gothic" pitchFamily="34" charset="0"/>
                <a:ea typeface="ヒラギノ角ゴ Pro W3" pitchFamily="-64" charset="-128"/>
              </a:rPr>
              <a:t>関数の返り値は</a:t>
            </a:r>
            <a:r>
              <a:rPr lang="en-US" altLang="ja-JP" sz="2400" b="0" dirty="0">
                <a:latin typeface="News Gothic" pitchFamily="34" charset="0"/>
                <a:ea typeface="ヒラギノ角ゴ Pro W3" pitchFamily="-64" charset="-128"/>
              </a:rPr>
              <a:t>void *</a:t>
            </a:r>
            <a:r>
              <a:rPr lang="ja-JP" altLang="en-US" sz="2400" b="0" dirty="0">
                <a:latin typeface="News Gothic" pitchFamily="34" charset="0"/>
                <a:ea typeface="ヒラギノ角ゴ Pro W3" pitchFamily="-64" charset="-128"/>
              </a:rPr>
              <a:t>型（</a:t>
            </a:r>
            <a:r>
              <a:rPr lang="en-US" altLang="ja-JP" sz="2400" b="0" dirty="0">
                <a:latin typeface="News Gothic" pitchFamily="34" charset="0"/>
                <a:ea typeface="ヒラギノ角ゴ Pro W3" pitchFamily="-64" charset="-128"/>
              </a:rPr>
              <a:t>void</a:t>
            </a:r>
            <a:r>
              <a:rPr lang="ja-JP" altLang="en-US" sz="2400" b="0" dirty="0" err="1">
                <a:latin typeface="News Gothic" pitchFamily="34" charset="0"/>
                <a:ea typeface="ヒラギノ角ゴ Pro W3" pitchFamily="-64" charset="-128"/>
              </a:rPr>
              <a:t>への</a:t>
            </a:r>
            <a:r>
              <a:rPr lang="ja-JP" altLang="en-US" sz="2400" b="0" dirty="0">
                <a:latin typeface="News Gothic" pitchFamily="34" charset="0"/>
                <a:ea typeface="ヒラギノ角ゴ Pro W3" pitchFamily="-64" charset="-128"/>
              </a:rPr>
              <a:t>ポインタ型）である。</a:t>
            </a:r>
            <a:endParaRPr lang="en-US" altLang="ja-JP" sz="2400" b="0" dirty="0">
              <a:latin typeface="News Gothic" pitchFamily="34" charset="0"/>
              <a:ea typeface="ヒラギノ角ゴ Pro W3" pitchFamily="-64" charset="-128"/>
            </a:endParaRPr>
          </a:p>
          <a:p>
            <a:r>
              <a:rPr lang="en-US" altLang="ja-JP" sz="2400" b="0" dirty="0">
                <a:latin typeface="News Gothic" pitchFamily="34" charset="0"/>
                <a:ea typeface="ヒラギノ角ゴ Pro W3" pitchFamily="-64" charset="-128"/>
              </a:rPr>
              <a:t>void *</a:t>
            </a:r>
            <a:r>
              <a:rPr lang="ja-JP" altLang="en-US" sz="2400" b="0" dirty="0">
                <a:latin typeface="News Gothic" pitchFamily="34" charset="0"/>
                <a:ea typeface="ヒラギノ角ゴ Pro W3" pitchFamily="-64" charset="-128"/>
              </a:rPr>
              <a:t>型のポインタ</a:t>
            </a:r>
            <a:r>
              <a:rPr lang="ja-JP" altLang="en-US" sz="2400" dirty="0">
                <a:latin typeface="News Gothic" pitchFamily="34" charset="0"/>
                <a:ea typeface="ヒラギノ角ゴ Pro W3" pitchFamily="-64" charset="-128"/>
              </a:rPr>
              <a:t>を</a:t>
            </a:r>
            <a:r>
              <a:rPr lang="ja-JP" altLang="en-US" sz="2400" b="0" dirty="0">
                <a:latin typeface="News Gothic" pitchFamily="34" charset="0"/>
                <a:ea typeface="ヒラギノ角ゴ Pro W3" pitchFamily="-64" charset="-128"/>
              </a:rPr>
              <a:t>他の</a:t>
            </a:r>
            <a:r>
              <a:rPr lang="ja-JP" altLang="en-US" sz="2400" dirty="0">
                <a:latin typeface="News Gothic" pitchFamily="34" charset="0"/>
                <a:ea typeface="ヒラギノ角ゴ Pro W3" pitchFamily="-64" charset="-128"/>
              </a:rPr>
              <a:t>ポインタ</a:t>
            </a:r>
            <a:r>
              <a:rPr lang="ja-JP" altLang="en-US" sz="2400" b="0" dirty="0">
                <a:latin typeface="News Gothic" pitchFamily="34" charset="0"/>
                <a:ea typeface="ヒラギノ角ゴ Pro W3" pitchFamily="-64" charset="-128"/>
              </a:rPr>
              <a:t>型変数に代入したり、他のポインタ型のポインタを</a:t>
            </a:r>
            <a:r>
              <a:rPr lang="en-US" altLang="ja-JP" sz="2400" b="0" dirty="0">
                <a:latin typeface="News Gothic" pitchFamily="34" charset="0"/>
                <a:ea typeface="ヒラギノ角ゴ Pro W3" pitchFamily="-64" charset="-128"/>
              </a:rPr>
              <a:t>void *</a:t>
            </a:r>
            <a:r>
              <a:rPr lang="ja-JP" altLang="en-US" sz="2400" b="0" dirty="0">
                <a:latin typeface="News Gothic" pitchFamily="34" charset="0"/>
                <a:ea typeface="ヒラギノ角ゴ Pro W3" pitchFamily="-64" charset="-128"/>
              </a:rPr>
              <a:t>型の変数に代入したりできる（暗黙の型変換が行わ</a:t>
            </a:r>
            <a:r>
              <a:rPr lang="ja-JP" altLang="en-US" sz="2400" dirty="0">
                <a:latin typeface="News Gothic" pitchFamily="34" charset="0"/>
                <a:ea typeface="ヒラギノ角ゴ Pro W3" pitchFamily="-64" charset="-128"/>
              </a:rPr>
              <a:t>れるので</a:t>
            </a:r>
            <a:r>
              <a:rPr lang="ja-JP" altLang="en-US" sz="2400" b="0" dirty="0">
                <a:latin typeface="News Gothic" pitchFamily="34" charset="0"/>
                <a:ea typeface="ヒラギノ角ゴ Pro W3" pitchFamily="-64" charset="-128"/>
              </a:rPr>
              <a:t>キャストは不要）。</a:t>
            </a:r>
          </a:p>
        </p:txBody>
      </p:sp>
      <p:sp>
        <p:nvSpPr>
          <p:cNvPr id="21512" name="Text Box 9"/>
          <p:cNvSpPr txBox="1">
            <a:spLocks noChangeArrowheads="1"/>
          </p:cNvSpPr>
          <p:nvPr/>
        </p:nvSpPr>
        <p:spPr bwMode="auto">
          <a:xfrm>
            <a:off x="822731" y="3297972"/>
            <a:ext cx="7694572" cy="3416320"/>
          </a:xfrm>
          <a:prstGeom prst="rect">
            <a:avLst/>
          </a:prstGeom>
          <a:noFill/>
          <a:ln w="9525">
            <a:noFill/>
            <a:miter lim="800000"/>
            <a:headEnd/>
            <a:tailEnd/>
          </a:ln>
        </p:spPr>
        <p:txBody>
          <a:bodyPr wrap="square">
            <a:spAutoFit/>
          </a:bodyPr>
          <a:lstStyle/>
          <a:p>
            <a:r>
              <a:rPr lang="en-US" altLang="ja-JP" sz="2400" dirty="0" err="1"/>
              <a:t>int</a:t>
            </a:r>
            <a:r>
              <a:rPr lang="en-US" altLang="ja-JP" sz="2400" dirty="0"/>
              <a:t>, char, double, </a:t>
            </a:r>
            <a:r>
              <a:rPr lang="ja-JP" altLang="en-US" sz="2400" dirty="0"/>
              <a:t>構造体</a:t>
            </a:r>
            <a:r>
              <a:rPr lang="en-US" altLang="ja-JP" sz="2400" dirty="0"/>
              <a:t> </a:t>
            </a:r>
            <a:r>
              <a:rPr lang="ja-JP" altLang="en-US" sz="2400" dirty="0"/>
              <a:t>など、さまざまな型の配列の領域を確保するために</a:t>
            </a:r>
            <a:r>
              <a:rPr lang="en-US" altLang="ja-JP" sz="2400" dirty="0" err="1"/>
              <a:t>calloc</a:t>
            </a:r>
            <a:r>
              <a:rPr lang="ja-JP" altLang="en-US" sz="2400" dirty="0"/>
              <a:t>関数が用いられるので、</a:t>
            </a:r>
            <a:r>
              <a:rPr lang="en-US" altLang="ja-JP" sz="2400" dirty="0"/>
              <a:t>void *</a:t>
            </a:r>
            <a:r>
              <a:rPr lang="ja-JP" altLang="en-US" sz="2400" dirty="0"/>
              <a:t>型で返している。</a:t>
            </a:r>
            <a:endParaRPr lang="en-US" altLang="ja-JP" sz="2400" dirty="0"/>
          </a:p>
          <a:p>
            <a:r>
              <a:rPr lang="ja-JP" altLang="en-US" sz="2400" dirty="0"/>
              <a:t>（キャストしない例）</a:t>
            </a:r>
            <a:r>
              <a:rPr lang="en-US" altLang="ja-JP" sz="2400" dirty="0"/>
              <a:t> </a:t>
            </a:r>
            <a:r>
              <a:rPr lang="en-US" altLang="ja-JP" sz="2400" dirty="0" err="1"/>
              <a:t>int</a:t>
            </a:r>
            <a:r>
              <a:rPr lang="en-US" altLang="ja-JP" sz="2400" dirty="0"/>
              <a:t> *p;</a:t>
            </a:r>
          </a:p>
          <a:p>
            <a:r>
              <a:rPr lang="en-US" altLang="ja-JP" sz="2400" dirty="0"/>
              <a:t>                                    p = </a:t>
            </a:r>
            <a:r>
              <a:rPr lang="en-US" altLang="ja-JP" sz="2400" dirty="0" err="1"/>
              <a:t>calloc</a:t>
            </a:r>
            <a:r>
              <a:rPr lang="en-US" altLang="ja-JP" sz="2400" dirty="0"/>
              <a:t> (1, </a:t>
            </a:r>
            <a:r>
              <a:rPr lang="en-US" altLang="ja-JP" sz="2400" dirty="0" err="1"/>
              <a:t>sizeof</a:t>
            </a:r>
            <a:r>
              <a:rPr lang="en-US" altLang="ja-JP" sz="2400" dirty="0"/>
              <a:t> (</a:t>
            </a:r>
            <a:r>
              <a:rPr lang="en-US" altLang="ja-JP" sz="2400" dirty="0" err="1"/>
              <a:t>int</a:t>
            </a:r>
            <a:r>
              <a:rPr lang="en-US" altLang="ja-JP" sz="2400" dirty="0"/>
              <a:t>) ); </a:t>
            </a:r>
          </a:p>
          <a:p>
            <a:r>
              <a:rPr lang="ja-JP" altLang="en-US" sz="2400" dirty="0"/>
              <a:t>（キャストする例） </a:t>
            </a:r>
            <a:r>
              <a:rPr lang="en-US" altLang="ja-JP" sz="2400" dirty="0" err="1"/>
              <a:t>int</a:t>
            </a:r>
            <a:r>
              <a:rPr lang="en-US" altLang="ja-JP" sz="2400" dirty="0"/>
              <a:t> *p;</a:t>
            </a:r>
          </a:p>
          <a:p>
            <a:r>
              <a:rPr lang="en-US" altLang="ja-JP" sz="2400" dirty="0"/>
              <a:t>                                 p = </a:t>
            </a:r>
            <a:r>
              <a:rPr lang="en-US" altLang="ja-JP" sz="2400" dirty="0">
                <a:solidFill>
                  <a:srgbClr val="FF0000"/>
                </a:solidFill>
              </a:rPr>
              <a:t>(</a:t>
            </a:r>
            <a:r>
              <a:rPr lang="en-US" altLang="ja-JP" sz="2400" dirty="0" err="1">
                <a:solidFill>
                  <a:srgbClr val="FF0000"/>
                </a:solidFill>
              </a:rPr>
              <a:t>int</a:t>
            </a:r>
            <a:r>
              <a:rPr lang="en-US" altLang="ja-JP" sz="2400" dirty="0">
                <a:solidFill>
                  <a:srgbClr val="FF0000"/>
                </a:solidFill>
              </a:rPr>
              <a:t> *) </a:t>
            </a:r>
            <a:r>
              <a:rPr lang="en-US" altLang="ja-JP" sz="2400" dirty="0" err="1"/>
              <a:t>calloc</a:t>
            </a:r>
            <a:r>
              <a:rPr lang="en-US" altLang="ja-JP" sz="2400" dirty="0"/>
              <a:t> (1, </a:t>
            </a:r>
            <a:r>
              <a:rPr lang="en-US" altLang="ja-JP" sz="2400" dirty="0" err="1"/>
              <a:t>sizeof</a:t>
            </a:r>
            <a:r>
              <a:rPr lang="en-US" altLang="ja-JP" sz="2400" dirty="0"/>
              <a:t> (</a:t>
            </a:r>
            <a:r>
              <a:rPr lang="en-US" altLang="ja-JP" sz="2400" dirty="0" err="1"/>
              <a:t>int</a:t>
            </a:r>
            <a:r>
              <a:rPr lang="en-US" altLang="ja-JP" sz="2400" dirty="0"/>
              <a:t>) ); </a:t>
            </a:r>
          </a:p>
          <a:p>
            <a:r>
              <a:rPr lang="ja-JP" altLang="en-US" sz="2400" dirty="0"/>
              <a:t>（補足）</a:t>
            </a:r>
            <a:r>
              <a:rPr lang="en-US" altLang="ja-JP" sz="2400" dirty="0"/>
              <a:t>C++</a:t>
            </a:r>
            <a:r>
              <a:rPr lang="ja-JP" altLang="en-US" sz="2400" dirty="0"/>
              <a:t>では、</a:t>
            </a:r>
            <a:r>
              <a:rPr lang="en-US" altLang="ja-JP" sz="2400" dirty="0"/>
              <a:t>void*</a:t>
            </a:r>
            <a:r>
              <a:rPr lang="ja-JP" altLang="en-US" sz="2400" dirty="0"/>
              <a:t>型のポインタを他のポインタ型の変数に代入するときにはキャストが必要。</a:t>
            </a:r>
            <a:endParaRPr lang="en-US" altLang="ja-JP"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4" name="Rectangle 2"/>
          <p:cNvSpPr>
            <a:spLocks noGrp="1" noChangeArrowheads="1"/>
          </p:cNvSpPr>
          <p:nvPr>
            <p:ph type="title"/>
          </p:nvPr>
        </p:nvSpPr>
        <p:spPr>
          <a:xfrm>
            <a:off x="523900" y="214290"/>
            <a:ext cx="7620000" cy="685800"/>
          </a:xfrm>
        </p:spPr>
        <p:txBody>
          <a:bodyPr>
            <a:normAutofit/>
          </a:bodyPr>
          <a:lstStyle/>
          <a:p>
            <a:pPr eaLnBrk="1" hangingPunct="1">
              <a:defRPr/>
            </a:pPr>
            <a:r>
              <a:rPr lang="en-US" altLang="ja-JP" sz="3600" dirty="0"/>
              <a:t>free</a:t>
            </a:r>
            <a:r>
              <a:rPr lang="ja-JP" altLang="en-US" sz="3600" dirty="0"/>
              <a:t>関数</a:t>
            </a:r>
            <a:r>
              <a:rPr lang="en-US" altLang="ja-JP" sz="3600" dirty="0"/>
              <a:t> :  </a:t>
            </a:r>
            <a:r>
              <a:rPr lang="ja-JP" altLang="en-US" sz="3600" dirty="0"/>
              <a:t>記憶域の解放</a:t>
            </a:r>
            <a:endParaRPr lang="en-US" altLang="ja-JP" sz="3600" dirty="0"/>
          </a:p>
        </p:txBody>
      </p:sp>
      <p:sp>
        <p:nvSpPr>
          <p:cNvPr id="22533" name="Rectangle 3"/>
          <p:cNvSpPr>
            <a:spLocks noGrp="1" noChangeArrowheads="1"/>
          </p:cNvSpPr>
          <p:nvPr>
            <p:ph type="body" idx="1"/>
          </p:nvPr>
        </p:nvSpPr>
        <p:spPr>
          <a:xfrm>
            <a:off x="533400" y="1156648"/>
            <a:ext cx="8253442" cy="3974910"/>
          </a:xfrm>
        </p:spPr>
        <p:txBody>
          <a:bodyPr>
            <a:noAutofit/>
          </a:bodyPr>
          <a:lstStyle/>
          <a:p>
            <a:pPr eaLnBrk="1" hangingPunct="1"/>
            <a:r>
              <a:rPr lang="ja-JP" altLang="en-US" sz="2400" dirty="0"/>
              <a:t>動的に確保した記憶域は、不要になった時点で</a:t>
            </a:r>
            <a:r>
              <a:rPr lang="en-US" altLang="ja-JP" sz="2400" dirty="0"/>
              <a:t>free</a:t>
            </a:r>
            <a:r>
              <a:rPr lang="ja-JP" altLang="en-US" sz="2400" dirty="0"/>
              <a:t>関数を呼び出して解放する。それによって、それ以降の</a:t>
            </a:r>
            <a:r>
              <a:rPr lang="en-US" altLang="ja-JP" sz="2400" dirty="0" err="1"/>
              <a:t>calloc</a:t>
            </a:r>
            <a:r>
              <a:rPr lang="ja-JP" altLang="en-US" sz="2400" dirty="0"/>
              <a:t>あるいは</a:t>
            </a:r>
            <a:r>
              <a:rPr lang="en-US" altLang="ja-JP" sz="2400" dirty="0" err="1"/>
              <a:t>malloc</a:t>
            </a:r>
            <a:r>
              <a:rPr lang="ja-JP" altLang="en-US" sz="2400" dirty="0"/>
              <a:t>の呼び出しで再利用可能な状態になる。</a:t>
            </a:r>
            <a:endParaRPr lang="en-US" altLang="ja-JP" sz="2400" dirty="0"/>
          </a:p>
          <a:p>
            <a:pPr eaLnBrk="1" hangingPunct="1"/>
            <a:r>
              <a:rPr lang="en-US" altLang="ja-JP" sz="2400" dirty="0" err="1"/>
              <a:t>stdlib.h</a:t>
            </a:r>
            <a:r>
              <a:rPr lang="ja-JP" altLang="en-US" sz="2400" dirty="0"/>
              <a:t>というヘッダーファイルを読み込んで使う。</a:t>
            </a:r>
            <a:endParaRPr lang="en-US" altLang="ja-JP" sz="2400" dirty="0"/>
          </a:p>
          <a:p>
            <a:r>
              <a:rPr lang="ja-JP" altLang="en-US" sz="2400" dirty="0"/>
              <a:t>引数にポインタ</a:t>
            </a:r>
            <a:r>
              <a:rPr lang="en-US" altLang="ja-JP" sz="2400" dirty="0"/>
              <a:t>p</a:t>
            </a:r>
            <a:r>
              <a:rPr lang="ja-JP" altLang="en-US" sz="2400" dirty="0"/>
              <a:t>を受け取り、</a:t>
            </a:r>
            <a:r>
              <a:rPr lang="en-US" altLang="ja-JP" sz="2400" dirty="0"/>
              <a:t>p</a:t>
            </a:r>
            <a:r>
              <a:rPr lang="ja-JP" altLang="en-US" sz="2400" dirty="0"/>
              <a:t>が指す先の領域を解放する。返り値はない。ただし、</a:t>
            </a:r>
            <a:r>
              <a:rPr lang="en-US" altLang="ja-JP" sz="2400" dirty="0"/>
              <a:t>p</a:t>
            </a:r>
            <a:r>
              <a:rPr lang="ja-JP" altLang="en-US" sz="2400" dirty="0"/>
              <a:t>がヌルポインタのときは何も行わない。</a:t>
            </a:r>
            <a:r>
              <a:rPr lang="en-US" altLang="ja-JP" sz="2400" dirty="0"/>
              <a:t>p</a:t>
            </a:r>
            <a:r>
              <a:rPr lang="ja-JP" altLang="en-US" sz="2400" dirty="0"/>
              <a:t>は</a:t>
            </a:r>
            <a:r>
              <a:rPr lang="en-US" altLang="ja-JP" sz="2400" dirty="0" err="1"/>
              <a:t>calloc</a:t>
            </a:r>
            <a:r>
              <a:rPr lang="en-US" altLang="ja-JP" sz="2400" dirty="0"/>
              <a:t>, </a:t>
            </a:r>
            <a:r>
              <a:rPr lang="en-US" altLang="ja-JP" sz="2400" dirty="0" err="1"/>
              <a:t>malloc</a:t>
            </a:r>
            <a:r>
              <a:rPr lang="en-US" altLang="ja-JP" sz="2400" dirty="0"/>
              <a:t>, </a:t>
            </a:r>
            <a:r>
              <a:rPr lang="ja-JP" altLang="en-US" sz="2400" dirty="0"/>
              <a:t>あるいは</a:t>
            </a:r>
            <a:r>
              <a:rPr lang="en-US" altLang="ja-JP" sz="2400" dirty="0" err="1"/>
              <a:t>realloc</a:t>
            </a:r>
            <a:r>
              <a:rPr lang="ja-JP" altLang="en-US" sz="2400" dirty="0"/>
              <a:t>によって以前に割り当てられた</a:t>
            </a:r>
            <a:r>
              <a:rPr lang="en-US" altLang="en-US" sz="2400" dirty="0"/>
              <a:t>領域</a:t>
            </a:r>
            <a:r>
              <a:rPr lang="ja-JP" altLang="en-US" sz="2400" dirty="0"/>
              <a:t>へのポインタでなければならない（もしそうでない場合は動作は未定義）。</a:t>
            </a:r>
            <a:r>
              <a:rPr lang="en-US" altLang="ja-JP" sz="2400" dirty="0"/>
              <a:t>p</a:t>
            </a:r>
            <a:r>
              <a:rPr lang="ja-JP" altLang="en-US" sz="2400" dirty="0"/>
              <a:t>が、</a:t>
            </a:r>
            <a:r>
              <a:rPr lang="en-US" altLang="ja-JP" sz="2400" dirty="0"/>
              <a:t>free</a:t>
            </a:r>
            <a:r>
              <a:rPr lang="ja-JP" altLang="en-US" sz="2400" dirty="0"/>
              <a:t>や</a:t>
            </a:r>
            <a:r>
              <a:rPr lang="en-US" altLang="ja-JP" sz="2400" dirty="0" err="1"/>
              <a:t>realloc</a:t>
            </a:r>
            <a:r>
              <a:rPr lang="ja-JP" altLang="en-US" sz="2400" dirty="0"/>
              <a:t>によって既に解放された領域を指している場合も動作は未定義。</a:t>
            </a:r>
            <a:endParaRPr lang="en-US" altLang="ja-JP" sz="2400" dirty="0"/>
          </a:p>
        </p:txBody>
      </p:sp>
      <p:sp>
        <p:nvSpPr>
          <p:cNvPr id="4" name="テキスト ボックス 3"/>
          <p:cNvSpPr txBox="1"/>
          <p:nvPr/>
        </p:nvSpPr>
        <p:spPr>
          <a:xfrm>
            <a:off x="656232" y="5732060"/>
            <a:ext cx="7738280" cy="830997"/>
          </a:xfrm>
          <a:prstGeom prst="rect">
            <a:avLst/>
          </a:prstGeom>
          <a:noFill/>
        </p:spPr>
        <p:txBody>
          <a:bodyPr wrap="square" rtlCol="0">
            <a:spAutoFit/>
          </a:bodyPr>
          <a:lstStyle/>
          <a:p>
            <a:r>
              <a:rPr kumimoji="1" lang="ja-JP" altLang="en-US" sz="2400" dirty="0"/>
              <a:t>（注意）</a:t>
            </a:r>
            <a:r>
              <a:rPr kumimoji="1" lang="en-US" altLang="ja-JP" sz="2400" dirty="0" err="1"/>
              <a:t>realloc</a:t>
            </a:r>
            <a:r>
              <a:rPr kumimoji="1" lang="ja-JP" altLang="en-US" sz="2400" dirty="0"/>
              <a:t>は、解放と割り当ての両方を行うライブラリ関数である。この演習では、</a:t>
            </a:r>
            <a:r>
              <a:rPr kumimoji="1" lang="en-US" altLang="ja-JP" sz="2400" dirty="0" err="1"/>
              <a:t>malloc</a:t>
            </a:r>
            <a:r>
              <a:rPr kumimoji="1" lang="en-US" altLang="ja-JP" sz="2400" dirty="0"/>
              <a:t>, </a:t>
            </a:r>
            <a:r>
              <a:rPr kumimoji="1" lang="en-US" altLang="ja-JP" sz="2400" dirty="0" err="1"/>
              <a:t>realloc</a:t>
            </a:r>
            <a:r>
              <a:rPr kumimoji="1" lang="ja-JP" altLang="en-US" sz="2400" dirty="0"/>
              <a:t>の説明はしない。</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AutoShape 11"/>
          <p:cNvSpPr>
            <a:spLocks noChangeArrowheads="1"/>
          </p:cNvSpPr>
          <p:nvPr/>
        </p:nvSpPr>
        <p:spPr bwMode="auto">
          <a:xfrm>
            <a:off x="6934208" y="3581400"/>
            <a:ext cx="914400" cy="457200"/>
          </a:xfrm>
          <a:prstGeom prst="cube">
            <a:avLst>
              <a:gd name="adj" fmla="val 50000"/>
            </a:avLst>
          </a:prstGeom>
          <a:solidFill>
            <a:srgbClr val="CCCCFF"/>
          </a:solidFill>
          <a:ln w="9525">
            <a:solidFill>
              <a:schemeClr val="tx1"/>
            </a:solidFill>
            <a:miter lim="800000"/>
            <a:headEnd/>
            <a:tailEnd/>
          </a:ln>
        </p:spPr>
        <p:txBody>
          <a:bodyPr anchor="ctr">
            <a:spAutoFit/>
          </a:bodyPr>
          <a:lstStyle/>
          <a:p>
            <a:endParaRPr lang="ja-JP" altLang="en-US"/>
          </a:p>
        </p:txBody>
      </p:sp>
      <p:sp>
        <p:nvSpPr>
          <p:cNvPr id="417794" name="Rectangle 2"/>
          <p:cNvSpPr>
            <a:spLocks noGrp="1" noChangeArrowheads="1"/>
          </p:cNvSpPr>
          <p:nvPr>
            <p:ph type="title"/>
          </p:nvPr>
        </p:nvSpPr>
        <p:spPr>
          <a:xfrm>
            <a:off x="666776" y="228600"/>
            <a:ext cx="7620000" cy="685800"/>
          </a:xfrm>
        </p:spPr>
        <p:txBody>
          <a:bodyPr>
            <a:normAutofit fontScale="90000"/>
          </a:bodyPr>
          <a:lstStyle/>
          <a:p>
            <a:pPr eaLnBrk="1" hangingPunct="1">
              <a:defRPr/>
            </a:pPr>
            <a:r>
              <a:rPr lang="ja-JP" altLang="en-US" dirty="0"/>
              <a:t>例</a:t>
            </a:r>
          </a:p>
        </p:txBody>
      </p:sp>
      <p:sp>
        <p:nvSpPr>
          <p:cNvPr id="23560" name="AutoShape 8"/>
          <p:cNvSpPr>
            <a:spLocks noChangeArrowheads="1"/>
          </p:cNvSpPr>
          <p:nvPr/>
        </p:nvSpPr>
        <p:spPr bwMode="auto">
          <a:xfrm>
            <a:off x="8153408" y="2971800"/>
            <a:ext cx="914400" cy="1828800"/>
          </a:xfrm>
          <a:prstGeom prst="cube">
            <a:avLst>
              <a:gd name="adj" fmla="val 25000"/>
            </a:avLst>
          </a:prstGeom>
          <a:noFill/>
          <a:ln w="9525">
            <a:solidFill>
              <a:schemeClr val="tx1"/>
            </a:solidFill>
            <a:miter lim="800000"/>
            <a:headEnd/>
            <a:tailEnd/>
          </a:ln>
        </p:spPr>
        <p:txBody>
          <a:bodyPr wrap="none" anchor="ctr">
            <a:spAutoFit/>
          </a:bodyPr>
          <a:lstStyle/>
          <a:p>
            <a:endParaRPr lang="ja-JP" altLang="en-US"/>
          </a:p>
        </p:txBody>
      </p:sp>
      <p:sp>
        <p:nvSpPr>
          <p:cNvPr id="23561" name="AutoShape 9"/>
          <p:cNvSpPr>
            <a:spLocks noChangeArrowheads="1"/>
          </p:cNvSpPr>
          <p:nvPr/>
        </p:nvSpPr>
        <p:spPr bwMode="auto">
          <a:xfrm>
            <a:off x="5715008" y="2971800"/>
            <a:ext cx="914400" cy="1828800"/>
          </a:xfrm>
          <a:prstGeom prst="cube">
            <a:avLst>
              <a:gd name="adj" fmla="val 25000"/>
            </a:avLst>
          </a:prstGeom>
          <a:noFill/>
          <a:ln w="9525">
            <a:solidFill>
              <a:schemeClr val="tx1"/>
            </a:solidFill>
            <a:miter lim="800000"/>
            <a:headEnd/>
            <a:tailEnd/>
          </a:ln>
        </p:spPr>
        <p:txBody>
          <a:bodyPr wrap="none" anchor="ctr">
            <a:spAutoFit/>
          </a:bodyPr>
          <a:lstStyle/>
          <a:p>
            <a:endParaRPr lang="ja-JP" altLang="en-US"/>
          </a:p>
        </p:txBody>
      </p:sp>
      <p:sp>
        <p:nvSpPr>
          <p:cNvPr id="23562" name="AutoShape 10"/>
          <p:cNvSpPr>
            <a:spLocks noChangeArrowheads="1"/>
          </p:cNvSpPr>
          <p:nvPr/>
        </p:nvSpPr>
        <p:spPr bwMode="auto">
          <a:xfrm>
            <a:off x="6934208" y="2971800"/>
            <a:ext cx="914400" cy="1828800"/>
          </a:xfrm>
          <a:prstGeom prst="cube">
            <a:avLst>
              <a:gd name="adj" fmla="val 25000"/>
            </a:avLst>
          </a:prstGeom>
          <a:noFill/>
          <a:ln w="9525">
            <a:solidFill>
              <a:schemeClr val="tx1"/>
            </a:solidFill>
            <a:miter lim="800000"/>
            <a:headEnd/>
            <a:tailEnd/>
          </a:ln>
        </p:spPr>
        <p:txBody>
          <a:bodyPr wrap="none" anchor="ctr">
            <a:spAutoFit/>
          </a:bodyPr>
          <a:lstStyle/>
          <a:p>
            <a:endParaRPr lang="ja-JP" altLang="en-US"/>
          </a:p>
        </p:txBody>
      </p:sp>
      <p:sp>
        <p:nvSpPr>
          <p:cNvPr id="23564" name="Line 13"/>
          <p:cNvSpPr>
            <a:spLocks noChangeShapeType="1"/>
          </p:cNvSpPr>
          <p:nvPr/>
        </p:nvSpPr>
        <p:spPr bwMode="auto">
          <a:xfrm>
            <a:off x="7620008" y="3200400"/>
            <a:ext cx="0" cy="1600200"/>
          </a:xfrm>
          <a:prstGeom prst="line">
            <a:avLst/>
          </a:prstGeom>
          <a:noFill/>
          <a:ln w="9525">
            <a:noFill/>
            <a:round/>
            <a:headEnd/>
            <a:tailEnd/>
          </a:ln>
        </p:spPr>
        <p:txBody>
          <a:bodyPr wrap="none" anchor="ctr">
            <a:spAutoFit/>
          </a:bodyPr>
          <a:lstStyle/>
          <a:p>
            <a:endParaRPr lang="ja-JP" altLang="en-US"/>
          </a:p>
        </p:txBody>
      </p:sp>
      <p:sp>
        <p:nvSpPr>
          <p:cNvPr id="23565" name="Text Box 14"/>
          <p:cNvSpPr txBox="1">
            <a:spLocks noChangeArrowheads="1"/>
          </p:cNvSpPr>
          <p:nvPr/>
        </p:nvSpPr>
        <p:spPr bwMode="auto">
          <a:xfrm>
            <a:off x="5938854" y="5143512"/>
            <a:ext cx="2780889" cy="400110"/>
          </a:xfrm>
          <a:prstGeom prst="rect">
            <a:avLst/>
          </a:prstGeom>
          <a:noFill/>
          <a:ln w="9525">
            <a:noFill/>
            <a:miter lim="800000"/>
            <a:headEnd/>
            <a:tailEnd/>
          </a:ln>
        </p:spPr>
        <p:txBody>
          <a:bodyPr wrap="none">
            <a:spAutoFit/>
          </a:bodyPr>
          <a:lstStyle/>
          <a:p>
            <a:pPr>
              <a:spcBef>
                <a:spcPct val="50000"/>
              </a:spcBef>
            </a:pPr>
            <a:r>
              <a:rPr lang="en-US" altLang="ja-JP" sz="2000" b="0" dirty="0"/>
              <a:t>p = </a:t>
            </a:r>
            <a:r>
              <a:rPr lang="en-US" altLang="ja-JP" sz="2000" b="0" dirty="0" err="1"/>
              <a:t>calloc</a:t>
            </a:r>
            <a:r>
              <a:rPr lang="en-US" altLang="ja-JP" sz="2000" b="0" dirty="0"/>
              <a:t>( 1, </a:t>
            </a:r>
            <a:r>
              <a:rPr lang="en-US" altLang="ja-JP" sz="2000" b="0" dirty="0" err="1"/>
              <a:t>sizeof</a:t>
            </a:r>
            <a:r>
              <a:rPr lang="en-US" altLang="ja-JP" sz="2000" b="0" dirty="0"/>
              <a:t>(</a:t>
            </a:r>
            <a:r>
              <a:rPr lang="en-US" altLang="ja-JP" sz="2000" b="0" dirty="0" err="1"/>
              <a:t>int</a:t>
            </a:r>
            <a:r>
              <a:rPr lang="en-US" altLang="ja-JP" sz="2000" b="0" dirty="0"/>
              <a:t>) );</a:t>
            </a:r>
            <a:endParaRPr lang="ja-JP" altLang="en-US" sz="2000" b="0" dirty="0"/>
          </a:p>
        </p:txBody>
      </p:sp>
      <p:sp>
        <p:nvSpPr>
          <p:cNvPr id="23566" name="Text Box 15"/>
          <p:cNvSpPr txBox="1">
            <a:spLocks noChangeArrowheads="1"/>
          </p:cNvSpPr>
          <p:nvPr/>
        </p:nvSpPr>
        <p:spPr bwMode="auto">
          <a:xfrm>
            <a:off x="7543808" y="2209800"/>
            <a:ext cx="966740" cy="400110"/>
          </a:xfrm>
          <a:prstGeom prst="rect">
            <a:avLst/>
          </a:prstGeom>
          <a:noFill/>
          <a:ln w="9525">
            <a:noFill/>
            <a:miter lim="800000"/>
            <a:headEnd/>
            <a:tailEnd/>
          </a:ln>
        </p:spPr>
        <p:txBody>
          <a:bodyPr wrap="none">
            <a:spAutoFit/>
          </a:bodyPr>
          <a:lstStyle/>
          <a:p>
            <a:r>
              <a:rPr lang="en-US" altLang="ja-JP" sz="2000" dirty="0"/>
              <a:t>free(p);</a:t>
            </a:r>
          </a:p>
        </p:txBody>
      </p:sp>
      <p:sp>
        <p:nvSpPr>
          <p:cNvPr id="23567" name="AutoShape 16"/>
          <p:cNvSpPr>
            <a:spLocks noChangeArrowheads="1"/>
          </p:cNvSpPr>
          <p:nvPr/>
        </p:nvSpPr>
        <p:spPr bwMode="auto">
          <a:xfrm>
            <a:off x="6477008" y="3733800"/>
            <a:ext cx="381000" cy="381000"/>
          </a:xfrm>
          <a:prstGeom prst="rightArrow">
            <a:avLst>
              <a:gd name="adj1" fmla="val 50000"/>
              <a:gd name="adj2" fmla="val 25000"/>
            </a:avLst>
          </a:prstGeom>
          <a:solidFill>
            <a:srgbClr val="FF0000"/>
          </a:solidFill>
          <a:ln w="9525">
            <a:noFill/>
            <a:miter lim="800000"/>
            <a:headEnd/>
            <a:tailEnd/>
          </a:ln>
        </p:spPr>
        <p:txBody>
          <a:bodyPr wrap="none" anchor="ctr">
            <a:spAutoFit/>
          </a:bodyPr>
          <a:lstStyle/>
          <a:p>
            <a:endParaRPr lang="ja-JP" altLang="en-US"/>
          </a:p>
        </p:txBody>
      </p:sp>
      <p:sp>
        <p:nvSpPr>
          <p:cNvPr id="23568" name="AutoShape 17"/>
          <p:cNvSpPr>
            <a:spLocks noChangeArrowheads="1"/>
          </p:cNvSpPr>
          <p:nvPr/>
        </p:nvSpPr>
        <p:spPr bwMode="auto">
          <a:xfrm>
            <a:off x="7772408" y="3733800"/>
            <a:ext cx="381000" cy="381000"/>
          </a:xfrm>
          <a:prstGeom prst="rightArrow">
            <a:avLst>
              <a:gd name="adj1" fmla="val 50000"/>
              <a:gd name="adj2" fmla="val 25000"/>
            </a:avLst>
          </a:prstGeom>
          <a:solidFill>
            <a:srgbClr val="FF0000"/>
          </a:solidFill>
          <a:ln w="9525">
            <a:noFill/>
            <a:miter lim="800000"/>
            <a:headEnd/>
            <a:tailEnd/>
          </a:ln>
        </p:spPr>
        <p:txBody>
          <a:bodyPr wrap="none" anchor="ctr">
            <a:spAutoFit/>
          </a:bodyPr>
          <a:lstStyle/>
          <a:p>
            <a:endParaRPr lang="ja-JP" altLang="en-US"/>
          </a:p>
        </p:txBody>
      </p:sp>
      <p:sp>
        <p:nvSpPr>
          <p:cNvPr id="23569" name="Line 18"/>
          <p:cNvSpPr>
            <a:spLocks noChangeShapeType="1"/>
          </p:cNvSpPr>
          <p:nvPr/>
        </p:nvSpPr>
        <p:spPr bwMode="auto">
          <a:xfrm flipV="1">
            <a:off x="6746552" y="4191000"/>
            <a:ext cx="0" cy="838200"/>
          </a:xfrm>
          <a:prstGeom prst="line">
            <a:avLst/>
          </a:prstGeom>
          <a:noFill/>
          <a:ln w="9525">
            <a:solidFill>
              <a:schemeClr val="tx1"/>
            </a:solidFill>
            <a:round/>
            <a:headEnd/>
            <a:tailEnd type="triangle" w="med" len="med"/>
          </a:ln>
        </p:spPr>
        <p:txBody>
          <a:bodyPr wrap="none" anchor="ctr">
            <a:spAutoFit/>
          </a:bodyPr>
          <a:lstStyle/>
          <a:p>
            <a:endParaRPr lang="ja-JP" altLang="en-US"/>
          </a:p>
        </p:txBody>
      </p:sp>
      <p:sp>
        <p:nvSpPr>
          <p:cNvPr id="23570" name="Line 19"/>
          <p:cNvSpPr>
            <a:spLocks noChangeShapeType="1"/>
          </p:cNvSpPr>
          <p:nvPr/>
        </p:nvSpPr>
        <p:spPr bwMode="auto">
          <a:xfrm>
            <a:off x="8001008" y="2667000"/>
            <a:ext cx="0" cy="1066800"/>
          </a:xfrm>
          <a:prstGeom prst="line">
            <a:avLst/>
          </a:prstGeom>
          <a:noFill/>
          <a:ln w="9525">
            <a:solidFill>
              <a:schemeClr val="tx1"/>
            </a:solidFill>
            <a:round/>
            <a:headEnd/>
            <a:tailEnd type="triangle" w="med" len="med"/>
          </a:ln>
        </p:spPr>
        <p:txBody>
          <a:bodyPr wrap="none" anchor="ctr">
            <a:spAutoFit/>
          </a:bodyPr>
          <a:lstStyle/>
          <a:p>
            <a:endParaRPr lang="ja-JP" altLang="en-US"/>
          </a:p>
        </p:txBody>
      </p:sp>
      <p:sp>
        <p:nvSpPr>
          <p:cNvPr id="23571" name="Text Box 20"/>
          <p:cNvSpPr txBox="1">
            <a:spLocks noChangeArrowheads="1"/>
          </p:cNvSpPr>
          <p:nvPr/>
        </p:nvSpPr>
        <p:spPr bwMode="auto">
          <a:xfrm>
            <a:off x="6394458" y="5679472"/>
            <a:ext cx="1467068" cy="400110"/>
          </a:xfrm>
          <a:prstGeom prst="rect">
            <a:avLst/>
          </a:prstGeom>
          <a:solidFill>
            <a:srgbClr val="FFFF99"/>
          </a:solidFill>
          <a:ln w="9525">
            <a:noFill/>
            <a:miter lim="800000"/>
            <a:headEnd/>
            <a:tailEnd/>
          </a:ln>
        </p:spPr>
        <p:txBody>
          <a:bodyPr wrap="none">
            <a:spAutoFit/>
          </a:bodyPr>
          <a:lstStyle/>
          <a:p>
            <a:r>
              <a:rPr lang="ja-JP" altLang="en-US" sz="2000" dirty="0"/>
              <a:t>記憶域確保</a:t>
            </a:r>
            <a:endParaRPr lang="en-US" altLang="ja-JP" sz="2000" dirty="0"/>
          </a:p>
        </p:txBody>
      </p:sp>
      <p:sp>
        <p:nvSpPr>
          <p:cNvPr id="23572" name="Text Box 21"/>
          <p:cNvSpPr txBox="1">
            <a:spLocks noChangeArrowheads="1"/>
          </p:cNvSpPr>
          <p:nvPr/>
        </p:nvSpPr>
        <p:spPr bwMode="auto">
          <a:xfrm>
            <a:off x="7512298" y="1773185"/>
            <a:ext cx="1467068" cy="400110"/>
          </a:xfrm>
          <a:prstGeom prst="rect">
            <a:avLst/>
          </a:prstGeom>
          <a:solidFill>
            <a:srgbClr val="FFFF99"/>
          </a:solidFill>
          <a:ln w="9525">
            <a:noFill/>
            <a:miter lim="800000"/>
            <a:headEnd/>
            <a:tailEnd/>
          </a:ln>
        </p:spPr>
        <p:txBody>
          <a:bodyPr wrap="none">
            <a:spAutoFit/>
          </a:bodyPr>
          <a:lstStyle/>
          <a:p>
            <a:r>
              <a:rPr lang="ja-JP" altLang="en-US" sz="2000" dirty="0"/>
              <a:t>記憶域解放</a:t>
            </a:r>
            <a:endParaRPr lang="en-US" altLang="ja-JP" sz="2000" dirty="0"/>
          </a:p>
        </p:txBody>
      </p:sp>
      <p:sp>
        <p:nvSpPr>
          <p:cNvPr id="21" name="正方形/長方形 20"/>
          <p:cNvSpPr/>
          <p:nvPr/>
        </p:nvSpPr>
        <p:spPr>
          <a:xfrm>
            <a:off x="214282" y="1214422"/>
            <a:ext cx="5357850" cy="4708981"/>
          </a:xfrm>
          <a:prstGeom prst="rect">
            <a:avLst/>
          </a:prstGeom>
          <a:ln>
            <a:solidFill>
              <a:schemeClr val="tx1"/>
            </a:solidFill>
          </a:ln>
        </p:spPr>
        <p:txBody>
          <a:bodyPr wrap="square">
            <a:spAutoFit/>
          </a:bodyPr>
          <a:lstStyle/>
          <a:p>
            <a:pPr>
              <a:defRPr/>
            </a:pPr>
            <a:r>
              <a:rPr lang="en-US" altLang="ja-JP" sz="2000" dirty="0"/>
              <a:t>#include &lt;</a:t>
            </a:r>
            <a:r>
              <a:rPr lang="en-US" altLang="ja-JP" sz="2000" dirty="0" err="1"/>
              <a:t>stdio.h</a:t>
            </a:r>
            <a:r>
              <a:rPr lang="en-US" altLang="ja-JP" sz="2000" dirty="0"/>
              <a:t>&gt;</a:t>
            </a:r>
          </a:p>
          <a:p>
            <a:pPr>
              <a:defRPr/>
            </a:pPr>
            <a:r>
              <a:rPr lang="en-US" altLang="ja-JP" sz="2000" dirty="0"/>
              <a:t>#include &lt;</a:t>
            </a:r>
            <a:r>
              <a:rPr lang="en-US" altLang="ja-JP" sz="2000" dirty="0" err="1"/>
              <a:t>stdlib.h</a:t>
            </a:r>
            <a:r>
              <a:rPr lang="en-US" altLang="ja-JP" sz="2000" dirty="0"/>
              <a:t>&gt;</a:t>
            </a:r>
          </a:p>
          <a:p>
            <a:pPr>
              <a:defRPr/>
            </a:pPr>
            <a:r>
              <a:rPr lang="en-US" altLang="ja-JP" sz="2000" dirty="0" err="1"/>
              <a:t>int</a:t>
            </a:r>
            <a:r>
              <a:rPr lang="en-US" altLang="ja-JP" sz="2000" dirty="0"/>
              <a:t> main(void)</a:t>
            </a:r>
          </a:p>
          <a:p>
            <a:pPr>
              <a:defRPr/>
            </a:pPr>
            <a:r>
              <a:rPr lang="en-US" altLang="ja-JP" sz="2000" dirty="0"/>
              <a:t>{</a:t>
            </a:r>
          </a:p>
          <a:p>
            <a:pPr>
              <a:defRPr/>
            </a:pPr>
            <a:r>
              <a:rPr lang="en-US" altLang="ja-JP" sz="2000" dirty="0"/>
              <a:t>  </a:t>
            </a:r>
            <a:r>
              <a:rPr lang="en-US" altLang="ja-JP" sz="2000" dirty="0" err="1"/>
              <a:t>int</a:t>
            </a:r>
            <a:r>
              <a:rPr lang="en-US" altLang="ja-JP" sz="2000" dirty="0"/>
              <a:t> *p;</a:t>
            </a:r>
          </a:p>
          <a:p>
            <a:pPr>
              <a:defRPr/>
            </a:pPr>
            <a:r>
              <a:rPr lang="en-US" altLang="ja-JP" sz="2000" dirty="0"/>
              <a:t>  p = </a:t>
            </a:r>
            <a:r>
              <a:rPr lang="en-US" altLang="ja-JP" sz="2000" dirty="0" err="1"/>
              <a:t>calloc</a:t>
            </a:r>
            <a:r>
              <a:rPr lang="en-US" altLang="ja-JP" sz="2000" dirty="0"/>
              <a:t>( 1, </a:t>
            </a:r>
            <a:r>
              <a:rPr lang="en-US" altLang="ja-JP" sz="2000" dirty="0" err="1"/>
              <a:t>sizeof</a:t>
            </a:r>
            <a:r>
              <a:rPr lang="en-US" altLang="ja-JP" sz="2000" dirty="0"/>
              <a:t>(</a:t>
            </a:r>
            <a:r>
              <a:rPr lang="en-US" altLang="ja-JP" sz="2000" dirty="0" err="1"/>
              <a:t>int</a:t>
            </a:r>
            <a:r>
              <a:rPr lang="en-US" altLang="ja-JP" sz="2000" dirty="0"/>
              <a:t>) );</a:t>
            </a:r>
          </a:p>
          <a:p>
            <a:pPr>
              <a:defRPr/>
            </a:pPr>
            <a:r>
              <a:rPr lang="en-US" altLang="ja-JP" sz="2000" dirty="0"/>
              <a:t>  if (p == NULL)</a:t>
            </a:r>
          </a:p>
          <a:p>
            <a:pPr>
              <a:defRPr/>
            </a:pPr>
            <a:r>
              <a:rPr lang="en-US" altLang="ja-JP" sz="2000" dirty="0"/>
              <a:t>    </a:t>
            </a:r>
            <a:r>
              <a:rPr lang="en-US" altLang="ja-JP" sz="2000" dirty="0" err="1"/>
              <a:t>printf</a:t>
            </a:r>
            <a:r>
              <a:rPr lang="en-US" altLang="ja-JP" sz="2000" dirty="0"/>
              <a:t> ("</a:t>
            </a:r>
            <a:r>
              <a:rPr lang="ja-JP" altLang="en-US" sz="2000" dirty="0"/>
              <a:t>記憶域の確保に失敗しました。</a:t>
            </a:r>
            <a:r>
              <a:rPr lang="en-US" altLang="ja-JP" sz="2000" dirty="0"/>
              <a:t>\n");</a:t>
            </a:r>
          </a:p>
          <a:p>
            <a:pPr>
              <a:defRPr/>
            </a:pPr>
            <a:r>
              <a:rPr lang="en-US" altLang="ja-JP" sz="2000" dirty="0"/>
              <a:t>  else {</a:t>
            </a:r>
          </a:p>
          <a:p>
            <a:pPr>
              <a:defRPr/>
            </a:pPr>
            <a:r>
              <a:rPr lang="en-US" altLang="ja-JP" sz="2000" dirty="0"/>
              <a:t>    *p = 15;</a:t>
            </a:r>
          </a:p>
          <a:p>
            <a:pPr>
              <a:defRPr/>
            </a:pPr>
            <a:r>
              <a:rPr lang="en-US" altLang="ja-JP" sz="2000" dirty="0"/>
              <a:t>    </a:t>
            </a:r>
            <a:r>
              <a:rPr lang="en-US" altLang="ja-JP" sz="2000" dirty="0" err="1"/>
              <a:t>printf</a:t>
            </a:r>
            <a:r>
              <a:rPr lang="en-US" altLang="ja-JP" sz="2000" dirty="0"/>
              <a:t>("*p = %d\n", *p );</a:t>
            </a:r>
          </a:p>
          <a:p>
            <a:pPr>
              <a:defRPr/>
            </a:pPr>
            <a:r>
              <a:rPr lang="en-US" altLang="ja-JP" sz="2000" dirty="0"/>
              <a:t>    </a:t>
            </a:r>
            <a:r>
              <a:rPr lang="en-US" altLang="ja-JP" sz="2000" dirty="0">
                <a:solidFill>
                  <a:srgbClr val="FF0000"/>
                </a:solidFill>
              </a:rPr>
              <a:t>free(p)</a:t>
            </a:r>
            <a:r>
              <a:rPr lang="en-US" altLang="ja-JP" sz="2000" dirty="0"/>
              <a:t>;</a:t>
            </a:r>
          </a:p>
          <a:p>
            <a:pPr>
              <a:defRPr/>
            </a:pPr>
            <a:r>
              <a:rPr lang="en-US" altLang="ja-JP" sz="2000" dirty="0"/>
              <a:t>  }</a:t>
            </a:r>
          </a:p>
          <a:p>
            <a:pPr>
              <a:defRPr/>
            </a:pPr>
            <a:r>
              <a:rPr lang="en-US" altLang="ja-JP" sz="2000" dirty="0"/>
              <a:t>  return 0;</a:t>
            </a:r>
          </a:p>
          <a:p>
            <a:pPr>
              <a:defRPr/>
            </a:pPr>
            <a:r>
              <a:rPr lang="en-US" altLang="ja-JP" sz="2000" dirty="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Rectangle 2"/>
          <p:cNvSpPr>
            <a:spLocks noGrp="1" noChangeArrowheads="1"/>
          </p:cNvSpPr>
          <p:nvPr>
            <p:ph type="title"/>
          </p:nvPr>
        </p:nvSpPr>
        <p:spPr>
          <a:xfrm>
            <a:off x="442914" y="79094"/>
            <a:ext cx="8129614" cy="685800"/>
          </a:xfrm>
        </p:spPr>
        <p:txBody>
          <a:bodyPr>
            <a:normAutofit fontScale="90000"/>
          </a:bodyPr>
          <a:lstStyle/>
          <a:p>
            <a:pPr eaLnBrk="1" hangingPunct="1">
              <a:defRPr/>
            </a:pPr>
            <a:r>
              <a:rPr lang="ja-JP" altLang="en-US" sz="3000" dirty="0"/>
              <a:t>確保した領域へキーボードからの入力を書き込む例（打ち込んで確認）</a:t>
            </a:r>
          </a:p>
        </p:txBody>
      </p:sp>
      <p:sp>
        <p:nvSpPr>
          <p:cNvPr id="7" name="正方形/長方形 6"/>
          <p:cNvSpPr/>
          <p:nvPr/>
        </p:nvSpPr>
        <p:spPr>
          <a:xfrm>
            <a:off x="1390982" y="830660"/>
            <a:ext cx="6251762" cy="6001643"/>
          </a:xfrm>
          <a:prstGeom prst="rect">
            <a:avLst/>
          </a:prstGeom>
          <a:ln>
            <a:solidFill>
              <a:schemeClr val="tx1"/>
            </a:solidFill>
          </a:ln>
        </p:spPr>
        <p:txBody>
          <a:bodyPr wrap="square">
            <a:spAutoFit/>
          </a:bodyPr>
          <a:lstStyle/>
          <a:p>
            <a:pPr>
              <a:defRPr/>
            </a:pPr>
            <a:r>
              <a:rPr lang="en-US" altLang="ja-JP" sz="2400" dirty="0"/>
              <a:t>#include &lt;</a:t>
            </a:r>
            <a:r>
              <a:rPr lang="en-US" altLang="ja-JP" sz="2400" dirty="0" err="1"/>
              <a:t>stdio.h</a:t>
            </a:r>
            <a:r>
              <a:rPr lang="en-US" altLang="ja-JP" sz="2400" dirty="0"/>
              <a:t>&gt;</a:t>
            </a:r>
          </a:p>
          <a:p>
            <a:pPr>
              <a:defRPr/>
            </a:pPr>
            <a:r>
              <a:rPr lang="en-US" altLang="ja-JP" sz="2400" dirty="0"/>
              <a:t>#include &lt;</a:t>
            </a:r>
            <a:r>
              <a:rPr lang="en-US" altLang="ja-JP" sz="2400" dirty="0" err="1"/>
              <a:t>stdlib.h</a:t>
            </a:r>
            <a:r>
              <a:rPr lang="en-US" altLang="ja-JP" sz="2400" dirty="0"/>
              <a:t>&gt;</a:t>
            </a:r>
          </a:p>
          <a:p>
            <a:pPr>
              <a:defRPr/>
            </a:pPr>
            <a:r>
              <a:rPr lang="en-US" altLang="ja-JP" sz="2400" dirty="0" err="1"/>
              <a:t>int</a:t>
            </a:r>
            <a:r>
              <a:rPr lang="en-US" altLang="ja-JP" sz="2400" dirty="0"/>
              <a:t> main(void)</a:t>
            </a:r>
          </a:p>
          <a:p>
            <a:pPr>
              <a:defRPr/>
            </a:pPr>
            <a:r>
              <a:rPr lang="en-US" altLang="ja-JP" sz="2400" dirty="0"/>
              <a:t>{</a:t>
            </a:r>
          </a:p>
          <a:p>
            <a:pPr>
              <a:defRPr/>
            </a:pPr>
            <a:r>
              <a:rPr lang="en-US" altLang="ja-JP" sz="2400" dirty="0"/>
              <a:t>  </a:t>
            </a:r>
            <a:r>
              <a:rPr lang="en-US" altLang="ja-JP" sz="2400" dirty="0" err="1"/>
              <a:t>int</a:t>
            </a:r>
            <a:r>
              <a:rPr lang="en-US" altLang="ja-JP" sz="2400" dirty="0"/>
              <a:t> * p;</a:t>
            </a:r>
          </a:p>
          <a:p>
            <a:pPr>
              <a:defRPr/>
            </a:pPr>
            <a:r>
              <a:rPr lang="en-US" altLang="ja-JP" sz="2400" dirty="0"/>
              <a:t>  p = </a:t>
            </a:r>
            <a:r>
              <a:rPr lang="en-US" altLang="ja-JP" sz="2400" dirty="0" err="1"/>
              <a:t>calloc</a:t>
            </a:r>
            <a:r>
              <a:rPr lang="en-US" altLang="ja-JP" sz="2400" dirty="0"/>
              <a:t> (1, </a:t>
            </a:r>
            <a:r>
              <a:rPr lang="en-US" altLang="ja-JP" sz="2400" dirty="0" err="1"/>
              <a:t>sizeof</a:t>
            </a:r>
            <a:r>
              <a:rPr lang="en-US" altLang="ja-JP" sz="2400" dirty="0"/>
              <a:t>(</a:t>
            </a:r>
            <a:r>
              <a:rPr lang="en-US" altLang="ja-JP" sz="2400" dirty="0" err="1"/>
              <a:t>int</a:t>
            </a:r>
            <a:r>
              <a:rPr lang="en-US" altLang="ja-JP" sz="2400" dirty="0"/>
              <a:t>));</a:t>
            </a:r>
          </a:p>
          <a:p>
            <a:pPr>
              <a:defRPr/>
            </a:pPr>
            <a:r>
              <a:rPr lang="en-US" altLang="ja-JP" sz="2400" dirty="0"/>
              <a:t>  if(p == NULL)</a:t>
            </a:r>
          </a:p>
          <a:p>
            <a:pPr>
              <a:defRPr/>
            </a:pPr>
            <a:r>
              <a:rPr lang="en-US" altLang="ja-JP" sz="2400" dirty="0"/>
              <a:t>    </a:t>
            </a:r>
            <a:r>
              <a:rPr lang="en-US" altLang="ja-JP" sz="2400" dirty="0" err="1"/>
              <a:t>printf</a:t>
            </a:r>
            <a:r>
              <a:rPr lang="en-US" altLang="ja-JP" sz="2400" dirty="0"/>
              <a:t> ("</a:t>
            </a:r>
            <a:r>
              <a:rPr lang="ja-JP" altLang="en-US" sz="2400" dirty="0"/>
              <a:t>記憶域の確保に失敗しました。</a:t>
            </a:r>
            <a:r>
              <a:rPr lang="en-US" altLang="ja-JP" sz="2400" dirty="0"/>
              <a:t>\n");</a:t>
            </a:r>
          </a:p>
          <a:p>
            <a:pPr>
              <a:defRPr/>
            </a:pPr>
            <a:r>
              <a:rPr lang="en-US" altLang="ja-JP" sz="2400" dirty="0"/>
              <a:t>  else {</a:t>
            </a:r>
          </a:p>
          <a:p>
            <a:pPr>
              <a:defRPr/>
            </a:pPr>
            <a:r>
              <a:rPr lang="en-US" altLang="ja-JP" sz="2400" dirty="0"/>
              <a:t>    </a:t>
            </a:r>
            <a:r>
              <a:rPr lang="en-US" altLang="ja-JP" sz="2400" dirty="0" err="1"/>
              <a:t>printf</a:t>
            </a:r>
            <a:r>
              <a:rPr lang="en-US" altLang="ja-JP" sz="2400" dirty="0"/>
              <a:t> ("</a:t>
            </a:r>
            <a:r>
              <a:rPr lang="ja-JP" altLang="en-US" sz="2400" dirty="0"/>
              <a:t>整数を入力して下さい：</a:t>
            </a:r>
            <a:r>
              <a:rPr lang="en-US" altLang="ja-JP" sz="2400" dirty="0"/>
              <a:t>");</a:t>
            </a:r>
          </a:p>
          <a:p>
            <a:pPr>
              <a:defRPr/>
            </a:pPr>
            <a:r>
              <a:rPr lang="en-US" altLang="ja-JP" sz="2400" dirty="0"/>
              <a:t>    </a:t>
            </a:r>
            <a:r>
              <a:rPr lang="en-US" altLang="ja-JP" sz="2400" dirty="0" err="1"/>
              <a:t>scanf</a:t>
            </a:r>
            <a:r>
              <a:rPr lang="en-US" altLang="ja-JP" sz="2400" dirty="0"/>
              <a:t> ("%d", p);</a:t>
            </a:r>
          </a:p>
          <a:p>
            <a:pPr>
              <a:defRPr/>
            </a:pPr>
            <a:r>
              <a:rPr lang="en-US" altLang="ja-JP" sz="2400" dirty="0"/>
              <a:t>    </a:t>
            </a:r>
            <a:r>
              <a:rPr lang="en-US" altLang="ja-JP" sz="2400" dirty="0" err="1"/>
              <a:t>printf</a:t>
            </a:r>
            <a:r>
              <a:rPr lang="en-US" altLang="ja-JP" sz="2400" dirty="0"/>
              <a:t> ("*p = %d\n", *p);</a:t>
            </a:r>
          </a:p>
          <a:p>
            <a:pPr>
              <a:defRPr/>
            </a:pPr>
            <a:r>
              <a:rPr lang="en-US" altLang="ja-JP" sz="2400" dirty="0"/>
              <a:t> </a:t>
            </a:r>
            <a:r>
              <a:rPr lang="ja-JP" altLang="en-US" sz="2400" dirty="0"/>
              <a:t>   </a:t>
            </a:r>
            <a:r>
              <a:rPr lang="en-US" altLang="ja-JP" sz="2400" dirty="0"/>
              <a:t>free(p);</a:t>
            </a:r>
          </a:p>
          <a:p>
            <a:pPr>
              <a:defRPr/>
            </a:pPr>
            <a:r>
              <a:rPr lang="en-US" altLang="ja-JP" sz="2400" dirty="0"/>
              <a:t>  }</a:t>
            </a:r>
          </a:p>
          <a:p>
            <a:pPr>
              <a:defRPr/>
            </a:pPr>
            <a:r>
              <a:rPr lang="en-US" altLang="ja-JP" sz="2400" dirty="0"/>
              <a:t>  return 0;</a:t>
            </a:r>
          </a:p>
          <a:p>
            <a:pPr>
              <a:defRPr/>
            </a:pPr>
            <a:r>
              <a:rPr lang="en-US" altLang="ja-JP" sz="2400" dirty="0"/>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Rectangle 2"/>
          <p:cNvSpPr>
            <a:spLocks noGrp="1" noChangeArrowheads="1"/>
          </p:cNvSpPr>
          <p:nvPr>
            <p:ph type="title"/>
          </p:nvPr>
        </p:nvSpPr>
        <p:spPr>
          <a:xfrm>
            <a:off x="714348" y="214290"/>
            <a:ext cx="7620000" cy="685800"/>
          </a:xfrm>
        </p:spPr>
        <p:txBody>
          <a:bodyPr/>
          <a:lstStyle/>
          <a:p>
            <a:pPr eaLnBrk="1" hangingPunct="1">
              <a:defRPr/>
            </a:pPr>
            <a:r>
              <a:rPr lang="en-US" altLang="ja-JP" sz="3400" dirty="0"/>
              <a:t>1</a:t>
            </a:r>
            <a:r>
              <a:rPr lang="ja-JP" altLang="en-US" sz="3400" dirty="0"/>
              <a:t>次元配列の動的確保</a:t>
            </a:r>
          </a:p>
        </p:txBody>
      </p:sp>
      <p:sp>
        <p:nvSpPr>
          <p:cNvPr id="25605" name="Rectangle 3"/>
          <p:cNvSpPr>
            <a:spLocks noGrp="1" noChangeArrowheads="1"/>
          </p:cNvSpPr>
          <p:nvPr>
            <p:ph type="body" idx="1"/>
          </p:nvPr>
        </p:nvSpPr>
        <p:spPr>
          <a:xfrm>
            <a:off x="457200" y="1600201"/>
            <a:ext cx="8229600" cy="971544"/>
          </a:xfrm>
        </p:spPr>
        <p:txBody>
          <a:bodyPr>
            <a:normAutofit fontScale="92500" lnSpcReduction="10000"/>
          </a:bodyPr>
          <a:lstStyle/>
          <a:p>
            <a:pPr eaLnBrk="1" hangingPunct="1"/>
            <a:r>
              <a:rPr lang="ja-JP" altLang="en-US" dirty="0"/>
              <a:t>配列宣言の例</a:t>
            </a:r>
            <a:endParaRPr lang="en-US" altLang="ja-JP" dirty="0"/>
          </a:p>
          <a:p>
            <a:pPr lvl="1" eaLnBrk="1" hangingPunct="1">
              <a:buFont typeface="Wingdings" pitchFamily="-64" charset="2"/>
              <a:buNone/>
            </a:pPr>
            <a:r>
              <a:rPr lang="en-US" altLang="ja-JP" dirty="0" err="1"/>
              <a:t>int</a:t>
            </a:r>
            <a:r>
              <a:rPr lang="en-US" altLang="ja-JP" dirty="0"/>
              <a:t>  x[10];</a:t>
            </a:r>
          </a:p>
        </p:txBody>
      </p:sp>
      <p:sp>
        <p:nvSpPr>
          <p:cNvPr id="25608" name="Text Box 6"/>
          <p:cNvSpPr txBox="1">
            <a:spLocks noChangeArrowheads="1"/>
          </p:cNvSpPr>
          <p:nvPr/>
        </p:nvSpPr>
        <p:spPr bwMode="auto">
          <a:xfrm>
            <a:off x="3347864" y="1601505"/>
            <a:ext cx="5367540" cy="1323439"/>
          </a:xfrm>
          <a:prstGeom prst="rect">
            <a:avLst/>
          </a:prstGeom>
          <a:noFill/>
          <a:ln w="9525">
            <a:noFill/>
            <a:miter lim="800000"/>
            <a:headEnd/>
            <a:tailEnd/>
          </a:ln>
        </p:spPr>
        <p:txBody>
          <a:bodyPr wrap="square">
            <a:spAutoFit/>
          </a:bodyPr>
          <a:lstStyle/>
          <a:p>
            <a:r>
              <a:rPr lang="ja-JP" altLang="en-US" sz="2000" b="0" dirty="0"/>
              <a:t>配列の要素数は定数式でなければならない。</a:t>
            </a:r>
            <a:endParaRPr lang="en-US" altLang="ja-JP" sz="2000" b="0" dirty="0"/>
          </a:p>
          <a:p>
            <a:r>
              <a:rPr lang="ja-JP" altLang="en-US" sz="2000" b="0" dirty="0"/>
              <a:t>要素数を変数とすることは</a:t>
            </a:r>
            <a:r>
              <a:rPr lang="en-US" altLang="ja-JP" sz="2000" b="0" dirty="0"/>
              <a:t>1990</a:t>
            </a:r>
            <a:r>
              <a:rPr lang="ja-JP" altLang="en-US" sz="2000" b="0" dirty="0"/>
              <a:t>年の</a:t>
            </a:r>
            <a:r>
              <a:rPr lang="en-US" altLang="ja-JP" sz="2000" b="0" dirty="0"/>
              <a:t>ISO</a:t>
            </a:r>
            <a:r>
              <a:rPr lang="ja-JP" altLang="en-US" sz="2000" b="0" dirty="0"/>
              <a:t>規格では許されていない。</a:t>
            </a:r>
            <a:endParaRPr lang="en-US" altLang="ja-JP" sz="2000" b="0" dirty="0"/>
          </a:p>
          <a:p>
            <a:r>
              <a:rPr lang="ja-JP" altLang="en-US" sz="2000" dirty="0"/>
              <a:t>（注）</a:t>
            </a:r>
            <a:r>
              <a:rPr lang="en-US" altLang="ja-JP" sz="2000" dirty="0"/>
              <a:t>1999</a:t>
            </a:r>
            <a:r>
              <a:rPr lang="ja-JP" altLang="en-US" sz="2000" dirty="0"/>
              <a:t>年の</a:t>
            </a:r>
            <a:r>
              <a:rPr lang="en-US" altLang="ja-JP" sz="2000" dirty="0"/>
              <a:t>ISO</a:t>
            </a:r>
            <a:r>
              <a:rPr lang="ja-JP" altLang="en-US" sz="2000" dirty="0"/>
              <a:t>規格</a:t>
            </a:r>
            <a:r>
              <a:rPr lang="en-US" altLang="ja-JP" sz="2000" dirty="0"/>
              <a:t>(C99)</a:t>
            </a:r>
            <a:r>
              <a:rPr lang="ja-JP" altLang="en-US" sz="2000" dirty="0"/>
              <a:t>では許されているが。</a:t>
            </a:r>
            <a:endParaRPr lang="en-US" altLang="ja-JP" sz="2000" b="0" dirty="0"/>
          </a:p>
        </p:txBody>
      </p:sp>
      <p:sp>
        <p:nvSpPr>
          <p:cNvPr id="25612" name="AutoShape 10"/>
          <p:cNvSpPr>
            <a:spLocks noChangeArrowheads="1"/>
          </p:cNvSpPr>
          <p:nvPr/>
        </p:nvSpPr>
        <p:spPr bwMode="auto">
          <a:xfrm>
            <a:off x="3419872" y="3445943"/>
            <a:ext cx="936104" cy="419338"/>
          </a:xfrm>
          <a:prstGeom prst="downArrow">
            <a:avLst>
              <a:gd name="adj1" fmla="val 50000"/>
              <a:gd name="adj2" fmla="val 25000"/>
            </a:avLst>
          </a:prstGeom>
          <a:solidFill>
            <a:srgbClr val="FF0000"/>
          </a:solidFill>
          <a:ln w="9525">
            <a:noFill/>
            <a:miter lim="800000"/>
            <a:headEnd/>
            <a:tailEnd/>
          </a:ln>
        </p:spPr>
        <p:txBody>
          <a:bodyPr wrap="square" anchor="ctr">
            <a:spAutoFit/>
          </a:bodyPr>
          <a:lstStyle/>
          <a:p>
            <a:endParaRPr lang="ja-JP" altLang="en-US"/>
          </a:p>
        </p:txBody>
      </p:sp>
      <p:sp>
        <p:nvSpPr>
          <p:cNvPr id="13" name="正方形/長方形 12"/>
          <p:cNvSpPr/>
          <p:nvPr/>
        </p:nvSpPr>
        <p:spPr>
          <a:xfrm>
            <a:off x="899592" y="4419109"/>
            <a:ext cx="7143800" cy="954107"/>
          </a:xfrm>
          <a:prstGeom prst="rect">
            <a:avLst/>
          </a:prstGeom>
        </p:spPr>
        <p:txBody>
          <a:bodyPr wrap="square">
            <a:spAutoFit/>
          </a:bodyPr>
          <a:lstStyle/>
          <a:p>
            <a:r>
              <a:rPr lang="ja-JP" altLang="en-US" sz="2800" dirty="0"/>
              <a:t>実行時に領域を確保することにより、適切な長さの配列を用いることができる。</a:t>
            </a:r>
            <a:endParaRPr lang="en-US" altLang="ja-JP"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AutoShape 6"/>
          <p:cNvSpPr>
            <a:spLocks noChangeArrowheads="1"/>
          </p:cNvSpPr>
          <p:nvPr/>
        </p:nvSpPr>
        <p:spPr bwMode="auto">
          <a:xfrm>
            <a:off x="7489854" y="5752123"/>
            <a:ext cx="1439863" cy="504825"/>
          </a:xfrm>
          <a:prstGeom prst="cube">
            <a:avLst>
              <a:gd name="adj" fmla="val 25000"/>
            </a:avLst>
          </a:prstGeom>
          <a:solidFill>
            <a:schemeClr val="bg1"/>
          </a:solidFill>
          <a:ln w="9525">
            <a:solidFill>
              <a:schemeClr val="tx1"/>
            </a:solidFill>
            <a:miter lim="800000"/>
            <a:headEnd/>
            <a:tailEnd/>
          </a:ln>
        </p:spPr>
        <p:txBody>
          <a:bodyPr wrap="none" anchor="ctr" anchorCtr="1"/>
          <a:lstStyle/>
          <a:p>
            <a:r>
              <a:rPr lang="en-US" altLang="ja-JP" dirty="0"/>
              <a:t>p</a:t>
            </a:r>
            <a:endParaRPr lang="ja-JP" altLang="en-US" dirty="0"/>
          </a:p>
        </p:txBody>
      </p:sp>
      <p:sp>
        <p:nvSpPr>
          <p:cNvPr id="418818" name="Rectangle 2"/>
          <p:cNvSpPr>
            <a:spLocks noGrp="1" noChangeArrowheads="1"/>
          </p:cNvSpPr>
          <p:nvPr>
            <p:ph type="title"/>
          </p:nvPr>
        </p:nvSpPr>
        <p:spPr>
          <a:xfrm>
            <a:off x="893607" y="68240"/>
            <a:ext cx="3277598" cy="638452"/>
          </a:xfrm>
        </p:spPr>
        <p:txBody>
          <a:bodyPr>
            <a:normAutofit fontScale="90000"/>
          </a:bodyPr>
          <a:lstStyle/>
          <a:p>
            <a:pPr eaLnBrk="1" hangingPunct="1">
              <a:defRPr/>
            </a:pPr>
            <a:r>
              <a:rPr lang="ja-JP" altLang="en-US" sz="3000" dirty="0"/>
              <a:t>例（打ち込んで確認）</a:t>
            </a:r>
          </a:p>
        </p:txBody>
      </p:sp>
      <p:sp>
        <p:nvSpPr>
          <p:cNvPr id="26632" name="AutoShape 6"/>
          <p:cNvSpPr>
            <a:spLocks noChangeArrowheads="1"/>
          </p:cNvSpPr>
          <p:nvPr/>
        </p:nvSpPr>
        <p:spPr bwMode="auto">
          <a:xfrm>
            <a:off x="7489855" y="4070604"/>
            <a:ext cx="1439863" cy="504825"/>
          </a:xfrm>
          <a:prstGeom prst="cube">
            <a:avLst>
              <a:gd name="adj" fmla="val 25000"/>
            </a:avLst>
          </a:prstGeom>
          <a:solidFill>
            <a:schemeClr val="bg1"/>
          </a:solidFill>
          <a:ln w="9525">
            <a:solidFill>
              <a:schemeClr val="tx1"/>
            </a:solidFill>
            <a:miter lim="800000"/>
            <a:headEnd/>
            <a:tailEnd/>
          </a:ln>
        </p:spPr>
        <p:txBody>
          <a:bodyPr wrap="none" anchor="ctr"/>
          <a:lstStyle/>
          <a:p>
            <a:endParaRPr lang="ja-JP" altLang="en-US"/>
          </a:p>
        </p:txBody>
      </p:sp>
      <p:grpSp>
        <p:nvGrpSpPr>
          <p:cNvPr id="2" name="Group 7"/>
          <p:cNvGrpSpPr>
            <a:grpSpLocks/>
          </p:cNvGrpSpPr>
          <p:nvPr/>
        </p:nvGrpSpPr>
        <p:grpSpPr bwMode="auto">
          <a:xfrm>
            <a:off x="7489855" y="3708654"/>
            <a:ext cx="1439863" cy="504825"/>
            <a:chOff x="2789" y="2614"/>
            <a:chExt cx="907" cy="318"/>
          </a:xfrm>
        </p:grpSpPr>
        <p:sp>
          <p:nvSpPr>
            <p:cNvPr id="26654" name="AutoShape 8"/>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55" name="Text Box 9"/>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p[4]</a:t>
              </a:r>
            </a:p>
          </p:txBody>
        </p:sp>
      </p:grpSp>
      <p:grpSp>
        <p:nvGrpSpPr>
          <p:cNvPr id="3" name="Group 10"/>
          <p:cNvGrpSpPr>
            <a:grpSpLocks/>
          </p:cNvGrpSpPr>
          <p:nvPr/>
        </p:nvGrpSpPr>
        <p:grpSpPr bwMode="auto">
          <a:xfrm>
            <a:off x="7489855" y="3330829"/>
            <a:ext cx="1439863" cy="504825"/>
            <a:chOff x="2789" y="2614"/>
            <a:chExt cx="907" cy="318"/>
          </a:xfrm>
        </p:grpSpPr>
        <p:sp>
          <p:nvSpPr>
            <p:cNvPr id="26652" name="AutoShape 11"/>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53" name="Text Box 12"/>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p[3]</a:t>
              </a:r>
            </a:p>
          </p:txBody>
        </p:sp>
      </p:grpSp>
      <p:grpSp>
        <p:nvGrpSpPr>
          <p:cNvPr id="4" name="Group 13"/>
          <p:cNvGrpSpPr>
            <a:grpSpLocks/>
          </p:cNvGrpSpPr>
          <p:nvPr/>
        </p:nvGrpSpPr>
        <p:grpSpPr bwMode="auto">
          <a:xfrm>
            <a:off x="7489855" y="2946654"/>
            <a:ext cx="1439863" cy="504825"/>
            <a:chOff x="2789" y="2614"/>
            <a:chExt cx="907" cy="318"/>
          </a:xfrm>
        </p:grpSpPr>
        <p:sp>
          <p:nvSpPr>
            <p:cNvPr id="26650" name="AutoShape 14"/>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51" name="Text Box 15"/>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p[2]</a:t>
              </a:r>
            </a:p>
          </p:txBody>
        </p:sp>
      </p:grpSp>
      <p:grpSp>
        <p:nvGrpSpPr>
          <p:cNvPr id="5" name="Group 16"/>
          <p:cNvGrpSpPr>
            <a:grpSpLocks/>
          </p:cNvGrpSpPr>
          <p:nvPr/>
        </p:nvGrpSpPr>
        <p:grpSpPr bwMode="auto">
          <a:xfrm>
            <a:off x="7489855" y="2581529"/>
            <a:ext cx="1439863" cy="504825"/>
            <a:chOff x="2789" y="2614"/>
            <a:chExt cx="907" cy="318"/>
          </a:xfrm>
        </p:grpSpPr>
        <p:sp>
          <p:nvSpPr>
            <p:cNvPr id="26648" name="AutoShape 17"/>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49" name="Text Box 18"/>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p[1]</a:t>
              </a:r>
            </a:p>
          </p:txBody>
        </p:sp>
      </p:grpSp>
      <p:grpSp>
        <p:nvGrpSpPr>
          <p:cNvPr id="6" name="Group 19"/>
          <p:cNvGrpSpPr>
            <a:grpSpLocks/>
          </p:cNvGrpSpPr>
          <p:nvPr/>
        </p:nvGrpSpPr>
        <p:grpSpPr bwMode="auto">
          <a:xfrm>
            <a:off x="7489855" y="2197354"/>
            <a:ext cx="1439863" cy="504825"/>
            <a:chOff x="2789" y="2614"/>
            <a:chExt cx="907" cy="318"/>
          </a:xfrm>
        </p:grpSpPr>
        <p:sp>
          <p:nvSpPr>
            <p:cNvPr id="26646" name="AutoShape 20"/>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47" name="Text Box 21"/>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p[0]</a:t>
              </a:r>
            </a:p>
          </p:txBody>
        </p:sp>
      </p:grpSp>
      <p:sp>
        <p:nvSpPr>
          <p:cNvPr id="26638" name="AutoShape 22"/>
          <p:cNvSpPr>
            <a:spLocks noChangeArrowheads="1"/>
          </p:cNvSpPr>
          <p:nvPr/>
        </p:nvSpPr>
        <p:spPr bwMode="auto">
          <a:xfrm>
            <a:off x="7489855" y="1838579"/>
            <a:ext cx="1439863" cy="504825"/>
          </a:xfrm>
          <a:prstGeom prst="cube">
            <a:avLst>
              <a:gd name="adj" fmla="val 25000"/>
            </a:avLst>
          </a:prstGeom>
          <a:solidFill>
            <a:schemeClr val="bg1"/>
          </a:solidFill>
          <a:ln w="9525">
            <a:solidFill>
              <a:schemeClr val="tx1"/>
            </a:solidFill>
            <a:miter lim="800000"/>
            <a:headEnd/>
            <a:tailEnd/>
          </a:ln>
        </p:spPr>
        <p:txBody>
          <a:bodyPr wrap="none" anchor="ctr"/>
          <a:lstStyle/>
          <a:p>
            <a:endParaRPr lang="ja-JP" altLang="en-US"/>
          </a:p>
        </p:txBody>
      </p:sp>
      <p:sp>
        <p:nvSpPr>
          <p:cNvPr id="26639" name="AutoShape 23"/>
          <p:cNvSpPr>
            <a:spLocks noChangeArrowheads="1"/>
          </p:cNvSpPr>
          <p:nvPr/>
        </p:nvSpPr>
        <p:spPr bwMode="auto">
          <a:xfrm>
            <a:off x="7489855" y="1478216"/>
            <a:ext cx="1439863" cy="504825"/>
          </a:xfrm>
          <a:prstGeom prst="cube">
            <a:avLst>
              <a:gd name="adj" fmla="val 25000"/>
            </a:avLst>
          </a:prstGeom>
          <a:solidFill>
            <a:schemeClr val="bg1"/>
          </a:solidFill>
          <a:ln w="9525">
            <a:solidFill>
              <a:schemeClr val="tx1"/>
            </a:solidFill>
            <a:miter lim="800000"/>
            <a:headEnd/>
            <a:tailEnd/>
          </a:ln>
        </p:spPr>
        <p:txBody>
          <a:bodyPr wrap="none" anchor="ctr"/>
          <a:lstStyle/>
          <a:p>
            <a:endParaRPr lang="ja-JP" altLang="en-US"/>
          </a:p>
        </p:txBody>
      </p:sp>
      <p:cxnSp>
        <p:nvCxnSpPr>
          <p:cNvPr id="26640" name="AutoShape 24"/>
          <p:cNvCxnSpPr>
            <a:cxnSpLocks noChangeShapeType="1"/>
            <a:stCxn id="31" idx="2"/>
          </p:cNvCxnSpPr>
          <p:nvPr/>
        </p:nvCxnSpPr>
        <p:spPr bwMode="auto">
          <a:xfrm rot="10800000" flipH="1">
            <a:off x="7489854" y="2512870"/>
            <a:ext cx="2" cy="3554768"/>
          </a:xfrm>
          <a:prstGeom prst="bentConnector4">
            <a:avLst>
              <a:gd name="adj1" fmla="val -11430000000"/>
              <a:gd name="adj2" fmla="val 99742"/>
            </a:avLst>
          </a:prstGeom>
          <a:noFill/>
          <a:ln w="9525">
            <a:solidFill>
              <a:schemeClr val="tx1"/>
            </a:solidFill>
            <a:miter lim="800000"/>
            <a:headEnd/>
            <a:tailEnd type="triangle" w="med" len="med"/>
          </a:ln>
        </p:spPr>
      </p:cxnSp>
      <p:sp>
        <p:nvSpPr>
          <p:cNvPr id="26641" name="Text Box 25"/>
          <p:cNvSpPr txBox="1">
            <a:spLocks noChangeArrowheads="1"/>
          </p:cNvSpPr>
          <p:nvPr/>
        </p:nvSpPr>
        <p:spPr bwMode="auto">
          <a:xfrm>
            <a:off x="5652120" y="3106988"/>
            <a:ext cx="1606550" cy="366713"/>
          </a:xfrm>
          <a:prstGeom prst="rect">
            <a:avLst/>
          </a:prstGeom>
          <a:noFill/>
          <a:ln w="9525">
            <a:noFill/>
            <a:miter lim="800000"/>
            <a:headEnd/>
            <a:tailEnd/>
          </a:ln>
        </p:spPr>
        <p:txBody>
          <a:bodyPr wrap="none">
            <a:spAutoFit/>
          </a:bodyPr>
          <a:lstStyle/>
          <a:p>
            <a:r>
              <a:rPr lang="en-US" altLang="ja-JP" dirty="0" err="1"/>
              <a:t>sizeof</a:t>
            </a:r>
            <a:r>
              <a:rPr lang="en-US" altLang="ja-JP" dirty="0"/>
              <a:t>(</a:t>
            </a:r>
            <a:r>
              <a:rPr lang="en-US" altLang="ja-JP" dirty="0" err="1"/>
              <a:t>int</a:t>
            </a:r>
            <a:r>
              <a:rPr lang="en-US" altLang="ja-JP" dirty="0"/>
              <a:t>) * 5</a:t>
            </a:r>
          </a:p>
        </p:txBody>
      </p:sp>
      <p:sp>
        <p:nvSpPr>
          <p:cNvPr id="26642" name="Line 26"/>
          <p:cNvSpPr>
            <a:spLocks noChangeShapeType="1"/>
          </p:cNvSpPr>
          <p:nvPr/>
        </p:nvSpPr>
        <p:spPr bwMode="auto">
          <a:xfrm>
            <a:off x="6175405" y="2348466"/>
            <a:ext cx="1371600" cy="0"/>
          </a:xfrm>
          <a:prstGeom prst="line">
            <a:avLst/>
          </a:prstGeom>
          <a:noFill/>
          <a:ln w="9525">
            <a:solidFill>
              <a:srgbClr val="0080FF"/>
            </a:solidFill>
            <a:round/>
            <a:headEnd/>
            <a:tailEnd/>
          </a:ln>
        </p:spPr>
        <p:txBody>
          <a:bodyPr wrap="none" anchor="ctr">
            <a:spAutoFit/>
          </a:bodyPr>
          <a:lstStyle/>
          <a:p>
            <a:endParaRPr lang="ja-JP" altLang="en-US"/>
          </a:p>
        </p:txBody>
      </p:sp>
      <p:sp>
        <p:nvSpPr>
          <p:cNvPr id="26643" name="Line 27"/>
          <p:cNvSpPr>
            <a:spLocks noChangeShapeType="1"/>
          </p:cNvSpPr>
          <p:nvPr/>
        </p:nvSpPr>
        <p:spPr bwMode="auto">
          <a:xfrm>
            <a:off x="6188105" y="4221416"/>
            <a:ext cx="1371600" cy="0"/>
          </a:xfrm>
          <a:prstGeom prst="line">
            <a:avLst/>
          </a:prstGeom>
          <a:noFill/>
          <a:ln w="9525">
            <a:solidFill>
              <a:srgbClr val="0080FF"/>
            </a:solidFill>
            <a:round/>
            <a:headEnd/>
            <a:tailEnd/>
          </a:ln>
        </p:spPr>
        <p:txBody>
          <a:bodyPr wrap="none" anchor="ctr">
            <a:spAutoFit/>
          </a:bodyPr>
          <a:lstStyle/>
          <a:p>
            <a:endParaRPr lang="ja-JP" altLang="en-US"/>
          </a:p>
        </p:txBody>
      </p:sp>
      <p:sp>
        <p:nvSpPr>
          <p:cNvPr id="26644" name="Line 28"/>
          <p:cNvSpPr>
            <a:spLocks noChangeShapeType="1"/>
          </p:cNvSpPr>
          <p:nvPr/>
        </p:nvSpPr>
        <p:spPr bwMode="auto">
          <a:xfrm>
            <a:off x="7092280" y="2348466"/>
            <a:ext cx="0" cy="1872950"/>
          </a:xfrm>
          <a:prstGeom prst="line">
            <a:avLst/>
          </a:prstGeom>
          <a:noFill/>
          <a:ln w="9525">
            <a:solidFill>
              <a:srgbClr val="0080FF"/>
            </a:solidFill>
            <a:round/>
            <a:headEnd type="triangle" w="med" len="med"/>
            <a:tailEnd type="triangle" w="med" len="med"/>
          </a:ln>
        </p:spPr>
        <p:txBody>
          <a:bodyPr wrap="square" anchor="ctr">
            <a:spAutoFit/>
          </a:bodyPr>
          <a:lstStyle/>
          <a:p>
            <a:endParaRPr lang="ja-JP" altLang="en-US"/>
          </a:p>
        </p:txBody>
      </p:sp>
      <p:sp>
        <p:nvSpPr>
          <p:cNvPr id="32" name="正方形/長方形 31"/>
          <p:cNvSpPr/>
          <p:nvPr/>
        </p:nvSpPr>
        <p:spPr>
          <a:xfrm>
            <a:off x="282522" y="791906"/>
            <a:ext cx="5357850" cy="5940088"/>
          </a:xfrm>
          <a:prstGeom prst="rect">
            <a:avLst/>
          </a:prstGeom>
          <a:ln>
            <a:solidFill>
              <a:schemeClr val="tx1"/>
            </a:solidFill>
          </a:ln>
        </p:spPr>
        <p:txBody>
          <a:bodyPr wrap="square">
            <a:spAutoFit/>
          </a:bodyPr>
          <a:lstStyle/>
          <a:p>
            <a:pPr>
              <a:defRPr/>
            </a:pPr>
            <a:r>
              <a:rPr lang="en-US" altLang="ja-JP" sz="2000" dirty="0"/>
              <a:t>#include &lt;</a:t>
            </a:r>
            <a:r>
              <a:rPr lang="en-US" altLang="ja-JP" sz="2000" dirty="0" err="1"/>
              <a:t>stdio.h</a:t>
            </a:r>
            <a:r>
              <a:rPr lang="en-US" altLang="ja-JP" sz="2000" dirty="0"/>
              <a:t>&gt;</a:t>
            </a:r>
          </a:p>
          <a:p>
            <a:pPr>
              <a:defRPr/>
            </a:pPr>
            <a:r>
              <a:rPr lang="en-US" altLang="ja-JP" sz="2000" dirty="0"/>
              <a:t>#include &lt;</a:t>
            </a:r>
            <a:r>
              <a:rPr lang="en-US" altLang="ja-JP" sz="2000" dirty="0" err="1"/>
              <a:t>stdlib.h</a:t>
            </a:r>
            <a:r>
              <a:rPr lang="en-US" altLang="ja-JP" sz="2000" dirty="0"/>
              <a:t>&gt;</a:t>
            </a:r>
          </a:p>
          <a:p>
            <a:pPr>
              <a:defRPr/>
            </a:pPr>
            <a:r>
              <a:rPr lang="en-US" altLang="ja-JP" sz="2000" dirty="0" err="1"/>
              <a:t>int</a:t>
            </a:r>
            <a:r>
              <a:rPr lang="en-US" altLang="ja-JP" sz="2000" dirty="0"/>
              <a:t> main (void) {</a:t>
            </a:r>
          </a:p>
          <a:p>
            <a:pPr>
              <a:defRPr/>
            </a:pPr>
            <a:r>
              <a:rPr lang="en-US" altLang="ja-JP" sz="2000" dirty="0"/>
              <a:t>  </a:t>
            </a:r>
            <a:r>
              <a:rPr lang="en-US" altLang="ja-JP" sz="2000" dirty="0" err="1"/>
              <a:t>int</a:t>
            </a:r>
            <a:r>
              <a:rPr lang="en-US" altLang="ja-JP" sz="2000" dirty="0"/>
              <a:t>  no, </a:t>
            </a:r>
            <a:r>
              <a:rPr lang="en-US" altLang="ja-JP" sz="2000" dirty="0" err="1"/>
              <a:t>i</a:t>
            </a:r>
            <a:r>
              <a:rPr lang="en-US" altLang="ja-JP" sz="2000" dirty="0"/>
              <a:t>=0;</a:t>
            </a:r>
          </a:p>
          <a:p>
            <a:pPr>
              <a:defRPr/>
            </a:pPr>
            <a:r>
              <a:rPr lang="en-US" altLang="ja-JP" sz="2000" dirty="0"/>
              <a:t>  </a:t>
            </a:r>
            <a:r>
              <a:rPr lang="en-US" altLang="ja-JP" sz="2000" dirty="0" err="1"/>
              <a:t>int</a:t>
            </a:r>
            <a:r>
              <a:rPr lang="en-US" altLang="ja-JP" sz="2000" dirty="0"/>
              <a:t> * p;</a:t>
            </a:r>
          </a:p>
          <a:p>
            <a:pPr>
              <a:defRPr/>
            </a:pPr>
            <a:r>
              <a:rPr lang="en-US" altLang="ja-JP" sz="2000" dirty="0"/>
              <a:t>  </a:t>
            </a:r>
            <a:r>
              <a:rPr lang="en-US" altLang="ja-JP" sz="2000" dirty="0" err="1"/>
              <a:t>printf</a:t>
            </a:r>
            <a:r>
              <a:rPr lang="en-US" altLang="ja-JP" sz="2000" dirty="0"/>
              <a:t>("</a:t>
            </a:r>
            <a:r>
              <a:rPr lang="ja-JP" altLang="en-US" sz="2000" dirty="0"/>
              <a:t>確保する配列の要素数：</a:t>
            </a:r>
            <a:r>
              <a:rPr lang="en-US" altLang="ja-JP" sz="2000" dirty="0"/>
              <a:t>");</a:t>
            </a:r>
          </a:p>
          <a:p>
            <a:pPr>
              <a:defRPr/>
            </a:pPr>
            <a:r>
              <a:rPr lang="en-US" altLang="ja-JP" sz="2000" dirty="0"/>
              <a:t>  </a:t>
            </a:r>
            <a:r>
              <a:rPr lang="en-US" altLang="ja-JP" sz="2000" dirty="0" err="1"/>
              <a:t>scanf</a:t>
            </a:r>
            <a:r>
              <a:rPr lang="en-US" altLang="ja-JP" sz="2000" dirty="0"/>
              <a:t>("%d", &amp;no);</a:t>
            </a:r>
          </a:p>
          <a:p>
            <a:pPr>
              <a:defRPr/>
            </a:pPr>
            <a:r>
              <a:rPr lang="en-US" altLang="ja-JP" sz="2000" dirty="0"/>
              <a:t>  p = </a:t>
            </a:r>
            <a:r>
              <a:rPr lang="en-US" altLang="ja-JP" sz="2000" dirty="0" err="1">
                <a:solidFill>
                  <a:srgbClr val="FF0000"/>
                </a:solidFill>
              </a:rPr>
              <a:t>calloc</a:t>
            </a:r>
            <a:r>
              <a:rPr lang="en-US" altLang="ja-JP" sz="2000" dirty="0">
                <a:solidFill>
                  <a:srgbClr val="FF0000"/>
                </a:solidFill>
              </a:rPr>
              <a:t> (no, </a:t>
            </a:r>
            <a:r>
              <a:rPr lang="en-US" altLang="ja-JP" sz="2000" dirty="0" err="1">
                <a:solidFill>
                  <a:srgbClr val="FF0000"/>
                </a:solidFill>
              </a:rPr>
              <a:t>sizeof</a:t>
            </a:r>
            <a:r>
              <a:rPr lang="en-US" altLang="ja-JP" sz="2000" dirty="0">
                <a:solidFill>
                  <a:srgbClr val="FF0000"/>
                </a:solidFill>
              </a:rPr>
              <a:t> (</a:t>
            </a:r>
            <a:r>
              <a:rPr lang="en-US" altLang="ja-JP" sz="2000" dirty="0" err="1">
                <a:solidFill>
                  <a:srgbClr val="FF0000"/>
                </a:solidFill>
              </a:rPr>
              <a:t>int</a:t>
            </a:r>
            <a:r>
              <a:rPr lang="en-US" altLang="ja-JP" sz="2000" dirty="0">
                <a:solidFill>
                  <a:srgbClr val="FF0000"/>
                </a:solidFill>
              </a:rPr>
              <a:t>))</a:t>
            </a:r>
            <a:r>
              <a:rPr lang="en-US" altLang="ja-JP" sz="2000" dirty="0"/>
              <a:t>;</a:t>
            </a:r>
          </a:p>
          <a:p>
            <a:pPr>
              <a:defRPr/>
            </a:pPr>
            <a:r>
              <a:rPr lang="en-US" altLang="ja-JP" sz="2000" dirty="0"/>
              <a:t>  if (p == NULL)</a:t>
            </a:r>
          </a:p>
          <a:p>
            <a:pPr>
              <a:defRPr/>
            </a:pPr>
            <a:r>
              <a:rPr lang="en-US" altLang="ja-JP" sz="2000" dirty="0"/>
              <a:t>    </a:t>
            </a:r>
            <a:r>
              <a:rPr lang="en-US" altLang="ja-JP" sz="2000" dirty="0" err="1"/>
              <a:t>printf</a:t>
            </a:r>
            <a:r>
              <a:rPr lang="en-US" altLang="ja-JP" sz="2000" dirty="0"/>
              <a:t> ("</a:t>
            </a:r>
            <a:r>
              <a:rPr lang="ja-JP" altLang="en-US" sz="2000" dirty="0"/>
              <a:t>記憶域の確保に失敗しました。</a:t>
            </a:r>
            <a:r>
              <a:rPr lang="en-US" altLang="ja-JP" sz="2000" dirty="0"/>
              <a:t>\n");</a:t>
            </a:r>
          </a:p>
          <a:p>
            <a:pPr>
              <a:defRPr/>
            </a:pPr>
            <a:r>
              <a:rPr lang="en-US" altLang="ja-JP" sz="2000" dirty="0"/>
              <a:t>  else {</a:t>
            </a:r>
          </a:p>
          <a:p>
            <a:pPr>
              <a:defRPr/>
            </a:pPr>
            <a:r>
              <a:rPr lang="en-US" altLang="ja-JP" sz="2000" dirty="0"/>
              <a:t>    for (</a:t>
            </a:r>
            <a:r>
              <a:rPr lang="en-US" altLang="ja-JP" sz="2000" dirty="0" err="1"/>
              <a:t>i</a:t>
            </a:r>
            <a:r>
              <a:rPr lang="en-US" altLang="ja-JP" sz="2000" dirty="0"/>
              <a:t>=0; </a:t>
            </a:r>
            <a:r>
              <a:rPr lang="en-US" altLang="ja-JP" sz="2000" dirty="0" err="1"/>
              <a:t>i</a:t>
            </a:r>
            <a:r>
              <a:rPr lang="en-US" altLang="ja-JP" sz="2000" dirty="0"/>
              <a:t> &lt; no; </a:t>
            </a:r>
            <a:r>
              <a:rPr lang="en-US" altLang="ja-JP" sz="2000" dirty="0" err="1"/>
              <a:t>i</a:t>
            </a:r>
            <a:r>
              <a:rPr lang="en-US" altLang="ja-JP" sz="2000" dirty="0"/>
              <a:t>=i+1)</a:t>
            </a:r>
          </a:p>
          <a:p>
            <a:pPr>
              <a:defRPr/>
            </a:pPr>
            <a:r>
              <a:rPr lang="en-US" altLang="ja-JP" sz="2000" dirty="0"/>
              <a:t>      p[</a:t>
            </a:r>
            <a:r>
              <a:rPr lang="en-US" altLang="ja-JP" sz="2000" dirty="0" err="1"/>
              <a:t>i</a:t>
            </a:r>
            <a:r>
              <a:rPr lang="en-US" altLang="ja-JP" sz="2000" dirty="0"/>
              <a:t>] = </a:t>
            </a:r>
            <a:r>
              <a:rPr lang="en-US" altLang="ja-JP" sz="2000" dirty="0" err="1"/>
              <a:t>i</a:t>
            </a:r>
            <a:r>
              <a:rPr lang="en-US" altLang="ja-JP" sz="2000" dirty="0"/>
              <a:t>; </a:t>
            </a:r>
          </a:p>
          <a:p>
            <a:pPr>
              <a:defRPr/>
            </a:pPr>
            <a:r>
              <a:rPr lang="en-US" altLang="ja-JP" sz="2000" dirty="0"/>
              <a:t>    for (</a:t>
            </a:r>
            <a:r>
              <a:rPr lang="en-US" altLang="ja-JP" sz="2000" dirty="0" err="1"/>
              <a:t>i</a:t>
            </a:r>
            <a:r>
              <a:rPr lang="en-US" altLang="ja-JP" sz="2000" dirty="0"/>
              <a:t>=0; </a:t>
            </a:r>
            <a:r>
              <a:rPr lang="en-US" altLang="ja-JP" sz="2000" dirty="0" err="1"/>
              <a:t>i</a:t>
            </a:r>
            <a:r>
              <a:rPr lang="en-US" altLang="ja-JP" sz="2000" dirty="0"/>
              <a:t> &lt; no; </a:t>
            </a:r>
            <a:r>
              <a:rPr lang="en-US" altLang="ja-JP" sz="2000" dirty="0" err="1"/>
              <a:t>i</a:t>
            </a:r>
            <a:r>
              <a:rPr lang="en-US" altLang="ja-JP" sz="2000" dirty="0"/>
              <a:t>=i+1)</a:t>
            </a:r>
          </a:p>
          <a:p>
            <a:pPr>
              <a:defRPr/>
            </a:pPr>
            <a:r>
              <a:rPr lang="en-US" altLang="ja-JP" sz="2000" dirty="0"/>
              <a:t>      </a:t>
            </a:r>
            <a:r>
              <a:rPr lang="en-US" altLang="ja-JP" sz="2000" dirty="0" err="1"/>
              <a:t>printf</a:t>
            </a:r>
            <a:r>
              <a:rPr lang="en-US" altLang="ja-JP" sz="2000" dirty="0"/>
              <a:t>("p[%d] = %d\n", </a:t>
            </a:r>
            <a:r>
              <a:rPr lang="en-US" altLang="ja-JP" sz="2000" dirty="0" err="1"/>
              <a:t>i</a:t>
            </a:r>
            <a:r>
              <a:rPr lang="en-US" altLang="ja-JP" sz="2000" dirty="0"/>
              <a:t>, p[</a:t>
            </a:r>
            <a:r>
              <a:rPr lang="en-US" altLang="ja-JP" sz="2000" dirty="0" err="1"/>
              <a:t>i</a:t>
            </a:r>
            <a:r>
              <a:rPr lang="en-US" altLang="ja-JP" sz="2000" dirty="0"/>
              <a:t>] );</a:t>
            </a:r>
          </a:p>
          <a:p>
            <a:pPr>
              <a:defRPr/>
            </a:pPr>
            <a:r>
              <a:rPr lang="en-US" altLang="ja-JP" sz="2000" dirty="0"/>
              <a:t>    free (p);</a:t>
            </a:r>
          </a:p>
          <a:p>
            <a:pPr>
              <a:defRPr/>
            </a:pPr>
            <a:r>
              <a:rPr lang="en-US" altLang="ja-JP" sz="2000" dirty="0"/>
              <a:t>  }</a:t>
            </a:r>
          </a:p>
          <a:p>
            <a:pPr>
              <a:defRPr/>
            </a:pPr>
            <a:r>
              <a:rPr lang="en-US" altLang="ja-JP" sz="2000" dirty="0"/>
              <a:t>  return 0;</a:t>
            </a:r>
          </a:p>
          <a:p>
            <a:pPr>
              <a:defRPr/>
            </a:pPr>
            <a:r>
              <a:rPr lang="en-US" altLang="ja-JP" sz="2000" dirty="0"/>
              <a:t>}</a:t>
            </a:r>
          </a:p>
        </p:txBody>
      </p:sp>
      <p:sp>
        <p:nvSpPr>
          <p:cNvPr id="38" name="テキスト ボックス 37"/>
          <p:cNvSpPr txBox="1"/>
          <p:nvPr/>
        </p:nvSpPr>
        <p:spPr>
          <a:xfrm>
            <a:off x="7902837" y="4892301"/>
            <a:ext cx="360996" cy="400110"/>
          </a:xfrm>
          <a:prstGeom prst="rect">
            <a:avLst/>
          </a:prstGeom>
          <a:noFill/>
        </p:spPr>
        <p:txBody>
          <a:bodyPr wrap="none" rtlCol="0">
            <a:spAutoFit/>
          </a:bodyPr>
          <a:lstStyle/>
          <a:p>
            <a:r>
              <a:rPr kumimoji="1" lang="en-US" altLang="ja-JP" sz="2000" dirty="0"/>
              <a:t>…</a:t>
            </a:r>
            <a:endParaRPr kumimoji="1" lang="ja-JP" altLang="en-US" sz="2000" dirty="0"/>
          </a:p>
        </p:txBody>
      </p:sp>
      <p:sp>
        <p:nvSpPr>
          <p:cNvPr id="7" name="テキスト ボックス 6"/>
          <p:cNvSpPr txBox="1"/>
          <p:nvPr/>
        </p:nvSpPr>
        <p:spPr>
          <a:xfrm>
            <a:off x="6302832" y="706692"/>
            <a:ext cx="2662207" cy="461665"/>
          </a:xfrm>
          <a:prstGeom prst="rect">
            <a:avLst/>
          </a:prstGeom>
          <a:noFill/>
        </p:spPr>
        <p:txBody>
          <a:bodyPr wrap="none" rtlCol="0">
            <a:spAutoFit/>
          </a:bodyPr>
          <a:lstStyle/>
          <a:p>
            <a:r>
              <a:rPr kumimoji="1" lang="ja-JP" altLang="en-US" sz="2400" dirty="0"/>
              <a:t>（</a:t>
            </a:r>
            <a:r>
              <a:rPr kumimoji="1" lang="en-US" altLang="ja-JP" sz="2400" dirty="0"/>
              <a:t>5</a:t>
            </a:r>
            <a:r>
              <a:rPr kumimoji="1" lang="ja-JP" altLang="en-US" sz="2400" dirty="0"/>
              <a:t>を入力した場合）</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B24488-858F-0346-98DA-5F0C7EE634F9}"/>
              </a:ext>
            </a:extLst>
          </p:cNvPr>
          <p:cNvSpPr>
            <a:spLocks noGrp="1"/>
          </p:cNvSpPr>
          <p:nvPr>
            <p:ph type="title"/>
          </p:nvPr>
        </p:nvSpPr>
        <p:spPr/>
        <p:txBody>
          <a:bodyPr>
            <a:normAutofit/>
          </a:bodyPr>
          <a:lstStyle/>
          <a:p>
            <a:r>
              <a:rPr kumimoji="1" lang="ja-JP" altLang="en-US"/>
              <a:t>リスト</a:t>
            </a:r>
            <a:r>
              <a:rPr lang="ja-JP" altLang="en-US" sz="3600">
                <a:solidFill>
                  <a:prstClr val="black"/>
                </a:solidFill>
              </a:rPr>
              <a:t>（新・明解</a:t>
            </a:r>
            <a:r>
              <a:rPr lang="en-US" altLang="ja-JP" sz="3600" dirty="0">
                <a:solidFill>
                  <a:prstClr val="black"/>
                </a:solidFill>
              </a:rPr>
              <a:t>C</a:t>
            </a:r>
            <a:r>
              <a:rPr lang="ja-JP" altLang="en-US" sz="3600">
                <a:solidFill>
                  <a:prstClr val="black"/>
                </a:solidFill>
              </a:rPr>
              <a:t>言語実践編</a:t>
            </a:r>
            <a:r>
              <a:rPr lang="en-US" altLang="ja-JP" sz="3600" dirty="0">
                <a:solidFill>
                  <a:prstClr val="black"/>
                </a:solidFill>
              </a:rPr>
              <a:t>12</a:t>
            </a:r>
            <a:r>
              <a:rPr lang="ja-JP" altLang="en-US" sz="3600">
                <a:solidFill>
                  <a:prstClr val="black"/>
                </a:solidFill>
              </a:rPr>
              <a:t>章参照）</a:t>
            </a:r>
            <a:endParaRPr kumimoji="1" lang="ja-JP" altLang="en-US"/>
          </a:p>
        </p:txBody>
      </p:sp>
      <p:sp>
        <p:nvSpPr>
          <p:cNvPr id="3" name="コンテンツ プレースホルダー 2">
            <a:extLst>
              <a:ext uri="{FF2B5EF4-FFF2-40B4-BE49-F238E27FC236}">
                <a16:creationId xmlns:a16="http://schemas.microsoft.com/office/drawing/2014/main" id="{7FC95DB0-8039-4C4F-AFDE-006E371FCAE8}"/>
              </a:ext>
            </a:extLst>
          </p:cNvPr>
          <p:cNvSpPr>
            <a:spLocks noGrp="1"/>
          </p:cNvSpPr>
          <p:nvPr>
            <p:ph idx="1"/>
          </p:nvPr>
        </p:nvSpPr>
        <p:spPr>
          <a:xfrm>
            <a:off x="457200" y="1600200"/>
            <a:ext cx="8229600" cy="1143001"/>
          </a:xfrm>
        </p:spPr>
        <p:txBody>
          <a:bodyPr/>
          <a:lstStyle/>
          <a:p>
            <a:r>
              <a:rPr kumimoji="1" lang="ja-JP" altLang="en-US"/>
              <a:t>リストとは、データが一列に連なっているデータ構造である。</a:t>
            </a:r>
          </a:p>
        </p:txBody>
      </p:sp>
      <p:sp>
        <p:nvSpPr>
          <p:cNvPr id="4" name="正方形/長方形 3">
            <a:extLst>
              <a:ext uri="{FF2B5EF4-FFF2-40B4-BE49-F238E27FC236}">
                <a16:creationId xmlns:a16="http://schemas.microsoft.com/office/drawing/2014/main" id="{DC0C30FD-BA26-3C4C-8700-CB71A43B2B7D}"/>
              </a:ext>
            </a:extLst>
          </p:cNvPr>
          <p:cNvSpPr/>
          <p:nvPr/>
        </p:nvSpPr>
        <p:spPr>
          <a:xfrm>
            <a:off x="914400" y="3218213"/>
            <a:ext cx="1852550" cy="7362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a:extLst>
              <a:ext uri="{FF2B5EF4-FFF2-40B4-BE49-F238E27FC236}">
                <a16:creationId xmlns:a16="http://schemas.microsoft.com/office/drawing/2014/main" id="{630E5121-E5F6-004B-80E2-892C4AEC44CD}"/>
              </a:ext>
            </a:extLst>
          </p:cNvPr>
          <p:cNvCxnSpPr>
            <a:stCxn id="4" idx="0"/>
            <a:endCxn id="4" idx="2"/>
          </p:cNvCxnSpPr>
          <p:nvPr/>
        </p:nvCxnSpPr>
        <p:spPr>
          <a:xfrm>
            <a:off x="1840675" y="3218213"/>
            <a:ext cx="0" cy="7362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233C29F1-D4BE-574F-B9A8-416D72D2790B}"/>
              </a:ext>
            </a:extLst>
          </p:cNvPr>
          <p:cNvSpPr txBox="1"/>
          <p:nvPr/>
        </p:nvSpPr>
        <p:spPr>
          <a:xfrm>
            <a:off x="1187551" y="3302868"/>
            <a:ext cx="379973" cy="584775"/>
          </a:xfrm>
          <a:prstGeom prst="rect">
            <a:avLst/>
          </a:prstGeom>
          <a:noFill/>
        </p:spPr>
        <p:txBody>
          <a:bodyPr wrap="square" rtlCol="0">
            <a:spAutoFit/>
          </a:bodyPr>
          <a:lstStyle/>
          <a:p>
            <a:pPr algn="ctr"/>
            <a:r>
              <a:rPr kumimoji="1" lang="en-US" altLang="ja-JP" sz="3200" dirty="0"/>
              <a:t>3</a:t>
            </a:r>
            <a:endParaRPr kumimoji="1" lang="ja-JP" altLang="en-US" sz="3200"/>
          </a:p>
        </p:txBody>
      </p:sp>
      <p:sp>
        <p:nvSpPr>
          <p:cNvPr id="8" name="正方形/長方形 7">
            <a:extLst>
              <a:ext uri="{FF2B5EF4-FFF2-40B4-BE49-F238E27FC236}">
                <a16:creationId xmlns:a16="http://schemas.microsoft.com/office/drawing/2014/main" id="{EB5EF317-DFA5-7C40-B572-8815F57D8AA9}"/>
              </a:ext>
            </a:extLst>
          </p:cNvPr>
          <p:cNvSpPr/>
          <p:nvPr/>
        </p:nvSpPr>
        <p:spPr>
          <a:xfrm>
            <a:off x="3429989" y="3227119"/>
            <a:ext cx="1852550" cy="7362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a:extLst>
              <a:ext uri="{FF2B5EF4-FFF2-40B4-BE49-F238E27FC236}">
                <a16:creationId xmlns:a16="http://schemas.microsoft.com/office/drawing/2014/main" id="{D837AADB-6D9D-0B49-B153-EABEBE2BBAE5}"/>
              </a:ext>
            </a:extLst>
          </p:cNvPr>
          <p:cNvCxnSpPr>
            <a:stCxn id="8" idx="0"/>
            <a:endCxn id="8" idx="2"/>
          </p:cNvCxnSpPr>
          <p:nvPr/>
        </p:nvCxnSpPr>
        <p:spPr>
          <a:xfrm>
            <a:off x="4356264" y="3227119"/>
            <a:ext cx="0" cy="7362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C30012A9-05B4-3B4D-A6F3-BA18069F06ED}"/>
              </a:ext>
            </a:extLst>
          </p:cNvPr>
          <p:cNvSpPr txBox="1"/>
          <p:nvPr/>
        </p:nvSpPr>
        <p:spPr>
          <a:xfrm>
            <a:off x="3703140" y="3311774"/>
            <a:ext cx="379973" cy="584775"/>
          </a:xfrm>
          <a:prstGeom prst="rect">
            <a:avLst/>
          </a:prstGeom>
          <a:noFill/>
        </p:spPr>
        <p:txBody>
          <a:bodyPr wrap="square" rtlCol="0">
            <a:spAutoFit/>
          </a:bodyPr>
          <a:lstStyle/>
          <a:p>
            <a:pPr algn="ctr"/>
            <a:r>
              <a:rPr kumimoji="1" lang="en-US" altLang="ja-JP" sz="3200" dirty="0"/>
              <a:t>7</a:t>
            </a:r>
            <a:endParaRPr kumimoji="1" lang="ja-JP" altLang="en-US" sz="3200"/>
          </a:p>
        </p:txBody>
      </p:sp>
      <p:sp>
        <p:nvSpPr>
          <p:cNvPr id="11" name="正方形/長方形 10">
            <a:extLst>
              <a:ext uri="{FF2B5EF4-FFF2-40B4-BE49-F238E27FC236}">
                <a16:creationId xmlns:a16="http://schemas.microsoft.com/office/drawing/2014/main" id="{DFF7373A-C97F-FA43-8FBB-80D7CB6A44A0}"/>
              </a:ext>
            </a:extLst>
          </p:cNvPr>
          <p:cNvSpPr/>
          <p:nvPr/>
        </p:nvSpPr>
        <p:spPr>
          <a:xfrm>
            <a:off x="5968339" y="3218213"/>
            <a:ext cx="1852550" cy="7362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1">
            <a:extLst>
              <a:ext uri="{FF2B5EF4-FFF2-40B4-BE49-F238E27FC236}">
                <a16:creationId xmlns:a16="http://schemas.microsoft.com/office/drawing/2014/main" id="{E355EAF0-3F8A-7F40-BF8F-2AA10B622204}"/>
              </a:ext>
            </a:extLst>
          </p:cNvPr>
          <p:cNvCxnSpPr>
            <a:stCxn id="11" idx="0"/>
            <a:endCxn id="11" idx="2"/>
          </p:cNvCxnSpPr>
          <p:nvPr/>
        </p:nvCxnSpPr>
        <p:spPr>
          <a:xfrm>
            <a:off x="6894614" y="3218213"/>
            <a:ext cx="0" cy="7362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37EA2CA7-8F97-C64D-8BCF-4B073C88193E}"/>
              </a:ext>
            </a:extLst>
          </p:cNvPr>
          <p:cNvSpPr txBox="1"/>
          <p:nvPr/>
        </p:nvSpPr>
        <p:spPr>
          <a:xfrm>
            <a:off x="6241490" y="3302868"/>
            <a:ext cx="379973" cy="584775"/>
          </a:xfrm>
          <a:prstGeom prst="rect">
            <a:avLst/>
          </a:prstGeom>
          <a:noFill/>
        </p:spPr>
        <p:txBody>
          <a:bodyPr wrap="square" rtlCol="0">
            <a:spAutoFit/>
          </a:bodyPr>
          <a:lstStyle/>
          <a:p>
            <a:pPr algn="ctr"/>
            <a:r>
              <a:rPr kumimoji="1" lang="en-US" altLang="ja-JP" sz="3200" dirty="0"/>
              <a:t>6</a:t>
            </a:r>
            <a:endParaRPr kumimoji="1" lang="ja-JP" altLang="en-US" sz="3200"/>
          </a:p>
        </p:txBody>
      </p:sp>
      <p:cxnSp>
        <p:nvCxnSpPr>
          <p:cNvPr id="15" name="直線コネクタ 14">
            <a:extLst>
              <a:ext uri="{FF2B5EF4-FFF2-40B4-BE49-F238E27FC236}">
                <a16:creationId xmlns:a16="http://schemas.microsoft.com/office/drawing/2014/main" id="{FB9F7797-D411-5643-8C34-47A0CD0830D6}"/>
              </a:ext>
            </a:extLst>
          </p:cNvPr>
          <p:cNvCxnSpPr>
            <a:endCxn id="11" idx="2"/>
          </p:cNvCxnSpPr>
          <p:nvPr/>
        </p:nvCxnSpPr>
        <p:spPr>
          <a:xfrm flipH="1">
            <a:off x="6894614" y="3218213"/>
            <a:ext cx="926275" cy="7362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43311443-3E6A-C940-B885-9EE570ACF619}"/>
              </a:ext>
            </a:extLst>
          </p:cNvPr>
          <p:cNvCxnSpPr>
            <a:cxnSpLocks/>
          </p:cNvCxnSpPr>
          <p:nvPr/>
        </p:nvCxnSpPr>
        <p:spPr>
          <a:xfrm flipV="1">
            <a:off x="2303814" y="2925763"/>
            <a:ext cx="1" cy="669491"/>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9B3CB5DD-8880-EC44-BF24-E35095E589B6}"/>
              </a:ext>
            </a:extLst>
          </p:cNvPr>
          <p:cNvCxnSpPr>
            <a:cxnSpLocks/>
          </p:cNvCxnSpPr>
          <p:nvPr/>
        </p:nvCxnSpPr>
        <p:spPr>
          <a:xfrm>
            <a:off x="2303814" y="2925763"/>
            <a:ext cx="736287"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29" name="直線コネクタ 28">
            <a:extLst>
              <a:ext uri="{FF2B5EF4-FFF2-40B4-BE49-F238E27FC236}">
                <a16:creationId xmlns:a16="http://schemas.microsoft.com/office/drawing/2014/main" id="{A538376D-26F7-3F42-A6BD-012C4F6FE281}"/>
              </a:ext>
            </a:extLst>
          </p:cNvPr>
          <p:cNvCxnSpPr>
            <a:cxnSpLocks/>
          </p:cNvCxnSpPr>
          <p:nvPr/>
        </p:nvCxnSpPr>
        <p:spPr>
          <a:xfrm>
            <a:off x="3040101" y="2925763"/>
            <a:ext cx="0" cy="66949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矢印コネクタ 32">
            <a:extLst>
              <a:ext uri="{FF2B5EF4-FFF2-40B4-BE49-F238E27FC236}">
                <a16:creationId xmlns:a16="http://schemas.microsoft.com/office/drawing/2014/main" id="{6D99D611-96F1-874C-8042-41579CFB61E6}"/>
              </a:ext>
            </a:extLst>
          </p:cNvPr>
          <p:cNvCxnSpPr>
            <a:cxnSpLocks/>
            <a:endCxn id="8" idx="1"/>
          </p:cNvCxnSpPr>
          <p:nvPr/>
        </p:nvCxnSpPr>
        <p:spPr>
          <a:xfrm>
            <a:off x="3045059" y="3595254"/>
            <a:ext cx="38493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A909FBCD-1300-A849-BF71-4E5192F99952}"/>
              </a:ext>
            </a:extLst>
          </p:cNvPr>
          <p:cNvCxnSpPr>
            <a:cxnSpLocks/>
          </p:cNvCxnSpPr>
          <p:nvPr/>
        </p:nvCxnSpPr>
        <p:spPr>
          <a:xfrm flipV="1">
            <a:off x="4819847" y="2946505"/>
            <a:ext cx="1" cy="669491"/>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0D5D32C8-AABB-3C4D-8CDF-BB7EDD660C42}"/>
              </a:ext>
            </a:extLst>
          </p:cNvPr>
          <p:cNvCxnSpPr>
            <a:cxnSpLocks/>
          </p:cNvCxnSpPr>
          <p:nvPr/>
        </p:nvCxnSpPr>
        <p:spPr>
          <a:xfrm>
            <a:off x="4819847" y="2946505"/>
            <a:ext cx="736287"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40" name="直線コネクタ 39">
            <a:extLst>
              <a:ext uri="{FF2B5EF4-FFF2-40B4-BE49-F238E27FC236}">
                <a16:creationId xmlns:a16="http://schemas.microsoft.com/office/drawing/2014/main" id="{0B1A70B7-036A-6241-95C4-35E8529CA7B7}"/>
              </a:ext>
            </a:extLst>
          </p:cNvPr>
          <p:cNvCxnSpPr>
            <a:cxnSpLocks/>
          </p:cNvCxnSpPr>
          <p:nvPr/>
        </p:nvCxnSpPr>
        <p:spPr>
          <a:xfrm>
            <a:off x="5556134" y="2946505"/>
            <a:ext cx="0" cy="66949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矢印コネクタ 40">
            <a:extLst>
              <a:ext uri="{FF2B5EF4-FFF2-40B4-BE49-F238E27FC236}">
                <a16:creationId xmlns:a16="http://schemas.microsoft.com/office/drawing/2014/main" id="{B4727C18-62E2-674D-94ED-D5FD55AFD5FB}"/>
              </a:ext>
            </a:extLst>
          </p:cNvPr>
          <p:cNvCxnSpPr>
            <a:cxnSpLocks/>
          </p:cNvCxnSpPr>
          <p:nvPr/>
        </p:nvCxnSpPr>
        <p:spPr>
          <a:xfrm>
            <a:off x="5561092" y="3615996"/>
            <a:ext cx="38493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テキスト ボックス 41">
            <a:extLst>
              <a:ext uri="{FF2B5EF4-FFF2-40B4-BE49-F238E27FC236}">
                <a16:creationId xmlns:a16="http://schemas.microsoft.com/office/drawing/2014/main" id="{831BD89A-88BF-EA4A-971C-AD14A489CBDB}"/>
              </a:ext>
            </a:extLst>
          </p:cNvPr>
          <p:cNvSpPr txBox="1"/>
          <p:nvPr/>
        </p:nvSpPr>
        <p:spPr>
          <a:xfrm>
            <a:off x="562134" y="4614911"/>
            <a:ext cx="8019732" cy="1938992"/>
          </a:xfrm>
          <a:prstGeom prst="rect">
            <a:avLst/>
          </a:prstGeom>
          <a:noFill/>
        </p:spPr>
        <p:txBody>
          <a:bodyPr wrap="square" rtlCol="0">
            <a:spAutoFit/>
          </a:bodyPr>
          <a:lstStyle/>
          <a:p>
            <a:r>
              <a:rPr kumimoji="1" lang="ja-JP" altLang="en-US" sz="2400"/>
              <a:t>リストは、配列と異なり、要素がメモリ中の連続した領域に保存されるわけではなく、ある要素の次の要素はポインタで指す。リストは、一列のデータを作成した後で要素の追加や削除をする場合に</a:t>
            </a:r>
            <a:r>
              <a:rPr lang="ja-JP" altLang="en-US" sz="2400"/>
              <a:t>用いる。</a:t>
            </a:r>
            <a:endParaRPr kumimoji="1" lang="en-US" altLang="ja-JP" sz="2400" dirty="0"/>
          </a:p>
          <a:p>
            <a:r>
              <a:rPr lang="ja-JP" altLang="en-US" sz="2400"/>
              <a:t>詳しくは</a:t>
            </a:r>
            <a:r>
              <a:rPr lang="en-US" altLang="ja-JP" sz="2400" dirty="0"/>
              <a:t>2</a:t>
            </a:r>
            <a:r>
              <a:rPr lang="ja-JP" altLang="en-US" sz="2400"/>
              <a:t>年生のデータ構造とアルゴリズムで学習してください。</a:t>
            </a:r>
            <a:endParaRPr kumimoji="1" lang="ja-JP" altLang="en-US" sz="2400"/>
          </a:p>
        </p:txBody>
      </p:sp>
    </p:spTree>
    <p:extLst>
      <p:ext uri="{BB962C8B-B14F-4D97-AF65-F5344CB8AC3E}">
        <p14:creationId xmlns:p14="http://schemas.microsoft.com/office/powerpoint/2010/main" val="14167548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EFE3CF-1F68-7C4A-8055-450D07D4E404}"/>
              </a:ext>
            </a:extLst>
          </p:cNvPr>
          <p:cNvSpPr>
            <a:spLocks noGrp="1"/>
          </p:cNvSpPr>
          <p:nvPr>
            <p:ph type="title"/>
          </p:nvPr>
        </p:nvSpPr>
        <p:spPr/>
        <p:txBody>
          <a:bodyPr/>
          <a:lstStyle/>
          <a:p>
            <a:r>
              <a:rPr kumimoji="1" lang="ja-JP" altLang="en-US"/>
              <a:t>リストの要素</a:t>
            </a:r>
            <a:r>
              <a:rPr kumimoji="1" lang="en-US" altLang="ja-JP" dirty="0"/>
              <a:t>1</a:t>
            </a:r>
            <a:r>
              <a:rPr kumimoji="1" lang="ja-JP" altLang="en-US"/>
              <a:t>つ分のデータ構造</a:t>
            </a:r>
          </a:p>
        </p:txBody>
      </p:sp>
      <p:sp>
        <p:nvSpPr>
          <p:cNvPr id="3" name="コンテンツ プレースホルダー 2">
            <a:extLst>
              <a:ext uri="{FF2B5EF4-FFF2-40B4-BE49-F238E27FC236}">
                <a16:creationId xmlns:a16="http://schemas.microsoft.com/office/drawing/2014/main" id="{110C19B4-A8E5-2747-975F-E3DFF587FEA2}"/>
              </a:ext>
            </a:extLst>
          </p:cNvPr>
          <p:cNvSpPr>
            <a:spLocks noGrp="1"/>
          </p:cNvSpPr>
          <p:nvPr>
            <p:ph idx="1"/>
          </p:nvPr>
        </p:nvSpPr>
        <p:spPr>
          <a:xfrm>
            <a:off x="935533" y="1516119"/>
            <a:ext cx="3624593" cy="2278754"/>
          </a:xfrm>
          <a:ln>
            <a:noFill/>
          </a:ln>
        </p:spPr>
        <p:txBody>
          <a:bodyPr>
            <a:normAutofit fontScale="92500"/>
          </a:bodyPr>
          <a:lstStyle/>
          <a:p>
            <a:pPr marL="0" indent="0">
              <a:buNone/>
            </a:pPr>
            <a:r>
              <a:rPr lang="en-US" altLang="ja-JP" dirty="0">
                <a:highlight>
                  <a:srgbClr val="FFFF00"/>
                </a:highlight>
              </a:rPr>
              <a:t>struct node</a:t>
            </a:r>
            <a:r>
              <a:rPr lang="en-US" altLang="ja-JP" dirty="0"/>
              <a:t> {</a:t>
            </a:r>
          </a:p>
          <a:p>
            <a:pPr marL="0" indent="0">
              <a:buNone/>
            </a:pPr>
            <a:r>
              <a:rPr lang="en-US" altLang="ja-JP" dirty="0"/>
              <a:t>    int </a:t>
            </a:r>
            <a:r>
              <a:rPr lang="en-US" altLang="ja-JP" dirty="0" err="1"/>
              <a:t>val</a:t>
            </a:r>
            <a:r>
              <a:rPr lang="en-US" altLang="ja-JP" dirty="0"/>
              <a:t>;</a:t>
            </a:r>
          </a:p>
          <a:p>
            <a:pPr marL="0" indent="0">
              <a:buNone/>
            </a:pPr>
            <a:r>
              <a:rPr lang="en-US" altLang="ja-JP" dirty="0"/>
              <a:t>    </a:t>
            </a:r>
            <a:r>
              <a:rPr lang="en-US" altLang="ja-JP" dirty="0">
                <a:highlight>
                  <a:srgbClr val="FFFF00"/>
                </a:highlight>
              </a:rPr>
              <a:t>struct node</a:t>
            </a:r>
            <a:r>
              <a:rPr lang="en-US" altLang="ja-JP" dirty="0"/>
              <a:t> * next;</a:t>
            </a:r>
          </a:p>
          <a:p>
            <a:pPr marL="0" indent="0">
              <a:buNone/>
            </a:pPr>
            <a:r>
              <a:rPr lang="en-US" altLang="ja-JP" dirty="0"/>
              <a:t>}</a:t>
            </a:r>
          </a:p>
          <a:p>
            <a:pPr marL="0" indent="0">
              <a:buNone/>
            </a:pPr>
            <a:endParaRPr kumimoji="1" lang="ja-JP" altLang="en-US"/>
          </a:p>
        </p:txBody>
      </p:sp>
      <p:sp>
        <p:nvSpPr>
          <p:cNvPr id="4" name="正方形/長方形 3">
            <a:extLst>
              <a:ext uri="{FF2B5EF4-FFF2-40B4-BE49-F238E27FC236}">
                <a16:creationId xmlns:a16="http://schemas.microsoft.com/office/drawing/2014/main" id="{15ADC441-2E51-8B4C-A5BE-48E4B5710872}"/>
              </a:ext>
            </a:extLst>
          </p:cNvPr>
          <p:cNvSpPr/>
          <p:nvPr/>
        </p:nvSpPr>
        <p:spPr>
          <a:xfrm>
            <a:off x="4928269" y="2458193"/>
            <a:ext cx="1852550" cy="7362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DFF87359-2F48-BF4F-8CFF-24BB11E76234}"/>
              </a:ext>
            </a:extLst>
          </p:cNvPr>
          <p:cNvCxnSpPr>
            <a:stCxn id="4" idx="0"/>
            <a:endCxn id="4" idx="2"/>
          </p:cNvCxnSpPr>
          <p:nvPr/>
        </p:nvCxnSpPr>
        <p:spPr>
          <a:xfrm>
            <a:off x="5854544" y="2458193"/>
            <a:ext cx="0" cy="7362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E33E2662-3EA0-6843-848C-3EE9C026261D}"/>
              </a:ext>
            </a:extLst>
          </p:cNvPr>
          <p:cNvCxnSpPr>
            <a:cxnSpLocks/>
          </p:cNvCxnSpPr>
          <p:nvPr/>
        </p:nvCxnSpPr>
        <p:spPr>
          <a:xfrm flipV="1">
            <a:off x="6317683" y="2165743"/>
            <a:ext cx="1" cy="669491"/>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FD4BBAB4-6CC4-7E40-978B-0604CADDB521}"/>
              </a:ext>
            </a:extLst>
          </p:cNvPr>
          <p:cNvCxnSpPr>
            <a:cxnSpLocks/>
          </p:cNvCxnSpPr>
          <p:nvPr/>
        </p:nvCxnSpPr>
        <p:spPr>
          <a:xfrm>
            <a:off x="6317683" y="2165743"/>
            <a:ext cx="736287"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a:extLst>
              <a:ext uri="{FF2B5EF4-FFF2-40B4-BE49-F238E27FC236}">
                <a16:creationId xmlns:a16="http://schemas.microsoft.com/office/drawing/2014/main" id="{D23FFE4E-C572-CD41-9B36-4EA086D5E311}"/>
              </a:ext>
            </a:extLst>
          </p:cNvPr>
          <p:cNvCxnSpPr>
            <a:cxnSpLocks/>
          </p:cNvCxnSpPr>
          <p:nvPr/>
        </p:nvCxnSpPr>
        <p:spPr>
          <a:xfrm>
            <a:off x="7053970" y="2165743"/>
            <a:ext cx="0" cy="66949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69B1926A-BA06-9346-9271-752889C0C6A8}"/>
              </a:ext>
            </a:extLst>
          </p:cNvPr>
          <p:cNvCxnSpPr>
            <a:cxnSpLocks/>
          </p:cNvCxnSpPr>
          <p:nvPr/>
        </p:nvCxnSpPr>
        <p:spPr>
          <a:xfrm>
            <a:off x="7058928" y="2835234"/>
            <a:ext cx="38493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A92E57C2-2732-A44C-AC3A-648CD6E50CA3}"/>
              </a:ext>
            </a:extLst>
          </p:cNvPr>
          <p:cNvSpPr txBox="1"/>
          <p:nvPr/>
        </p:nvSpPr>
        <p:spPr>
          <a:xfrm>
            <a:off x="5035130" y="3280560"/>
            <a:ext cx="594586" cy="523220"/>
          </a:xfrm>
          <a:prstGeom prst="rect">
            <a:avLst/>
          </a:prstGeom>
          <a:noFill/>
        </p:spPr>
        <p:txBody>
          <a:bodyPr wrap="none" rtlCol="0">
            <a:spAutoFit/>
          </a:bodyPr>
          <a:lstStyle/>
          <a:p>
            <a:r>
              <a:rPr kumimoji="1" lang="en-US" altLang="ja-JP" sz="2800" dirty="0" err="1"/>
              <a:t>val</a:t>
            </a:r>
            <a:endParaRPr kumimoji="1" lang="ja-JP" altLang="en-US" sz="2800"/>
          </a:p>
        </p:txBody>
      </p:sp>
      <p:sp>
        <p:nvSpPr>
          <p:cNvPr id="12" name="テキスト ボックス 11">
            <a:extLst>
              <a:ext uri="{FF2B5EF4-FFF2-40B4-BE49-F238E27FC236}">
                <a16:creationId xmlns:a16="http://schemas.microsoft.com/office/drawing/2014/main" id="{7103D136-3D31-334D-AE43-E7411D3DF904}"/>
              </a:ext>
            </a:extLst>
          </p:cNvPr>
          <p:cNvSpPr txBox="1"/>
          <p:nvPr/>
        </p:nvSpPr>
        <p:spPr>
          <a:xfrm>
            <a:off x="5906160" y="3271653"/>
            <a:ext cx="823046" cy="523220"/>
          </a:xfrm>
          <a:prstGeom prst="rect">
            <a:avLst/>
          </a:prstGeom>
          <a:noFill/>
        </p:spPr>
        <p:txBody>
          <a:bodyPr wrap="none" rtlCol="0">
            <a:spAutoFit/>
          </a:bodyPr>
          <a:lstStyle/>
          <a:p>
            <a:r>
              <a:rPr lang="en-US" altLang="ja-JP" sz="2800" dirty="0"/>
              <a:t>next</a:t>
            </a:r>
            <a:endParaRPr kumimoji="1" lang="ja-JP" altLang="en-US" sz="2800"/>
          </a:p>
        </p:txBody>
      </p:sp>
      <p:sp>
        <p:nvSpPr>
          <p:cNvPr id="6" name="テキスト ボックス 5">
            <a:extLst>
              <a:ext uri="{FF2B5EF4-FFF2-40B4-BE49-F238E27FC236}">
                <a16:creationId xmlns:a16="http://schemas.microsoft.com/office/drawing/2014/main" id="{A3A69600-C4BA-C948-AAF0-6365F568CB95}"/>
              </a:ext>
            </a:extLst>
          </p:cNvPr>
          <p:cNvSpPr txBox="1"/>
          <p:nvPr/>
        </p:nvSpPr>
        <p:spPr>
          <a:xfrm>
            <a:off x="677924" y="4092092"/>
            <a:ext cx="7788151" cy="1200329"/>
          </a:xfrm>
          <a:prstGeom prst="rect">
            <a:avLst/>
          </a:prstGeom>
          <a:noFill/>
        </p:spPr>
        <p:txBody>
          <a:bodyPr wrap="square" rtlCol="0">
            <a:spAutoFit/>
          </a:bodyPr>
          <a:lstStyle/>
          <a:p>
            <a:r>
              <a:rPr kumimoji="1" lang="ja-JP" altLang="en-US"/>
              <a:t>構造体の回で紹介しませんでしたが、構造体型の宣言に</a:t>
            </a:r>
            <a:r>
              <a:rPr kumimoji="1" lang="en-US" altLang="ja-JP" dirty="0"/>
              <a:t>2</a:t>
            </a:r>
            <a:r>
              <a:rPr kumimoji="1" lang="ja-JP" altLang="en-US"/>
              <a:t>通りあり、上記は名前付きでの構造体型の書き方です。この例では、</a:t>
            </a:r>
            <a:r>
              <a:rPr lang="ja-JP" altLang="en-US"/>
              <a:t>「</a:t>
            </a:r>
            <a:r>
              <a:rPr lang="en-US" altLang="ja-JP" dirty="0"/>
              <a:t>struct node</a:t>
            </a:r>
            <a:r>
              <a:rPr lang="ja-JP" altLang="en-US"/>
              <a:t>」がこの構造体型を表しています。以下のようにして</a:t>
            </a:r>
            <a:r>
              <a:rPr lang="en-US" altLang="ja-JP" dirty="0"/>
              <a:t>typedef</a:t>
            </a:r>
            <a:r>
              <a:rPr lang="ja-JP" altLang="en-US"/>
              <a:t>で構造体型に名前をつけてもいいです。</a:t>
            </a:r>
            <a:endParaRPr kumimoji="1" lang="ja-JP" altLang="en-US"/>
          </a:p>
        </p:txBody>
      </p:sp>
      <p:sp>
        <p:nvSpPr>
          <p:cNvPr id="13" name="コンテンツ プレースホルダー 2">
            <a:extLst>
              <a:ext uri="{FF2B5EF4-FFF2-40B4-BE49-F238E27FC236}">
                <a16:creationId xmlns:a16="http://schemas.microsoft.com/office/drawing/2014/main" id="{0415D89A-7230-564E-BA4E-026B462DE973}"/>
              </a:ext>
            </a:extLst>
          </p:cNvPr>
          <p:cNvSpPr txBox="1">
            <a:spLocks/>
          </p:cNvSpPr>
          <p:nvPr/>
        </p:nvSpPr>
        <p:spPr>
          <a:xfrm>
            <a:off x="2098633" y="5251497"/>
            <a:ext cx="3624593" cy="153691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pitchFamily="34" charset="0"/>
              <a:buNone/>
            </a:pPr>
            <a:r>
              <a:rPr lang="en-US" altLang="ja-JP" sz="1800" dirty="0"/>
              <a:t>typedef struct </a:t>
            </a:r>
            <a:r>
              <a:rPr lang="en-US" altLang="ja-JP" sz="1800" dirty="0" err="1"/>
              <a:t>node_tmp</a:t>
            </a:r>
            <a:r>
              <a:rPr lang="en-US" altLang="ja-JP" sz="1800" dirty="0"/>
              <a:t> {</a:t>
            </a:r>
          </a:p>
          <a:p>
            <a:pPr marL="0" indent="0">
              <a:buFont typeface="Arial" pitchFamily="34" charset="0"/>
              <a:buNone/>
            </a:pPr>
            <a:r>
              <a:rPr lang="en-US" altLang="ja-JP" sz="1800" dirty="0"/>
              <a:t>    int </a:t>
            </a:r>
            <a:r>
              <a:rPr lang="en-US" altLang="ja-JP" sz="1800" dirty="0" err="1"/>
              <a:t>val</a:t>
            </a:r>
            <a:r>
              <a:rPr lang="en-US" altLang="ja-JP" sz="1800" dirty="0"/>
              <a:t>;</a:t>
            </a:r>
          </a:p>
          <a:p>
            <a:pPr marL="0" indent="0">
              <a:buFont typeface="Arial" pitchFamily="34" charset="0"/>
              <a:buNone/>
            </a:pPr>
            <a:r>
              <a:rPr lang="en-US" altLang="ja-JP" sz="1800" dirty="0"/>
              <a:t>    struct </a:t>
            </a:r>
            <a:r>
              <a:rPr lang="en-US" altLang="ja-JP" sz="1800" dirty="0" err="1"/>
              <a:t>node_tmp</a:t>
            </a:r>
            <a:r>
              <a:rPr lang="en-US" altLang="ja-JP" sz="1800" dirty="0"/>
              <a:t> * next;</a:t>
            </a:r>
          </a:p>
          <a:p>
            <a:pPr marL="0" indent="0">
              <a:buFont typeface="Arial" pitchFamily="34" charset="0"/>
              <a:buNone/>
            </a:pPr>
            <a:r>
              <a:rPr lang="en-US" altLang="ja-JP" sz="1800" dirty="0"/>
              <a:t>} node;</a:t>
            </a:r>
          </a:p>
          <a:p>
            <a:pPr marL="0" indent="0">
              <a:buFont typeface="Arial" pitchFamily="34" charset="0"/>
              <a:buNone/>
            </a:pPr>
            <a:endParaRPr lang="ja-JP" altLang="en-US" sz="1800"/>
          </a:p>
        </p:txBody>
      </p:sp>
    </p:spTree>
    <p:extLst>
      <p:ext uri="{BB962C8B-B14F-4D97-AF65-F5344CB8AC3E}">
        <p14:creationId xmlns:p14="http://schemas.microsoft.com/office/powerpoint/2010/main" val="15946948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501CB5-D5E9-9348-84AC-CBE6314C97E9}"/>
              </a:ext>
            </a:extLst>
          </p:cNvPr>
          <p:cNvSpPr>
            <a:spLocks noGrp="1"/>
          </p:cNvSpPr>
          <p:nvPr>
            <p:ph type="title"/>
          </p:nvPr>
        </p:nvSpPr>
        <p:spPr/>
        <p:txBody>
          <a:bodyPr>
            <a:normAutofit/>
          </a:bodyPr>
          <a:lstStyle/>
          <a:p>
            <a:r>
              <a:rPr kumimoji="1" lang="ja-JP" altLang="en-US"/>
              <a:t>リストの例</a:t>
            </a:r>
          </a:p>
        </p:txBody>
      </p:sp>
      <p:sp>
        <p:nvSpPr>
          <p:cNvPr id="13" name="テキスト ボックス 12">
            <a:extLst>
              <a:ext uri="{FF2B5EF4-FFF2-40B4-BE49-F238E27FC236}">
                <a16:creationId xmlns:a16="http://schemas.microsoft.com/office/drawing/2014/main" id="{5DC7FBE1-2856-A042-8AA7-662C4AB17C87}"/>
              </a:ext>
            </a:extLst>
          </p:cNvPr>
          <p:cNvSpPr txBox="1"/>
          <p:nvPr/>
        </p:nvSpPr>
        <p:spPr>
          <a:xfrm>
            <a:off x="289035" y="1342909"/>
            <a:ext cx="3915103" cy="4401205"/>
          </a:xfrm>
          <a:prstGeom prst="rect">
            <a:avLst/>
          </a:prstGeom>
          <a:noFill/>
          <a:ln>
            <a:solidFill>
              <a:schemeClr val="tx1"/>
            </a:solidFill>
          </a:ln>
        </p:spPr>
        <p:txBody>
          <a:bodyPr wrap="square" rtlCol="0">
            <a:spAutoFit/>
          </a:bodyPr>
          <a:lstStyle/>
          <a:p>
            <a:r>
              <a:rPr lang="en" altLang="ja-JP" sz="2000" dirty="0"/>
              <a:t>#include &lt;</a:t>
            </a:r>
            <a:r>
              <a:rPr lang="en" altLang="ja-JP" sz="2000" dirty="0" err="1"/>
              <a:t>stdio.h</a:t>
            </a:r>
            <a:r>
              <a:rPr lang="en" altLang="ja-JP" sz="2000" dirty="0"/>
              <a:t>&gt;</a:t>
            </a:r>
          </a:p>
          <a:p>
            <a:r>
              <a:rPr lang="en" altLang="ja-JP" sz="2000" dirty="0"/>
              <a:t>#include &lt;</a:t>
            </a:r>
            <a:r>
              <a:rPr lang="en" altLang="ja-JP" sz="2000" dirty="0" err="1"/>
              <a:t>stdlib.h</a:t>
            </a:r>
            <a:r>
              <a:rPr lang="en" altLang="ja-JP" sz="2000" dirty="0"/>
              <a:t>&gt;</a:t>
            </a:r>
          </a:p>
          <a:p>
            <a:endParaRPr lang="en" altLang="ja-JP" sz="2000" dirty="0"/>
          </a:p>
          <a:p>
            <a:r>
              <a:rPr lang="en" altLang="ja-JP" sz="2000" dirty="0"/>
              <a:t>typedef struct </a:t>
            </a:r>
            <a:r>
              <a:rPr lang="en" altLang="ja-JP" sz="2000" dirty="0" err="1"/>
              <a:t>node_tmp</a:t>
            </a:r>
            <a:r>
              <a:rPr lang="en" altLang="ja-JP" sz="2000" dirty="0"/>
              <a:t> {</a:t>
            </a:r>
          </a:p>
          <a:p>
            <a:r>
              <a:rPr lang="en" altLang="ja-JP" sz="2000" dirty="0"/>
              <a:t>    int </a:t>
            </a:r>
            <a:r>
              <a:rPr lang="en" altLang="ja-JP" sz="2000" dirty="0" err="1"/>
              <a:t>val</a:t>
            </a:r>
            <a:r>
              <a:rPr lang="en" altLang="ja-JP" sz="2000" dirty="0"/>
              <a:t>;</a:t>
            </a:r>
          </a:p>
          <a:p>
            <a:r>
              <a:rPr lang="en" altLang="ja-JP" sz="2000" dirty="0"/>
              <a:t>    struct </a:t>
            </a:r>
            <a:r>
              <a:rPr lang="en" altLang="ja-JP" sz="2000" dirty="0" err="1"/>
              <a:t>node_tmp</a:t>
            </a:r>
            <a:r>
              <a:rPr lang="en" altLang="ja-JP" sz="2000" dirty="0"/>
              <a:t> * next;</a:t>
            </a:r>
          </a:p>
          <a:p>
            <a:r>
              <a:rPr lang="en" altLang="ja-JP" sz="2000" dirty="0"/>
              <a:t>}node;</a:t>
            </a:r>
          </a:p>
          <a:p>
            <a:endParaRPr lang="en" altLang="ja-JP" sz="2000" dirty="0"/>
          </a:p>
          <a:p>
            <a:r>
              <a:rPr lang="en" altLang="ja-JP" sz="2000" dirty="0"/>
              <a:t>node * cons (int x, node * list) {</a:t>
            </a:r>
          </a:p>
          <a:p>
            <a:r>
              <a:rPr lang="en" altLang="ja-JP" sz="2000" dirty="0"/>
              <a:t>  node * p = </a:t>
            </a:r>
            <a:r>
              <a:rPr lang="en" altLang="ja-JP" sz="2000" dirty="0" err="1"/>
              <a:t>calloc</a:t>
            </a:r>
            <a:r>
              <a:rPr lang="en" altLang="ja-JP" sz="2000" dirty="0"/>
              <a:t>(1, </a:t>
            </a:r>
            <a:r>
              <a:rPr lang="en" altLang="ja-JP" sz="2000" dirty="0" err="1"/>
              <a:t>sizeof</a:t>
            </a:r>
            <a:r>
              <a:rPr lang="en" altLang="ja-JP" sz="2000" dirty="0"/>
              <a:t>(node));</a:t>
            </a:r>
          </a:p>
          <a:p>
            <a:r>
              <a:rPr lang="en" altLang="ja-JP" sz="2000" dirty="0"/>
              <a:t>  p-&gt;</a:t>
            </a:r>
            <a:r>
              <a:rPr lang="en" altLang="ja-JP" sz="2000" dirty="0" err="1"/>
              <a:t>val</a:t>
            </a:r>
            <a:r>
              <a:rPr lang="en" altLang="ja-JP" sz="2000" dirty="0"/>
              <a:t> = x;</a:t>
            </a:r>
          </a:p>
          <a:p>
            <a:r>
              <a:rPr lang="en" altLang="ja-JP" sz="2000" dirty="0"/>
              <a:t>  p-&gt;next = list;</a:t>
            </a:r>
          </a:p>
          <a:p>
            <a:r>
              <a:rPr lang="en" altLang="ja-JP" sz="2000" dirty="0"/>
              <a:t>  return p;</a:t>
            </a:r>
          </a:p>
          <a:p>
            <a:r>
              <a:rPr lang="en" altLang="ja-JP" sz="2000" dirty="0"/>
              <a:t>}</a:t>
            </a:r>
          </a:p>
        </p:txBody>
      </p:sp>
      <p:sp>
        <p:nvSpPr>
          <p:cNvPr id="14" name="テキスト ボックス 13">
            <a:extLst>
              <a:ext uri="{FF2B5EF4-FFF2-40B4-BE49-F238E27FC236}">
                <a16:creationId xmlns:a16="http://schemas.microsoft.com/office/drawing/2014/main" id="{C01250C2-9032-A54A-9818-F72AB6CBBD79}"/>
              </a:ext>
            </a:extLst>
          </p:cNvPr>
          <p:cNvSpPr txBox="1"/>
          <p:nvPr/>
        </p:nvSpPr>
        <p:spPr>
          <a:xfrm>
            <a:off x="4445879" y="1356792"/>
            <a:ext cx="4602222" cy="4801314"/>
          </a:xfrm>
          <a:prstGeom prst="rect">
            <a:avLst/>
          </a:prstGeom>
          <a:noFill/>
          <a:ln>
            <a:solidFill>
              <a:schemeClr val="tx1"/>
            </a:solidFill>
          </a:ln>
        </p:spPr>
        <p:txBody>
          <a:bodyPr wrap="none" rtlCol="0">
            <a:spAutoFit/>
          </a:bodyPr>
          <a:lstStyle/>
          <a:p>
            <a:r>
              <a:rPr lang="en" altLang="ja-JP" dirty="0"/>
              <a:t>void </a:t>
            </a:r>
            <a:r>
              <a:rPr lang="en" altLang="ja-JP" dirty="0" err="1"/>
              <a:t>printList</a:t>
            </a:r>
            <a:r>
              <a:rPr lang="en" altLang="ja-JP" dirty="0"/>
              <a:t> (node * p) {</a:t>
            </a:r>
          </a:p>
          <a:p>
            <a:r>
              <a:rPr lang="en" altLang="ja-JP" dirty="0"/>
              <a:t>  while (p!=NULL) {</a:t>
            </a:r>
          </a:p>
          <a:p>
            <a:r>
              <a:rPr lang="en" altLang="ja-JP" dirty="0"/>
              <a:t>    </a:t>
            </a:r>
            <a:r>
              <a:rPr lang="en" altLang="ja-JP" dirty="0" err="1"/>
              <a:t>printf</a:t>
            </a:r>
            <a:r>
              <a:rPr lang="en" altLang="ja-JP" dirty="0"/>
              <a:t> ("%d ", p-&gt;</a:t>
            </a:r>
            <a:r>
              <a:rPr lang="en" altLang="ja-JP" dirty="0" err="1"/>
              <a:t>val</a:t>
            </a:r>
            <a:r>
              <a:rPr lang="en" altLang="ja-JP" dirty="0"/>
              <a:t>);</a:t>
            </a:r>
          </a:p>
          <a:p>
            <a:r>
              <a:rPr lang="en" altLang="ja-JP" dirty="0"/>
              <a:t>    p=p-&gt;next;</a:t>
            </a:r>
          </a:p>
          <a:p>
            <a:r>
              <a:rPr lang="en" altLang="ja-JP" dirty="0"/>
              <a:t>  }</a:t>
            </a:r>
          </a:p>
          <a:p>
            <a:r>
              <a:rPr lang="en" altLang="ja-JP" dirty="0"/>
              <a:t>  </a:t>
            </a:r>
            <a:r>
              <a:rPr lang="en" altLang="ja-JP" dirty="0" err="1"/>
              <a:t>printf</a:t>
            </a:r>
            <a:r>
              <a:rPr lang="en" altLang="ja-JP" dirty="0"/>
              <a:t> ("\n");</a:t>
            </a:r>
          </a:p>
          <a:p>
            <a:r>
              <a:rPr lang="en" altLang="ja-JP" dirty="0"/>
              <a:t>  return;</a:t>
            </a:r>
          </a:p>
          <a:p>
            <a:r>
              <a:rPr lang="en" altLang="ja-JP" dirty="0"/>
              <a:t>}</a:t>
            </a:r>
          </a:p>
          <a:p>
            <a:endParaRPr lang="en" altLang="ja-JP" dirty="0"/>
          </a:p>
          <a:p>
            <a:r>
              <a:rPr lang="en" altLang="ja-JP" dirty="0"/>
              <a:t>int main (void) {</a:t>
            </a:r>
          </a:p>
          <a:p>
            <a:r>
              <a:rPr lang="en" altLang="ja-JP" dirty="0"/>
              <a:t>  node * list1 = cons(3, cons(7, cons(6, NULL)));</a:t>
            </a:r>
          </a:p>
          <a:p>
            <a:r>
              <a:rPr lang="en" altLang="ja-JP" dirty="0"/>
              <a:t>  node * list2 = cons(5, cons(7, cons(8, NULL))); </a:t>
            </a:r>
          </a:p>
          <a:p>
            <a:r>
              <a:rPr lang="en" altLang="ja-JP" dirty="0"/>
              <a:t>  </a:t>
            </a:r>
            <a:r>
              <a:rPr lang="en" altLang="ja-JP" dirty="0" err="1"/>
              <a:t>printList</a:t>
            </a:r>
            <a:r>
              <a:rPr lang="en" altLang="ja-JP" dirty="0"/>
              <a:t> (list1);</a:t>
            </a:r>
          </a:p>
          <a:p>
            <a:r>
              <a:rPr lang="en" altLang="ja-JP" dirty="0"/>
              <a:t>  </a:t>
            </a:r>
            <a:r>
              <a:rPr lang="en" altLang="ja-JP" dirty="0" err="1"/>
              <a:t>printList</a:t>
            </a:r>
            <a:r>
              <a:rPr lang="en" altLang="ja-JP" dirty="0"/>
              <a:t> (list2);</a:t>
            </a:r>
          </a:p>
          <a:p>
            <a:r>
              <a:rPr lang="en" altLang="ja-JP" dirty="0"/>
              <a:t>  return 0;</a:t>
            </a:r>
          </a:p>
          <a:p>
            <a:r>
              <a:rPr lang="en" altLang="ja-JP" dirty="0"/>
              <a:t>}</a:t>
            </a:r>
          </a:p>
          <a:p>
            <a:endParaRPr kumimoji="1" lang="ja-JP" altLang="en-US"/>
          </a:p>
        </p:txBody>
      </p:sp>
      <p:sp>
        <p:nvSpPr>
          <p:cNvPr id="3" name="テキスト ボックス 2">
            <a:extLst>
              <a:ext uri="{FF2B5EF4-FFF2-40B4-BE49-F238E27FC236}">
                <a16:creationId xmlns:a16="http://schemas.microsoft.com/office/drawing/2014/main" id="{13812AF3-B42A-FD47-B7D1-ACB093B85637}"/>
              </a:ext>
            </a:extLst>
          </p:cNvPr>
          <p:cNvSpPr txBox="1"/>
          <p:nvPr/>
        </p:nvSpPr>
        <p:spPr>
          <a:xfrm>
            <a:off x="457200" y="6201107"/>
            <a:ext cx="7888014" cy="646331"/>
          </a:xfrm>
          <a:prstGeom prst="rect">
            <a:avLst/>
          </a:prstGeom>
          <a:noFill/>
        </p:spPr>
        <p:txBody>
          <a:bodyPr wrap="square" rtlCol="0">
            <a:spAutoFit/>
          </a:bodyPr>
          <a:lstStyle/>
          <a:p>
            <a:r>
              <a:rPr kumimoji="1" lang="ja-JP" altLang="en-US"/>
              <a:t>参考書</a:t>
            </a:r>
            <a:r>
              <a:rPr kumimoji="1" lang="en-US" altLang="ja-JP" dirty="0"/>
              <a:t>12</a:t>
            </a:r>
            <a:r>
              <a:rPr kumimoji="1" lang="ja-JP" altLang="en-US"/>
              <a:t>章では二重のポインタを使っているが、ここではより単純な関数型でのプログラミング例を示している</a:t>
            </a:r>
            <a:r>
              <a:rPr lang="ja-JP" altLang="en-US"/>
              <a:t>（命令型も混ざっているが） </a:t>
            </a:r>
            <a:r>
              <a:rPr kumimoji="1" lang="ja-JP" altLang="en-US"/>
              <a:t>。</a:t>
            </a:r>
          </a:p>
        </p:txBody>
      </p:sp>
    </p:spTree>
    <p:extLst>
      <p:ext uri="{BB962C8B-B14F-4D97-AF65-F5344CB8AC3E}">
        <p14:creationId xmlns:p14="http://schemas.microsoft.com/office/powerpoint/2010/main" val="686006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今日の内容</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a:t>calloc</a:t>
            </a:r>
            <a:r>
              <a:rPr kumimoji="1" lang="ja-JP" altLang="en-US" dirty="0"/>
              <a:t>による動的な領域確保について</a:t>
            </a:r>
            <a:endParaRPr kumimoji="1" lang="en-US" altLang="ja-JP" dirty="0"/>
          </a:p>
          <a:p>
            <a:pPr lvl="1"/>
            <a:r>
              <a:rPr lang="en-US" altLang="ja-JP" dirty="0" err="1"/>
              <a:t>malloc</a:t>
            </a:r>
            <a:r>
              <a:rPr lang="ja-JP" altLang="en-US" dirty="0"/>
              <a:t>という、</a:t>
            </a:r>
            <a:r>
              <a:rPr lang="en-US" altLang="ja-JP" dirty="0" err="1"/>
              <a:t>calloc</a:t>
            </a:r>
            <a:r>
              <a:rPr lang="ja-JP" altLang="en-US" dirty="0"/>
              <a:t>に似たライブラリ関数もあるが、この演習では</a:t>
            </a:r>
            <a:r>
              <a:rPr lang="en-US" altLang="ja-JP" dirty="0" err="1"/>
              <a:t>calloc</a:t>
            </a:r>
            <a:r>
              <a:rPr lang="ja-JP" altLang="en-US" dirty="0"/>
              <a:t>のみ紹介</a:t>
            </a:r>
            <a:r>
              <a:rPr lang="ja-JP" altLang="en-US"/>
              <a:t>する。</a:t>
            </a:r>
            <a:endParaRPr lang="en-US" altLang="ja-JP" dirty="0"/>
          </a:p>
          <a:p>
            <a:pPr lvl="1"/>
            <a:r>
              <a:rPr lang="ja-JP" altLang="en-US"/>
              <a:t>動的な領域確保の典型例</a:t>
            </a:r>
            <a:r>
              <a:rPr lang="en-US" altLang="ja-JP" dirty="0"/>
              <a:t>: </a:t>
            </a:r>
            <a:r>
              <a:rPr lang="ja-JP" altLang="en-US"/>
              <a:t>リスト</a:t>
            </a:r>
            <a:endParaRPr lang="en-US" altLang="ja-JP" dirty="0"/>
          </a:p>
          <a:p>
            <a:r>
              <a:rPr kumimoji="1" lang="ja-JP" altLang="en-US" dirty="0"/>
              <a:t>共用体</a:t>
            </a:r>
            <a:endParaRPr kumimoji="1" lang="en-US" altLang="ja-JP" dirty="0"/>
          </a:p>
          <a:p>
            <a:r>
              <a:rPr lang="ja-JP" altLang="en-US" dirty="0"/>
              <a:t>列挙体</a:t>
            </a:r>
            <a:endParaRPr kumimoji="1" lang="ja-JP"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a:xfrm>
            <a:off x="588828" y="188912"/>
            <a:ext cx="7620000" cy="966721"/>
          </a:xfrm>
        </p:spPr>
        <p:txBody>
          <a:bodyPr>
            <a:normAutofit/>
          </a:bodyPr>
          <a:lstStyle/>
          <a:p>
            <a:pPr eaLnBrk="1" hangingPunct="1">
              <a:defRPr/>
            </a:pPr>
            <a:r>
              <a:rPr lang="ja-JP" altLang="en-US" sz="3600" dirty="0">
                <a:ea typeface="ＭＳ Ｐゴシック" pitchFamily="-64" charset="-128"/>
              </a:rPr>
              <a:t>共用体</a:t>
            </a:r>
            <a:endParaRPr lang="ja-JP" altLang="en-US" sz="4800" dirty="0">
              <a:ea typeface="ＭＳ Ｐゴシック" pitchFamily="-64" charset="-128"/>
            </a:endParaRPr>
          </a:p>
        </p:txBody>
      </p:sp>
      <p:sp>
        <p:nvSpPr>
          <p:cNvPr id="2" name="テキスト ボックス 1"/>
          <p:cNvSpPr txBox="1"/>
          <p:nvPr/>
        </p:nvSpPr>
        <p:spPr>
          <a:xfrm>
            <a:off x="869495" y="1441682"/>
            <a:ext cx="1885527" cy="1815882"/>
          </a:xfrm>
          <a:prstGeom prst="rect">
            <a:avLst/>
          </a:prstGeom>
          <a:noFill/>
        </p:spPr>
        <p:txBody>
          <a:bodyPr wrap="none" rtlCol="0">
            <a:spAutoFit/>
          </a:bodyPr>
          <a:lstStyle/>
          <a:p>
            <a:r>
              <a:rPr lang="en-US" altLang="ja-JP" sz="2800" dirty="0"/>
              <a:t> union {</a:t>
            </a:r>
          </a:p>
          <a:p>
            <a:r>
              <a:rPr kumimoji="1" lang="en-US" altLang="ja-JP" sz="2800" dirty="0"/>
              <a:t>    </a:t>
            </a:r>
            <a:r>
              <a:rPr kumimoji="1" lang="en-US" altLang="ja-JP" sz="2800" dirty="0" err="1"/>
              <a:t>int</a:t>
            </a:r>
            <a:r>
              <a:rPr kumimoji="1" lang="en-US" altLang="ja-JP" sz="2800" dirty="0"/>
              <a:t> x;</a:t>
            </a:r>
          </a:p>
          <a:p>
            <a:r>
              <a:rPr lang="en-US" altLang="ja-JP" sz="2800" dirty="0"/>
              <a:t>    double y;</a:t>
            </a:r>
          </a:p>
          <a:p>
            <a:r>
              <a:rPr lang="en-US" altLang="ja-JP" sz="2800" dirty="0"/>
              <a:t> } u;</a:t>
            </a:r>
            <a:endParaRPr kumimoji="1" lang="ja-JP" altLang="en-US" sz="2800" dirty="0"/>
          </a:p>
        </p:txBody>
      </p:sp>
      <p:sp>
        <p:nvSpPr>
          <p:cNvPr id="3" name="直方体 2"/>
          <p:cNvSpPr/>
          <p:nvPr/>
        </p:nvSpPr>
        <p:spPr>
          <a:xfrm>
            <a:off x="3718235" y="3981788"/>
            <a:ext cx="1269921" cy="2105313"/>
          </a:xfrm>
          <a:prstGeom prst="cub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a:solidFill>
                  <a:srgbClr val="000000"/>
                </a:solidFill>
              </a:rPr>
              <a:t>u</a:t>
            </a:r>
          </a:p>
        </p:txBody>
      </p:sp>
      <p:sp>
        <p:nvSpPr>
          <p:cNvPr id="5" name="直方体 4"/>
          <p:cNvSpPr/>
          <p:nvPr/>
        </p:nvSpPr>
        <p:spPr>
          <a:xfrm>
            <a:off x="5621066" y="3981788"/>
            <a:ext cx="1269921" cy="2105313"/>
          </a:xfrm>
          <a:prstGeom prst="cube">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u.y</a:t>
            </a:r>
            <a:endParaRPr lang="en-US" altLang="ja-JP" sz="2800" dirty="0">
              <a:solidFill>
                <a:srgbClr val="000000"/>
              </a:solidFill>
            </a:endParaRPr>
          </a:p>
        </p:txBody>
      </p:sp>
      <p:sp>
        <p:nvSpPr>
          <p:cNvPr id="6" name="直方体 5"/>
          <p:cNvSpPr/>
          <p:nvPr/>
        </p:nvSpPr>
        <p:spPr>
          <a:xfrm>
            <a:off x="1817945" y="4004673"/>
            <a:ext cx="1269921" cy="1075540"/>
          </a:xfrm>
          <a:prstGeom prst="cube">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u.x</a:t>
            </a:r>
            <a:endParaRPr lang="en-US" altLang="ja-JP" sz="2800" dirty="0">
              <a:solidFill>
                <a:srgbClr val="000000"/>
              </a:solidFill>
            </a:endParaRPr>
          </a:p>
        </p:txBody>
      </p:sp>
      <p:cxnSp>
        <p:nvCxnSpPr>
          <p:cNvPr id="7" name="直線コネクタ 6"/>
          <p:cNvCxnSpPr/>
          <p:nvPr/>
        </p:nvCxnSpPr>
        <p:spPr>
          <a:xfrm>
            <a:off x="4999597" y="3981788"/>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1" name="直線コネクタ 10"/>
          <p:cNvCxnSpPr/>
          <p:nvPr/>
        </p:nvCxnSpPr>
        <p:spPr>
          <a:xfrm>
            <a:off x="4728689" y="4317258"/>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2" name="直線コネクタ 11"/>
          <p:cNvCxnSpPr/>
          <p:nvPr/>
        </p:nvCxnSpPr>
        <p:spPr>
          <a:xfrm>
            <a:off x="4728689" y="6087101"/>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3" name="直線コネクタ 12"/>
          <p:cNvCxnSpPr/>
          <p:nvPr/>
        </p:nvCxnSpPr>
        <p:spPr>
          <a:xfrm>
            <a:off x="4999597" y="5793267"/>
            <a:ext cx="621469"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4" name="直線コネクタ 13"/>
          <p:cNvCxnSpPr/>
          <p:nvPr/>
        </p:nvCxnSpPr>
        <p:spPr>
          <a:xfrm>
            <a:off x="3145071" y="3993231"/>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5" name="直線コネクタ 14"/>
          <p:cNvCxnSpPr/>
          <p:nvPr/>
        </p:nvCxnSpPr>
        <p:spPr>
          <a:xfrm>
            <a:off x="2839841" y="4305816"/>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6" name="直線コネクタ 15"/>
          <p:cNvCxnSpPr/>
          <p:nvPr/>
        </p:nvCxnSpPr>
        <p:spPr>
          <a:xfrm>
            <a:off x="2825858" y="5080213"/>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7" name="直線コネクタ 16"/>
          <p:cNvCxnSpPr/>
          <p:nvPr/>
        </p:nvCxnSpPr>
        <p:spPr>
          <a:xfrm>
            <a:off x="3076425" y="4824358"/>
            <a:ext cx="655793"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548472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構造体（復習）</a:t>
            </a:r>
          </a:p>
        </p:txBody>
      </p:sp>
      <p:sp>
        <p:nvSpPr>
          <p:cNvPr id="4" name="テキスト ボックス 3"/>
          <p:cNvSpPr txBox="1"/>
          <p:nvPr/>
        </p:nvSpPr>
        <p:spPr>
          <a:xfrm>
            <a:off x="869495" y="1441682"/>
            <a:ext cx="1885527" cy="1815882"/>
          </a:xfrm>
          <a:prstGeom prst="rect">
            <a:avLst/>
          </a:prstGeom>
          <a:noFill/>
        </p:spPr>
        <p:txBody>
          <a:bodyPr wrap="none" rtlCol="0">
            <a:spAutoFit/>
          </a:bodyPr>
          <a:lstStyle/>
          <a:p>
            <a:r>
              <a:rPr lang="en-US" altLang="ja-JP" sz="2800" dirty="0"/>
              <a:t> </a:t>
            </a:r>
            <a:r>
              <a:rPr lang="en-US" altLang="ja-JP" sz="2800" dirty="0" err="1"/>
              <a:t>struct</a:t>
            </a:r>
            <a:r>
              <a:rPr lang="en-US" altLang="ja-JP" sz="2800" dirty="0"/>
              <a:t> {</a:t>
            </a:r>
          </a:p>
          <a:p>
            <a:r>
              <a:rPr kumimoji="1" lang="en-US" altLang="ja-JP" sz="2800" dirty="0"/>
              <a:t>    </a:t>
            </a:r>
            <a:r>
              <a:rPr kumimoji="1" lang="en-US" altLang="ja-JP" sz="2800" dirty="0" err="1"/>
              <a:t>int</a:t>
            </a:r>
            <a:r>
              <a:rPr kumimoji="1" lang="en-US" altLang="ja-JP" sz="2800" dirty="0"/>
              <a:t> x;</a:t>
            </a:r>
          </a:p>
          <a:p>
            <a:r>
              <a:rPr lang="en-US" altLang="ja-JP" sz="2800" dirty="0"/>
              <a:t>    double y;</a:t>
            </a:r>
          </a:p>
          <a:p>
            <a:r>
              <a:rPr lang="en-US" altLang="ja-JP" sz="2800" dirty="0"/>
              <a:t> } s;</a:t>
            </a:r>
            <a:endParaRPr kumimoji="1" lang="ja-JP" altLang="en-US" sz="2800" dirty="0"/>
          </a:p>
        </p:txBody>
      </p:sp>
      <p:sp>
        <p:nvSpPr>
          <p:cNvPr id="6" name="直方体 5"/>
          <p:cNvSpPr/>
          <p:nvPr/>
        </p:nvSpPr>
        <p:spPr>
          <a:xfrm>
            <a:off x="3732218" y="3993231"/>
            <a:ext cx="1281467" cy="2105313"/>
          </a:xfrm>
          <a:prstGeom prst="cube">
            <a:avLst/>
          </a:prstGeom>
          <a:noFill/>
          <a:ln>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s.y</a:t>
            </a:r>
            <a:endParaRPr lang="en-US" altLang="ja-JP" sz="2800" dirty="0">
              <a:solidFill>
                <a:srgbClr val="000000"/>
              </a:solidFill>
            </a:endParaRPr>
          </a:p>
        </p:txBody>
      </p:sp>
      <p:sp>
        <p:nvSpPr>
          <p:cNvPr id="7" name="直方体 6"/>
          <p:cNvSpPr/>
          <p:nvPr/>
        </p:nvSpPr>
        <p:spPr>
          <a:xfrm>
            <a:off x="3741326" y="3117273"/>
            <a:ext cx="1272359" cy="1188645"/>
          </a:xfrm>
          <a:prstGeom prst="cube">
            <a:avLst/>
          </a:prstGeom>
          <a:solidFill>
            <a:srgbClr val="FFFFFF"/>
          </a:solidFill>
          <a:ln>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s.x</a:t>
            </a:r>
            <a:endParaRPr lang="en-US" altLang="ja-JP" sz="2800" dirty="0">
              <a:solidFill>
                <a:srgbClr val="000000"/>
              </a:solidFill>
            </a:endParaRPr>
          </a:p>
        </p:txBody>
      </p:sp>
    </p:spTree>
    <p:extLst>
      <p:ext uri="{BB962C8B-B14F-4D97-AF65-F5344CB8AC3E}">
        <p14:creationId xmlns:p14="http://schemas.microsoft.com/office/powerpoint/2010/main" val="33886460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642910" y="255840"/>
            <a:ext cx="7620000" cy="685800"/>
          </a:xfrm>
        </p:spPr>
        <p:txBody>
          <a:bodyPr>
            <a:noAutofit/>
          </a:bodyPr>
          <a:lstStyle/>
          <a:p>
            <a:pPr eaLnBrk="1" hangingPunct="1">
              <a:defRPr/>
            </a:pPr>
            <a:r>
              <a:rPr lang="ja-JP" altLang="en-US" sz="4000" dirty="0">
                <a:ea typeface="ＭＳ Ｐゴシック" pitchFamily="-64" charset="-128"/>
              </a:rPr>
              <a:t>共用体型を表す型式</a:t>
            </a:r>
          </a:p>
        </p:txBody>
      </p:sp>
      <p:sp>
        <p:nvSpPr>
          <p:cNvPr id="13317" name="テキスト ボックス 47"/>
          <p:cNvSpPr txBox="1">
            <a:spLocks noChangeArrowheads="1"/>
          </p:cNvSpPr>
          <p:nvPr/>
        </p:nvSpPr>
        <p:spPr bwMode="auto">
          <a:xfrm>
            <a:off x="1084773" y="2304015"/>
            <a:ext cx="1625415" cy="1938992"/>
          </a:xfrm>
          <a:prstGeom prst="rect">
            <a:avLst/>
          </a:prstGeom>
          <a:noFill/>
          <a:ln w="9525">
            <a:noFill/>
            <a:miter lim="800000"/>
            <a:headEnd/>
            <a:tailEnd/>
          </a:ln>
        </p:spPr>
        <p:txBody>
          <a:bodyPr wrap="none">
            <a:spAutoFit/>
          </a:bodyPr>
          <a:lstStyle/>
          <a:p>
            <a:r>
              <a:rPr lang="ja-JP" altLang="en-US" sz="2400" dirty="0"/>
              <a:t>（</a:t>
            </a:r>
            <a:r>
              <a:rPr kumimoji="1" lang="ja-JP" altLang="en-US" sz="2400" b="0" dirty="0"/>
              <a:t>例）</a:t>
            </a:r>
            <a:r>
              <a:rPr kumimoji="1" lang="en-US" altLang="ja-JP" sz="2400" b="0" dirty="0"/>
              <a:t> </a:t>
            </a:r>
          </a:p>
          <a:p>
            <a:r>
              <a:rPr lang="en-US" altLang="ja-JP" sz="2400" dirty="0"/>
              <a:t> union {</a:t>
            </a:r>
          </a:p>
          <a:p>
            <a:r>
              <a:rPr lang="en-US" altLang="ja-JP" sz="2400" dirty="0"/>
              <a:t>    </a:t>
            </a:r>
            <a:r>
              <a:rPr lang="en-US" altLang="ja-JP" sz="2400" dirty="0" err="1"/>
              <a:t>int</a:t>
            </a:r>
            <a:r>
              <a:rPr lang="en-US" altLang="ja-JP" sz="2400" dirty="0"/>
              <a:t> x;</a:t>
            </a:r>
          </a:p>
          <a:p>
            <a:r>
              <a:rPr lang="en-US" altLang="ja-JP" sz="2400" dirty="0"/>
              <a:t>    double y;</a:t>
            </a:r>
          </a:p>
          <a:p>
            <a:r>
              <a:rPr lang="en-US" altLang="ja-JP" sz="2400" dirty="0"/>
              <a:t> } </a:t>
            </a:r>
            <a:endParaRPr kumimoji="1" lang="ja-JP" altLang="en-US" sz="2400" b="0" dirty="0"/>
          </a:p>
        </p:txBody>
      </p:sp>
      <p:sp>
        <p:nvSpPr>
          <p:cNvPr id="16" name="テキスト ボックス 15"/>
          <p:cNvSpPr txBox="1"/>
          <p:nvPr/>
        </p:nvSpPr>
        <p:spPr>
          <a:xfrm>
            <a:off x="730644" y="1305297"/>
            <a:ext cx="6549389" cy="461665"/>
          </a:xfrm>
          <a:prstGeom prst="rect">
            <a:avLst/>
          </a:prstGeom>
          <a:noFill/>
        </p:spPr>
        <p:txBody>
          <a:bodyPr wrap="none" rtlCol="0">
            <a:spAutoFit/>
          </a:bodyPr>
          <a:lstStyle/>
          <a:p>
            <a:r>
              <a:rPr lang="ja-JP" altLang="en-US" sz="2400" dirty="0"/>
              <a:t>共用体型</a:t>
            </a:r>
            <a:r>
              <a:rPr kumimoji="1" lang="ja-JP" altLang="en-US" sz="2400" dirty="0"/>
              <a:t>を表す式は以下のような形で記述する。</a:t>
            </a:r>
          </a:p>
        </p:txBody>
      </p:sp>
    </p:spTree>
    <p:extLst>
      <p:ext uri="{BB962C8B-B14F-4D97-AF65-F5344CB8AC3E}">
        <p14:creationId xmlns:p14="http://schemas.microsoft.com/office/powerpoint/2010/main" val="35375450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12717"/>
          </a:xfrm>
        </p:spPr>
        <p:txBody>
          <a:bodyPr>
            <a:normAutofit/>
          </a:bodyPr>
          <a:lstStyle/>
          <a:p>
            <a:r>
              <a:rPr lang="en-US" altLang="en-US" sz="4000" dirty="0"/>
              <a:t>共用体</a:t>
            </a:r>
            <a:r>
              <a:rPr kumimoji="1" lang="ja-JP" altLang="en-US" sz="4000" dirty="0"/>
              <a:t>型を表す型式の構文</a:t>
            </a:r>
          </a:p>
        </p:txBody>
      </p:sp>
      <p:sp>
        <p:nvSpPr>
          <p:cNvPr id="4" name="テキスト ボックス 25"/>
          <p:cNvSpPr txBox="1">
            <a:spLocks noChangeArrowheads="1"/>
          </p:cNvSpPr>
          <p:nvPr/>
        </p:nvSpPr>
        <p:spPr bwMode="auto">
          <a:xfrm>
            <a:off x="1455606" y="1673788"/>
            <a:ext cx="1927030" cy="1938992"/>
          </a:xfrm>
          <a:prstGeom prst="rect">
            <a:avLst/>
          </a:prstGeom>
          <a:solidFill>
            <a:srgbClr val="FFFF00"/>
          </a:solidFill>
          <a:ln w="9525">
            <a:solidFill>
              <a:schemeClr val="tx1"/>
            </a:solidFill>
            <a:miter lim="800000"/>
            <a:headEnd/>
            <a:tailEnd/>
          </a:ln>
        </p:spPr>
        <p:txBody>
          <a:bodyPr wrap="none">
            <a:spAutoFit/>
          </a:bodyPr>
          <a:lstStyle/>
          <a:p>
            <a:r>
              <a:rPr kumimoji="1" lang="en-US" altLang="ja-JP" sz="2400" b="0" dirty="0"/>
              <a:t>union </a:t>
            </a:r>
            <a:r>
              <a:rPr kumimoji="1" lang="ja-JP" altLang="en-US" sz="2400" b="0" dirty="0"/>
              <a:t> </a:t>
            </a:r>
            <a:r>
              <a:rPr kumimoji="1" lang="en-US" altLang="ja-JP" sz="2400" b="0" dirty="0"/>
              <a:t>{</a:t>
            </a:r>
          </a:p>
          <a:p>
            <a:r>
              <a:rPr kumimoji="1" lang="en-US" altLang="ja-JP" sz="2400" b="0" dirty="0"/>
              <a:t>      </a:t>
            </a:r>
            <a:r>
              <a:rPr kumimoji="1" lang="ja-JP" altLang="en-US" sz="2400" b="0" dirty="0"/>
              <a:t> 変数宣言</a:t>
            </a:r>
            <a:endParaRPr kumimoji="1" lang="en-US" altLang="ja-JP" sz="2400" b="0" dirty="0"/>
          </a:p>
          <a:p>
            <a:r>
              <a:rPr kumimoji="1" lang="en-US" altLang="ja-JP" sz="2400" b="0" dirty="0"/>
              <a:t>       </a:t>
            </a:r>
            <a:r>
              <a:rPr kumimoji="1" lang="ja-JP" altLang="en-US" sz="2400" b="0" dirty="0"/>
              <a:t>変数宣言</a:t>
            </a:r>
            <a:endParaRPr kumimoji="1" lang="en-US" altLang="ja-JP" sz="2400" b="0" dirty="0"/>
          </a:p>
          <a:p>
            <a:r>
              <a:rPr kumimoji="1" lang="en-US" altLang="ja-JP" sz="2400" b="0" dirty="0"/>
              <a:t>       …</a:t>
            </a:r>
          </a:p>
          <a:p>
            <a:r>
              <a:rPr kumimoji="1" lang="en-US" altLang="ja-JP" sz="2400" b="0" dirty="0"/>
              <a:t>}</a:t>
            </a:r>
          </a:p>
        </p:txBody>
      </p:sp>
      <p:sp>
        <p:nvSpPr>
          <p:cNvPr id="5" name="テキスト ボックス 4"/>
          <p:cNvSpPr txBox="1"/>
          <p:nvPr/>
        </p:nvSpPr>
        <p:spPr>
          <a:xfrm>
            <a:off x="3712186" y="1996953"/>
            <a:ext cx="5169354" cy="830997"/>
          </a:xfrm>
          <a:prstGeom prst="rect">
            <a:avLst/>
          </a:prstGeom>
          <a:noFill/>
        </p:spPr>
        <p:txBody>
          <a:bodyPr wrap="none" rtlCol="0">
            <a:spAutoFit/>
          </a:bodyPr>
          <a:lstStyle/>
          <a:p>
            <a:r>
              <a:rPr kumimoji="1" lang="ja-JP" altLang="en-US" sz="2400" dirty="0"/>
              <a:t>キーワード</a:t>
            </a:r>
            <a:r>
              <a:rPr kumimoji="1" lang="en-US" altLang="ja-JP" sz="2400" dirty="0"/>
              <a:t>union </a:t>
            </a:r>
            <a:r>
              <a:rPr kumimoji="1" lang="ja-JP" altLang="en-US" sz="2400" dirty="0"/>
              <a:t>の後、中括弧</a:t>
            </a:r>
            <a:r>
              <a:rPr lang="ja-JP" altLang="en-US" sz="2400" dirty="0"/>
              <a:t>の中に</a:t>
            </a:r>
            <a:endParaRPr lang="en-US" altLang="ja-JP" sz="2400" dirty="0"/>
          </a:p>
          <a:p>
            <a:r>
              <a:rPr kumimoji="1" lang="ja-JP" altLang="en-US" sz="2400" dirty="0"/>
              <a:t>変数宣言を複数個並べる。</a:t>
            </a:r>
          </a:p>
        </p:txBody>
      </p:sp>
    </p:spTree>
    <p:extLst>
      <p:ext uri="{BB962C8B-B14F-4D97-AF65-F5344CB8AC3E}">
        <p14:creationId xmlns:p14="http://schemas.microsoft.com/office/powerpoint/2010/main" val="160359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527565" y="243085"/>
            <a:ext cx="7620000" cy="685800"/>
          </a:xfrm>
        </p:spPr>
        <p:txBody>
          <a:bodyPr>
            <a:normAutofit/>
          </a:bodyPr>
          <a:lstStyle/>
          <a:p>
            <a:pPr eaLnBrk="1" hangingPunct="1">
              <a:defRPr/>
            </a:pPr>
            <a:r>
              <a:rPr lang="ja-JP" altLang="en-US" sz="3600" dirty="0">
                <a:ea typeface="ＭＳ Ｐゴシック" pitchFamily="-64" charset="-128"/>
              </a:rPr>
              <a:t>共用体型の変数の宣言</a:t>
            </a:r>
          </a:p>
        </p:txBody>
      </p:sp>
      <p:sp>
        <p:nvSpPr>
          <p:cNvPr id="14341" name="テキスト ボックス 48"/>
          <p:cNvSpPr txBox="1">
            <a:spLocks noChangeArrowheads="1"/>
          </p:cNvSpPr>
          <p:nvPr/>
        </p:nvSpPr>
        <p:spPr bwMode="auto">
          <a:xfrm>
            <a:off x="642051" y="3632676"/>
            <a:ext cx="1625415" cy="1938992"/>
          </a:xfrm>
          <a:prstGeom prst="rect">
            <a:avLst/>
          </a:prstGeom>
          <a:noFill/>
          <a:ln w="9525">
            <a:noFill/>
            <a:miter lim="800000"/>
            <a:headEnd/>
            <a:tailEnd/>
          </a:ln>
        </p:spPr>
        <p:txBody>
          <a:bodyPr wrap="none">
            <a:spAutoFit/>
          </a:bodyPr>
          <a:lstStyle/>
          <a:p>
            <a:r>
              <a:rPr kumimoji="1" lang="ja-JP" altLang="en-US" sz="2400" b="0" dirty="0"/>
              <a:t>（例）</a:t>
            </a:r>
            <a:endParaRPr kumimoji="1" lang="en-US" altLang="ja-JP" sz="2400" b="0" dirty="0"/>
          </a:p>
          <a:p>
            <a:r>
              <a:rPr kumimoji="1" lang="ja-JP" altLang="en-US" sz="2400" b="0" dirty="0"/>
              <a:t> </a:t>
            </a:r>
            <a:r>
              <a:rPr kumimoji="1" lang="ja-JP" altLang="en-US" sz="2400" b="0" dirty="0">
                <a:solidFill>
                  <a:srgbClr val="FF0000"/>
                </a:solidFill>
              </a:rPr>
              <a:t> </a:t>
            </a:r>
            <a:r>
              <a:rPr lang="en-US" altLang="ja-JP" sz="2400" dirty="0">
                <a:solidFill>
                  <a:srgbClr val="FF0000"/>
                </a:solidFill>
              </a:rPr>
              <a:t>union {</a:t>
            </a:r>
          </a:p>
          <a:p>
            <a:r>
              <a:rPr lang="en-US" altLang="ja-JP" sz="2400" dirty="0">
                <a:solidFill>
                  <a:srgbClr val="FF0000"/>
                </a:solidFill>
              </a:rPr>
              <a:t>    </a:t>
            </a:r>
            <a:r>
              <a:rPr lang="en-US" altLang="ja-JP" sz="2400" dirty="0" err="1">
                <a:solidFill>
                  <a:srgbClr val="FF0000"/>
                </a:solidFill>
              </a:rPr>
              <a:t>int</a:t>
            </a:r>
            <a:r>
              <a:rPr lang="en-US" altLang="ja-JP" sz="2400" dirty="0">
                <a:solidFill>
                  <a:srgbClr val="FF0000"/>
                </a:solidFill>
              </a:rPr>
              <a:t> x;</a:t>
            </a:r>
          </a:p>
          <a:p>
            <a:r>
              <a:rPr lang="en-US" altLang="ja-JP" sz="2400" dirty="0">
                <a:solidFill>
                  <a:srgbClr val="FF0000"/>
                </a:solidFill>
              </a:rPr>
              <a:t>    double y;</a:t>
            </a:r>
          </a:p>
          <a:p>
            <a:r>
              <a:rPr lang="en-US" altLang="ja-JP" sz="2400" dirty="0">
                <a:solidFill>
                  <a:srgbClr val="FF0000"/>
                </a:solidFill>
              </a:rPr>
              <a:t>  } </a:t>
            </a:r>
            <a:r>
              <a:rPr lang="en-US" altLang="ja-JP" sz="2400" dirty="0">
                <a:solidFill>
                  <a:srgbClr val="3366FF"/>
                </a:solidFill>
              </a:rPr>
              <a:t>u</a:t>
            </a:r>
            <a:r>
              <a:rPr lang="en-US" altLang="ja-JP" sz="2400" dirty="0"/>
              <a:t>;</a:t>
            </a:r>
            <a:endParaRPr lang="ja-JP" altLang="en-US" sz="2400" dirty="0"/>
          </a:p>
        </p:txBody>
      </p:sp>
      <p:sp>
        <p:nvSpPr>
          <p:cNvPr id="14342" name="Rectangle 3"/>
          <p:cNvSpPr>
            <a:spLocks noGrp="1" noChangeArrowheads="1"/>
          </p:cNvSpPr>
          <p:nvPr>
            <p:ph idx="1"/>
          </p:nvPr>
        </p:nvSpPr>
        <p:spPr>
          <a:xfrm>
            <a:off x="4486381" y="2505170"/>
            <a:ext cx="3918044" cy="443355"/>
          </a:xfrm>
        </p:spPr>
        <p:txBody>
          <a:bodyPr>
            <a:noAutofit/>
          </a:bodyPr>
          <a:lstStyle/>
          <a:p>
            <a:pPr eaLnBrk="1" hangingPunct="1">
              <a:buNone/>
            </a:pPr>
            <a:r>
              <a:rPr lang="ja-JP" altLang="en-US" sz="2400" dirty="0">
                <a:ea typeface="ＭＳ Ｐゴシック" charset="-128"/>
                <a:sym typeface="Symbol" pitchFamily="18" charset="2"/>
              </a:rPr>
              <a:t>（</a:t>
            </a:r>
            <a:r>
              <a:rPr lang="en-US" altLang="ja-JP" sz="2400" dirty="0">
                <a:ea typeface="ＭＳ Ｐゴシック" charset="-128"/>
                <a:sym typeface="Symbol" pitchFamily="18" charset="2"/>
              </a:rPr>
              <a:t></a:t>
            </a:r>
            <a:r>
              <a:rPr lang="ja-JP" altLang="en-US" sz="2400" dirty="0">
                <a:ea typeface="ＭＳ Ｐゴシック" charset="-128"/>
                <a:sym typeface="Symbol" pitchFamily="18" charset="2"/>
              </a:rPr>
              <a:t>は共用体型を表す型式）</a:t>
            </a:r>
            <a:endParaRPr lang="en-US" altLang="ja-JP" sz="2400" dirty="0">
              <a:ea typeface="ＭＳ Ｐゴシック" charset="-128"/>
              <a:sym typeface="Symbol" pitchFamily="18" charset="2"/>
            </a:endParaRPr>
          </a:p>
        </p:txBody>
      </p:sp>
      <p:sp>
        <p:nvSpPr>
          <p:cNvPr id="14343" name="テキスト ボックス 50"/>
          <p:cNvSpPr txBox="1">
            <a:spLocks noChangeArrowheads="1"/>
          </p:cNvSpPr>
          <p:nvPr/>
        </p:nvSpPr>
        <p:spPr bwMode="auto">
          <a:xfrm>
            <a:off x="759148" y="5997711"/>
            <a:ext cx="2221161" cy="707886"/>
          </a:xfrm>
          <a:prstGeom prst="rect">
            <a:avLst/>
          </a:prstGeom>
          <a:noFill/>
          <a:ln w="9525">
            <a:noFill/>
            <a:miter lim="800000"/>
            <a:headEnd/>
            <a:tailEnd/>
          </a:ln>
        </p:spPr>
        <p:txBody>
          <a:bodyPr wrap="square">
            <a:spAutoFit/>
          </a:bodyPr>
          <a:lstStyle/>
          <a:p>
            <a:r>
              <a:rPr kumimoji="1" lang="ja-JP" altLang="en-US" sz="2000" dirty="0"/>
              <a:t>青字の部分は宣言する変数名</a:t>
            </a:r>
          </a:p>
        </p:txBody>
      </p:sp>
      <p:cxnSp>
        <p:nvCxnSpPr>
          <p:cNvPr id="14344" name="直線矢印コネクタ 52"/>
          <p:cNvCxnSpPr>
            <a:cxnSpLocks noChangeShapeType="1"/>
          </p:cNvCxnSpPr>
          <p:nvPr/>
        </p:nvCxnSpPr>
        <p:spPr bwMode="auto">
          <a:xfrm flipV="1">
            <a:off x="1116857" y="5571668"/>
            <a:ext cx="1" cy="364692"/>
          </a:xfrm>
          <a:prstGeom prst="straightConnector1">
            <a:avLst/>
          </a:prstGeom>
          <a:noFill/>
          <a:ln w="9525" algn="ctr">
            <a:solidFill>
              <a:schemeClr val="tx1"/>
            </a:solidFill>
            <a:round/>
            <a:headEnd/>
            <a:tailEnd type="arrow" w="med" len="med"/>
          </a:ln>
        </p:spPr>
      </p:cxnSp>
      <p:sp>
        <p:nvSpPr>
          <p:cNvPr id="22" name="正方形/長方形 21"/>
          <p:cNvSpPr/>
          <p:nvPr/>
        </p:nvSpPr>
        <p:spPr>
          <a:xfrm>
            <a:off x="869658" y="2500666"/>
            <a:ext cx="3454015" cy="523220"/>
          </a:xfrm>
          <a:prstGeom prst="rect">
            <a:avLst/>
          </a:prstGeom>
          <a:solidFill>
            <a:srgbClr val="FFFF00"/>
          </a:solidFill>
          <a:ln>
            <a:solidFill>
              <a:schemeClr val="tx1"/>
            </a:solidFill>
          </a:ln>
        </p:spPr>
        <p:txBody>
          <a:bodyPr wrap="none">
            <a:spAutoFit/>
          </a:bodyPr>
          <a:lstStyle/>
          <a:p>
            <a:r>
              <a:rPr lang="en-US" altLang="ja-JP" sz="2800" dirty="0">
                <a:ea typeface="ＭＳ Ｐゴシック" charset="-128"/>
                <a:sym typeface="Symbol" pitchFamily="18" charset="2"/>
              </a:rPr>
              <a:t>  </a:t>
            </a:r>
            <a:r>
              <a:rPr lang="ja-JP" altLang="en-US" sz="2800" dirty="0">
                <a:ea typeface="ＭＳ Ｐゴシック" charset="-128"/>
                <a:sym typeface="Symbol" pitchFamily="18" charset="2"/>
              </a:rPr>
              <a:t> 変数名</a:t>
            </a:r>
            <a:r>
              <a:rPr lang="en-US" altLang="ja-JP" sz="2800" dirty="0">
                <a:ea typeface="ＭＳ Ｐゴシック" charset="-128"/>
                <a:sym typeface="Symbol" pitchFamily="18" charset="2"/>
              </a:rPr>
              <a:t>, …, </a:t>
            </a:r>
            <a:r>
              <a:rPr lang="ja-JP" altLang="en-US" sz="2800" dirty="0">
                <a:ea typeface="ＭＳ Ｐゴシック" charset="-128"/>
                <a:sym typeface="Symbol" pitchFamily="18" charset="2"/>
              </a:rPr>
              <a:t>変数名</a:t>
            </a:r>
            <a:r>
              <a:rPr lang="en-US" altLang="ja-JP" sz="2800" dirty="0">
                <a:ea typeface="ＭＳ Ｐゴシック" charset="-128"/>
                <a:sym typeface="Symbol" pitchFamily="18" charset="2"/>
              </a:rPr>
              <a:t>;</a:t>
            </a:r>
            <a:endParaRPr lang="ja-JP" altLang="en-US" sz="2800" dirty="0"/>
          </a:p>
        </p:txBody>
      </p:sp>
      <p:sp>
        <p:nvSpPr>
          <p:cNvPr id="23" name="テキスト ボックス 22"/>
          <p:cNvSpPr txBox="1"/>
          <p:nvPr/>
        </p:nvSpPr>
        <p:spPr>
          <a:xfrm>
            <a:off x="444143" y="1096543"/>
            <a:ext cx="8457256" cy="1200328"/>
          </a:xfrm>
          <a:prstGeom prst="rect">
            <a:avLst/>
          </a:prstGeom>
          <a:noFill/>
        </p:spPr>
        <p:txBody>
          <a:bodyPr wrap="square" rtlCol="0">
            <a:spAutoFit/>
          </a:bodyPr>
          <a:lstStyle/>
          <a:p>
            <a:r>
              <a:rPr lang="ja-JP" altLang="en-US" sz="2400" dirty="0"/>
              <a:t>共用体型の変数を宣言できる。</a:t>
            </a:r>
            <a:r>
              <a:rPr lang="en-US" altLang="ja-JP" sz="2400" dirty="0" err="1"/>
              <a:t>int</a:t>
            </a:r>
            <a:r>
              <a:rPr lang="ja-JP" altLang="en-US" sz="2400" dirty="0"/>
              <a:t>型、</a:t>
            </a:r>
            <a:r>
              <a:rPr lang="en-US" altLang="ja-JP" sz="2400" dirty="0"/>
              <a:t>double</a:t>
            </a:r>
            <a:r>
              <a:rPr lang="ja-JP" altLang="en-US" sz="2400" dirty="0"/>
              <a:t>型、構造体型の変数宣言と同様、型式の後に変数名を書き、セミコロンを書いて宣言する。変数が複数の場合はコンマで区切って並べればよい。</a:t>
            </a:r>
            <a:endParaRPr kumimoji="1" lang="ja-JP" altLang="en-US" sz="2400" dirty="0"/>
          </a:p>
        </p:txBody>
      </p:sp>
      <p:cxnSp>
        <p:nvCxnSpPr>
          <p:cNvPr id="24" name="直線矢印コネクタ 52"/>
          <p:cNvCxnSpPr>
            <a:cxnSpLocks noChangeShapeType="1"/>
          </p:cNvCxnSpPr>
          <p:nvPr/>
        </p:nvCxnSpPr>
        <p:spPr bwMode="auto">
          <a:xfrm flipH="1">
            <a:off x="2005359" y="3792122"/>
            <a:ext cx="387403" cy="368080"/>
          </a:xfrm>
          <a:prstGeom prst="straightConnector1">
            <a:avLst/>
          </a:prstGeom>
          <a:noFill/>
          <a:ln w="9525" algn="ctr">
            <a:solidFill>
              <a:schemeClr val="tx1"/>
            </a:solidFill>
            <a:round/>
            <a:headEnd/>
            <a:tailEnd type="arrow" w="med" len="med"/>
          </a:ln>
        </p:spPr>
      </p:cxnSp>
      <p:sp>
        <p:nvSpPr>
          <p:cNvPr id="26" name="テキスト ボックス 50"/>
          <p:cNvSpPr txBox="1">
            <a:spLocks noChangeArrowheads="1"/>
          </p:cNvSpPr>
          <p:nvPr/>
        </p:nvSpPr>
        <p:spPr bwMode="auto">
          <a:xfrm>
            <a:off x="2109329" y="3338475"/>
            <a:ext cx="4395993" cy="400110"/>
          </a:xfrm>
          <a:prstGeom prst="rect">
            <a:avLst/>
          </a:prstGeom>
          <a:noFill/>
          <a:ln w="9525">
            <a:noFill/>
            <a:miter lim="800000"/>
            <a:headEnd/>
            <a:tailEnd/>
          </a:ln>
        </p:spPr>
        <p:txBody>
          <a:bodyPr wrap="square">
            <a:spAutoFit/>
          </a:bodyPr>
          <a:lstStyle/>
          <a:p>
            <a:r>
              <a:rPr kumimoji="1" lang="ja-JP" altLang="en-US" sz="2000" dirty="0"/>
              <a:t>赤字の部分は</a:t>
            </a:r>
            <a:r>
              <a:rPr lang="ja-JP" altLang="en-US" sz="2000" dirty="0"/>
              <a:t>共用</a:t>
            </a:r>
            <a:r>
              <a:rPr kumimoji="1" lang="ja-JP" altLang="en-US" sz="2000" dirty="0"/>
              <a:t>体型を表す型式</a:t>
            </a:r>
          </a:p>
        </p:txBody>
      </p:sp>
      <p:sp>
        <p:nvSpPr>
          <p:cNvPr id="25" name="直方体 24"/>
          <p:cNvSpPr/>
          <p:nvPr/>
        </p:nvSpPr>
        <p:spPr>
          <a:xfrm>
            <a:off x="5430246" y="4259399"/>
            <a:ext cx="1269921" cy="2105313"/>
          </a:xfrm>
          <a:prstGeom prst="cub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a:solidFill>
                  <a:srgbClr val="000000"/>
                </a:solidFill>
              </a:rPr>
              <a:t>u</a:t>
            </a:r>
          </a:p>
        </p:txBody>
      </p:sp>
      <p:sp>
        <p:nvSpPr>
          <p:cNvPr id="27" name="直方体 26"/>
          <p:cNvSpPr/>
          <p:nvPr/>
        </p:nvSpPr>
        <p:spPr>
          <a:xfrm>
            <a:off x="7333077" y="4259399"/>
            <a:ext cx="1269921" cy="2105313"/>
          </a:xfrm>
          <a:prstGeom prst="cube">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u.y</a:t>
            </a:r>
            <a:endParaRPr lang="en-US" altLang="ja-JP" sz="2800" dirty="0">
              <a:solidFill>
                <a:srgbClr val="000000"/>
              </a:solidFill>
            </a:endParaRPr>
          </a:p>
        </p:txBody>
      </p:sp>
      <p:sp>
        <p:nvSpPr>
          <p:cNvPr id="28" name="直方体 27"/>
          <p:cNvSpPr/>
          <p:nvPr/>
        </p:nvSpPr>
        <p:spPr>
          <a:xfrm>
            <a:off x="3529956" y="4282284"/>
            <a:ext cx="1269921" cy="1075540"/>
          </a:xfrm>
          <a:prstGeom prst="cube">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u.x</a:t>
            </a:r>
            <a:endParaRPr lang="en-US" altLang="ja-JP" sz="2800" dirty="0">
              <a:solidFill>
                <a:srgbClr val="000000"/>
              </a:solidFill>
            </a:endParaRPr>
          </a:p>
        </p:txBody>
      </p:sp>
      <p:cxnSp>
        <p:nvCxnSpPr>
          <p:cNvPr id="29" name="直線コネクタ 28"/>
          <p:cNvCxnSpPr/>
          <p:nvPr/>
        </p:nvCxnSpPr>
        <p:spPr>
          <a:xfrm>
            <a:off x="6711608" y="4259399"/>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0" name="直線コネクタ 29"/>
          <p:cNvCxnSpPr/>
          <p:nvPr/>
        </p:nvCxnSpPr>
        <p:spPr>
          <a:xfrm>
            <a:off x="6440700" y="4594869"/>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1" name="直線コネクタ 30"/>
          <p:cNvCxnSpPr/>
          <p:nvPr/>
        </p:nvCxnSpPr>
        <p:spPr>
          <a:xfrm>
            <a:off x="6440700" y="6364712"/>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2" name="直線コネクタ 31"/>
          <p:cNvCxnSpPr/>
          <p:nvPr/>
        </p:nvCxnSpPr>
        <p:spPr>
          <a:xfrm>
            <a:off x="6711608" y="6070878"/>
            <a:ext cx="621469"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3" name="直線コネクタ 32"/>
          <p:cNvCxnSpPr/>
          <p:nvPr/>
        </p:nvCxnSpPr>
        <p:spPr>
          <a:xfrm>
            <a:off x="4857082" y="4270842"/>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4" name="直線コネクタ 33"/>
          <p:cNvCxnSpPr/>
          <p:nvPr/>
        </p:nvCxnSpPr>
        <p:spPr>
          <a:xfrm>
            <a:off x="4551852" y="4583427"/>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5" name="直線コネクタ 34"/>
          <p:cNvCxnSpPr/>
          <p:nvPr/>
        </p:nvCxnSpPr>
        <p:spPr>
          <a:xfrm>
            <a:off x="4537869" y="5357824"/>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6" name="直線コネクタ 35"/>
          <p:cNvCxnSpPr/>
          <p:nvPr/>
        </p:nvCxnSpPr>
        <p:spPr>
          <a:xfrm>
            <a:off x="4788436" y="5101969"/>
            <a:ext cx="655793"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092572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共用</a:t>
            </a:r>
            <a:r>
              <a:rPr kumimoji="1" lang="ja-JP" altLang="en-US" dirty="0"/>
              <a:t>体のメンバー</a:t>
            </a:r>
          </a:p>
        </p:txBody>
      </p:sp>
      <p:sp>
        <p:nvSpPr>
          <p:cNvPr id="4" name="テキスト ボックス 3"/>
          <p:cNvSpPr txBox="1"/>
          <p:nvPr/>
        </p:nvSpPr>
        <p:spPr>
          <a:xfrm>
            <a:off x="709634" y="1617460"/>
            <a:ext cx="2053567" cy="461665"/>
          </a:xfrm>
          <a:prstGeom prst="rect">
            <a:avLst/>
          </a:prstGeom>
          <a:noFill/>
        </p:spPr>
        <p:txBody>
          <a:bodyPr wrap="none" rtlCol="0">
            <a:spAutoFit/>
          </a:bodyPr>
          <a:lstStyle/>
          <a:p>
            <a:r>
              <a:rPr kumimoji="1" lang="ja-JP" altLang="en-US" sz="2400" dirty="0"/>
              <a:t>前ページの例</a:t>
            </a:r>
            <a:r>
              <a:rPr kumimoji="1" lang="en-US" altLang="ja-JP" sz="2400" dirty="0"/>
              <a:t>:</a:t>
            </a:r>
            <a:endParaRPr kumimoji="1" lang="ja-JP" altLang="en-US" sz="2400" dirty="0"/>
          </a:p>
        </p:txBody>
      </p:sp>
      <p:sp>
        <p:nvSpPr>
          <p:cNvPr id="5" name="テキスト ボックス 48"/>
          <p:cNvSpPr txBox="1">
            <a:spLocks noChangeArrowheads="1"/>
          </p:cNvSpPr>
          <p:nvPr/>
        </p:nvSpPr>
        <p:spPr bwMode="auto">
          <a:xfrm>
            <a:off x="1057858" y="2182177"/>
            <a:ext cx="1642547" cy="1569660"/>
          </a:xfrm>
          <a:prstGeom prst="rect">
            <a:avLst/>
          </a:prstGeom>
          <a:noFill/>
          <a:ln w="9525">
            <a:noFill/>
            <a:miter lim="800000"/>
            <a:headEnd/>
            <a:tailEnd/>
          </a:ln>
        </p:spPr>
        <p:txBody>
          <a:bodyPr wrap="none">
            <a:spAutoFit/>
          </a:bodyPr>
          <a:lstStyle/>
          <a:p>
            <a:r>
              <a:rPr lang="en-US" altLang="ja-JP" sz="2400" dirty="0">
                <a:solidFill>
                  <a:srgbClr val="FF0000"/>
                </a:solidFill>
              </a:rPr>
              <a:t> union {</a:t>
            </a:r>
          </a:p>
          <a:p>
            <a:r>
              <a:rPr lang="en-US" altLang="ja-JP" sz="2400" dirty="0">
                <a:solidFill>
                  <a:srgbClr val="FF0000"/>
                </a:solidFill>
              </a:rPr>
              <a:t>    </a:t>
            </a:r>
            <a:r>
              <a:rPr lang="en-US" altLang="ja-JP" sz="2400" dirty="0" err="1">
                <a:solidFill>
                  <a:srgbClr val="FF0000"/>
                </a:solidFill>
              </a:rPr>
              <a:t>int</a:t>
            </a:r>
            <a:r>
              <a:rPr lang="en-US" altLang="ja-JP" sz="2400" dirty="0">
                <a:solidFill>
                  <a:srgbClr val="FF0000"/>
                </a:solidFill>
              </a:rPr>
              <a:t> x;</a:t>
            </a:r>
          </a:p>
          <a:p>
            <a:r>
              <a:rPr lang="en-US" altLang="ja-JP" sz="2400" dirty="0">
                <a:solidFill>
                  <a:srgbClr val="FF0000"/>
                </a:solidFill>
              </a:rPr>
              <a:t>    double y;</a:t>
            </a:r>
          </a:p>
          <a:p>
            <a:r>
              <a:rPr lang="en-US" altLang="ja-JP" sz="2400" dirty="0">
                <a:solidFill>
                  <a:srgbClr val="FF0000"/>
                </a:solidFill>
              </a:rPr>
              <a:t>  } </a:t>
            </a:r>
            <a:r>
              <a:rPr lang="en-US" altLang="ja-JP" sz="2400" dirty="0">
                <a:solidFill>
                  <a:srgbClr val="3366FF"/>
                </a:solidFill>
              </a:rPr>
              <a:t>u</a:t>
            </a:r>
            <a:r>
              <a:rPr lang="en-US" altLang="ja-JP" sz="2400" dirty="0"/>
              <a:t>;</a:t>
            </a:r>
            <a:endParaRPr lang="ja-JP" altLang="en-US" sz="2400" dirty="0"/>
          </a:p>
        </p:txBody>
      </p:sp>
      <p:sp>
        <p:nvSpPr>
          <p:cNvPr id="7" name="テキスト ボックス 50"/>
          <p:cNvSpPr txBox="1">
            <a:spLocks noChangeArrowheads="1"/>
          </p:cNvSpPr>
          <p:nvPr/>
        </p:nvSpPr>
        <p:spPr bwMode="auto">
          <a:xfrm>
            <a:off x="709634" y="4054563"/>
            <a:ext cx="4965372" cy="461665"/>
          </a:xfrm>
          <a:prstGeom prst="rect">
            <a:avLst/>
          </a:prstGeom>
          <a:noFill/>
          <a:ln w="9525">
            <a:noFill/>
            <a:miter lim="800000"/>
            <a:headEnd/>
            <a:tailEnd/>
          </a:ln>
        </p:spPr>
        <p:txBody>
          <a:bodyPr wrap="square">
            <a:spAutoFit/>
          </a:bodyPr>
          <a:lstStyle/>
          <a:p>
            <a:r>
              <a:rPr lang="en-US" altLang="ja-JP" sz="2400" dirty="0"/>
              <a:t> x, y</a:t>
            </a:r>
            <a:r>
              <a:rPr kumimoji="1" lang="ja-JP" altLang="en-US" sz="2400" dirty="0"/>
              <a:t>を、共用体</a:t>
            </a:r>
            <a:r>
              <a:rPr lang="en-US" altLang="ja-JP" sz="2400" dirty="0"/>
              <a:t>u</a:t>
            </a:r>
            <a:r>
              <a:rPr kumimoji="1" lang="ja-JP" altLang="en-US" sz="2400" dirty="0"/>
              <a:t>のメンバーという。</a:t>
            </a:r>
          </a:p>
        </p:txBody>
      </p:sp>
    </p:spTree>
    <p:extLst>
      <p:ext uri="{BB962C8B-B14F-4D97-AF65-F5344CB8AC3E}">
        <p14:creationId xmlns:p14="http://schemas.microsoft.com/office/powerpoint/2010/main" val="4908618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687561" y="339041"/>
            <a:ext cx="7620000" cy="685800"/>
          </a:xfrm>
        </p:spPr>
        <p:txBody>
          <a:bodyPr>
            <a:normAutofit/>
          </a:bodyPr>
          <a:lstStyle/>
          <a:p>
            <a:pPr eaLnBrk="1" hangingPunct="1">
              <a:defRPr/>
            </a:pPr>
            <a:r>
              <a:rPr lang="ja-JP" altLang="en-US" sz="3600" dirty="0">
                <a:ea typeface="ＭＳ Ｐゴシック" pitchFamily="-64" charset="-128"/>
              </a:rPr>
              <a:t>共用体のメンバーアクセス</a:t>
            </a:r>
          </a:p>
        </p:txBody>
      </p:sp>
      <p:sp>
        <p:nvSpPr>
          <p:cNvPr id="8" name="正方形/長方形 7"/>
          <p:cNvSpPr/>
          <p:nvPr/>
        </p:nvSpPr>
        <p:spPr>
          <a:xfrm>
            <a:off x="661918" y="2916135"/>
            <a:ext cx="7529641" cy="830997"/>
          </a:xfrm>
          <a:prstGeom prst="rect">
            <a:avLst/>
          </a:prstGeom>
        </p:spPr>
        <p:txBody>
          <a:bodyPr wrap="square">
            <a:spAutoFit/>
          </a:bodyPr>
          <a:lstStyle/>
          <a:p>
            <a:r>
              <a:rPr lang="ja-JP" altLang="en-US" sz="2400" dirty="0"/>
              <a:t>（例）前ページのように</a:t>
            </a:r>
            <a:r>
              <a:rPr lang="en-US" altLang="ja-JP" sz="2400" dirty="0"/>
              <a:t>u</a:t>
            </a:r>
            <a:r>
              <a:rPr lang="ja-JP" altLang="en-US" sz="2400" dirty="0"/>
              <a:t>を宣言すると、</a:t>
            </a:r>
            <a:r>
              <a:rPr lang="en-US" altLang="ja-JP" sz="2400" dirty="0" err="1"/>
              <a:t>u.x</a:t>
            </a:r>
            <a:r>
              <a:rPr lang="en-US" altLang="ja-JP" sz="2400" dirty="0"/>
              <a:t>, </a:t>
            </a:r>
            <a:r>
              <a:rPr lang="en-US" altLang="ja-JP" sz="2400" dirty="0" err="1"/>
              <a:t>u.y</a:t>
            </a:r>
            <a:r>
              <a:rPr lang="ja-JP" altLang="en-US" sz="2400" dirty="0"/>
              <a:t>で共用体</a:t>
            </a:r>
            <a:r>
              <a:rPr lang="en-US" altLang="ja-JP" sz="2400" dirty="0"/>
              <a:t>u</a:t>
            </a:r>
            <a:r>
              <a:rPr lang="ja-JP" altLang="en-US" sz="2400" dirty="0"/>
              <a:t>の各メンバーが得られる。</a:t>
            </a:r>
            <a:endParaRPr lang="en-US" altLang="ja-JP" sz="2400" dirty="0"/>
          </a:p>
        </p:txBody>
      </p:sp>
      <p:sp>
        <p:nvSpPr>
          <p:cNvPr id="9" name="正方形/長方形 8"/>
          <p:cNvSpPr/>
          <p:nvPr/>
        </p:nvSpPr>
        <p:spPr>
          <a:xfrm>
            <a:off x="457199" y="1338997"/>
            <a:ext cx="7836714" cy="830997"/>
          </a:xfrm>
          <a:prstGeom prst="rect">
            <a:avLst/>
          </a:prstGeom>
        </p:spPr>
        <p:txBody>
          <a:bodyPr wrap="square">
            <a:spAutoFit/>
          </a:bodyPr>
          <a:lstStyle/>
          <a:p>
            <a:r>
              <a:rPr lang="ja-JP" altLang="en-US" sz="2400" dirty="0"/>
              <a:t>式</a:t>
            </a:r>
            <a:r>
              <a:rPr lang="en-US" altLang="ja-JP" sz="2400" i="1" dirty="0"/>
              <a:t>e</a:t>
            </a:r>
            <a:r>
              <a:rPr lang="ja-JP" altLang="en-US" sz="2400" dirty="0"/>
              <a:t>が、名前</a:t>
            </a:r>
            <a:r>
              <a:rPr lang="en-US" altLang="ja-JP" sz="2400" i="1" dirty="0"/>
              <a:t>m</a:t>
            </a:r>
            <a:r>
              <a:rPr lang="ja-JP" altLang="en-US" sz="2400" dirty="0"/>
              <a:t>のメンバーを持つ共用体型の式のとき、</a:t>
            </a:r>
            <a:r>
              <a:rPr lang="en-US" altLang="ja-JP" sz="2400" i="1" dirty="0" err="1"/>
              <a:t>e</a:t>
            </a:r>
            <a:r>
              <a:rPr lang="en-US" altLang="ja-JP" sz="2400" dirty="0" err="1"/>
              <a:t>.</a:t>
            </a:r>
            <a:r>
              <a:rPr lang="en-US" altLang="ja-JP" sz="2400" i="1" dirty="0" err="1"/>
              <a:t>m</a:t>
            </a:r>
            <a:r>
              <a:rPr lang="ja-JP" altLang="en-US" sz="2400" dirty="0"/>
              <a:t>で共用体のメンバーが得られる。 </a:t>
            </a:r>
            <a:r>
              <a:rPr lang="en-US" altLang="ja-JP" sz="2400" dirty="0"/>
              <a:t>. </a:t>
            </a:r>
            <a:r>
              <a:rPr lang="ja-JP" altLang="en-US" sz="2400" dirty="0"/>
              <a:t>をドット演算子と呼ぶ。</a:t>
            </a:r>
          </a:p>
        </p:txBody>
      </p:sp>
      <p:sp>
        <p:nvSpPr>
          <p:cNvPr id="2" name="テキスト ボックス 1"/>
          <p:cNvSpPr txBox="1"/>
          <p:nvPr/>
        </p:nvSpPr>
        <p:spPr>
          <a:xfrm>
            <a:off x="796086" y="4715941"/>
            <a:ext cx="7704373" cy="1569660"/>
          </a:xfrm>
          <a:prstGeom prst="rect">
            <a:avLst/>
          </a:prstGeom>
          <a:noFill/>
        </p:spPr>
        <p:txBody>
          <a:bodyPr wrap="square" rtlCol="0">
            <a:spAutoFit/>
          </a:bodyPr>
          <a:lstStyle/>
          <a:p>
            <a:r>
              <a:rPr kumimoji="1" lang="ja-JP" altLang="en-US" sz="2400" dirty="0"/>
              <a:t>（注意）共用体にどのメンバーの値が入っているかを認識してプログラムを書く必要</a:t>
            </a:r>
            <a:r>
              <a:rPr lang="ja-JP" altLang="en-US" sz="2400" dirty="0"/>
              <a:t>がある。前のページの共用体</a:t>
            </a:r>
            <a:r>
              <a:rPr lang="en-US" altLang="ja-JP" sz="2400" dirty="0"/>
              <a:t>u</a:t>
            </a:r>
            <a:r>
              <a:rPr lang="ja-JP" altLang="en-US" sz="2400" dirty="0"/>
              <a:t>で、メンバー</a:t>
            </a:r>
            <a:r>
              <a:rPr lang="en-US" altLang="ja-JP" sz="2400" dirty="0"/>
              <a:t>y</a:t>
            </a:r>
            <a:r>
              <a:rPr lang="ja-JP" altLang="en-US" sz="2400" dirty="0"/>
              <a:t>が入っている状態においてメンバー</a:t>
            </a:r>
            <a:r>
              <a:rPr lang="en-US" altLang="ja-JP" sz="2400" dirty="0"/>
              <a:t>x</a:t>
            </a:r>
            <a:r>
              <a:rPr lang="ja-JP" altLang="en-US" sz="2400" dirty="0"/>
              <a:t>にアクセスすることもできる。</a:t>
            </a:r>
            <a:endParaRPr lang="en-US" altLang="ja-JP" sz="2400" dirty="0"/>
          </a:p>
        </p:txBody>
      </p:sp>
    </p:spTree>
    <p:extLst>
      <p:ext uri="{BB962C8B-B14F-4D97-AF65-F5344CB8AC3E}">
        <p14:creationId xmlns:p14="http://schemas.microsoft.com/office/powerpoint/2010/main" val="38014067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例（打ち込んで確認）</a:t>
            </a:r>
          </a:p>
        </p:txBody>
      </p:sp>
      <p:sp>
        <p:nvSpPr>
          <p:cNvPr id="4" name="正方形/長方形 3"/>
          <p:cNvSpPr/>
          <p:nvPr/>
        </p:nvSpPr>
        <p:spPr>
          <a:xfrm>
            <a:off x="457200" y="1791646"/>
            <a:ext cx="7164019" cy="4524315"/>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union {                                                                       </a:t>
            </a:r>
          </a:p>
          <a:p>
            <a:r>
              <a:rPr lang="en-US" altLang="ja-JP" sz="2400" dirty="0"/>
              <a:t>    </a:t>
            </a:r>
            <a:r>
              <a:rPr lang="en-US" altLang="ja-JP" sz="2400" dirty="0" err="1"/>
              <a:t>int</a:t>
            </a:r>
            <a:r>
              <a:rPr lang="en-US" altLang="ja-JP" sz="2400" dirty="0"/>
              <a:t> x;                                                                      </a:t>
            </a:r>
          </a:p>
          <a:p>
            <a:r>
              <a:rPr lang="en-US" altLang="ja-JP" sz="2400" dirty="0"/>
              <a:t>    double y;                                                                   </a:t>
            </a:r>
          </a:p>
          <a:p>
            <a:r>
              <a:rPr lang="en-US" altLang="ja-JP" sz="2400" dirty="0"/>
              <a:t>  } u;                                                                          </a:t>
            </a:r>
          </a:p>
          <a:p>
            <a:r>
              <a:rPr lang="en-US" altLang="ja-JP" sz="2400" dirty="0"/>
              <a:t>  </a:t>
            </a:r>
            <a:r>
              <a:rPr lang="en-US" altLang="ja-JP" sz="2400" dirty="0" err="1"/>
              <a:t>u.x</a:t>
            </a:r>
            <a:r>
              <a:rPr lang="en-US" altLang="ja-JP" sz="2400" dirty="0"/>
              <a:t> = 100;                                                                    </a:t>
            </a:r>
          </a:p>
          <a:p>
            <a:r>
              <a:rPr lang="en-US" altLang="ja-JP" sz="2400" dirty="0"/>
              <a:t>  </a:t>
            </a:r>
            <a:r>
              <a:rPr lang="en-US" altLang="ja-JP" sz="2400" dirty="0" err="1"/>
              <a:t>printf</a:t>
            </a:r>
            <a:r>
              <a:rPr lang="en-US" altLang="ja-JP" sz="2400" dirty="0"/>
              <a:t> (“</a:t>
            </a:r>
            <a:r>
              <a:rPr lang="en-US" altLang="ja-JP" sz="2400" dirty="0" err="1"/>
              <a:t>u.x</a:t>
            </a:r>
            <a:r>
              <a:rPr lang="en-US" altLang="ja-JP" sz="2400" dirty="0"/>
              <a:t>=%d, </a:t>
            </a:r>
            <a:r>
              <a:rPr lang="en-US" altLang="ja-JP" sz="2400" dirty="0" err="1"/>
              <a:t>u.y</a:t>
            </a:r>
            <a:r>
              <a:rPr lang="en-US" altLang="ja-JP" sz="2400" dirty="0"/>
              <a:t>=%f\n", </a:t>
            </a:r>
            <a:r>
              <a:rPr lang="en-US" altLang="ja-JP" sz="2400" dirty="0" err="1"/>
              <a:t>u.x</a:t>
            </a:r>
            <a:r>
              <a:rPr lang="en-US" altLang="ja-JP" sz="2400" dirty="0"/>
              <a:t>, </a:t>
            </a:r>
            <a:r>
              <a:rPr lang="en-US" altLang="ja-JP" sz="2400" dirty="0" err="1"/>
              <a:t>u.y</a:t>
            </a:r>
            <a:r>
              <a:rPr lang="en-US" altLang="ja-JP" sz="2400" dirty="0"/>
              <a:t>);                                        </a:t>
            </a:r>
          </a:p>
          <a:p>
            <a:r>
              <a:rPr lang="en-US" altLang="ja-JP" sz="2400" dirty="0"/>
              <a:t>  </a:t>
            </a:r>
            <a:r>
              <a:rPr lang="en-US" altLang="ja-JP" sz="2400" dirty="0" err="1"/>
              <a:t>u.y</a:t>
            </a:r>
            <a:r>
              <a:rPr lang="en-US" altLang="ja-JP" sz="2400" dirty="0"/>
              <a:t>= 2.1;                                                                     </a:t>
            </a:r>
          </a:p>
          <a:p>
            <a:r>
              <a:rPr lang="en-US" altLang="ja-JP" sz="2400" dirty="0"/>
              <a:t>  </a:t>
            </a:r>
            <a:r>
              <a:rPr lang="en-US" altLang="ja-JP" sz="2400" dirty="0" err="1"/>
              <a:t>printf</a:t>
            </a:r>
            <a:r>
              <a:rPr lang="en-US" altLang="ja-JP" sz="2400" dirty="0"/>
              <a:t> (“</a:t>
            </a:r>
            <a:r>
              <a:rPr lang="en-US" altLang="ja-JP" sz="2400" dirty="0" err="1"/>
              <a:t>u.x</a:t>
            </a:r>
            <a:r>
              <a:rPr lang="en-US" altLang="ja-JP" sz="2400" dirty="0"/>
              <a:t>=%d, </a:t>
            </a:r>
            <a:r>
              <a:rPr lang="en-US" altLang="ja-JP" sz="2400" dirty="0" err="1"/>
              <a:t>u.y</a:t>
            </a:r>
            <a:r>
              <a:rPr lang="en-US" altLang="ja-JP" sz="2400" dirty="0"/>
              <a:t>=%f\n", </a:t>
            </a:r>
            <a:r>
              <a:rPr lang="en-US" altLang="ja-JP" sz="2400" dirty="0" err="1"/>
              <a:t>u.x</a:t>
            </a:r>
            <a:r>
              <a:rPr lang="en-US" altLang="ja-JP" sz="2400" dirty="0"/>
              <a:t>, </a:t>
            </a:r>
            <a:r>
              <a:rPr lang="en-US" altLang="ja-JP" sz="2400" dirty="0" err="1"/>
              <a:t>u.y</a:t>
            </a:r>
            <a:r>
              <a:rPr lang="en-US" altLang="ja-JP" sz="2400" dirty="0"/>
              <a:t>);                                        </a:t>
            </a:r>
          </a:p>
          <a:p>
            <a:r>
              <a:rPr lang="en-US" altLang="ja-JP" sz="2400" dirty="0"/>
              <a:t>  return 0;                                                                     </a:t>
            </a:r>
          </a:p>
          <a:p>
            <a:r>
              <a:rPr lang="en-US" altLang="ja-JP" sz="2400" dirty="0"/>
              <a:t>} </a:t>
            </a:r>
          </a:p>
        </p:txBody>
      </p:sp>
    </p:spTree>
    <p:extLst>
      <p:ext uri="{BB962C8B-B14F-4D97-AF65-F5344CB8AC3E}">
        <p14:creationId xmlns:p14="http://schemas.microsoft.com/office/powerpoint/2010/main" val="23028394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共用体の初期化</a:t>
            </a:r>
          </a:p>
        </p:txBody>
      </p:sp>
      <p:sp>
        <p:nvSpPr>
          <p:cNvPr id="4" name="テキスト ボックス 3"/>
          <p:cNvSpPr txBox="1"/>
          <p:nvPr/>
        </p:nvSpPr>
        <p:spPr>
          <a:xfrm>
            <a:off x="679002" y="1584369"/>
            <a:ext cx="7093619" cy="830997"/>
          </a:xfrm>
          <a:prstGeom prst="rect">
            <a:avLst/>
          </a:prstGeom>
          <a:noFill/>
          <a:ln>
            <a:noFill/>
          </a:ln>
        </p:spPr>
        <p:txBody>
          <a:bodyPr wrap="square" rtlCol="0">
            <a:spAutoFit/>
          </a:bodyPr>
          <a:lstStyle/>
          <a:p>
            <a:r>
              <a:rPr kumimoji="1" lang="ja-JP" altLang="en-US" sz="2400" dirty="0"/>
              <a:t>共用体の初期化は、構造体と同様、中括弧を用いるが、</a:t>
            </a:r>
            <a:r>
              <a:rPr lang="ja-JP" altLang="en-US" sz="2400" dirty="0"/>
              <a:t>初期化は</a:t>
            </a:r>
            <a:r>
              <a:rPr kumimoji="1" lang="ja-JP" altLang="en-US" sz="2400" dirty="0"/>
              <a:t>先頭のメンバに対して行われる。</a:t>
            </a:r>
          </a:p>
        </p:txBody>
      </p:sp>
      <p:sp>
        <p:nvSpPr>
          <p:cNvPr id="5" name="正方形/長方形 4"/>
          <p:cNvSpPr/>
          <p:nvPr/>
        </p:nvSpPr>
        <p:spPr>
          <a:xfrm>
            <a:off x="869066" y="2718442"/>
            <a:ext cx="7164019" cy="3416320"/>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union {                                                                       </a:t>
            </a:r>
          </a:p>
          <a:p>
            <a:r>
              <a:rPr lang="en-US" altLang="ja-JP" sz="2400" dirty="0"/>
              <a:t>    </a:t>
            </a:r>
            <a:r>
              <a:rPr lang="en-US" altLang="ja-JP" sz="2400" dirty="0" err="1"/>
              <a:t>int</a:t>
            </a:r>
            <a:r>
              <a:rPr lang="en-US" altLang="ja-JP" sz="2400" dirty="0"/>
              <a:t> x;                                                                      </a:t>
            </a:r>
          </a:p>
          <a:p>
            <a:r>
              <a:rPr lang="en-US" altLang="ja-JP" sz="2400" dirty="0"/>
              <a:t>    double y;                                                                   </a:t>
            </a:r>
          </a:p>
          <a:p>
            <a:r>
              <a:rPr lang="en-US" altLang="ja-JP" sz="2400" dirty="0"/>
              <a:t>  } u = {100};                                                                          </a:t>
            </a:r>
          </a:p>
          <a:p>
            <a:r>
              <a:rPr lang="en-US" altLang="ja-JP" sz="2400" dirty="0"/>
              <a:t>  </a:t>
            </a:r>
            <a:r>
              <a:rPr lang="en-US" altLang="ja-JP" sz="2400" dirty="0" err="1"/>
              <a:t>printf</a:t>
            </a:r>
            <a:r>
              <a:rPr lang="en-US" altLang="ja-JP" sz="2400" dirty="0"/>
              <a:t> (“</a:t>
            </a:r>
            <a:r>
              <a:rPr lang="en-US" altLang="ja-JP" sz="2400" dirty="0" err="1"/>
              <a:t>u.x</a:t>
            </a:r>
            <a:r>
              <a:rPr lang="en-US" altLang="ja-JP" sz="2400" dirty="0"/>
              <a:t>=%d, </a:t>
            </a:r>
            <a:r>
              <a:rPr lang="en-US" altLang="ja-JP" sz="2400" dirty="0" err="1"/>
              <a:t>u.y</a:t>
            </a:r>
            <a:r>
              <a:rPr lang="en-US" altLang="ja-JP" sz="2400" dirty="0"/>
              <a:t>=%f\n", </a:t>
            </a:r>
            <a:r>
              <a:rPr lang="en-US" altLang="ja-JP" sz="2400" dirty="0" err="1"/>
              <a:t>u.x</a:t>
            </a:r>
            <a:r>
              <a:rPr lang="en-US" altLang="ja-JP" sz="2400" dirty="0"/>
              <a:t>, </a:t>
            </a:r>
            <a:r>
              <a:rPr lang="en-US" altLang="ja-JP" sz="2400" dirty="0" err="1"/>
              <a:t>u.y</a:t>
            </a:r>
            <a:r>
              <a:rPr lang="en-US" altLang="ja-JP" sz="2400" dirty="0"/>
              <a:t>);                                        </a:t>
            </a:r>
          </a:p>
          <a:p>
            <a:r>
              <a:rPr lang="en-US" altLang="ja-JP" sz="2400" dirty="0"/>
              <a:t>  return 0;                                                                     </a:t>
            </a:r>
          </a:p>
          <a:p>
            <a:r>
              <a:rPr lang="en-US" altLang="ja-JP" sz="2400" dirty="0"/>
              <a:t>} </a:t>
            </a:r>
          </a:p>
        </p:txBody>
      </p:sp>
    </p:spTree>
    <p:extLst>
      <p:ext uri="{BB962C8B-B14F-4D97-AF65-F5344CB8AC3E}">
        <p14:creationId xmlns:p14="http://schemas.microsoft.com/office/powerpoint/2010/main" val="40364809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共用体</a:t>
            </a:r>
            <a:r>
              <a:rPr lang="ja-JP" altLang="en-US" dirty="0"/>
              <a:t>型に名前をつける例</a:t>
            </a:r>
            <a:endParaRPr kumimoji="1" lang="ja-JP" altLang="en-US" dirty="0"/>
          </a:p>
        </p:txBody>
      </p:sp>
      <p:sp>
        <p:nvSpPr>
          <p:cNvPr id="4" name="テキスト ボックス 3"/>
          <p:cNvSpPr txBox="1"/>
          <p:nvPr/>
        </p:nvSpPr>
        <p:spPr>
          <a:xfrm>
            <a:off x="679002" y="1584369"/>
            <a:ext cx="7093619" cy="830997"/>
          </a:xfrm>
          <a:prstGeom prst="rect">
            <a:avLst/>
          </a:prstGeom>
          <a:noFill/>
          <a:ln>
            <a:noFill/>
          </a:ln>
        </p:spPr>
        <p:txBody>
          <a:bodyPr wrap="square" rtlCol="0">
            <a:spAutoFit/>
          </a:bodyPr>
          <a:lstStyle/>
          <a:p>
            <a:r>
              <a:rPr kumimoji="1" lang="ja-JP" altLang="en-US" sz="2400" dirty="0"/>
              <a:t>これまでと同様、</a:t>
            </a:r>
            <a:r>
              <a:rPr kumimoji="1" lang="en-US" altLang="ja-JP" sz="2400" dirty="0" err="1"/>
              <a:t>typedef</a:t>
            </a:r>
            <a:r>
              <a:rPr kumimoji="1" lang="ja-JP" altLang="en-US" sz="2400" dirty="0"/>
              <a:t>により共用体型に名前をつけることができる。</a:t>
            </a:r>
          </a:p>
        </p:txBody>
      </p:sp>
      <p:sp>
        <p:nvSpPr>
          <p:cNvPr id="5" name="正方形/長方形 4"/>
          <p:cNvSpPr/>
          <p:nvPr/>
        </p:nvSpPr>
        <p:spPr>
          <a:xfrm>
            <a:off x="869066" y="2718442"/>
            <a:ext cx="7164019" cy="3785652"/>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solidFill>
                  <a:srgbClr val="FF0000"/>
                </a:solidFill>
              </a:rPr>
              <a:t>typedef</a:t>
            </a:r>
            <a:r>
              <a:rPr lang="en-US" altLang="ja-JP" sz="2400" dirty="0"/>
              <a:t> union {                                                                       </a:t>
            </a:r>
          </a:p>
          <a:p>
            <a:r>
              <a:rPr lang="en-US" altLang="ja-JP" sz="2400" dirty="0"/>
              <a:t>    </a:t>
            </a:r>
            <a:r>
              <a:rPr lang="en-US" altLang="ja-JP" sz="2400" dirty="0" err="1"/>
              <a:t>int</a:t>
            </a:r>
            <a:r>
              <a:rPr lang="en-US" altLang="ja-JP" sz="2400" dirty="0"/>
              <a:t> x;                                                                      </a:t>
            </a:r>
          </a:p>
          <a:p>
            <a:r>
              <a:rPr lang="en-US" altLang="ja-JP" sz="2400" dirty="0"/>
              <a:t>    double y;                                                                   </a:t>
            </a:r>
          </a:p>
          <a:p>
            <a:r>
              <a:rPr lang="en-US" altLang="ja-JP" sz="2400" dirty="0"/>
              <a:t>  } </a:t>
            </a:r>
            <a:r>
              <a:rPr lang="en-US" altLang="ja-JP" sz="2400" dirty="0" err="1">
                <a:solidFill>
                  <a:srgbClr val="FF0000"/>
                </a:solidFill>
              </a:rPr>
              <a:t>uxy</a:t>
            </a:r>
            <a:r>
              <a:rPr lang="en-US" altLang="ja-JP" sz="2400" dirty="0"/>
              <a:t>;</a:t>
            </a:r>
          </a:p>
          <a:p>
            <a:r>
              <a:rPr lang="en-US" altLang="ja-JP" sz="2400" dirty="0"/>
              <a:t>  </a:t>
            </a:r>
            <a:r>
              <a:rPr lang="en-US" altLang="ja-JP" sz="2400" dirty="0" err="1">
                <a:solidFill>
                  <a:srgbClr val="FF0000"/>
                </a:solidFill>
              </a:rPr>
              <a:t>uxy</a:t>
            </a:r>
            <a:r>
              <a:rPr lang="en-US" altLang="ja-JP" sz="2400" dirty="0"/>
              <a:t> u = {100};                                                                          </a:t>
            </a:r>
          </a:p>
          <a:p>
            <a:r>
              <a:rPr lang="en-US" altLang="ja-JP" sz="2400" dirty="0"/>
              <a:t>  </a:t>
            </a:r>
            <a:r>
              <a:rPr lang="en-US" altLang="ja-JP" sz="2400" dirty="0" err="1"/>
              <a:t>printf</a:t>
            </a:r>
            <a:r>
              <a:rPr lang="en-US" altLang="ja-JP" sz="2400" dirty="0"/>
              <a:t> (“</a:t>
            </a:r>
            <a:r>
              <a:rPr lang="en-US" altLang="ja-JP" sz="2400" dirty="0" err="1"/>
              <a:t>u.x</a:t>
            </a:r>
            <a:r>
              <a:rPr lang="en-US" altLang="ja-JP" sz="2400" dirty="0"/>
              <a:t>=%d, </a:t>
            </a:r>
            <a:r>
              <a:rPr lang="en-US" altLang="ja-JP" sz="2400" dirty="0" err="1"/>
              <a:t>u.y</a:t>
            </a:r>
            <a:r>
              <a:rPr lang="en-US" altLang="ja-JP" sz="2400" dirty="0"/>
              <a:t>=%f\n", </a:t>
            </a:r>
            <a:r>
              <a:rPr lang="en-US" altLang="ja-JP" sz="2400" dirty="0" err="1"/>
              <a:t>u.x</a:t>
            </a:r>
            <a:r>
              <a:rPr lang="en-US" altLang="ja-JP" sz="2400" dirty="0"/>
              <a:t>, </a:t>
            </a:r>
            <a:r>
              <a:rPr lang="en-US" altLang="ja-JP" sz="2400" dirty="0" err="1"/>
              <a:t>u.y</a:t>
            </a:r>
            <a:r>
              <a:rPr lang="en-US" altLang="ja-JP" sz="2400" dirty="0"/>
              <a:t>);                                        </a:t>
            </a:r>
          </a:p>
          <a:p>
            <a:r>
              <a:rPr lang="en-US" altLang="ja-JP" sz="2400" dirty="0"/>
              <a:t>  return 0;                                                                     </a:t>
            </a:r>
          </a:p>
          <a:p>
            <a:r>
              <a:rPr lang="en-US" altLang="ja-JP" sz="2400" dirty="0"/>
              <a:t>} </a:t>
            </a:r>
          </a:p>
        </p:txBody>
      </p:sp>
    </p:spTree>
    <p:extLst>
      <p:ext uri="{BB962C8B-B14F-4D97-AF65-F5344CB8AC3E}">
        <p14:creationId xmlns:p14="http://schemas.microsoft.com/office/powerpoint/2010/main" val="1996263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a:xfrm>
            <a:off x="571472" y="357166"/>
            <a:ext cx="7620000" cy="685800"/>
          </a:xfrm>
        </p:spPr>
        <p:txBody>
          <a:bodyPr>
            <a:noAutofit/>
          </a:bodyPr>
          <a:lstStyle/>
          <a:p>
            <a:pPr eaLnBrk="1" hangingPunct="1">
              <a:defRPr/>
            </a:pPr>
            <a:r>
              <a:rPr lang="ja-JP" altLang="en-US" sz="4000" dirty="0">
                <a:ea typeface="ＭＳ Ｐゴシック" pitchFamily="-64" charset="-128"/>
              </a:rPr>
              <a:t>動的な記憶域確保</a:t>
            </a:r>
          </a:p>
        </p:txBody>
      </p:sp>
      <p:sp>
        <p:nvSpPr>
          <p:cNvPr id="17413" name="Rectangle 3"/>
          <p:cNvSpPr>
            <a:spLocks noGrp="1" noChangeArrowheads="1"/>
          </p:cNvSpPr>
          <p:nvPr>
            <p:ph type="body" idx="1"/>
          </p:nvPr>
        </p:nvSpPr>
        <p:spPr>
          <a:xfrm>
            <a:off x="642910" y="1285860"/>
            <a:ext cx="8072494" cy="4357718"/>
          </a:xfrm>
        </p:spPr>
        <p:txBody>
          <a:bodyPr>
            <a:noAutofit/>
          </a:bodyPr>
          <a:lstStyle/>
          <a:p>
            <a:pPr eaLnBrk="1" hangingPunct="1">
              <a:lnSpc>
                <a:spcPct val="90000"/>
              </a:lnSpc>
            </a:pPr>
            <a:r>
              <a:rPr lang="ja-JP" altLang="en-US" sz="2800" dirty="0">
                <a:ea typeface="ＭＳ Ｐゴシック" pitchFamily="-64" charset="-128"/>
              </a:rPr>
              <a:t>これまでの方法</a:t>
            </a:r>
            <a:endParaRPr lang="en-US" altLang="ja-JP" sz="2800" dirty="0">
              <a:ea typeface="ＭＳ Ｐゴシック" pitchFamily="-64" charset="-128"/>
            </a:endParaRPr>
          </a:p>
          <a:p>
            <a:pPr lvl="1" eaLnBrk="1" hangingPunct="1">
              <a:lnSpc>
                <a:spcPct val="90000"/>
              </a:lnSpc>
            </a:pPr>
            <a:r>
              <a:rPr lang="ja-JP" altLang="en-US" dirty="0">
                <a:ea typeface="ＭＳ Ｐゴシック" pitchFamily="-64" charset="-128"/>
              </a:rPr>
              <a:t>配列の要素数は固定。</a:t>
            </a:r>
            <a:endParaRPr lang="en-US" altLang="ja-JP" dirty="0">
              <a:ea typeface="ＭＳ Ｐゴシック" pitchFamily="-64" charset="-128"/>
            </a:endParaRPr>
          </a:p>
          <a:p>
            <a:pPr lvl="1" eaLnBrk="1" hangingPunct="1">
              <a:lnSpc>
                <a:spcPct val="90000"/>
              </a:lnSpc>
            </a:pPr>
            <a:r>
              <a:rPr lang="ja-JP" altLang="en-US" dirty="0">
                <a:ea typeface="ＭＳ Ｐゴシック" pitchFamily="-64" charset="-128"/>
              </a:rPr>
              <a:t>あらかじめ十分な大きさの配列を確保しておく必要があった。</a:t>
            </a:r>
            <a:endParaRPr lang="en-US" altLang="ja-JP" dirty="0">
              <a:ea typeface="ＭＳ Ｐゴシック" pitchFamily="-64" charset="-128"/>
            </a:endParaRPr>
          </a:p>
          <a:p>
            <a:pPr eaLnBrk="1" hangingPunct="1">
              <a:lnSpc>
                <a:spcPct val="90000"/>
              </a:lnSpc>
            </a:pPr>
            <a:r>
              <a:rPr lang="ja-JP" altLang="en-US" sz="2800" dirty="0">
                <a:ea typeface="ＭＳ Ｐゴシック" pitchFamily="-64" charset="-128"/>
              </a:rPr>
              <a:t>今回紹介する方法</a:t>
            </a:r>
            <a:endParaRPr lang="en-US" altLang="ja-JP" sz="2800" dirty="0">
              <a:ea typeface="ＭＳ Ｐゴシック" pitchFamily="-64" charset="-128"/>
            </a:endParaRPr>
          </a:p>
          <a:p>
            <a:pPr lvl="1">
              <a:lnSpc>
                <a:spcPct val="90000"/>
              </a:lnSpc>
            </a:pPr>
            <a:r>
              <a:rPr lang="ja-JP" altLang="en-US" dirty="0">
                <a:ea typeface="ＭＳ Ｐゴシック" pitchFamily="-64" charset="-128"/>
              </a:rPr>
              <a:t>問題に応じて、適切なサイズの配列を確保するには、プログラムの実行時に確保を行う必要がある。</a:t>
            </a:r>
            <a:endParaRPr lang="en-US" altLang="ja-JP" dirty="0">
              <a:ea typeface="ＭＳ Ｐゴシック" pitchFamily="-64" charset="-128"/>
            </a:endParaRPr>
          </a:p>
          <a:p>
            <a:pPr lvl="1" eaLnBrk="1" hangingPunct="1">
              <a:lnSpc>
                <a:spcPct val="90000"/>
              </a:lnSpc>
            </a:pPr>
            <a:r>
              <a:rPr lang="ja-JP" altLang="en-US" dirty="0">
                <a:ea typeface="ＭＳ Ｐゴシック" pitchFamily="-64" charset="-128"/>
              </a:rPr>
              <a:t>余分なメモリの使用を避けることができる。</a:t>
            </a:r>
            <a:endParaRPr lang="en-US" altLang="ja-JP" dirty="0">
              <a:ea typeface="ＭＳ Ｐゴシック" pitchFamily="-64" charset="-128"/>
            </a:endParaRPr>
          </a:p>
        </p:txBody>
      </p:sp>
      <p:sp>
        <p:nvSpPr>
          <p:cNvPr id="7" name="テキスト ボックス 6"/>
          <p:cNvSpPr txBox="1"/>
          <p:nvPr/>
        </p:nvSpPr>
        <p:spPr>
          <a:xfrm>
            <a:off x="4035458" y="1285860"/>
            <a:ext cx="3465500" cy="461665"/>
          </a:xfrm>
          <a:prstGeom prst="rect">
            <a:avLst/>
          </a:prstGeom>
          <a:solidFill>
            <a:srgbClr val="FFFF00"/>
          </a:solidFill>
          <a:ln>
            <a:solidFill>
              <a:schemeClr val="tx1"/>
            </a:solidFill>
          </a:ln>
        </p:spPr>
        <p:txBody>
          <a:bodyPr wrap="none" rtlCol="0">
            <a:spAutoFit/>
          </a:bodyPr>
          <a:lstStyle/>
          <a:p>
            <a:r>
              <a:rPr lang="ja-JP" altLang="en-US" sz="2400" dirty="0"/>
              <a:t>静的</a:t>
            </a:r>
            <a:r>
              <a:rPr lang="en-US" altLang="ja-JP" sz="2400" dirty="0"/>
              <a:t>(static)</a:t>
            </a:r>
            <a:r>
              <a:rPr lang="ja-JP" altLang="en-US" sz="2400" dirty="0"/>
              <a:t>な記憶域確保</a:t>
            </a:r>
            <a:endParaRPr kumimoji="1" lang="ja-JP" altLang="en-US" sz="2400" dirty="0"/>
          </a:p>
        </p:txBody>
      </p:sp>
      <p:sp>
        <p:nvSpPr>
          <p:cNvPr id="8" name="テキスト ボックス 7"/>
          <p:cNvSpPr txBox="1"/>
          <p:nvPr/>
        </p:nvSpPr>
        <p:spPr>
          <a:xfrm>
            <a:off x="4071934" y="3071810"/>
            <a:ext cx="3858749" cy="461665"/>
          </a:xfrm>
          <a:prstGeom prst="rect">
            <a:avLst/>
          </a:prstGeom>
          <a:solidFill>
            <a:srgbClr val="FFFF00"/>
          </a:solidFill>
          <a:ln>
            <a:solidFill>
              <a:schemeClr val="tx1"/>
            </a:solidFill>
          </a:ln>
        </p:spPr>
        <p:txBody>
          <a:bodyPr wrap="none" rtlCol="0">
            <a:spAutoFit/>
          </a:bodyPr>
          <a:lstStyle/>
          <a:p>
            <a:r>
              <a:rPr lang="ja-JP" altLang="en-US" sz="2400" dirty="0"/>
              <a:t>動的</a:t>
            </a:r>
            <a:r>
              <a:rPr lang="en-US" altLang="ja-JP" sz="2400" dirty="0"/>
              <a:t>(dynamic)</a:t>
            </a:r>
            <a:r>
              <a:rPr lang="ja-JP" altLang="en-US" sz="2400" dirty="0"/>
              <a:t>な記憶域確保</a:t>
            </a:r>
            <a:endParaRPr kumimoji="1" lang="ja-JP" altLang="en-US" sz="2400" dirty="0"/>
          </a:p>
        </p:txBody>
      </p:sp>
      <p:sp>
        <p:nvSpPr>
          <p:cNvPr id="9" name="テキスト ボックス 8"/>
          <p:cNvSpPr txBox="1"/>
          <p:nvPr/>
        </p:nvSpPr>
        <p:spPr>
          <a:xfrm>
            <a:off x="1357290" y="5643578"/>
            <a:ext cx="6326860" cy="954107"/>
          </a:xfrm>
          <a:prstGeom prst="rect">
            <a:avLst/>
          </a:prstGeom>
          <a:noFill/>
          <a:ln>
            <a:solidFill>
              <a:schemeClr val="tx1"/>
            </a:solidFill>
          </a:ln>
        </p:spPr>
        <p:txBody>
          <a:bodyPr wrap="none" rtlCol="0">
            <a:spAutoFit/>
          </a:bodyPr>
          <a:lstStyle/>
          <a:p>
            <a:r>
              <a:rPr kumimoji="1" lang="ja-JP" altLang="en-US" sz="2800" dirty="0"/>
              <a:t>静的</a:t>
            </a:r>
            <a:r>
              <a:rPr kumimoji="1" lang="en-US" altLang="ja-JP" sz="2800" dirty="0"/>
              <a:t>(static)</a:t>
            </a:r>
            <a:r>
              <a:rPr kumimoji="1" lang="ja-JP" altLang="en-US" sz="2800" dirty="0"/>
              <a:t> </a:t>
            </a:r>
            <a:r>
              <a:rPr kumimoji="1" lang="en-US" altLang="ja-JP" sz="2800" dirty="0"/>
              <a:t>--- </a:t>
            </a:r>
            <a:r>
              <a:rPr kumimoji="1" lang="ja-JP" altLang="en-US" sz="2800" dirty="0"/>
              <a:t>プログラムのコンパイル時</a:t>
            </a:r>
            <a:endParaRPr kumimoji="1" lang="en-US" altLang="ja-JP" sz="2800" dirty="0"/>
          </a:p>
          <a:p>
            <a:r>
              <a:rPr kumimoji="1" lang="ja-JP" altLang="en-US" sz="2800" dirty="0"/>
              <a:t>動的</a:t>
            </a:r>
            <a:r>
              <a:rPr kumimoji="1" lang="en-US" altLang="ja-JP" sz="2800" dirty="0"/>
              <a:t>(dynamic)</a:t>
            </a:r>
            <a:r>
              <a:rPr kumimoji="1" lang="ja-JP" altLang="en-US" sz="2800" dirty="0"/>
              <a:t> </a:t>
            </a:r>
            <a:r>
              <a:rPr kumimoji="1" lang="en-US" altLang="ja-JP" sz="2800" dirty="0"/>
              <a:t>--- </a:t>
            </a:r>
            <a:r>
              <a:rPr kumimoji="1" lang="ja-JP" altLang="en-US" sz="2800" dirty="0"/>
              <a:t>プログラムの実行時</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a:xfrm>
            <a:off x="714156" y="300313"/>
            <a:ext cx="7620000" cy="685800"/>
          </a:xfrm>
        </p:spPr>
        <p:txBody>
          <a:bodyPr>
            <a:noAutofit/>
          </a:bodyPr>
          <a:lstStyle/>
          <a:p>
            <a:pPr eaLnBrk="1" hangingPunct="1">
              <a:defRPr/>
            </a:pPr>
            <a:r>
              <a:rPr lang="ja-JP" altLang="en-US" sz="4000" dirty="0">
                <a:ea typeface="ＭＳ Ｐゴシック" pitchFamily="-64" charset="-128"/>
              </a:rPr>
              <a:t>共用体の代入</a:t>
            </a:r>
            <a:endParaRPr lang="ja-JP" altLang="en-US" sz="3200" dirty="0">
              <a:ea typeface="ＭＳ Ｐゴシック" pitchFamily="-64" charset="-128"/>
            </a:endParaRPr>
          </a:p>
        </p:txBody>
      </p:sp>
      <p:sp>
        <p:nvSpPr>
          <p:cNvPr id="7" name="正方形/長方形 6"/>
          <p:cNvSpPr/>
          <p:nvPr/>
        </p:nvSpPr>
        <p:spPr>
          <a:xfrm>
            <a:off x="763618" y="1154476"/>
            <a:ext cx="6472092" cy="461665"/>
          </a:xfrm>
          <a:prstGeom prst="rect">
            <a:avLst/>
          </a:prstGeom>
        </p:spPr>
        <p:txBody>
          <a:bodyPr wrap="square">
            <a:spAutoFit/>
          </a:bodyPr>
          <a:lstStyle/>
          <a:p>
            <a:r>
              <a:rPr lang="ja-JP" altLang="en-US" sz="2400" dirty="0"/>
              <a:t>同じ型の共用体であれば，代入することが可能</a:t>
            </a:r>
          </a:p>
        </p:txBody>
      </p:sp>
      <p:sp>
        <p:nvSpPr>
          <p:cNvPr id="8" name="正方形/長方形 7"/>
          <p:cNvSpPr/>
          <p:nvPr/>
        </p:nvSpPr>
        <p:spPr>
          <a:xfrm>
            <a:off x="763618" y="1711365"/>
            <a:ext cx="7164019" cy="4893647"/>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t>typedef</a:t>
            </a:r>
            <a:r>
              <a:rPr lang="en-US" altLang="ja-JP" sz="2400" dirty="0"/>
              <a:t> union {                                                               </a:t>
            </a:r>
          </a:p>
          <a:p>
            <a:r>
              <a:rPr lang="en-US" altLang="ja-JP" sz="2400" dirty="0"/>
              <a:t>    </a:t>
            </a:r>
            <a:r>
              <a:rPr lang="en-US" altLang="ja-JP" sz="2400" dirty="0" err="1"/>
              <a:t>int</a:t>
            </a:r>
            <a:r>
              <a:rPr lang="en-US" altLang="ja-JP" sz="2400" dirty="0"/>
              <a:t> x;                                                                      </a:t>
            </a:r>
          </a:p>
          <a:p>
            <a:r>
              <a:rPr lang="en-US" altLang="ja-JP" sz="2400" dirty="0"/>
              <a:t>    double y;                                                                   </a:t>
            </a:r>
          </a:p>
          <a:p>
            <a:r>
              <a:rPr lang="en-US" altLang="ja-JP" sz="2400" dirty="0"/>
              <a:t>  } </a:t>
            </a:r>
            <a:r>
              <a:rPr lang="en-US" altLang="ja-JP" sz="2400" dirty="0" err="1"/>
              <a:t>uxy</a:t>
            </a:r>
            <a:r>
              <a:rPr lang="en-US" altLang="ja-JP" sz="2400" dirty="0"/>
              <a:t>;                                                                        </a:t>
            </a:r>
          </a:p>
          <a:p>
            <a:r>
              <a:rPr lang="en-US" altLang="ja-JP" sz="2400" dirty="0"/>
              <a:t>  </a:t>
            </a:r>
            <a:r>
              <a:rPr lang="en-US" altLang="ja-JP" sz="2400" dirty="0" err="1"/>
              <a:t>uxy</a:t>
            </a:r>
            <a:r>
              <a:rPr lang="en-US" altLang="ja-JP" sz="2400" dirty="0"/>
              <a:t> u1, u2;                                                                   </a:t>
            </a:r>
          </a:p>
          <a:p>
            <a:r>
              <a:rPr lang="en-US" altLang="ja-JP" sz="2400" dirty="0"/>
              <a:t>  u1.x = 100;                                                                   </a:t>
            </a:r>
          </a:p>
          <a:p>
            <a:r>
              <a:rPr lang="en-US" altLang="ja-JP" sz="2400" dirty="0"/>
              <a:t>  u2 = u1;                                                                      </a:t>
            </a:r>
          </a:p>
          <a:p>
            <a:r>
              <a:rPr lang="en-US" altLang="ja-JP" sz="2400" dirty="0"/>
              <a:t>  </a:t>
            </a:r>
            <a:r>
              <a:rPr lang="en-US" altLang="ja-JP" sz="2400" dirty="0" err="1"/>
              <a:t>printf</a:t>
            </a:r>
            <a:r>
              <a:rPr lang="en-US" altLang="ja-JP" sz="2400" dirty="0"/>
              <a:t> ("u1.x=%d, u1.y=%f\n", u1.x, u1.y);                                    </a:t>
            </a:r>
          </a:p>
          <a:p>
            <a:r>
              <a:rPr lang="en-US" altLang="ja-JP" sz="2400" dirty="0"/>
              <a:t>  </a:t>
            </a:r>
            <a:r>
              <a:rPr lang="en-US" altLang="ja-JP" sz="2400" dirty="0" err="1"/>
              <a:t>printf</a:t>
            </a:r>
            <a:r>
              <a:rPr lang="en-US" altLang="ja-JP" sz="2400" dirty="0"/>
              <a:t> ("u2.x=%d, u2.y=%f\n", u2.x, u2.y);                                                                    </a:t>
            </a:r>
          </a:p>
          <a:p>
            <a:r>
              <a:rPr lang="en-US" altLang="ja-JP" sz="2400" dirty="0"/>
              <a:t>  return 0;                                                                     </a:t>
            </a:r>
          </a:p>
          <a:p>
            <a:r>
              <a:rPr lang="en-US" altLang="ja-JP" sz="2400" dirty="0"/>
              <a:t>}</a:t>
            </a:r>
          </a:p>
        </p:txBody>
      </p:sp>
    </p:spTree>
    <p:extLst>
      <p:ext uri="{BB962C8B-B14F-4D97-AF65-F5344CB8AC3E}">
        <p14:creationId xmlns:p14="http://schemas.microsoft.com/office/powerpoint/2010/main" val="14418209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その他</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構造体と同様、共用体も関数へ渡したり、関数の返り値としたりできる。</a:t>
            </a:r>
            <a:r>
              <a:rPr lang="ja-JP" altLang="en-US" dirty="0"/>
              <a:t>共用体へのポインタも使うことができ、それを関数へ渡すこともできる。</a:t>
            </a:r>
            <a:endParaRPr lang="en-US" altLang="ja-JP" dirty="0"/>
          </a:p>
          <a:p>
            <a:r>
              <a:rPr kumimoji="1" lang="ja-JP" altLang="en-US" dirty="0"/>
              <a:t>アロー演算子</a:t>
            </a:r>
            <a:r>
              <a:rPr kumimoji="1" lang="en-US" altLang="ja-JP" dirty="0"/>
              <a:t> -&gt; </a:t>
            </a:r>
            <a:r>
              <a:rPr kumimoji="1" lang="ja-JP" altLang="en-US" dirty="0"/>
              <a:t>が構造体と同じように使える。</a:t>
            </a:r>
          </a:p>
        </p:txBody>
      </p:sp>
    </p:spTree>
    <p:extLst>
      <p:ext uri="{BB962C8B-B14F-4D97-AF65-F5344CB8AC3E}">
        <p14:creationId xmlns:p14="http://schemas.microsoft.com/office/powerpoint/2010/main" val="9629053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列挙体</a:t>
            </a:r>
          </a:p>
        </p:txBody>
      </p:sp>
      <p:sp>
        <p:nvSpPr>
          <p:cNvPr id="4" name="正方形/長方形 3"/>
          <p:cNvSpPr/>
          <p:nvPr/>
        </p:nvSpPr>
        <p:spPr>
          <a:xfrm>
            <a:off x="753113" y="2747742"/>
            <a:ext cx="4839786" cy="523220"/>
          </a:xfrm>
          <a:prstGeom prst="rect">
            <a:avLst/>
          </a:prstGeom>
        </p:spPr>
        <p:txBody>
          <a:bodyPr wrap="none">
            <a:spAutoFit/>
          </a:bodyPr>
          <a:lstStyle/>
          <a:p>
            <a:r>
              <a:rPr lang="en-US" altLang="ja-JP" sz="2800" dirty="0"/>
              <a:t> </a:t>
            </a:r>
            <a:r>
              <a:rPr lang="ja-JP" altLang="en-US" sz="2800" dirty="0"/>
              <a:t>（例）</a:t>
            </a:r>
            <a:r>
              <a:rPr lang="en-US" altLang="ja-JP" sz="2800" dirty="0"/>
              <a:t> </a:t>
            </a:r>
            <a:r>
              <a:rPr lang="en-US" altLang="ja-JP" sz="2800" dirty="0" err="1"/>
              <a:t>enum</a:t>
            </a:r>
            <a:r>
              <a:rPr lang="en-US" altLang="ja-JP" sz="2800" dirty="0"/>
              <a:t> {Dog, Cat, Monkey} </a:t>
            </a:r>
            <a:endParaRPr lang="ja-JP" altLang="en-US" sz="2800" dirty="0"/>
          </a:p>
        </p:txBody>
      </p:sp>
      <p:sp>
        <p:nvSpPr>
          <p:cNvPr id="5" name="テキスト ボックス 4"/>
          <p:cNvSpPr txBox="1"/>
          <p:nvPr/>
        </p:nvSpPr>
        <p:spPr>
          <a:xfrm>
            <a:off x="656417" y="3742962"/>
            <a:ext cx="7409136" cy="1815882"/>
          </a:xfrm>
          <a:prstGeom prst="rect">
            <a:avLst/>
          </a:prstGeom>
          <a:noFill/>
        </p:spPr>
        <p:txBody>
          <a:bodyPr wrap="square" rtlCol="0">
            <a:spAutoFit/>
          </a:bodyPr>
          <a:lstStyle/>
          <a:p>
            <a:r>
              <a:rPr lang="en-US" altLang="ja-JP" sz="2800" dirty="0" err="1"/>
              <a:t>e</a:t>
            </a:r>
            <a:r>
              <a:rPr kumimoji="1" lang="en-US" altLang="ja-JP" sz="2800" dirty="0" err="1"/>
              <a:t>num</a:t>
            </a:r>
            <a:r>
              <a:rPr kumimoji="1" lang="ja-JP" altLang="en-US" sz="2800" dirty="0"/>
              <a:t>の後に中括弧で名前をコンマで区切って並べる。</a:t>
            </a:r>
            <a:r>
              <a:rPr kumimoji="1" lang="en-US" altLang="ja-JP" sz="2800" dirty="0"/>
              <a:t>Dog, Cat, Monkey</a:t>
            </a:r>
            <a:r>
              <a:rPr kumimoji="1" lang="ja-JP" altLang="en-US" sz="2800" dirty="0"/>
              <a:t>のような名前を列挙定数と</a:t>
            </a:r>
            <a:r>
              <a:rPr lang="ja-JP" altLang="en-US" sz="2800" dirty="0"/>
              <a:t>いう。それぞれの列挙定数に対し、書かれている順に</a:t>
            </a:r>
            <a:r>
              <a:rPr lang="en-US" altLang="ja-JP" sz="2800" dirty="0"/>
              <a:t>0</a:t>
            </a:r>
            <a:r>
              <a:rPr lang="ja-JP" altLang="en-US" sz="2800" dirty="0"/>
              <a:t>から順番に</a:t>
            </a:r>
            <a:r>
              <a:rPr lang="en-US" altLang="ja-JP" sz="2800" dirty="0" err="1"/>
              <a:t>int</a:t>
            </a:r>
            <a:r>
              <a:rPr lang="ja-JP" altLang="en-US" sz="2800" dirty="0"/>
              <a:t>型の値が割り当てられる。</a:t>
            </a:r>
          </a:p>
        </p:txBody>
      </p:sp>
      <p:sp>
        <p:nvSpPr>
          <p:cNvPr id="7" name="正方形/長方形 6"/>
          <p:cNvSpPr/>
          <p:nvPr/>
        </p:nvSpPr>
        <p:spPr>
          <a:xfrm>
            <a:off x="656417" y="1577041"/>
            <a:ext cx="7592140" cy="954107"/>
          </a:xfrm>
          <a:prstGeom prst="rect">
            <a:avLst/>
          </a:prstGeom>
        </p:spPr>
        <p:txBody>
          <a:bodyPr wrap="square">
            <a:spAutoFit/>
          </a:bodyPr>
          <a:lstStyle/>
          <a:p>
            <a:r>
              <a:rPr lang="ja-JP" altLang="en-US" sz="2800" dirty="0"/>
              <a:t>犬、猫、猿など、いくつかのものを名前付きで扱いたい場合に用いる。</a:t>
            </a:r>
          </a:p>
        </p:txBody>
      </p:sp>
    </p:spTree>
    <p:extLst>
      <p:ext uri="{BB962C8B-B14F-4D97-AF65-F5344CB8AC3E}">
        <p14:creationId xmlns:p14="http://schemas.microsoft.com/office/powerpoint/2010/main" val="33361630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dirty="0"/>
              <a:t>例</a:t>
            </a:r>
            <a:r>
              <a:rPr kumimoji="1" lang="ja-JP" altLang="en-US" dirty="0"/>
              <a:t>（打ち込んで確認）</a:t>
            </a:r>
          </a:p>
        </p:txBody>
      </p:sp>
      <p:sp>
        <p:nvSpPr>
          <p:cNvPr id="4" name="正方形/長方形 3"/>
          <p:cNvSpPr/>
          <p:nvPr/>
        </p:nvSpPr>
        <p:spPr>
          <a:xfrm>
            <a:off x="1027062" y="1562686"/>
            <a:ext cx="6209067" cy="2308324"/>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a:solidFill>
                  <a:srgbClr val="FF0000"/>
                </a:solidFill>
              </a:rPr>
              <a:t> </a:t>
            </a:r>
            <a:r>
              <a:rPr lang="en-US" altLang="ja-JP" sz="2400" dirty="0" err="1">
                <a:solidFill>
                  <a:srgbClr val="FF0000"/>
                </a:solidFill>
              </a:rPr>
              <a:t>enum</a:t>
            </a:r>
            <a:r>
              <a:rPr lang="en-US" altLang="ja-JP" sz="2400" dirty="0">
                <a:solidFill>
                  <a:srgbClr val="FF0000"/>
                </a:solidFill>
              </a:rPr>
              <a:t> {Dog, Cat, Monkey};                                                 </a:t>
            </a:r>
          </a:p>
          <a:p>
            <a:r>
              <a:rPr lang="en-US" altLang="ja-JP" sz="2400" dirty="0"/>
              <a:t>  </a:t>
            </a:r>
            <a:r>
              <a:rPr lang="en-US" altLang="ja-JP" sz="2400" dirty="0" err="1"/>
              <a:t>printf</a:t>
            </a:r>
            <a:r>
              <a:rPr lang="en-US" altLang="ja-JP" sz="2400" dirty="0"/>
              <a:t> ("%d, %d, %d\n", Dog, Cat, Monkey);                               </a:t>
            </a:r>
          </a:p>
          <a:p>
            <a:r>
              <a:rPr lang="en-US" altLang="ja-JP" sz="2400" dirty="0"/>
              <a:t>  return 0;                                                                </a:t>
            </a:r>
          </a:p>
          <a:p>
            <a:r>
              <a:rPr lang="en-US" altLang="ja-JP" sz="2400" dirty="0"/>
              <a:t>} </a:t>
            </a:r>
            <a:endParaRPr lang="ja-JP" altLang="en-US" sz="2400" dirty="0"/>
          </a:p>
        </p:txBody>
      </p:sp>
      <p:sp>
        <p:nvSpPr>
          <p:cNvPr id="5" name="テキスト ボックス 4"/>
          <p:cNvSpPr txBox="1"/>
          <p:nvPr/>
        </p:nvSpPr>
        <p:spPr>
          <a:xfrm>
            <a:off x="1027062" y="4238713"/>
            <a:ext cx="5649937" cy="461665"/>
          </a:xfrm>
          <a:prstGeom prst="rect">
            <a:avLst/>
          </a:prstGeom>
          <a:noFill/>
        </p:spPr>
        <p:txBody>
          <a:bodyPr wrap="square" rtlCol="0">
            <a:spAutoFit/>
          </a:bodyPr>
          <a:lstStyle/>
          <a:p>
            <a:r>
              <a:rPr kumimoji="1" lang="en-US" altLang="ja-JP" sz="2400" dirty="0"/>
              <a:t>Dog</a:t>
            </a:r>
            <a:r>
              <a:rPr kumimoji="1" lang="ja-JP" altLang="en-US" sz="2400" dirty="0"/>
              <a:t>が</a:t>
            </a:r>
            <a:r>
              <a:rPr kumimoji="1" lang="en-US" altLang="ja-JP" sz="2400" dirty="0"/>
              <a:t>0, Cat</a:t>
            </a:r>
            <a:r>
              <a:rPr kumimoji="1" lang="ja-JP" altLang="en-US" sz="2400" dirty="0"/>
              <a:t>が</a:t>
            </a:r>
            <a:r>
              <a:rPr kumimoji="1" lang="en-US" altLang="ja-JP" sz="2400" dirty="0"/>
              <a:t>1, Monkey</a:t>
            </a:r>
            <a:r>
              <a:rPr kumimoji="1" lang="ja-JP" altLang="en-US" sz="2400" dirty="0"/>
              <a:t>が</a:t>
            </a:r>
            <a:r>
              <a:rPr kumimoji="1" lang="en-US" altLang="ja-JP" sz="2400" dirty="0"/>
              <a:t>2</a:t>
            </a:r>
            <a:r>
              <a:rPr kumimoji="1" lang="ja-JP" altLang="en-US" sz="2400" dirty="0"/>
              <a:t>になる。</a:t>
            </a:r>
          </a:p>
        </p:txBody>
      </p:sp>
    </p:spTree>
    <p:extLst>
      <p:ext uri="{BB962C8B-B14F-4D97-AF65-F5344CB8AC3E}">
        <p14:creationId xmlns:p14="http://schemas.microsoft.com/office/powerpoint/2010/main" val="15972598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数を指定する例</a:t>
            </a:r>
          </a:p>
        </p:txBody>
      </p:sp>
      <p:sp>
        <p:nvSpPr>
          <p:cNvPr id="4" name="正方形/長方形 3"/>
          <p:cNvSpPr/>
          <p:nvPr/>
        </p:nvSpPr>
        <p:spPr>
          <a:xfrm>
            <a:off x="1027063" y="1562686"/>
            <a:ext cx="5915604" cy="2308324"/>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t>enum</a:t>
            </a:r>
            <a:r>
              <a:rPr lang="en-US" altLang="ja-JP" sz="2400" dirty="0"/>
              <a:t> {Dog, </a:t>
            </a:r>
            <a:r>
              <a:rPr lang="en-US" altLang="ja-JP" sz="2400" dirty="0">
                <a:solidFill>
                  <a:srgbClr val="FF0000"/>
                </a:solidFill>
              </a:rPr>
              <a:t>Cat=2</a:t>
            </a:r>
            <a:r>
              <a:rPr lang="en-US" altLang="ja-JP" sz="2400" dirty="0"/>
              <a:t>, Monkey};                                               </a:t>
            </a:r>
          </a:p>
          <a:p>
            <a:r>
              <a:rPr lang="en-US" altLang="ja-JP" sz="2400" dirty="0"/>
              <a:t>  </a:t>
            </a:r>
            <a:r>
              <a:rPr lang="en-US" altLang="ja-JP" sz="2400" dirty="0" err="1"/>
              <a:t>printf</a:t>
            </a:r>
            <a:r>
              <a:rPr lang="en-US" altLang="ja-JP" sz="2400" dirty="0"/>
              <a:t> ("%d, %d, %d\n", Dog, Cat, Monkey);                               </a:t>
            </a:r>
          </a:p>
          <a:p>
            <a:r>
              <a:rPr lang="en-US" altLang="ja-JP" sz="2400" dirty="0"/>
              <a:t>  return 0;                                                                </a:t>
            </a:r>
          </a:p>
          <a:p>
            <a:r>
              <a:rPr lang="en-US" altLang="ja-JP" sz="2400" dirty="0"/>
              <a:t>} </a:t>
            </a:r>
            <a:endParaRPr lang="ja-JP" altLang="en-US" sz="2400" dirty="0"/>
          </a:p>
        </p:txBody>
      </p:sp>
      <p:sp>
        <p:nvSpPr>
          <p:cNvPr id="3" name="テキスト ボックス 2"/>
          <p:cNvSpPr txBox="1"/>
          <p:nvPr/>
        </p:nvSpPr>
        <p:spPr>
          <a:xfrm>
            <a:off x="622977" y="4084491"/>
            <a:ext cx="7331973" cy="2677656"/>
          </a:xfrm>
          <a:prstGeom prst="rect">
            <a:avLst/>
          </a:prstGeom>
          <a:noFill/>
        </p:spPr>
        <p:txBody>
          <a:bodyPr wrap="square" rtlCol="0">
            <a:spAutoFit/>
          </a:bodyPr>
          <a:lstStyle/>
          <a:p>
            <a:r>
              <a:rPr lang="en-US" altLang="ja-JP" sz="2400" dirty="0" err="1"/>
              <a:t>e</a:t>
            </a:r>
            <a:r>
              <a:rPr kumimoji="1" lang="en-US" altLang="ja-JP" sz="2400" dirty="0" err="1"/>
              <a:t>num</a:t>
            </a:r>
            <a:r>
              <a:rPr kumimoji="1" lang="ja-JP" altLang="en-US" sz="2400" dirty="0"/>
              <a:t>の後の中括弧の中で、列挙定数に割り当てる数を上記のように指定することができる。負の数を指定してもよい。指定がない場合は、２番目以降の場合は左隣の列挙定数に割り当てられている数に１を足した数が割り当てられ、１番目の場合は</a:t>
            </a:r>
            <a:r>
              <a:rPr kumimoji="1" lang="en-US" altLang="ja-JP" sz="2400" dirty="0"/>
              <a:t>0</a:t>
            </a:r>
            <a:r>
              <a:rPr kumimoji="1" lang="ja-JP" altLang="en-US" sz="2400" dirty="0"/>
              <a:t>が割り当てられる。</a:t>
            </a:r>
            <a:r>
              <a:rPr lang="ja-JP" altLang="en-US" sz="2400" dirty="0"/>
              <a:t>複数箇所で数を指定してよく、同じ数が複数の列挙定数に割り当てられることになってもよい。</a:t>
            </a:r>
            <a:endParaRPr lang="en-US" altLang="ja-JP" sz="2400" dirty="0"/>
          </a:p>
        </p:txBody>
      </p:sp>
    </p:spTree>
    <p:extLst>
      <p:ext uri="{BB962C8B-B14F-4D97-AF65-F5344CB8AC3E}">
        <p14:creationId xmlns:p14="http://schemas.microsoft.com/office/powerpoint/2010/main" val="15304087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2336"/>
            <a:ext cx="8229600" cy="1143000"/>
          </a:xfrm>
        </p:spPr>
        <p:txBody>
          <a:bodyPr/>
          <a:lstStyle/>
          <a:p>
            <a:r>
              <a:rPr lang="ja-JP" altLang="en-US" dirty="0"/>
              <a:t>列挙体型の変数の宣言</a:t>
            </a:r>
            <a:endParaRPr kumimoji="1" lang="ja-JP" altLang="en-US" dirty="0"/>
          </a:p>
        </p:txBody>
      </p:sp>
      <p:sp>
        <p:nvSpPr>
          <p:cNvPr id="4" name="正方形/長方形 3"/>
          <p:cNvSpPr/>
          <p:nvPr/>
        </p:nvSpPr>
        <p:spPr>
          <a:xfrm>
            <a:off x="1028119" y="1269913"/>
            <a:ext cx="5915604" cy="3416320"/>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solidFill>
                  <a:srgbClr val="FF0000"/>
                </a:solidFill>
              </a:rPr>
              <a:t>enum</a:t>
            </a:r>
            <a:r>
              <a:rPr lang="en-US" altLang="ja-JP" sz="2400" dirty="0">
                <a:solidFill>
                  <a:srgbClr val="FF0000"/>
                </a:solidFill>
              </a:rPr>
              <a:t> {Dog, Cat, Monkey} </a:t>
            </a:r>
            <a:r>
              <a:rPr lang="en-US" altLang="ja-JP" sz="2400" dirty="0" err="1">
                <a:solidFill>
                  <a:srgbClr val="FF0000"/>
                </a:solidFill>
              </a:rPr>
              <a:t>a,b,c</a:t>
            </a:r>
            <a:r>
              <a:rPr lang="en-US" altLang="ja-JP" sz="2400" dirty="0">
                <a:solidFill>
                  <a:srgbClr val="FF0000"/>
                </a:solidFill>
              </a:rPr>
              <a:t>;                                         </a:t>
            </a:r>
          </a:p>
          <a:p>
            <a:r>
              <a:rPr lang="en-US" altLang="ja-JP" sz="2400" dirty="0"/>
              <a:t>  a=Dog;                                                                 </a:t>
            </a:r>
          </a:p>
          <a:p>
            <a:r>
              <a:rPr lang="en-US" altLang="ja-JP" sz="2400" dirty="0"/>
              <a:t>  b=Cat;                                                                 </a:t>
            </a:r>
          </a:p>
          <a:p>
            <a:r>
              <a:rPr lang="en-US" altLang="ja-JP" sz="2400" dirty="0"/>
              <a:t>  c=Monkey;                                                              </a:t>
            </a:r>
          </a:p>
          <a:p>
            <a:r>
              <a:rPr lang="en-US" altLang="ja-JP" sz="2400" dirty="0"/>
              <a:t>  </a:t>
            </a:r>
            <a:r>
              <a:rPr lang="en-US" altLang="ja-JP" sz="2400" dirty="0" err="1"/>
              <a:t>printf</a:t>
            </a:r>
            <a:r>
              <a:rPr lang="en-US" altLang="ja-JP" sz="2400" dirty="0"/>
              <a:t> ("a=%d, b=%d, c=%d\n", </a:t>
            </a:r>
            <a:r>
              <a:rPr lang="en-US" altLang="ja-JP" sz="2400" dirty="0" err="1"/>
              <a:t>a,b,c</a:t>
            </a:r>
            <a:r>
              <a:rPr lang="en-US" altLang="ja-JP" sz="2400" dirty="0"/>
              <a:t>);</a:t>
            </a:r>
          </a:p>
          <a:p>
            <a:r>
              <a:rPr lang="en-US" altLang="ja-JP" sz="2400" dirty="0"/>
              <a:t>  return 0;</a:t>
            </a:r>
          </a:p>
          <a:p>
            <a:r>
              <a:rPr lang="en-US" altLang="ja-JP" sz="2400" dirty="0"/>
              <a:t>} </a:t>
            </a:r>
            <a:endParaRPr lang="ja-JP" altLang="en-US" sz="2400" dirty="0"/>
          </a:p>
        </p:txBody>
      </p:sp>
      <p:sp>
        <p:nvSpPr>
          <p:cNvPr id="6" name="テキスト ボックス 5"/>
          <p:cNvSpPr txBox="1"/>
          <p:nvPr/>
        </p:nvSpPr>
        <p:spPr>
          <a:xfrm>
            <a:off x="273538" y="4786131"/>
            <a:ext cx="8616461" cy="1938992"/>
          </a:xfrm>
          <a:prstGeom prst="rect">
            <a:avLst/>
          </a:prstGeom>
          <a:noFill/>
        </p:spPr>
        <p:txBody>
          <a:bodyPr wrap="square" rtlCol="0">
            <a:spAutoFit/>
          </a:bodyPr>
          <a:lstStyle/>
          <a:p>
            <a:r>
              <a:rPr lang="en-US" altLang="ja-JP" sz="2000" dirty="0" err="1"/>
              <a:t>i</a:t>
            </a:r>
            <a:r>
              <a:rPr kumimoji="1" lang="en-US" altLang="ja-JP" sz="2000" dirty="0" err="1"/>
              <a:t>nt</a:t>
            </a:r>
            <a:r>
              <a:rPr kumimoji="1" lang="ja-JP" altLang="en-US" sz="2000" dirty="0"/>
              <a:t>型、</a:t>
            </a:r>
            <a:r>
              <a:rPr kumimoji="1" lang="en-US" altLang="ja-JP" sz="2000" dirty="0"/>
              <a:t>double</a:t>
            </a:r>
            <a:r>
              <a:rPr kumimoji="1" lang="ja-JP" altLang="en-US" sz="2000" dirty="0"/>
              <a:t>型や構造体型、共用体型と同様、型式の後に変数名をコンマで並べてセミコロンをつければよい。</a:t>
            </a:r>
            <a:r>
              <a:rPr lang="en-US" altLang="ja-JP" sz="2000" dirty="0" err="1"/>
              <a:t>a,b,c</a:t>
            </a:r>
            <a:r>
              <a:rPr lang="ja-JP" altLang="en-US" sz="2000" dirty="0"/>
              <a:t>は上記のように宣言する代わりに</a:t>
            </a:r>
            <a:r>
              <a:rPr lang="en-US" altLang="ja-JP" sz="2000" dirty="0" err="1"/>
              <a:t>int</a:t>
            </a:r>
            <a:r>
              <a:rPr lang="ja-JP" altLang="en-US" sz="2000" dirty="0"/>
              <a:t>型として宣言してもよいが、列挙体型で宣言してあれば処理系によっては範囲外の値の代入に対して警告を発してくれる場合がある。ただし、列挙体へのポインタ型と</a:t>
            </a:r>
            <a:r>
              <a:rPr lang="en-US" altLang="ja-JP" sz="2000" dirty="0" err="1"/>
              <a:t>int</a:t>
            </a:r>
            <a:r>
              <a:rPr lang="ja-JP" altLang="en-US" sz="2000" dirty="0"/>
              <a:t>へのポインタ型が区別されるので、</a:t>
            </a:r>
            <a:r>
              <a:rPr kumimoji="1" lang="en-US" altLang="ja-JP" sz="2000" dirty="0" err="1"/>
              <a:t>scanf</a:t>
            </a:r>
            <a:r>
              <a:rPr kumimoji="1" lang="ja-JP" altLang="en-US" sz="2000" dirty="0"/>
              <a:t>で整数型として読み込む場合は、</a:t>
            </a:r>
            <a:r>
              <a:rPr kumimoji="1" lang="en-US" altLang="ja-JP" sz="2000" dirty="0" err="1"/>
              <a:t>int</a:t>
            </a:r>
            <a:r>
              <a:rPr kumimoji="1" lang="ja-JP" altLang="en-US" sz="2000" dirty="0"/>
              <a:t>型の変数で読み込んでから列挙体型の変数に代入することになる。</a:t>
            </a:r>
          </a:p>
        </p:txBody>
      </p:sp>
    </p:spTree>
    <p:extLst>
      <p:ext uri="{BB962C8B-B14F-4D97-AF65-F5344CB8AC3E}">
        <p14:creationId xmlns:p14="http://schemas.microsoft.com/office/powerpoint/2010/main" val="26765349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typedef</a:t>
            </a:r>
            <a:r>
              <a:rPr lang="ja-JP" altLang="en-US" dirty="0"/>
              <a:t>を使う場合</a:t>
            </a:r>
            <a:endParaRPr kumimoji="1" lang="ja-JP" altLang="en-US" dirty="0"/>
          </a:p>
        </p:txBody>
      </p:sp>
      <p:sp>
        <p:nvSpPr>
          <p:cNvPr id="4" name="正方形/長方形 3"/>
          <p:cNvSpPr/>
          <p:nvPr/>
        </p:nvSpPr>
        <p:spPr>
          <a:xfrm>
            <a:off x="1027063" y="1562686"/>
            <a:ext cx="5915604" cy="3785652"/>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solidFill>
                  <a:srgbClr val="FF0000"/>
                </a:solidFill>
              </a:rPr>
              <a:t>typedef</a:t>
            </a:r>
            <a:r>
              <a:rPr lang="en-US" altLang="ja-JP" sz="2400" dirty="0"/>
              <a:t> </a:t>
            </a:r>
            <a:r>
              <a:rPr lang="en-US" altLang="ja-JP" sz="2400" dirty="0" err="1"/>
              <a:t>enum</a:t>
            </a:r>
            <a:r>
              <a:rPr lang="en-US" altLang="ja-JP" sz="2400" dirty="0"/>
              <a:t> {Dog, Cat, Monkey} </a:t>
            </a:r>
            <a:r>
              <a:rPr lang="en-US" altLang="ja-JP" sz="2400" dirty="0">
                <a:solidFill>
                  <a:srgbClr val="FF0000"/>
                </a:solidFill>
              </a:rPr>
              <a:t>animal</a:t>
            </a:r>
            <a:r>
              <a:rPr lang="en-US" altLang="ja-JP" sz="2400" dirty="0"/>
              <a:t>;                         </a:t>
            </a:r>
          </a:p>
          <a:p>
            <a:r>
              <a:rPr lang="en-US" altLang="ja-JP" sz="2400" dirty="0"/>
              <a:t>  animal </a:t>
            </a:r>
            <a:r>
              <a:rPr lang="en-US" altLang="ja-JP" sz="2400" dirty="0" err="1"/>
              <a:t>a,b,c</a:t>
            </a:r>
            <a:r>
              <a:rPr lang="en-US" altLang="ja-JP" sz="2400" dirty="0"/>
              <a:t>;                                                   </a:t>
            </a:r>
          </a:p>
          <a:p>
            <a:r>
              <a:rPr lang="en-US" altLang="ja-JP" sz="2400" dirty="0"/>
              <a:t>  a=Dog;                                                          </a:t>
            </a:r>
          </a:p>
          <a:p>
            <a:r>
              <a:rPr lang="en-US" altLang="ja-JP" sz="2400" dirty="0"/>
              <a:t>  b=Cat;                                                          </a:t>
            </a:r>
          </a:p>
          <a:p>
            <a:r>
              <a:rPr lang="en-US" altLang="ja-JP" sz="2400" dirty="0"/>
              <a:t>  c=Monkey;                                                       </a:t>
            </a:r>
          </a:p>
          <a:p>
            <a:r>
              <a:rPr lang="en-US" altLang="ja-JP" sz="2400" dirty="0"/>
              <a:t>  </a:t>
            </a:r>
            <a:r>
              <a:rPr lang="en-US" altLang="ja-JP" sz="2400" dirty="0" err="1"/>
              <a:t>printf</a:t>
            </a:r>
            <a:r>
              <a:rPr lang="en-US" altLang="ja-JP" sz="2400" dirty="0"/>
              <a:t> ("a=%d, b=%d, c=%d\n", </a:t>
            </a:r>
            <a:r>
              <a:rPr lang="en-US" altLang="ja-JP" sz="2400" dirty="0" err="1"/>
              <a:t>a,b,c</a:t>
            </a:r>
            <a:r>
              <a:rPr lang="en-US" altLang="ja-JP" sz="2400" dirty="0"/>
              <a:t>);</a:t>
            </a:r>
          </a:p>
          <a:p>
            <a:r>
              <a:rPr lang="en-US" altLang="ja-JP" sz="2400" dirty="0"/>
              <a:t> </a:t>
            </a:r>
            <a:r>
              <a:rPr lang="en-US" altLang="ja-JP" sz="2400"/>
              <a:t> return 0;</a:t>
            </a:r>
            <a:endParaRPr lang="en-US" altLang="ja-JP" sz="2400" dirty="0"/>
          </a:p>
          <a:p>
            <a:r>
              <a:rPr lang="en-US" altLang="ja-JP" sz="2400" dirty="0"/>
              <a:t>} </a:t>
            </a:r>
            <a:endParaRPr lang="ja-JP" altLang="en-US" sz="2400" dirty="0"/>
          </a:p>
        </p:txBody>
      </p:sp>
    </p:spTree>
    <p:extLst>
      <p:ext uri="{BB962C8B-B14F-4D97-AF65-F5344CB8AC3E}">
        <p14:creationId xmlns:p14="http://schemas.microsoft.com/office/powerpoint/2010/main" val="21466005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基本課題１</a:t>
            </a:r>
            <a:endParaRPr kumimoji="1" lang="ja-JP" altLang="en-US" dirty="0"/>
          </a:p>
        </p:txBody>
      </p:sp>
      <p:sp>
        <p:nvSpPr>
          <p:cNvPr id="4" name="正方形/長方形 3"/>
          <p:cNvSpPr/>
          <p:nvPr/>
        </p:nvSpPr>
        <p:spPr>
          <a:xfrm>
            <a:off x="755576" y="1484784"/>
            <a:ext cx="7200800" cy="3785652"/>
          </a:xfrm>
          <a:prstGeom prst="rect">
            <a:avLst/>
          </a:prstGeom>
        </p:spPr>
        <p:txBody>
          <a:bodyPr wrap="square">
            <a:spAutoFit/>
          </a:bodyPr>
          <a:lstStyle/>
          <a:p>
            <a:pPr lvl="0"/>
            <a:r>
              <a:rPr lang="ja-JP" altLang="ja-JP" sz="2400" dirty="0"/>
              <a:t>文字列</a:t>
            </a:r>
            <a:r>
              <a:rPr lang="ja-JP" altLang="en-US" sz="2400" dirty="0"/>
              <a:t>（アルファベットのみ）</a:t>
            </a:r>
            <a:r>
              <a:rPr lang="ja-JP" altLang="ja-JP" sz="2400" dirty="0"/>
              <a:t>をキーボードから</a:t>
            </a:r>
            <a:r>
              <a:rPr lang="ja-JP" altLang="en-US" sz="2400" dirty="0"/>
              <a:t>受け取り</a:t>
            </a:r>
            <a:r>
              <a:rPr lang="ja-JP" altLang="ja-JP" sz="2400" dirty="0"/>
              <a:t>、それを逆順に表示するプログラムを作成</a:t>
            </a:r>
            <a:r>
              <a:rPr lang="ja-JP" altLang="en-US" sz="2400" dirty="0"/>
              <a:t>せよ</a:t>
            </a:r>
            <a:r>
              <a:rPr lang="ja-JP" altLang="ja-JP" sz="2400" dirty="0"/>
              <a:t>。文字列を</a:t>
            </a:r>
            <a:r>
              <a:rPr lang="ja-JP" altLang="en-US" sz="2400" dirty="0"/>
              <a:t>格納する領域は、キーボードから文字数の上限を受け取り、</a:t>
            </a:r>
            <a:r>
              <a:rPr lang="en-US" altLang="ja-JP" sz="2400" dirty="0" err="1"/>
              <a:t>calloc</a:t>
            </a:r>
            <a:r>
              <a:rPr lang="ja-JP" altLang="en-US" sz="2400" dirty="0"/>
              <a:t>で確保せよ。（上限以上の文字が入力された場合の対処は自由とする。）</a:t>
            </a:r>
            <a:endParaRPr lang="en-US" altLang="ja-JP" sz="2400" dirty="0"/>
          </a:p>
          <a:p>
            <a:pPr lvl="0"/>
            <a:endParaRPr lang="en-US" altLang="ja-JP" sz="2400" dirty="0"/>
          </a:p>
          <a:p>
            <a:pPr lvl="0"/>
            <a:r>
              <a:rPr lang="ja-JP" altLang="en-US" sz="2400" dirty="0"/>
              <a:t>（注意）文字列の形で格納する場合、最後にヌル文字が必要である。ただ、この問題では逆順に表示できさえすればよく、ヌル文字を追加で格納するかどうかは自由とする。</a:t>
            </a:r>
            <a:endParaRPr lang="ja-JP" altLang="ja-JP" sz="2400" dirty="0"/>
          </a:p>
        </p:txBody>
      </p:sp>
      <p:sp>
        <p:nvSpPr>
          <p:cNvPr id="5" name="正方形/長方形 4"/>
          <p:cNvSpPr/>
          <p:nvPr/>
        </p:nvSpPr>
        <p:spPr>
          <a:xfrm>
            <a:off x="3384376" y="5171607"/>
            <a:ext cx="4572000" cy="1323439"/>
          </a:xfrm>
          <a:prstGeom prst="rect">
            <a:avLst/>
          </a:prstGeom>
          <a:ln>
            <a:solidFill>
              <a:schemeClr val="tx1"/>
            </a:solidFill>
          </a:ln>
        </p:spPr>
        <p:txBody>
          <a:bodyPr>
            <a:spAutoFit/>
          </a:bodyPr>
          <a:lstStyle/>
          <a:p>
            <a:r>
              <a:rPr lang="en-US" altLang="ja-JP" sz="2000" dirty="0"/>
              <a:t>[</a:t>
            </a:r>
            <a:r>
              <a:rPr lang="ja-JP" altLang="en-US" sz="2000" dirty="0"/>
              <a:t>実行例</a:t>
            </a:r>
            <a:r>
              <a:rPr lang="en-US" altLang="ja-JP" sz="2000" dirty="0"/>
              <a:t>]</a:t>
            </a:r>
          </a:p>
          <a:p>
            <a:r>
              <a:rPr lang="ja-JP" altLang="en-US" sz="2000" dirty="0"/>
              <a:t>文字数の上限を入力してください</a:t>
            </a:r>
            <a:r>
              <a:rPr lang="en-US" altLang="ja-JP" sz="2000" dirty="0"/>
              <a:t>: </a:t>
            </a:r>
            <a:r>
              <a:rPr lang="en-US" altLang="ja-JP" sz="2000" dirty="0">
                <a:solidFill>
                  <a:srgbClr val="FF0000"/>
                </a:solidFill>
              </a:rPr>
              <a:t>10</a:t>
            </a:r>
          </a:p>
          <a:p>
            <a:r>
              <a:rPr lang="ja-JP" altLang="en-US" sz="2000" dirty="0"/>
              <a:t>文字列を入力してください</a:t>
            </a:r>
            <a:r>
              <a:rPr lang="en-US" altLang="ja-JP" sz="2000" dirty="0"/>
              <a:t>: </a:t>
            </a:r>
            <a:r>
              <a:rPr lang="en-US" altLang="ja-JP" sz="2000" dirty="0" err="1">
                <a:solidFill>
                  <a:srgbClr val="FF0000"/>
                </a:solidFill>
              </a:rPr>
              <a:t>abcde</a:t>
            </a:r>
            <a:endParaRPr lang="en-US" altLang="ja-JP" sz="2000" dirty="0">
              <a:solidFill>
                <a:srgbClr val="FF0000"/>
              </a:solidFill>
            </a:endParaRPr>
          </a:p>
          <a:p>
            <a:r>
              <a:rPr lang="en-US" altLang="ja-JP" sz="2000" dirty="0" err="1"/>
              <a:t>edcba</a:t>
            </a:r>
            <a:endParaRPr lang="en-US" altLang="ja-JP" sz="2000" dirty="0"/>
          </a:p>
        </p:txBody>
      </p:sp>
    </p:spTree>
    <p:extLst>
      <p:ext uri="{BB962C8B-B14F-4D97-AF65-F5344CB8AC3E}">
        <p14:creationId xmlns:p14="http://schemas.microsoft.com/office/powerpoint/2010/main" val="21978118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基本課題２</a:t>
            </a:r>
          </a:p>
        </p:txBody>
      </p:sp>
      <p:sp>
        <p:nvSpPr>
          <p:cNvPr id="4" name="テキスト ボックス 3"/>
          <p:cNvSpPr txBox="1"/>
          <p:nvPr/>
        </p:nvSpPr>
        <p:spPr>
          <a:xfrm>
            <a:off x="572050" y="1619510"/>
            <a:ext cx="7979124" cy="1938992"/>
          </a:xfrm>
          <a:prstGeom prst="rect">
            <a:avLst/>
          </a:prstGeom>
          <a:noFill/>
        </p:spPr>
        <p:txBody>
          <a:bodyPr wrap="square" rtlCol="0">
            <a:spAutoFit/>
          </a:bodyPr>
          <a:lstStyle/>
          <a:p>
            <a:r>
              <a:rPr kumimoji="1" lang="ja-JP" altLang="en-US" sz="2400" dirty="0"/>
              <a:t>以下</a:t>
            </a:r>
            <a:r>
              <a:rPr lang="ja-JP" altLang="en-US" sz="2400" dirty="0"/>
              <a:t>のように学部生か大学院生か</a:t>
            </a:r>
            <a:r>
              <a:rPr kumimoji="1" lang="ja-JP" altLang="en-US" sz="2400" dirty="0"/>
              <a:t>をキーボードから読み取り、それを画面に表示するプログラムを作成せよ。ただし、</a:t>
            </a:r>
            <a:r>
              <a:rPr lang="ja-JP" altLang="en-US" sz="2400" dirty="0"/>
              <a:t>学部生か大学院生かは以下のように定義される列挙体型</a:t>
            </a:r>
            <a:r>
              <a:rPr lang="en-US" altLang="ja-JP" sz="2400" dirty="0" err="1"/>
              <a:t>ug</a:t>
            </a:r>
            <a:r>
              <a:rPr lang="ja-JP" altLang="en-US" sz="2400" dirty="0"/>
              <a:t>を用いて表し、</a:t>
            </a:r>
            <a:r>
              <a:rPr lang="en-US" altLang="ja-JP" sz="2400" dirty="0" err="1"/>
              <a:t>ug</a:t>
            </a:r>
            <a:r>
              <a:rPr lang="ja-JP" altLang="en-US" sz="2400" dirty="0"/>
              <a:t>型の数値を受け取って画面に表示する関数</a:t>
            </a:r>
            <a:r>
              <a:rPr lang="en-US" altLang="ja-JP" sz="2400" dirty="0" err="1"/>
              <a:t>showUG</a:t>
            </a:r>
            <a:r>
              <a:rPr lang="ja-JP" altLang="en-US" sz="2400" dirty="0"/>
              <a:t>を定義してそれを用いたプログラムとせよ。</a:t>
            </a:r>
            <a:endParaRPr kumimoji="1" lang="en-US" altLang="ja-JP" sz="2400" dirty="0"/>
          </a:p>
        </p:txBody>
      </p:sp>
      <p:sp>
        <p:nvSpPr>
          <p:cNvPr id="5" name="テキスト ボックス 4"/>
          <p:cNvSpPr txBox="1"/>
          <p:nvPr/>
        </p:nvSpPr>
        <p:spPr>
          <a:xfrm>
            <a:off x="1036598" y="3558502"/>
            <a:ext cx="3847478" cy="830997"/>
          </a:xfrm>
          <a:prstGeom prst="rect">
            <a:avLst/>
          </a:prstGeom>
          <a:noFill/>
        </p:spPr>
        <p:txBody>
          <a:bodyPr wrap="none" rtlCol="0">
            <a:spAutoFit/>
          </a:bodyPr>
          <a:lstStyle/>
          <a:p>
            <a:r>
              <a:rPr lang="en-US" altLang="ja-JP" sz="2400" dirty="0"/>
              <a:t> </a:t>
            </a:r>
            <a:r>
              <a:rPr lang="en-US" altLang="ja-JP" sz="2400" dirty="0" err="1"/>
              <a:t>typedef</a:t>
            </a:r>
            <a:r>
              <a:rPr lang="en-US" altLang="ja-JP" sz="2400" dirty="0"/>
              <a:t> </a:t>
            </a:r>
            <a:r>
              <a:rPr lang="en-US" altLang="ja-JP" sz="2400" dirty="0" err="1"/>
              <a:t>enum</a:t>
            </a:r>
            <a:r>
              <a:rPr lang="en-US" altLang="ja-JP" sz="2400" dirty="0"/>
              <a:t> {Und, </a:t>
            </a:r>
            <a:r>
              <a:rPr lang="en-US" altLang="ja-JP" sz="2400" dirty="0" err="1"/>
              <a:t>Gra</a:t>
            </a:r>
            <a:r>
              <a:rPr lang="en-US" altLang="ja-JP" sz="2400" dirty="0"/>
              <a:t>} </a:t>
            </a:r>
            <a:r>
              <a:rPr lang="en-US" altLang="ja-JP" sz="2400" dirty="0" err="1"/>
              <a:t>ug</a:t>
            </a:r>
            <a:r>
              <a:rPr lang="en-US" altLang="ja-JP" sz="2400" dirty="0"/>
              <a:t>; </a:t>
            </a:r>
          </a:p>
          <a:p>
            <a:r>
              <a:rPr kumimoji="1" lang="en-US" altLang="ja-JP" sz="2400" dirty="0"/>
              <a:t> </a:t>
            </a:r>
            <a:r>
              <a:rPr lang="en-US" altLang="ja-JP" sz="2400" dirty="0"/>
              <a:t>void </a:t>
            </a:r>
            <a:r>
              <a:rPr lang="en-US" altLang="ja-JP" sz="2400" dirty="0" err="1"/>
              <a:t>showUG</a:t>
            </a:r>
            <a:r>
              <a:rPr lang="en-US" altLang="ja-JP" sz="2400" dirty="0"/>
              <a:t> (</a:t>
            </a:r>
            <a:r>
              <a:rPr lang="en-US" altLang="ja-JP" sz="2400" dirty="0" err="1"/>
              <a:t>ug</a:t>
            </a:r>
            <a:r>
              <a:rPr lang="en-US" altLang="ja-JP" sz="2400" dirty="0"/>
              <a:t> s) { … }</a:t>
            </a:r>
            <a:endParaRPr kumimoji="1" lang="ja-JP" altLang="en-US" sz="2400" dirty="0"/>
          </a:p>
        </p:txBody>
      </p:sp>
      <p:sp>
        <p:nvSpPr>
          <p:cNvPr id="6" name="正方形/長方形 5"/>
          <p:cNvSpPr/>
          <p:nvPr/>
        </p:nvSpPr>
        <p:spPr>
          <a:xfrm>
            <a:off x="720006" y="4579721"/>
            <a:ext cx="5679099" cy="923330"/>
          </a:xfrm>
          <a:prstGeom prst="rect">
            <a:avLst/>
          </a:prstGeom>
          <a:ln>
            <a:solidFill>
              <a:schemeClr val="tx1"/>
            </a:solidFill>
          </a:ln>
        </p:spPr>
        <p:txBody>
          <a:bodyPr wrap="square">
            <a:spAutoFit/>
          </a:bodyPr>
          <a:lstStyle/>
          <a:p>
            <a:r>
              <a:rPr lang="en-US" altLang="ja-JP" dirty="0"/>
              <a:t>[</a:t>
            </a:r>
            <a:r>
              <a:rPr lang="ja-JP" altLang="en-US" dirty="0"/>
              <a:t>実行例</a:t>
            </a:r>
            <a:r>
              <a:rPr lang="en-US" altLang="ja-JP" dirty="0"/>
              <a:t>]</a:t>
            </a:r>
          </a:p>
          <a:p>
            <a:r>
              <a:rPr lang="ja-JP" altLang="en-US" dirty="0"/>
              <a:t>学部生か大学院生かを入力</a:t>
            </a:r>
            <a:r>
              <a:rPr lang="en-US" altLang="ja-JP" dirty="0"/>
              <a:t>(</a:t>
            </a:r>
            <a:r>
              <a:rPr lang="ja-JP" altLang="en-US" dirty="0"/>
              <a:t>学部生</a:t>
            </a:r>
            <a:r>
              <a:rPr lang="en-US" altLang="ja-JP" dirty="0"/>
              <a:t>0, </a:t>
            </a:r>
            <a:r>
              <a:rPr lang="ja-JP" altLang="en-US" dirty="0"/>
              <a:t>大学院生</a:t>
            </a:r>
            <a:r>
              <a:rPr lang="en-US" altLang="ja-JP" dirty="0"/>
              <a:t>1): </a:t>
            </a:r>
            <a:r>
              <a:rPr lang="en-US" altLang="ja-JP" dirty="0">
                <a:solidFill>
                  <a:srgbClr val="FF0000"/>
                </a:solidFill>
              </a:rPr>
              <a:t>0</a:t>
            </a:r>
          </a:p>
          <a:p>
            <a:r>
              <a:rPr lang="ja-JP" altLang="en-US" dirty="0"/>
              <a:t>あなたは学部生です。</a:t>
            </a:r>
            <a:endParaRPr lang="en-US" altLang="ja-JP" dirty="0"/>
          </a:p>
        </p:txBody>
      </p:sp>
      <p:sp>
        <p:nvSpPr>
          <p:cNvPr id="7" name="テキスト ボックス 6"/>
          <p:cNvSpPr txBox="1"/>
          <p:nvPr/>
        </p:nvSpPr>
        <p:spPr>
          <a:xfrm>
            <a:off x="457200" y="5767354"/>
            <a:ext cx="7952644" cy="707886"/>
          </a:xfrm>
          <a:prstGeom prst="rect">
            <a:avLst/>
          </a:prstGeom>
          <a:noFill/>
        </p:spPr>
        <p:txBody>
          <a:bodyPr wrap="square" rtlCol="0">
            <a:spAutoFit/>
          </a:bodyPr>
          <a:lstStyle/>
          <a:p>
            <a:r>
              <a:rPr kumimoji="1" lang="ja-JP" altLang="en-US" sz="2000" dirty="0"/>
              <a:t>（注意）上記の</a:t>
            </a:r>
            <a:r>
              <a:rPr kumimoji="1" lang="en-US" altLang="ja-JP" sz="2000" dirty="0" err="1"/>
              <a:t>typedef</a:t>
            </a:r>
            <a:r>
              <a:rPr kumimoji="1" lang="ja-JP" altLang="en-US" sz="2000" dirty="0"/>
              <a:t>宣言はプログラムの先頭部分</a:t>
            </a:r>
            <a:r>
              <a:rPr kumimoji="1" lang="en-US" altLang="ja-JP" sz="2000" dirty="0"/>
              <a:t>(</a:t>
            </a:r>
            <a:r>
              <a:rPr kumimoji="1" lang="en-US" altLang="ja-JP" sz="2000" dirty="0" err="1"/>
              <a:t>showUG</a:t>
            </a:r>
            <a:r>
              <a:rPr lang="ja-JP" altLang="en-US" sz="2000" dirty="0"/>
              <a:t>関数</a:t>
            </a:r>
            <a:r>
              <a:rPr kumimoji="1" lang="en-US" altLang="ja-JP" sz="2000" dirty="0"/>
              <a:t>, main</a:t>
            </a:r>
            <a:r>
              <a:rPr kumimoji="1" lang="ja-JP" altLang="en-US" sz="2000" dirty="0"/>
              <a:t>関数より上の部分）で宣言する必要がある。</a:t>
            </a:r>
          </a:p>
        </p:txBody>
      </p:sp>
    </p:spTree>
    <p:extLst>
      <p:ext uri="{BB962C8B-B14F-4D97-AF65-F5344CB8AC3E}">
        <p14:creationId xmlns:p14="http://schemas.microsoft.com/office/powerpoint/2010/main" val="32786422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lang="ja-JP" altLang="en-US" dirty="0"/>
              <a:t>発展</a:t>
            </a:r>
            <a:r>
              <a:rPr kumimoji="1" lang="ja-JP" altLang="en-US" dirty="0"/>
              <a:t>課題</a:t>
            </a:r>
            <a:r>
              <a:rPr lang="ja-JP" altLang="en-US" dirty="0"/>
              <a:t>１</a:t>
            </a:r>
            <a:endParaRPr kumimoji="1" lang="ja-JP" altLang="en-US" dirty="0"/>
          </a:p>
        </p:txBody>
      </p:sp>
      <p:sp>
        <p:nvSpPr>
          <p:cNvPr id="5" name="正方形/長方形 4"/>
          <p:cNvSpPr/>
          <p:nvPr/>
        </p:nvSpPr>
        <p:spPr>
          <a:xfrm>
            <a:off x="395536" y="1137170"/>
            <a:ext cx="8490129" cy="1631216"/>
          </a:xfrm>
          <a:prstGeom prst="rect">
            <a:avLst/>
          </a:prstGeom>
        </p:spPr>
        <p:txBody>
          <a:bodyPr wrap="square">
            <a:spAutoFit/>
          </a:bodyPr>
          <a:lstStyle/>
          <a:p>
            <a:r>
              <a:rPr kumimoji="0" lang="ja-JP" altLang="en-US" sz="2000">
                <a:ea typeface="ＭＳ Ｐゴシック" charset="-128"/>
              </a:rPr>
              <a:t>受験者数、およびその人数分の氏名、数学</a:t>
            </a:r>
            <a:r>
              <a:rPr kumimoji="0" lang="ja-JP" altLang="en-US" sz="2000" dirty="0">
                <a:ea typeface="ＭＳ Ｐゴシック" charset="-128"/>
              </a:rPr>
              <a:t>、</a:t>
            </a:r>
            <a:r>
              <a:rPr kumimoji="0" lang="ja-JP" altLang="en-US" sz="2000">
                <a:ea typeface="ＭＳ Ｐゴシック" charset="-128"/>
              </a:rPr>
              <a:t>英語の点数を標準入力から</a:t>
            </a:r>
            <a:r>
              <a:rPr kumimoji="0" lang="ja-JP" altLang="en-US" sz="2000" dirty="0">
                <a:ea typeface="ＭＳ Ｐゴシック" charset="-128"/>
              </a:rPr>
              <a:t>受け取り、氏名、各科目</a:t>
            </a:r>
            <a:r>
              <a:rPr kumimoji="0" lang="ja-JP" altLang="en-US" sz="2000">
                <a:ea typeface="ＭＳ Ｐゴシック" charset="-128"/>
              </a:rPr>
              <a:t>の点数の一覧を表示するプログラムを</a:t>
            </a:r>
            <a:r>
              <a:rPr kumimoji="0" lang="en-US" altLang="ja-JP" sz="2000" dirty="0" err="1">
                <a:ea typeface="ＭＳ Ｐゴシック" charset="-128"/>
              </a:rPr>
              <a:t>sample.c</a:t>
            </a:r>
            <a:r>
              <a:rPr kumimoji="0" lang="ja-JP" altLang="en-US" sz="2000">
                <a:ea typeface="ＭＳ Ｐゴシック" charset="-128"/>
              </a:rPr>
              <a:t>として講義用ページに置いてある。このプログラムを、以下の実行例のように合計点も表示されるように修正せよ。データの例は</a:t>
            </a:r>
            <a:r>
              <a:rPr kumimoji="0" lang="en-US" altLang="ja-JP" sz="2000" dirty="0" err="1">
                <a:ea typeface="ＭＳ Ｐゴシック" charset="-128"/>
              </a:rPr>
              <a:t>seiseki.txt</a:t>
            </a:r>
            <a:r>
              <a:rPr kumimoji="0" lang="ja-JP" altLang="en-US" sz="2000">
                <a:ea typeface="ＭＳ Ｐゴシック" charset="-128"/>
              </a:rPr>
              <a:t>として講義用ページに置いてある。</a:t>
            </a:r>
            <a:endParaRPr kumimoji="0" lang="en-US" altLang="ja-JP" sz="2000" dirty="0">
              <a:ea typeface="ＭＳ Ｐゴシック" charset="-128"/>
            </a:endParaRPr>
          </a:p>
        </p:txBody>
      </p:sp>
      <p:sp>
        <p:nvSpPr>
          <p:cNvPr id="10" name="テキスト ボックス 9"/>
          <p:cNvSpPr txBox="1"/>
          <p:nvPr/>
        </p:nvSpPr>
        <p:spPr>
          <a:xfrm>
            <a:off x="395536" y="2814089"/>
            <a:ext cx="1107996" cy="369332"/>
          </a:xfrm>
          <a:prstGeom prst="rect">
            <a:avLst/>
          </a:prstGeom>
          <a:noFill/>
        </p:spPr>
        <p:txBody>
          <a:bodyPr wrap="none" rtlCol="0">
            <a:spAutoFit/>
          </a:bodyPr>
          <a:lstStyle/>
          <a:p>
            <a:r>
              <a:rPr kumimoji="1" lang="ja-JP" altLang="en-US" dirty="0"/>
              <a:t>（実行例）</a:t>
            </a:r>
          </a:p>
        </p:txBody>
      </p:sp>
      <p:sp>
        <p:nvSpPr>
          <p:cNvPr id="11" name="正方形/長方形 10"/>
          <p:cNvSpPr/>
          <p:nvPr/>
        </p:nvSpPr>
        <p:spPr>
          <a:xfrm>
            <a:off x="1440160" y="2812342"/>
            <a:ext cx="3635896" cy="3416320"/>
          </a:xfrm>
          <a:prstGeom prst="rect">
            <a:avLst/>
          </a:prstGeom>
          <a:ln>
            <a:noFill/>
          </a:ln>
        </p:spPr>
        <p:txBody>
          <a:bodyPr wrap="square">
            <a:spAutoFit/>
          </a:bodyPr>
          <a:lstStyle/>
          <a:p>
            <a:r>
              <a:rPr lang="en" altLang="ja-JP" dirty="0">
                <a:latin typeface="Courier New" panose="02070309020205020404" pitchFamily="49" charset="0"/>
              </a:rPr>
              <a:t>% ./</a:t>
            </a:r>
            <a:r>
              <a:rPr lang="en" altLang="ja-JP" dirty="0" err="1">
                <a:latin typeface="Courier New" panose="02070309020205020404" pitchFamily="49" charset="0"/>
              </a:rPr>
              <a:t>a.out</a:t>
            </a:r>
            <a:r>
              <a:rPr lang="en" altLang="ja-JP" dirty="0">
                <a:latin typeface="Courier New" panose="02070309020205020404" pitchFamily="49" charset="0"/>
              </a:rPr>
              <a:t> &lt; </a:t>
            </a:r>
            <a:r>
              <a:rPr lang="en" altLang="ja-JP" dirty="0" err="1">
                <a:latin typeface="Courier New" panose="02070309020205020404" pitchFamily="49" charset="0"/>
              </a:rPr>
              <a:t>seiseki.txt</a:t>
            </a:r>
            <a:endParaRPr lang="en" altLang="ja-JP" dirty="0">
              <a:latin typeface="Courier New" panose="02070309020205020404" pitchFamily="49" charset="0"/>
            </a:endParaRPr>
          </a:p>
          <a:p>
            <a:r>
              <a:rPr lang="ja-JP" altLang="en-US">
                <a:latin typeface="Courier New" panose="02070309020205020404" pitchFamily="49" charset="0"/>
              </a:rPr>
              <a:t>氏名     数学 英語 合計</a:t>
            </a:r>
          </a:p>
          <a:p>
            <a:r>
              <a:rPr lang="ja-JP" altLang="en-US">
                <a:latin typeface="Courier New" panose="02070309020205020404" pitchFamily="49" charset="0"/>
              </a:rPr>
              <a:t>芝浦太郎   </a:t>
            </a:r>
            <a:r>
              <a:rPr lang="en-US" altLang="ja-JP" dirty="0">
                <a:latin typeface="Courier New" panose="02070309020205020404" pitchFamily="49" charset="0"/>
              </a:rPr>
              <a:t>90   90  180</a:t>
            </a:r>
          </a:p>
          <a:p>
            <a:r>
              <a:rPr lang="ja-JP" altLang="en-US">
                <a:latin typeface="Courier New" panose="02070309020205020404" pitchFamily="49" charset="0"/>
              </a:rPr>
              <a:t>芝浦次郎  </a:t>
            </a:r>
            <a:r>
              <a:rPr lang="en-US" altLang="ja-JP" dirty="0">
                <a:latin typeface="Courier New" panose="02070309020205020404" pitchFamily="49" charset="0"/>
              </a:rPr>
              <a:t>100  100  200</a:t>
            </a:r>
          </a:p>
          <a:p>
            <a:r>
              <a:rPr lang="ja-JP" altLang="en-US">
                <a:latin typeface="Courier New" panose="02070309020205020404" pitchFamily="49" charset="0"/>
              </a:rPr>
              <a:t>芝浦三郎   </a:t>
            </a:r>
            <a:r>
              <a:rPr lang="en-US" altLang="ja-JP" dirty="0">
                <a:latin typeface="Courier New" panose="02070309020205020404" pitchFamily="49" charset="0"/>
              </a:rPr>
              <a:t>80   90  170</a:t>
            </a:r>
          </a:p>
          <a:p>
            <a:r>
              <a:rPr lang="ja-JP" altLang="en-US">
                <a:latin typeface="Courier New" panose="02070309020205020404" pitchFamily="49" charset="0"/>
              </a:rPr>
              <a:t>芝浦四郎   </a:t>
            </a:r>
            <a:r>
              <a:rPr lang="en-US" altLang="ja-JP" dirty="0">
                <a:latin typeface="Courier New" panose="02070309020205020404" pitchFamily="49" charset="0"/>
              </a:rPr>
              <a:t>77   88  165</a:t>
            </a:r>
          </a:p>
          <a:p>
            <a:r>
              <a:rPr lang="ja-JP" altLang="en-US">
                <a:latin typeface="Courier New" panose="02070309020205020404" pitchFamily="49" charset="0"/>
              </a:rPr>
              <a:t>芝浦五郎   </a:t>
            </a:r>
            <a:r>
              <a:rPr lang="en-US" altLang="ja-JP" dirty="0">
                <a:latin typeface="Courier New" panose="02070309020205020404" pitchFamily="49" charset="0"/>
              </a:rPr>
              <a:t>50   60  110</a:t>
            </a:r>
          </a:p>
          <a:p>
            <a:r>
              <a:rPr lang="ja-JP" altLang="en-US">
                <a:latin typeface="Courier New" panose="02070309020205020404" pitchFamily="49" charset="0"/>
              </a:rPr>
              <a:t>芝浦六郎   </a:t>
            </a:r>
            <a:r>
              <a:rPr lang="en-US" altLang="ja-JP" dirty="0">
                <a:latin typeface="Courier New" panose="02070309020205020404" pitchFamily="49" charset="0"/>
              </a:rPr>
              <a:t>30   35   65</a:t>
            </a:r>
          </a:p>
          <a:p>
            <a:r>
              <a:rPr lang="ja-JP" altLang="en-US">
                <a:latin typeface="Courier New" panose="02070309020205020404" pitchFamily="49" charset="0"/>
              </a:rPr>
              <a:t>芝浦七郎   </a:t>
            </a:r>
            <a:r>
              <a:rPr lang="en-US" altLang="ja-JP" dirty="0">
                <a:latin typeface="Courier New" panose="02070309020205020404" pitchFamily="49" charset="0"/>
              </a:rPr>
              <a:t>40   40   80</a:t>
            </a:r>
          </a:p>
          <a:p>
            <a:r>
              <a:rPr lang="ja-JP" altLang="en-US">
                <a:latin typeface="Courier New" panose="02070309020205020404" pitchFamily="49" charset="0"/>
              </a:rPr>
              <a:t>芝浦八郎   </a:t>
            </a:r>
            <a:r>
              <a:rPr lang="en-US" altLang="ja-JP" dirty="0">
                <a:latin typeface="Courier New" panose="02070309020205020404" pitchFamily="49" charset="0"/>
              </a:rPr>
              <a:t>55   56  111</a:t>
            </a:r>
          </a:p>
          <a:p>
            <a:r>
              <a:rPr lang="ja-JP" altLang="en-US">
                <a:latin typeface="Courier New" panose="02070309020205020404" pitchFamily="49" charset="0"/>
              </a:rPr>
              <a:t>芝浦九郎   </a:t>
            </a:r>
            <a:r>
              <a:rPr lang="en-US" altLang="ja-JP" dirty="0">
                <a:latin typeface="Courier New" panose="02070309020205020404" pitchFamily="49" charset="0"/>
              </a:rPr>
              <a:t>77   78  155</a:t>
            </a:r>
          </a:p>
          <a:p>
            <a:r>
              <a:rPr lang="ja-JP" altLang="en-US">
                <a:latin typeface="Courier New" panose="02070309020205020404" pitchFamily="49" charset="0"/>
              </a:rPr>
              <a:t>芝浦十郎   </a:t>
            </a:r>
            <a:r>
              <a:rPr lang="en-US" altLang="ja-JP" dirty="0">
                <a:latin typeface="Courier New" panose="02070309020205020404" pitchFamily="49" charset="0"/>
              </a:rPr>
              <a:t>88   99  187</a:t>
            </a:r>
          </a:p>
        </p:txBody>
      </p:sp>
      <p:sp>
        <p:nvSpPr>
          <p:cNvPr id="6" name="正方形/長方形 5"/>
          <p:cNvSpPr/>
          <p:nvPr/>
        </p:nvSpPr>
        <p:spPr>
          <a:xfrm>
            <a:off x="5239100" y="2958105"/>
            <a:ext cx="3581372" cy="2554545"/>
          </a:xfrm>
          <a:prstGeom prst="rect">
            <a:avLst/>
          </a:prstGeom>
        </p:spPr>
        <p:txBody>
          <a:bodyPr wrap="square">
            <a:spAutoFit/>
          </a:bodyPr>
          <a:lstStyle/>
          <a:p>
            <a:r>
              <a:rPr lang="ja-JP" altLang="en-US" sz="2000" dirty="0"/>
              <a:t>一覧表示で縦をそろえるには、</a:t>
            </a:r>
            <a:endParaRPr lang="en-US" altLang="ja-JP" sz="2000" dirty="0"/>
          </a:p>
          <a:p>
            <a:r>
              <a:rPr lang="en-US" altLang="ja-JP" sz="2000" dirty="0" err="1"/>
              <a:t>printf</a:t>
            </a:r>
            <a:r>
              <a:rPr lang="ja-JP" altLang="en-US" sz="2000" dirty="0"/>
              <a:t>の変換指定を、文字列の場合は</a:t>
            </a:r>
            <a:r>
              <a:rPr lang="en-US" altLang="ja-JP" sz="2000" dirty="0">
                <a:solidFill>
                  <a:srgbClr val="FF0000"/>
                </a:solidFill>
              </a:rPr>
              <a:t>%-8s</a:t>
            </a:r>
            <a:r>
              <a:rPr lang="en-US" altLang="ja-JP" sz="2000" dirty="0"/>
              <a:t>, </a:t>
            </a:r>
            <a:r>
              <a:rPr lang="ja-JP" altLang="en-US" sz="2000" dirty="0"/>
              <a:t>整数の場合</a:t>
            </a:r>
            <a:r>
              <a:rPr lang="ja-JP" altLang="en-US" sz="2000"/>
              <a:t>は</a:t>
            </a:r>
            <a:r>
              <a:rPr lang="en-US" altLang="ja-JP" sz="2000" dirty="0">
                <a:solidFill>
                  <a:srgbClr val="FF0000"/>
                </a:solidFill>
              </a:rPr>
              <a:t>%5d</a:t>
            </a:r>
            <a:r>
              <a:rPr lang="ja-JP" altLang="en-US" sz="2000" dirty="0" err="1"/>
              <a:t>のように</a:t>
            </a:r>
            <a:r>
              <a:rPr lang="ja-JP" altLang="en-US" sz="2000" dirty="0"/>
              <a:t>すればよい。</a:t>
            </a:r>
            <a:endParaRPr lang="en-US" altLang="ja-JP" sz="2000" dirty="0"/>
          </a:p>
          <a:p>
            <a:r>
              <a:rPr lang="ja-JP" altLang="en-US" sz="2000" dirty="0"/>
              <a:t>詳しくは教科書</a:t>
            </a:r>
            <a:r>
              <a:rPr lang="en-US" altLang="ja-JP" sz="2000" dirty="0"/>
              <a:t>p.354-357</a:t>
            </a:r>
            <a:r>
              <a:rPr lang="ja-JP" altLang="en-US" sz="2000" dirty="0"/>
              <a:t>を参照。</a:t>
            </a:r>
            <a:endParaRPr lang="en-US" altLang="ja-JP" sz="2000" dirty="0"/>
          </a:p>
          <a:p>
            <a:r>
              <a:rPr lang="ja-JP" altLang="en-US" sz="2000" dirty="0"/>
              <a:t>あるいは</a:t>
            </a:r>
            <a:r>
              <a:rPr lang="en-US" altLang="ja-JP" sz="2000" dirty="0"/>
              <a:t>man</a:t>
            </a:r>
            <a:r>
              <a:rPr lang="ja-JP" altLang="en-US" sz="2000" dirty="0"/>
              <a:t>コマンドで</a:t>
            </a:r>
            <a:endParaRPr lang="en-US" altLang="ja-JP" sz="2000" dirty="0"/>
          </a:p>
          <a:p>
            <a:r>
              <a:rPr lang="en-US" altLang="ja-JP" sz="2000" dirty="0"/>
              <a:t>$ man –S 3 </a:t>
            </a:r>
            <a:r>
              <a:rPr lang="en-US" altLang="ja-JP" sz="2000" dirty="0" err="1"/>
              <a:t>printf</a:t>
            </a:r>
            <a:endParaRPr lang="en-US" altLang="ja-JP" sz="2000" dirty="0"/>
          </a:p>
          <a:p>
            <a:r>
              <a:rPr lang="ja-JP" altLang="en-US" sz="2000" dirty="0"/>
              <a:t>で調べればよい。</a:t>
            </a:r>
          </a:p>
        </p:txBody>
      </p:sp>
    </p:spTree>
    <p:extLst>
      <p:ext uri="{BB962C8B-B14F-4D97-AF65-F5344CB8AC3E}">
        <p14:creationId xmlns:p14="http://schemas.microsoft.com/office/powerpoint/2010/main" val="1801889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ヒープ領域</a:t>
            </a:r>
            <a:r>
              <a:rPr lang="en-US" altLang="ja-JP" dirty="0"/>
              <a:t>(heap)</a:t>
            </a:r>
            <a:endParaRPr kumimoji="1" lang="ja-JP" altLang="en-US" dirty="0"/>
          </a:p>
        </p:txBody>
      </p:sp>
      <p:sp>
        <p:nvSpPr>
          <p:cNvPr id="3" name="コンテンツ プレースホルダ 2"/>
          <p:cNvSpPr>
            <a:spLocks noGrp="1"/>
          </p:cNvSpPr>
          <p:nvPr>
            <p:ph idx="1"/>
          </p:nvPr>
        </p:nvSpPr>
        <p:spPr>
          <a:xfrm>
            <a:off x="500034" y="1385886"/>
            <a:ext cx="8229600" cy="3328998"/>
          </a:xfrm>
        </p:spPr>
        <p:txBody>
          <a:bodyPr>
            <a:normAutofit lnSpcReduction="10000"/>
          </a:bodyPr>
          <a:lstStyle/>
          <a:p>
            <a:r>
              <a:rPr kumimoji="1" lang="ja-JP" altLang="en-US" sz="2800" dirty="0"/>
              <a:t>プログラムからはヒープ領域</a:t>
            </a:r>
            <a:r>
              <a:rPr kumimoji="1" lang="en-US" altLang="ja-JP" sz="2800" dirty="0"/>
              <a:t>(heap)</a:t>
            </a:r>
            <a:r>
              <a:rPr kumimoji="1" lang="ja-JP" altLang="en-US" sz="2800" dirty="0"/>
              <a:t>を用いることができる。</a:t>
            </a:r>
            <a:endParaRPr kumimoji="1" lang="en-US" altLang="ja-JP" sz="2800" dirty="0"/>
          </a:p>
          <a:p>
            <a:r>
              <a:rPr lang="ja-JP" altLang="en-US" sz="2800" dirty="0"/>
              <a:t>ヒープ領域を使うには、</a:t>
            </a:r>
            <a:r>
              <a:rPr lang="en-US" altLang="ja-JP" sz="2800" dirty="0" err="1"/>
              <a:t>malloc</a:t>
            </a:r>
            <a:r>
              <a:rPr lang="ja-JP" altLang="en-US" sz="2800" dirty="0"/>
              <a:t>あるいは</a:t>
            </a:r>
            <a:r>
              <a:rPr lang="en-US" altLang="ja-JP" sz="2800" dirty="0" err="1"/>
              <a:t>calloc</a:t>
            </a:r>
            <a:r>
              <a:rPr lang="ja-JP" altLang="en-US" sz="2800" dirty="0"/>
              <a:t>というライブラリ関数を呼び出すことにより領域を確保する。使い終わったら、</a:t>
            </a:r>
            <a:r>
              <a:rPr lang="en-US" altLang="ja-JP" sz="2800" dirty="0"/>
              <a:t>free</a:t>
            </a:r>
            <a:r>
              <a:rPr lang="ja-JP" altLang="en-US" sz="2800" dirty="0"/>
              <a:t>というライブラリ関数を呼び出すことにより解放する。解放することにより、それ以降の</a:t>
            </a:r>
            <a:r>
              <a:rPr lang="en-US" altLang="ja-JP" sz="2800" dirty="0" err="1"/>
              <a:t>malloc</a:t>
            </a:r>
            <a:r>
              <a:rPr lang="ja-JP" altLang="en-US" sz="2800" dirty="0"/>
              <a:t>あるいは</a:t>
            </a:r>
            <a:r>
              <a:rPr lang="en-US" altLang="ja-JP" sz="2800" dirty="0" err="1"/>
              <a:t>calloc</a:t>
            </a:r>
            <a:r>
              <a:rPr lang="ja-JP" altLang="en-US" sz="2800" dirty="0"/>
              <a:t>の呼び出し時に再利用可能になる。</a:t>
            </a:r>
            <a:endParaRPr lang="en-US" altLang="ja-JP" sz="2800" dirty="0"/>
          </a:p>
        </p:txBody>
      </p:sp>
      <p:sp>
        <p:nvSpPr>
          <p:cNvPr id="4" name="正方形/長方形 3"/>
          <p:cNvSpPr/>
          <p:nvPr/>
        </p:nvSpPr>
        <p:spPr>
          <a:xfrm>
            <a:off x="928662" y="5214950"/>
            <a:ext cx="7358114" cy="954107"/>
          </a:xfrm>
          <a:prstGeom prst="rect">
            <a:avLst/>
          </a:prstGeom>
          <a:ln>
            <a:solidFill>
              <a:schemeClr val="tx1"/>
            </a:solidFill>
          </a:ln>
        </p:spPr>
        <p:txBody>
          <a:bodyPr wrap="square">
            <a:spAutoFit/>
          </a:bodyPr>
          <a:lstStyle/>
          <a:p>
            <a:r>
              <a:rPr lang="ja-JP" altLang="en-US" sz="2800" dirty="0"/>
              <a:t>（注意）ヒープ領域は、データ構造の授業で習う木構造のヒープとは関係がない。</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発展課題２</a:t>
            </a:r>
            <a:endParaRPr kumimoji="1" lang="ja-JP" altLang="en-US" dirty="0"/>
          </a:p>
        </p:txBody>
      </p:sp>
      <p:sp>
        <p:nvSpPr>
          <p:cNvPr id="4" name="正方形/長方形 3"/>
          <p:cNvSpPr/>
          <p:nvPr/>
        </p:nvSpPr>
        <p:spPr>
          <a:xfrm>
            <a:off x="1043608" y="1700808"/>
            <a:ext cx="6912768" cy="954107"/>
          </a:xfrm>
          <a:prstGeom prst="rect">
            <a:avLst/>
          </a:prstGeom>
        </p:spPr>
        <p:txBody>
          <a:bodyPr wrap="square">
            <a:spAutoFit/>
          </a:bodyPr>
          <a:lstStyle/>
          <a:p>
            <a:pPr>
              <a:buNone/>
            </a:pPr>
            <a:r>
              <a:rPr lang="ja-JP" altLang="en-US" sz="2800" dirty="0"/>
              <a:t>発展課題１の表示を、合計点の高い順に表示するように変更せよ。</a:t>
            </a:r>
          </a:p>
        </p:txBody>
      </p:sp>
    </p:spTree>
    <p:extLst>
      <p:ext uri="{BB962C8B-B14F-4D97-AF65-F5344CB8AC3E}">
        <p14:creationId xmlns:p14="http://schemas.microsoft.com/office/powerpoint/2010/main" val="31511672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97768"/>
            <a:ext cx="8229600" cy="1036429"/>
          </a:xfrm>
        </p:spPr>
        <p:txBody>
          <a:bodyPr/>
          <a:lstStyle/>
          <a:p>
            <a:r>
              <a:rPr kumimoji="1" lang="ja-JP" altLang="en-US" dirty="0"/>
              <a:t>発展課題３</a:t>
            </a:r>
          </a:p>
        </p:txBody>
      </p:sp>
      <p:sp>
        <p:nvSpPr>
          <p:cNvPr id="4" name="正方形/長方形 3"/>
          <p:cNvSpPr/>
          <p:nvPr/>
        </p:nvSpPr>
        <p:spPr>
          <a:xfrm>
            <a:off x="467544" y="1234197"/>
            <a:ext cx="8064896" cy="1938992"/>
          </a:xfrm>
          <a:prstGeom prst="rect">
            <a:avLst/>
          </a:prstGeom>
        </p:spPr>
        <p:txBody>
          <a:bodyPr wrap="square">
            <a:spAutoFit/>
          </a:bodyPr>
          <a:lstStyle/>
          <a:p>
            <a:pPr lvl="0"/>
            <a:r>
              <a:rPr lang="ja-JP" altLang="ja-JP" sz="2400" dirty="0">
                <a:latin typeface="+mn-ea"/>
                <a:cs typeface="Times New Roman" pitchFamily="18" charset="0"/>
              </a:rPr>
              <a:t>英文を</a:t>
            </a:r>
            <a:r>
              <a:rPr lang="ja-JP" altLang="en-US" sz="2400" dirty="0">
                <a:latin typeface="+mn-ea"/>
                <a:cs typeface="Times New Roman" pitchFamily="18" charset="0"/>
              </a:rPr>
              <a:t>キーボードから</a:t>
            </a:r>
            <a:r>
              <a:rPr lang="ja-JP" altLang="ja-JP" sz="2400" dirty="0">
                <a:latin typeface="+mn-ea"/>
                <a:cs typeface="Times New Roman" pitchFamily="18" charset="0"/>
              </a:rPr>
              <a:t>入力し、その英文</a:t>
            </a:r>
            <a:r>
              <a:rPr lang="ja-JP" altLang="en-US" sz="2400" dirty="0">
                <a:latin typeface="+mn-ea"/>
                <a:cs typeface="Times New Roman" pitchFamily="18" charset="0"/>
              </a:rPr>
              <a:t>中の単語の数</a:t>
            </a:r>
            <a:r>
              <a:rPr lang="ja-JP" altLang="ja-JP" sz="2400" dirty="0">
                <a:latin typeface="+mn-ea"/>
                <a:cs typeface="Times New Roman" pitchFamily="18" charset="0"/>
              </a:rPr>
              <a:t>を表示するプログラムを作成せよ。</a:t>
            </a:r>
            <a:r>
              <a:rPr lang="ja-JP" altLang="en-US" sz="2400" dirty="0">
                <a:latin typeface="+mn-ea"/>
                <a:cs typeface="Times New Roman" pitchFamily="18" charset="0"/>
              </a:rPr>
              <a:t>英字以外の文字（空白、ピリオド、コンマ、クエスチョンマーク等）は区切り文字とし、単語数にはカウントしない。</a:t>
            </a:r>
            <a:r>
              <a:rPr lang="ja-JP" altLang="ja-JP" sz="2400" dirty="0"/>
              <a:t>文字列を</a:t>
            </a:r>
            <a:r>
              <a:rPr lang="ja-JP" altLang="en-US" sz="2400" dirty="0"/>
              <a:t>格納する領域は、キーボードから文字数の上限を受け取り、</a:t>
            </a:r>
            <a:r>
              <a:rPr lang="en-US" altLang="ja-JP" sz="2400" dirty="0" err="1"/>
              <a:t>calloc</a:t>
            </a:r>
            <a:r>
              <a:rPr lang="ja-JP" altLang="en-US" sz="2400" dirty="0"/>
              <a:t>で確保せよ。</a:t>
            </a:r>
            <a:endParaRPr lang="en-US" altLang="ja-JP" sz="2400" dirty="0"/>
          </a:p>
        </p:txBody>
      </p:sp>
      <p:sp>
        <p:nvSpPr>
          <p:cNvPr id="5" name="正方形/長方形 4"/>
          <p:cNvSpPr/>
          <p:nvPr/>
        </p:nvSpPr>
        <p:spPr>
          <a:xfrm>
            <a:off x="467544" y="3307043"/>
            <a:ext cx="8064896" cy="1938992"/>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en-US" altLang="ja-JP" sz="2400" dirty="0"/>
              <a:t>% ./</a:t>
            </a:r>
            <a:r>
              <a:rPr lang="en-US" altLang="ja-JP" sz="2400" dirty="0" err="1"/>
              <a:t>a.out</a:t>
            </a:r>
            <a:endParaRPr lang="en-US" altLang="ja-JP" sz="2400" dirty="0"/>
          </a:p>
          <a:p>
            <a:r>
              <a:rPr lang="ja-JP" altLang="en-US" sz="2400" dirty="0"/>
              <a:t>文字数の上限を入力してください</a:t>
            </a:r>
            <a:r>
              <a:rPr lang="en-US" altLang="ja-JP" sz="2400" dirty="0"/>
              <a:t>: </a:t>
            </a:r>
            <a:r>
              <a:rPr lang="en-US" altLang="ja-JP" sz="2400" dirty="0">
                <a:solidFill>
                  <a:srgbClr val="FF0000"/>
                </a:solidFill>
              </a:rPr>
              <a:t>20</a:t>
            </a:r>
            <a:endParaRPr lang="en-US" altLang="ja-JP" sz="2400" dirty="0"/>
          </a:p>
          <a:p>
            <a:r>
              <a:rPr lang="ja-JP" altLang="en-US" sz="2400" dirty="0"/>
              <a:t>英文を入力してください</a:t>
            </a:r>
            <a:r>
              <a:rPr lang="en-US" altLang="ja-JP" sz="2400" dirty="0"/>
              <a:t>: </a:t>
            </a:r>
            <a:r>
              <a:rPr lang="en-US" altLang="ja-JP" sz="2400" dirty="0">
                <a:solidFill>
                  <a:srgbClr val="FF0000"/>
                </a:solidFill>
              </a:rPr>
              <a:t>This is a pen.</a:t>
            </a:r>
          </a:p>
          <a:p>
            <a:r>
              <a:rPr lang="ja-JP" altLang="en-US" sz="2400" dirty="0"/>
              <a:t>単語数は</a:t>
            </a:r>
            <a:r>
              <a:rPr lang="en-US" altLang="ja-JP" sz="2400" dirty="0"/>
              <a:t>4</a:t>
            </a:r>
            <a:r>
              <a:rPr lang="ja-JP" altLang="en-US" sz="2400" dirty="0"/>
              <a:t>です。</a:t>
            </a:r>
            <a:endParaRPr lang="en-US" altLang="ja-JP" sz="2400" dirty="0"/>
          </a:p>
        </p:txBody>
      </p:sp>
      <p:sp>
        <p:nvSpPr>
          <p:cNvPr id="3" name="正方形/長方形 2"/>
          <p:cNvSpPr/>
          <p:nvPr/>
        </p:nvSpPr>
        <p:spPr>
          <a:xfrm>
            <a:off x="621904" y="5716391"/>
            <a:ext cx="8064896" cy="707886"/>
          </a:xfrm>
          <a:prstGeom prst="rect">
            <a:avLst/>
          </a:prstGeom>
        </p:spPr>
        <p:txBody>
          <a:bodyPr wrap="square">
            <a:spAutoFit/>
          </a:bodyPr>
          <a:lstStyle/>
          <a:p>
            <a:pPr lvl="0"/>
            <a:r>
              <a:rPr lang="ja-JP" altLang="en-US" sz="2000" dirty="0"/>
              <a:t>（参考）これ</a:t>
            </a:r>
            <a:r>
              <a:rPr lang="ja-JP" altLang="en-US" sz="2000"/>
              <a:t>は第</a:t>
            </a:r>
            <a:r>
              <a:rPr lang="en-US" altLang="ja-JP" sz="2000" dirty="0"/>
              <a:t>8</a:t>
            </a:r>
            <a:r>
              <a:rPr lang="ja-JP" altLang="en-US" sz="2000"/>
              <a:t>回</a:t>
            </a:r>
            <a:r>
              <a:rPr lang="ja-JP" altLang="en-US" sz="2000" dirty="0"/>
              <a:t>発展課題</a:t>
            </a:r>
            <a:r>
              <a:rPr lang="en-US" altLang="ja-JP" sz="2000" dirty="0"/>
              <a:t>1</a:t>
            </a:r>
            <a:r>
              <a:rPr lang="ja-JP" altLang="en-US" sz="2000" dirty="0"/>
              <a:t>の類題で、文字列を格納する領域を</a:t>
            </a:r>
            <a:r>
              <a:rPr lang="en-US" altLang="ja-JP" sz="2000" dirty="0" err="1"/>
              <a:t>calloc</a:t>
            </a:r>
            <a:r>
              <a:rPr lang="ja-JP" altLang="en-US" sz="2000" dirty="0"/>
              <a:t>で確保するようにした問題</a:t>
            </a:r>
            <a:endParaRPr lang="en-US" altLang="ja-JP" sz="2000" dirty="0"/>
          </a:p>
        </p:txBody>
      </p:sp>
    </p:spTree>
    <p:extLst>
      <p:ext uri="{BB962C8B-B14F-4D97-AF65-F5344CB8AC3E}">
        <p14:creationId xmlns:p14="http://schemas.microsoft.com/office/powerpoint/2010/main" val="23978305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発展課題４</a:t>
            </a:r>
          </a:p>
        </p:txBody>
      </p:sp>
      <p:sp>
        <p:nvSpPr>
          <p:cNvPr id="4" name="テキスト ボックス 3"/>
          <p:cNvSpPr txBox="1"/>
          <p:nvPr/>
        </p:nvSpPr>
        <p:spPr>
          <a:xfrm>
            <a:off x="582438" y="1306599"/>
            <a:ext cx="7979124" cy="2308324"/>
          </a:xfrm>
          <a:prstGeom prst="rect">
            <a:avLst/>
          </a:prstGeom>
          <a:noFill/>
        </p:spPr>
        <p:txBody>
          <a:bodyPr wrap="square" rtlCol="0">
            <a:spAutoFit/>
          </a:bodyPr>
          <a:lstStyle/>
          <a:p>
            <a:r>
              <a:rPr kumimoji="1" lang="ja-JP" altLang="en-US" sz="2400" dirty="0"/>
              <a:t>以下</a:t>
            </a:r>
            <a:r>
              <a:rPr lang="ja-JP" altLang="en-US" sz="2400" dirty="0"/>
              <a:t>のように生まれた月</a:t>
            </a:r>
            <a:r>
              <a:rPr kumimoji="1" lang="ja-JP" altLang="en-US" sz="2400" dirty="0"/>
              <a:t>をキーボードから読み取り、それを英語で画面に表示するプログラムを作成せよ。ただし、月</a:t>
            </a:r>
            <a:r>
              <a:rPr lang="ja-JP" altLang="en-US" sz="2400" dirty="0"/>
              <a:t>は以下のように定義される列挙体型</a:t>
            </a:r>
            <a:r>
              <a:rPr lang="en-US" altLang="ja-JP" sz="2400" dirty="0"/>
              <a:t>month</a:t>
            </a:r>
            <a:r>
              <a:rPr lang="ja-JP" altLang="en-US" sz="2400" dirty="0"/>
              <a:t>を用い、</a:t>
            </a:r>
            <a:r>
              <a:rPr lang="en-US" altLang="ja-JP" sz="2400" dirty="0"/>
              <a:t>month</a:t>
            </a:r>
            <a:r>
              <a:rPr lang="ja-JP" altLang="en-US" sz="2400" dirty="0"/>
              <a:t>型の数値を受け取り、月を英語で画面に表示する関数</a:t>
            </a:r>
            <a:r>
              <a:rPr lang="en-US" altLang="ja-JP" sz="2400" dirty="0" err="1"/>
              <a:t>showMonth</a:t>
            </a:r>
            <a:r>
              <a:rPr lang="ja-JP" altLang="en-US" sz="2400" dirty="0"/>
              <a:t>を定義してそれを用いたプログラムと</a:t>
            </a:r>
            <a:r>
              <a:rPr lang="ja-JP" altLang="en-US" sz="2400"/>
              <a:t>せよ。</a:t>
            </a:r>
            <a:endParaRPr lang="en-US" altLang="ja-JP" sz="2400" dirty="0"/>
          </a:p>
          <a:p>
            <a:r>
              <a:rPr kumimoji="1" lang="ja-JP" altLang="en-US" sz="2400"/>
              <a:t>（</a:t>
            </a:r>
            <a:r>
              <a:rPr kumimoji="1" lang="en-US" altLang="ja-JP" sz="2400" dirty="0" err="1"/>
              <a:t>showMonth</a:t>
            </a:r>
            <a:r>
              <a:rPr lang="ja-JP" altLang="en-US" sz="2400"/>
              <a:t>で</a:t>
            </a:r>
            <a:r>
              <a:rPr kumimoji="1" lang="ja-JP" altLang="en-US" sz="2400"/>
              <a:t>英文全体を表示してください。）</a:t>
            </a:r>
            <a:endParaRPr kumimoji="1" lang="en-US" altLang="ja-JP" sz="2400" dirty="0"/>
          </a:p>
        </p:txBody>
      </p:sp>
      <p:sp>
        <p:nvSpPr>
          <p:cNvPr id="5" name="テキスト ボックス 4"/>
          <p:cNvSpPr txBox="1"/>
          <p:nvPr/>
        </p:nvSpPr>
        <p:spPr>
          <a:xfrm>
            <a:off x="711577" y="3654712"/>
            <a:ext cx="7146331" cy="1200328"/>
          </a:xfrm>
          <a:prstGeom prst="rect">
            <a:avLst/>
          </a:prstGeom>
          <a:noFill/>
        </p:spPr>
        <p:txBody>
          <a:bodyPr wrap="square" rtlCol="0">
            <a:spAutoFit/>
          </a:bodyPr>
          <a:lstStyle/>
          <a:p>
            <a:r>
              <a:rPr lang="en-US" altLang="ja-JP" sz="2400" dirty="0"/>
              <a:t> typedef </a:t>
            </a:r>
            <a:r>
              <a:rPr lang="en-US" altLang="ja-JP" sz="2400" dirty="0" err="1"/>
              <a:t>enum</a:t>
            </a:r>
            <a:r>
              <a:rPr lang="en-US" altLang="ja-JP" sz="2400" dirty="0"/>
              <a:t>{Jan=1, Feb, Mar, Apr, May, Jun, Jul, Aug, Sep, Oct, Nov, Dec} month; </a:t>
            </a:r>
          </a:p>
          <a:p>
            <a:r>
              <a:rPr kumimoji="1" lang="en-US" altLang="ja-JP" sz="2400" dirty="0"/>
              <a:t> </a:t>
            </a:r>
            <a:r>
              <a:rPr lang="en-US" altLang="ja-JP" sz="2400" dirty="0"/>
              <a:t>void </a:t>
            </a:r>
            <a:r>
              <a:rPr lang="en-US" altLang="ja-JP" sz="2400" dirty="0" err="1"/>
              <a:t>showMonth</a:t>
            </a:r>
            <a:r>
              <a:rPr lang="en-US" altLang="ja-JP" sz="2400" dirty="0"/>
              <a:t> (month m) { … }</a:t>
            </a:r>
            <a:endParaRPr kumimoji="1" lang="ja-JP" altLang="en-US" sz="2400" dirty="0"/>
          </a:p>
        </p:txBody>
      </p:sp>
      <p:sp>
        <p:nvSpPr>
          <p:cNvPr id="6" name="正方形/長方形 5"/>
          <p:cNvSpPr/>
          <p:nvPr/>
        </p:nvSpPr>
        <p:spPr>
          <a:xfrm>
            <a:off x="720006" y="4844024"/>
            <a:ext cx="3799561" cy="1015663"/>
          </a:xfrm>
          <a:prstGeom prst="rect">
            <a:avLst/>
          </a:prstGeom>
          <a:ln>
            <a:solidFill>
              <a:schemeClr val="tx1"/>
            </a:solidFill>
          </a:ln>
        </p:spPr>
        <p:txBody>
          <a:bodyPr wrap="square">
            <a:spAutoFit/>
          </a:bodyPr>
          <a:lstStyle/>
          <a:p>
            <a:r>
              <a:rPr lang="en-US" altLang="ja-JP" sz="2000" dirty="0"/>
              <a:t>[</a:t>
            </a:r>
            <a:r>
              <a:rPr lang="ja-JP" altLang="en-US" sz="2000" dirty="0"/>
              <a:t>実行例</a:t>
            </a:r>
            <a:r>
              <a:rPr lang="en-US" altLang="ja-JP" sz="2000" dirty="0"/>
              <a:t>]</a:t>
            </a:r>
          </a:p>
          <a:p>
            <a:r>
              <a:rPr lang="ja-JP" altLang="en-US" sz="2000" dirty="0"/>
              <a:t>生まれた月を入力</a:t>
            </a:r>
            <a:r>
              <a:rPr lang="en-US" altLang="ja-JP" sz="2000" dirty="0"/>
              <a:t>: </a:t>
            </a:r>
            <a:r>
              <a:rPr lang="en-US" altLang="ja-JP" sz="2000" dirty="0">
                <a:solidFill>
                  <a:srgbClr val="FF0000"/>
                </a:solidFill>
              </a:rPr>
              <a:t>7</a:t>
            </a:r>
          </a:p>
          <a:p>
            <a:r>
              <a:rPr lang="en-US" altLang="ja-JP" sz="2000" dirty="0"/>
              <a:t>You were born in July.</a:t>
            </a:r>
          </a:p>
        </p:txBody>
      </p:sp>
      <p:sp>
        <p:nvSpPr>
          <p:cNvPr id="7" name="テキスト ボックス 6"/>
          <p:cNvSpPr txBox="1"/>
          <p:nvPr/>
        </p:nvSpPr>
        <p:spPr>
          <a:xfrm>
            <a:off x="457200" y="5986663"/>
            <a:ext cx="7952644" cy="707886"/>
          </a:xfrm>
          <a:prstGeom prst="rect">
            <a:avLst/>
          </a:prstGeom>
          <a:noFill/>
        </p:spPr>
        <p:txBody>
          <a:bodyPr wrap="square" rtlCol="0">
            <a:spAutoFit/>
          </a:bodyPr>
          <a:lstStyle/>
          <a:p>
            <a:r>
              <a:rPr kumimoji="1" lang="ja-JP" altLang="en-US" sz="2000" dirty="0"/>
              <a:t>（注意）上記の</a:t>
            </a:r>
            <a:r>
              <a:rPr kumimoji="1" lang="en-US" altLang="ja-JP" sz="2000" dirty="0" err="1"/>
              <a:t>typedef</a:t>
            </a:r>
            <a:r>
              <a:rPr kumimoji="1" lang="ja-JP" altLang="en-US" sz="2000" dirty="0"/>
              <a:t>宣言はプログラムの先頭部分</a:t>
            </a:r>
            <a:r>
              <a:rPr kumimoji="1" lang="en-US" altLang="ja-JP" sz="2000" dirty="0"/>
              <a:t>(</a:t>
            </a:r>
            <a:r>
              <a:rPr kumimoji="1" lang="en-US" altLang="ja-JP" sz="2000" dirty="0" err="1"/>
              <a:t>showMonth</a:t>
            </a:r>
            <a:r>
              <a:rPr lang="ja-JP" altLang="en-US" sz="2000" dirty="0"/>
              <a:t>関数</a:t>
            </a:r>
            <a:r>
              <a:rPr kumimoji="1" lang="en-US" altLang="ja-JP" sz="2000" dirty="0"/>
              <a:t>, main</a:t>
            </a:r>
            <a:r>
              <a:rPr kumimoji="1" lang="ja-JP" altLang="en-US" sz="2000" dirty="0"/>
              <a:t>関数より上の部分）で宣言する必要がある。</a:t>
            </a:r>
          </a:p>
        </p:txBody>
      </p:sp>
    </p:spTree>
    <p:extLst>
      <p:ext uri="{BB962C8B-B14F-4D97-AF65-F5344CB8AC3E}">
        <p14:creationId xmlns:p14="http://schemas.microsoft.com/office/powerpoint/2010/main" val="6777545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en-US" altLang="en-US" sz="4000" dirty="0"/>
              <a:t>発展</a:t>
            </a:r>
            <a:r>
              <a:rPr lang="ja-JP" altLang="en-US" sz="4000" dirty="0"/>
              <a:t>課題５</a:t>
            </a:r>
            <a:endParaRPr kumimoji="1" lang="ja-JP" altLang="en-US" sz="4000" dirty="0"/>
          </a:p>
        </p:txBody>
      </p:sp>
      <p:sp>
        <p:nvSpPr>
          <p:cNvPr id="5" name="正方形/長方形 4"/>
          <p:cNvSpPr/>
          <p:nvPr/>
        </p:nvSpPr>
        <p:spPr>
          <a:xfrm>
            <a:off x="4444866" y="2559112"/>
            <a:ext cx="4428375" cy="3170099"/>
          </a:xfrm>
          <a:prstGeom prst="rect">
            <a:avLst/>
          </a:prstGeom>
          <a:ln>
            <a:solidFill>
              <a:schemeClr val="tx1"/>
            </a:solidFill>
          </a:ln>
        </p:spPr>
        <p:txBody>
          <a:bodyPr wrap="square">
            <a:spAutoFit/>
          </a:bodyPr>
          <a:lstStyle/>
          <a:p>
            <a:r>
              <a:rPr lang="en-US" altLang="ja-JP" sz="2000" dirty="0"/>
              <a:t>[</a:t>
            </a:r>
            <a:r>
              <a:rPr lang="ja-JP" altLang="en-US" sz="2000" dirty="0"/>
              <a:t>実行例</a:t>
            </a:r>
            <a:r>
              <a:rPr lang="en-US" altLang="ja-JP" sz="2000" dirty="0"/>
              <a:t>]</a:t>
            </a:r>
          </a:p>
          <a:p>
            <a:r>
              <a:rPr lang="en-US" altLang="ja-JP" sz="2000" dirty="0"/>
              <a:t>% ./</a:t>
            </a:r>
            <a:r>
              <a:rPr lang="en-US" altLang="ja-JP" sz="2000" dirty="0" err="1"/>
              <a:t>a.out</a:t>
            </a:r>
            <a:endParaRPr lang="en-US" altLang="ja-JP" sz="2000" dirty="0"/>
          </a:p>
          <a:p>
            <a:r>
              <a:rPr lang="ja-JP" altLang="en-US" sz="2000" dirty="0"/>
              <a:t>円か三角形を選択</a:t>
            </a:r>
            <a:r>
              <a:rPr lang="en-US" altLang="ja-JP" sz="2000" dirty="0"/>
              <a:t>(</a:t>
            </a:r>
            <a:r>
              <a:rPr lang="ja-JP" altLang="en-US" sz="2000" dirty="0"/>
              <a:t>円</a:t>
            </a:r>
            <a:r>
              <a:rPr lang="en-US" altLang="ja-JP" sz="2000" dirty="0"/>
              <a:t>0, </a:t>
            </a:r>
            <a:r>
              <a:rPr lang="ja-JP" altLang="en-US" sz="2000" dirty="0"/>
              <a:t>三角形</a:t>
            </a:r>
            <a:r>
              <a:rPr lang="en-US" altLang="ja-JP" sz="2000" dirty="0"/>
              <a:t>1): </a:t>
            </a:r>
            <a:r>
              <a:rPr lang="en-US" altLang="ja-JP" sz="2000" dirty="0">
                <a:solidFill>
                  <a:srgbClr val="FF0000"/>
                </a:solidFill>
              </a:rPr>
              <a:t>0</a:t>
            </a:r>
          </a:p>
          <a:p>
            <a:r>
              <a:rPr lang="ja-JP" altLang="en-US" sz="2000" dirty="0"/>
              <a:t>半径</a:t>
            </a:r>
            <a:r>
              <a:rPr lang="en-US" altLang="ja-JP" sz="2000" dirty="0"/>
              <a:t>: </a:t>
            </a:r>
            <a:r>
              <a:rPr lang="en-US" altLang="ja-JP" sz="2000" dirty="0">
                <a:solidFill>
                  <a:srgbClr val="FF0000"/>
                </a:solidFill>
              </a:rPr>
              <a:t>3.5</a:t>
            </a:r>
          </a:p>
          <a:p>
            <a:r>
              <a:rPr lang="ja-JP" altLang="en-US" sz="2000" dirty="0"/>
              <a:t>面積は</a:t>
            </a:r>
            <a:r>
              <a:rPr lang="en-US" altLang="ja-JP" sz="2000" dirty="0"/>
              <a:t>38.465000</a:t>
            </a:r>
            <a:r>
              <a:rPr lang="ja-JP" altLang="en-US" sz="2000" dirty="0"/>
              <a:t>です。</a:t>
            </a:r>
            <a:endParaRPr lang="en-US" altLang="ja-JP" sz="2000" dirty="0"/>
          </a:p>
          <a:p>
            <a:r>
              <a:rPr lang="en-US" altLang="ja-JP" sz="2000" dirty="0"/>
              <a:t>% ./</a:t>
            </a:r>
            <a:r>
              <a:rPr lang="en-US" altLang="ja-JP" sz="2000" dirty="0" err="1"/>
              <a:t>a.out</a:t>
            </a:r>
            <a:endParaRPr lang="en-US" altLang="ja-JP" sz="2000" dirty="0"/>
          </a:p>
          <a:p>
            <a:r>
              <a:rPr lang="ja-JP" altLang="en-US" sz="2000" dirty="0"/>
              <a:t>円か三角形を選択</a:t>
            </a:r>
            <a:r>
              <a:rPr lang="en-US" altLang="ja-JP" sz="2000" dirty="0"/>
              <a:t>(</a:t>
            </a:r>
            <a:r>
              <a:rPr lang="ja-JP" altLang="en-US" sz="2000" dirty="0"/>
              <a:t>円</a:t>
            </a:r>
            <a:r>
              <a:rPr lang="en-US" altLang="ja-JP" sz="2000" dirty="0"/>
              <a:t>0, </a:t>
            </a:r>
            <a:r>
              <a:rPr lang="ja-JP" altLang="en-US" sz="2000" dirty="0"/>
              <a:t>三角形</a:t>
            </a:r>
            <a:r>
              <a:rPr lang="en-US" altLang="ja-JP" sz="2000" dirty="0"/>
              <a:t>1): </a:t>
            </a:r>
            <a:r>
              <a:rPr lang="en-US" altLang="ja-JP" sz="2000" dirty="0">
                <a:solidFill>
                  <a:srgbClr val="FF0000"/>
                </a:solidFill>
              </a:rPr>
              <a:t>1</a:t>
            </a:r>
          </a:p>
          <a:p>
            <a:r>
              <a:rPr lang="ja-JP" altLang="en-US" sz="2000" dirty="0"/>
              <a:t>底辺</a:t>
            </a:r>
            <a:r>
              <a:rPr lang="en-US" altLang="ja-JP" sz="2000" dirty="0"/>
              <a:t>: </a:t>
            </a:r>
            <a:r>
              <a:rPr lang="en-US" altLang="ja-JP" sz="2000" dirty="0">
                <a:solidFill>
                  <a:srgbClr val="FF0000"/>
                </a:solidFill>
              </a:rPr>
              <a:t>2.5</a:t>
            </a:r>
          </a:p>
          <a:p>
            <a:r>
              <a:rPr lang="ja-JP" altLang="en-US" sz="2000" dirty="0"/>
              <a:t>高さ</a:t>
            </a:r>
            <a:r>
              <a:rPr lang="en-US" altLang="ja-JP" sz="2000" dirty="0"/>
              <a:t>: </a:t>
            </a:r>
            <a:r>
              <a:rPr lang="en-US" altLang="ja-JP" sz="2000" dirty="0">
                <a:solidFill>
                  <a:srgbClr val="FF0000"/>
                </a:solidFill>
              </a:rPr>
              <a:t>3.0</a:t>
            </a:r>
          </a:p>
          <a:p>
            <a:r>
              <a:rPr lang="ja-JP" altLang="en-US" sz="2000" dirty="0"/>
              <a:t>面積は</a:t>
            </a:r>
            <a:r>
              <a:rPr lang="en-US" altLang="ja-JP" sz="2000" dirty="0"/>
              <a:t>3.750000</a:t>
            </a:r>
            <a:r>
              <a:rPr lang="ja-JP" altLang="en-US" sz="2000" dirty="0"/>
              <a:t>です。</a:t>
            </a:r>
          </a:p>
        </p:txBody>
      </p:sp>
      <p:sp>
        <p:nvSpPr>
          <p:cNvPr id="3" name="テキスト ボックス 2"/>
          <p:cNvSpPr txBox="1"/>
          <p:nvPr/>
        </p:nvSpPr>
        <p:spPr>
          <a:xfrm>
            <a:off x="457200" y="1035605"/>
            <a:ext cx="8416041" cy="1323439"/>
          </a:xfrm>
          <a:prstGeom prst="rect">
            <a:avLst/>
          </a:prstGeom>
          <a:noFill/>
        </p:spPr>
        <p:txBody>
          <a:bodyPr wrap="square" rtlCol="0">
            <a:spAutoFit/>
          </a:bodyPr>
          <a:lstStyle/>
          <a:p>
            <a:r>
              <a:rPr kumimoji="1" lang="ja-JP" altLang="en-US" sz="2000" dirty="0"/>
              <a:t>円の半径か三角形の底辺と高さをキーボードから読み取り、面積を表示するプログラムを作成せよ。ただし、円か三角形は以下の型</a:t>
            </a:r>
            <a:r>
              <a:rPr kumimoji="1" lang="en-US" altLang="ja-JP" sz="2000" dirty="0" err="1"/>
              <a:t>ct</a:t>
            </a:r>
            <a:r>
              <a:rPr lang="ja-JP" altLang="en-US" sz="2000" dirty="0"/>
              <a:t>、図形情報は以下の型</a:t>
            </a:r>
            <a:r>
              <a:rPr lang="en-US" altLang="ja-JP" sz="2000" dirty="0"/>
              <a:t>fig</a:t>
            </a:r>
            <a:r>
              <a:rPr lang="ja-JP" altLang="en-US" sz="2000" dirty="0"/>
              <a:t>を用いて表し、</a:t>
            </a:r>
            <a:r>
              <a:rPr lang="en-US" altLang="ja-JP" sz="2000" dirty="0"/>
              <a:t>fig *</a:t>
            </a:r>
            <a:r>
              <a:rPr lang="ja-JP" altLang="en-US" sz="2000" dirty="0"/>
              <a:t>型を受け取って面積を</a:t>
            </a:r>
            <a:r>
              <a:rPr lang="en-US" altLang="ja-JP" sz="2000" dirty="0"/>
              <a:t>double</a:t>
            </a:r>
            <a:r>
              <a:rPr lang="ja-JP" altLang="en-US" sz="2000" dirty="0"/>
              <a:t>型で返す関数</a:t>
            </a:r>
            <a:r>
              <a:rPr lang="en-US" altLang="ja-JP" sz="2000" dirty="0"/>
              <a:t>area</a:t>
            </a:r>
            <a:r>
              <a:rPr lang="ja-JP" altLang="en-US" sz="2000" dirty="0"/>
              <a:t>を定義してそれを用いたプログラムとせよ。円周率は</a:t>
            </a:r>
            <a:r>
              <a:rPr lang="en-US" altLang="ja-JP" sz="2000" dirty="0"/>
              <a:t>3.14</a:t>
            </a:r>
            <a:r>
              <a:rPr lang="ja-JP" altLang="en-US" sz="2000" dirty="0"/>
              <a:t>とする。</a:t>
            </a:r>
            <a:endParaRPr kumimoji="1" lang="ja-JP" altLang="en-US" sz="2000" dirty="0"/>
          </a:p>
        </p:txBody>
      </p:sp>
      <p:sp>
        <p:nvSpPr>
          <p:cNvPr id="4" name="テキスト ボックス 3"/>
          <p:cNvSpPr txBox="1"/>
          <p:nvPr/>
        </p:nvSpPr>
        <p:spPr>
          <a:xfrm>
            <a:off x="457200" y="2410750"/>
            <a:ext cx="3729932" cy="3785652"/>
          </a:xfrm>
          <a:prstGeom prst="rect">
            <a:avLst/>
          </a:prstGeom>
          <a:noFill/>
        </p:spPr>
        <p:txBody>
          <a:bodyPr wrap="none" rtlCol="0">
            <a:spAutoFit/>
          </a:bodyPr>
          <a:lstStyle/>
          <a:p>
            <a:r>
              <a:rPr lang="is-IS" altLang="ja-JP" sz="2000" dirty="0"/>
              <a:t>typedef enum {Circle, Triangle} ct;                               </a:t>
            </a:r>
          </a:p>
          <a:p>
            <a:r>
              <a:rPr lang="is-IS" altLang="ja-JP" sz="2000" dirty="0"/>
              <a:t>typedef struct {                                                  </a:t>
            </a:r>
          </a:p>
          <a:p>
            <a:r>
              <a:rPr lang="is-IS" altLang="ja-JP" sz="2000" dirty="0"/>
              <a:t>  ct ct;                                                          </a:t>
            </a:r>
          </a:p>
          <a:p>
            <a:r>
              <a:rPr lang="is-IS" altLang="ja-JP" sz="2000" dirty="0"/>
              <a:t>  union {                                                         </a:t>
            </a:r>
          </a:p>
          <a:p>
            <a:r>
              <a:rPr lang="is-IS" altLang="ja-JP" sz="2000" dirty="0"/>
              <a:t>    double radius;                                                </a:t>
            </a:r>
          </a:p>
          <a:p>
            <a:r>
              <a:rPr lang="is-IS" altLang="ja-JP" sz="2000" dirty="0"/>
              <a:t>    struct {                                                      </a:t>
            </a:r>
          </a:p>
          <a:p>
            <a:r>
              <a:rPr lang="is-IS" altLang="ja-JP" sz="2000" dirty="0"/>
              <a:t>      double teihen;                                              </a:t>
            </a:r>
          </a:p>
          <a:p>
            <a:r>
              <a:rPr lang="is-IS" altLang="ja-JP" sz="2000" dirty="0"/>
              <a:t>      double takasa;                                              </a:t>
            </a:r>
          </a:p>
          <a:p>
            <a:r>
              <a:rPr lang="is-IS" altLang="ja-JP" sz="2000" dirty="0"/>
              <a:t>    } tri;                                                        </a:t>
            </a:r>
          </a:p>
          <a:p>
            <a:r>
              <a:rPr lang="is-IS" altLang="ja-JP" sz="2000" dirty="0"/>
              <a:t>  } info;                                                         </a:t>
            </a:r>
          </a:p>
          <a:p>
            <a:r>
              <a:rPr lang="is-IS" altLang="ja-JP" sz="2000" dirty="0"/>
              <a:t>} fig; </a:t>
            </a:r>
          </a:p>
          <a:p>
            <a:r>
              <a:rPr lang="en-US" altLang="ja-JP" sz="2000" dirty="0"/>
              <a:t>double area (fig * fig) { … }</a:t>
            </a:r>
            <a:endParaRPr kumimoji="1" lang="ja-JP" altLang="en-US" sz="2000" dirty="0"/>
          </a:p>
        </p:txBody>
      </p:sp>
      <p:sp>
        <p:nvSpPr>
          <p:cNvPr id="6" name="テキスト ボックス 5"/>
          <p:cNvSpPr txBox="1"/>
          <p:nvPr/>
        </p:nvSpPr>
        <p:spPr>
          <a:xfrm>
            <a:off x="1128404" y="6183364"/>
            <a:ext cx="7266562" cy="646331"/>
          </a:xfrm>
          <a:prstGeom prst="rect">
            <a:avLst/>
          </a:prstGeom>
          <a:noFill/>
        </p:spPr>
        <p:txBody>
          <a:bodyPr wrap="square" rtlCol="0">
            <a:spAutoFit/>
          </a:bodyPr>
          <a:lstStyle/>
          <a:p>
            <a:r>
              <a:rPr kumimoji="1" lang="ja-JP" altLang="en-US" dirty="0"/>
              <a:t>（注意）上記の</a:t>
            </a:r>
            <a:r>
              <a:rPr kumimoji="1" lang="en-US" altLang="ja-JP" dirty="0" err="1"/>
              <a:t>typedef</a:t>
            </a:r>
            <a:r>
              <a:rPr kumimoji="1" lang="ja-JP" altLang="en-US" dirty="0"/>
              <a:t>宣言はプログラムの先頭部分</a:t>
            </a:r>
            <a:r>
              <a:rPr kumimoji="1" lang="en-US" altLang="ja-JP" dirty="0"/>
              <a:t>(</a:t>
            </a:r>
            <a:r>
              <a:rPr lang="en-US" altLang="ja-JP" dirty="0"/>
              <a:t>area</a:t>
            </a:r>
            <a:r>
              <a:rPr lang="ja-JP" altLang="en-US" dirty="0"/>
              <a:t>関数</a:t>
            </a:r>
            <a:r>
              <a:rPr kumimoji="1" lang="en-US" altLang="ja-JP" dirty="0"/>
              <a:t>, main</a:t>
            </a:r>
            <a:r>
              <a:rPr kumimoji="1" lang="ja-JP" altLang="en-US" dirty="0"/>
              <a:t>関数より上の部分）で宣言する必要がある。</a:t>
            </a:r>
          </a:p>
        </p:txBody>
      </p:sp>
    </p:spTree>
    <p:extLst>
      <p:ext uri="{BB962C8B-B14F-4D97-AF65-F5344CB8AC3E}">
        <p14:creationId xmlns:p14="http://schemas.microsoft.com/office/powerpoint/2010/main" val="19166228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en-US" altLang="en-US" sz="4000" dirty="0" err="1"/>
              <a:t>発展</a:t>
            </a:r>
            <a:r>
              <a:rPr lang="ja-JP" altLang="en-US" sz="4000"/>
              <a:t>課題６</a:t>
            </a:r>
            <a:endParaRPr kumimoji="1" lang="ja-JP" altLang="en-US" sz="4000" dirty="0"/>
          </a:p>
        </p:txBody>
      </p:sp>
      <p:sp>
        <p:nvSpPr>
          <p:cNvPr id="3" name="テキスト ボックス 2"/>
          <p:cNvSpPr txBox="1"/>
          <p:nvPr/>
        </p:nvSpPr>
        <p:spPr>
          <a:xfrm>
            <a:off x="783021" y="1435896"/>
            <a:ext cx="7267904" cy="5324535"/>
          </a:xfrm>
          <a:prstGeom prst="rect">
            <a:avLst/>
          </a:prstGeom>
          <a:noFill/>
        </p:spPr>
        <p:txBody>
          <a:bodyPr wrap="square" rtlCol="0">
            <a:spAutoFit/>
          </a:bodyPr>
          <a:lstStyle/>
          <a:p>
            <a:r>
              <a:rPr kumimoji="1" lang="ja-JP" altLang="en-US" sz="2000"/>
              <a:t>リストの例のプログラムに、</a:t>
            </a:r>
            <a:r>
              <a:rPr kumimoji="1" lang="en-US" altLang="ja-JP" sz="2000" dirty="0"/>
              <a:t>2</a:t>
            </a:r>
            <a:r>
              <a:rPr kumimoji="1" lang="ja-JP" altLang="en-US" sz="2000"/>
              <a:t>つのリストを受け取ってそれらを連結したリストを返す関数</a:t>
            </a:r>
            <a:r>
              <a:rPr kumimoji="1" lang="en-US" altLang="ja-JP" sz="2000" dirty="0"/>
              <a:t>append</a:t>
            </a:r>
            <a:r>
              <a:rPr kumimoji="1" lang="ja-JP" altLang="en-US" sz="2000"/>
              <a:t>を以下の形で追加せよ。</a:t>
            </a:r>
            <a:endParaRPr kumimoji="1" lang="en-US" altLang="ja-JP" sz="2000" dirty="0"/>
          </a:p>
          <a:p>
            <a:endParaRPr kumimoji="1" lang="en-US" altLang="ja-JP" sz="2000" dirty="0"/>
          </a:p>
          <a:p>
            <a:r>
              <a:rPr lang="en-US" altLang="ja-JP" sz="2000" dirty="0"/>
              <a:t>node * append (node * p1, node * p2) {</a:t>
            </a:r>
          </a:p>
          <a:p>
            <a:r>
              <a:rPr lang="en-US" altLang="ja-JP" sz="2000" dirty="0"/>
              <a:t>    …</a:t>
            </a:r>
          </a:p>
          <a:p>
            <a:r>
              <a:rPr lang="en-US" altLang="ja-JP" sz="2000" dirty="0"/>
              <a:t>}</a:t>
            </a:r>
          </a:p>
          <a:p>
            <a:endParaRPr kumimoji="1" lang="en-US" altLang="ja-JP" sz="2000" dirty="0"/>
          </a:p>
          <a:p>
            <a:r>
              <a:rPr lang="ja-JP" altLang="en-US" sz="2000"/>
              <a:t>第</a:t>
            </a:r>
            <a:r>
              <a:rPr lang="en-US" altLang="ja-JP" sz="2000" dirty="0"/>
              <a:t>2</a:t>
            </a:r>
            <a:r>
              <a:rPr lang="ja-JP" altLang="en-US" sz="2000"/>
              <a:t>引数に与えられたリストはそのまま再利用することを条件とする。さらに、</a:t>
            </a:r>
            <a:r>
              <a:rPr kumimoji="1" lang="en-US" altLang="ja-JP" sz="2000" dirty="0"/>
              <a:t>main</a:t>
            </a:r>
            <a:r>
              <a:rPr kumimoji="1" lang="ja-JP" altLang="en-US" sz="2000"/>
              <a:t>関数内で</a:t>
            </a:r>
            <a:r>
              <a:rPr lang="en-US" altLang="ja-JP" sz="2000" dirty="0"/>
              <a:t>  </a:t>
            </a:r>
            <a:r>
              <a:rPr kumimoji="1" lang="en-US" altLang="ja-JP" sz="2000" dirty="0" err="1"/>
              <a:t>printList</a:t>
            </a:r>
            <a:r>
              <a:rPr lang="en-US" altLang="ja-JP" sz="2000" dirty="0"/>
              <a:t>(append(list1, list2)); </a:t>
            </a:r>
            <a:r>
              <a:rPr lang="ja-JP" altLang="en-US" sz="2000"/>
              <a:t>を呼び出すことにより動作を確認せよ。</a:t>
            </a:r>
            <a:endParaRPr lang="en-US" altLang="ja-JP" sz="2000" dirty="0"/>
          </a:p>
          <a:p>
            <a:endParaRPr kumimoji="1" lang="en-US" altLang="ja-JP" sz="2000" dirty="0"/>
          </a:p>
          <a:p>
            <a:r>
              <a:rPr lang="en-US" altLang="ja-JP" sz="2000" dirty="0"/>
              <a:t>[</a:t>
            </a:r>
            <a:r>
              <a:rPr lang="ja-JP" altLang="en-US" sz="2000"/>
              <a:t>実行例</a:t>
            </a:r>
            <a:r>
              <a:rPr lang="en-US" altLang="ja-JP" sz="2000" dirty="0"/>
              <a:t>]</a:t>
            </a:r>
          </a:p>
          <a:p>
            <a:r>
              <a:rPr lang="en-US" altLang="ja-JP" sz="2000" dirty="0"/>
              <a:t>% ./</a:t>
            </a:r>
            <a:r>
              <a:rPr lang="en-US" altLang="ja-JP" sz="2000" dirty="0" err="1"/>
              <a:t>a.out</a:t>
            </a:r>
            <a:r>
              <a:rPr lang="en-US" altLang="ja-JP" sz="2000" dirty="0"/>
              <a:t> </a:t>
            </a:r>
          </a:p>
          <a:p>
            <a:r>
              <a:rPr lang="en-US" altLang="ja-JP" sz="2000" dirty="0">
                <a:solidFill>
                  <a:srgbClr val="FF0000"/>
                </a:solidFill>
              </a:rPr>
              <a:t>3 7 6 </a:t>
            </a:r>
          </a:p>
          <a:p>
            <a:r>
              <a:rPr lang="en-US" altLang="ja-JP" sz="2000" dirty="0">
                <a:solidFill>
                  <a:srgbClr val="FF0000"/>
                </a:solidFill>
              </a:rPr>
              <a:t>5 7 8 </a:t>
            </a:r>
          </a:p>
          <a:p>
            <a:r>
              <a:rPr lang="en-US" altLang="ja-JP" sz="2000" dirty="0"/>
              <a:t>3 7 6 5 7 8 </a:t>
            </a:r>
          </a:p>
          <a:p>
            <a:r>
              <a:rPr kumimoji="1" lang="en-US" altLang="ja-JP" sz="2000" dirty="0"/>
              <a:t>%</a:t>
            </a:r>
            <a:endParaRPr kumimoji="1" lang="ja-JP" altLang="en-US" sz="2000" dirty="0"/>
          </a:p>
        </p:txBody>
      </p:sp>
    </p:spTree>
    <p:extLst>
      <p:ext uri="{BB962C8B-B14F-4D97-AF65-F5344CB8AC3E}">
        <p14:creationId xmlns:p14="http://schemas.microsoft.com/office/powerpoint/2010/main" val="18329585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a:xfrm>
            <a:off x="152400" y="152400"/>
            <a:ext cx="8420128" cy="909056"/>
          </a:xfrm>
        </p:spPr>
        <p:txBody>
          <a:bodyPr>
            <a:noAutofit/>
          </a:bodyPr>
          <a:lstStyle/>
          <a:p>
            <a:pPr eaLnBrk="1" hangingPunct="1">
              <a:defRPr/>
            </a:pPr>
            <a:r>
              <a:rPr lang="en-US" altLang="ja-JP" sz="3200" dirty="0"/>
              <a:t> </a:t>
            </a:r>
            <a:r>
              <a:rPr lang="ja-JP" altLang="en-US" sz="3200"/>
              <a:t>発展課題</a:t>
            </a:r>
            <a:r>
              <a:rPr lang="en-US" altLang="ja-JP" sz="3200" dirty="0"/>
              <a:t>1</a:t>
            </a:r>
            <a:r>
              <a:rPr lang="ja-JP" altLang="en-US" sz="3200"/>
              <a:t>の補足</a:t>
            </a:r>
            <a:r>
              <a:rPr lang="en-US" altLang="ja-JP" sz="3200" dirty="0"/>
              <a:t>: </a:t>
            </a:r>
            <a:r>
              <a:rPr lang="ja-JP" altLang="en-US" sz="3200"/>
              <a:t>構造体</a:t>
            </a:r>
            <a:r>
              <a:rPr lang="ja-JP" altLang="en-US" sz="3200" dirty="0"/>
              <a:t>配列の動的確保</a:t>
            </a:r>
            <a:br>
              <a:rPr lang="en-US" altLang="ja-JP" sz="3200" dirty="0"/>
            </a:br>
            <a:r>
              <a:rPr lang="ja-JP" altLang="en-US" sz="3200" dirty="0"/>
              <a:t>（</a:t>
            </a:r>
            <a:r>
              <a:rPr lang="en-US" altLang="ja-JP" sz="3200" dirty="0"/>
              <a:t>2</a:t>
            </a:r>
            <a:r>
              <a:rPr lang="ja-JP" altLang="en-US" sz="3200" dirty="0"/>
              <a:t>次元の点の座標での例）</a:t>
            </a:r>
          </a:p>
        </p:txBody>
      </p:sp>
      <p:sp>
        <p:nvSpPr>
          <p:cNvPr id="30725" name="Rectangle 3"/>
          <p:cNvSpPr>
            <a:spLocks noGrp="1" noChangeArrowheads="1"/>
          </p:cNvSpPr>
          <p:nvPr>
            <p:ph type="body" idx="1"/>
          </p:nvPr>
        </p:nvSpPr>
        <p:spPr>
          <a:xfrm>
            <a:off x="395536" y="1155126"/>
            <a:ext cx="8280400" cy="4303713"/>
          </a:xfrm>
          <a:ln>
            <a:solidFill>
              <a:schemeClr val="tx1"/>
            </a:solidFill>
          </a:ln>
        </p:spPr>
        <p:txBody>
          <a:bodyPr/>
          <a:lstStyle/>
          <a:p>
            <a:pPr eaLnBrk="1" hangingPunct="1">
              <a:buFont typeface="Wingdings" pitchFamily="-64" charset="2"/>
              <a:buNone/>
              <a:defRPr/>
            </a:pPr>
            <a:r>
              <a:rPr lang="en-US" altLang="ja-JP" sz="2000" dirty="0"/>
              <a:t>(0) point</a:t>
            </a:r>
            <a:r>
              <a:rPr lang="ja-JP" altLang="en-US" sz="2000" dirty="0"/>
              <a:t>構造体を定義</a:t>
            </a:r>
            <a:endParaRPr lang="en-US" altLang="ja-JP" sz="2000" dirty="0"/>
          </a:p>
          <a:p>
            <a:pPr marL="457200" indent="-457200" eaLnBrk="1" hangingPunct="1">
              <a:buFont typeface="Wingdings" pitchFamily="-64" charset="2"/>
              <a:buNone/>
              <a:defRPr/>
            </a:pPr>
            <a:r>
              <a:rPr lang="en-US" altLang="ja-JP" sz="2000" dirty="0"/>
              <a:t>(1) point</a:t>
            </a:r>
            <a:r>
              <a:rPr lang="ja-JP" altLang="en-US" sz="2000" dirty="0"/>
              <a:t>構造体へのポインタ型の変数</a:t>
            </a:r>
            <a:r>
              <a:rPr lang="en-US" altLang="ja-JP" sz="2000" dirty="0"/>
              <a:t>p</a:t>
            </a:r>
            <a:r>
              <a:rPr lang="ja-JP" altLang="en-US" sz="2000" dirty="0"/>
              <a:t>を宣言しておく。</a:t>
            </a:r>
            <a:endParaRPr lang="en-US" altLang="ja-JP" sz="2000" dirty="0"/>
          </a:p>
          <a:p>
            <a:pPr marL="457200" indent="-457200" eaLnBrk="1" hangingPunct="1">
              <a:buFont typeface="Wingdings" pitchFamily="-64" charset="2"/>
              <a:buNone/>
              <a:defRPr/>
            </a:pPr>
            <a:r>
              <a:rPr lang="en-US" altLang="ja-JP" sz="2000" dirty="0"/>
              <a:t>       point *p;</a:t>
            </a:r>
          </a:p>
          <a:p>
            <a:pPr>
              <a:buNone/>
              <a:defRPr/>
            </a:pPr>
            <a:r>
              <a:rPr lang="en-US" altLang="ja-JP" sz="2000" dirty="0"/>
              <a:t>(2)</a:t>
            </a:r>
            <a:r>
              <a:rPr lang="ja-JP" altLang="en-US" sz="2000" dirty="0"/>
              <a:t> 配列の要素数をキーボードから受け取り、</a:t>
            </a:r>
            <a:r>
              <a:rPr lang="en-US" altLang="ja-JP" sz="2000" dirty="0"/>
              <a:t>N</a:t>
            </a:r>
            <a:r>
              <a:rPr lang="ja-JP" altLang="en-US" sz="2000" dirty="0"/>
              <a:t>に格納する。</a:t>
            </a:r>
            <a:endParaRPr lang="en-US" altLang="ja-JP" sz="2000" dirty="0"/>
          </a:p>
          <a:p>
            <a:pPr eaLnBrk="1" hangingPunct="1">
              <a:buFont typeface="Wingdings" pitchFamily="-64" charset="2"/>
              <a:buNone/>
              <a:defRPr/>
            </a:pPr>
            <a:r>
              <a:rPr lang="en-US" altLang="ja-JP" sz="2000" dirty="0"/>
              <a:t>(3) p = </a:t>
            </a:r>
            <a:r>
              <a:rPr lang="en-US" altLang="ja-JP" sz="2000" dirty="0" err="1"/>
              <a:t>calloc</a:t>
            </a:r>
            <a:r>
              <a:rPr lang="en-US" altLang="ja-JP" sz="2000" dirty="0"/>
              <a:t> (N, </a:t>
            </a:r>
            <a:r>
              <a:rPr lang="en-US" altLang="ja-JP" sz="2000" dirty="0" err="1"/>
              <a:t>sizeof</a:t>
            </a:r>
            <a:r>
              <a:rPr lang="en-US" altLang="ja-JP" sz="2000" dirty="0"/>
              <a:t> (point)); </a:t>
            </a:r>
            <a:r>
              <a:rPr lang="ja-JP" altLang="en-US" sz="2000" dirty="0"/>
              <a:t>で必要な長さの</a:t>
            </a:r>
            <a:r>
              <a:rPr lang="en-US" altLang="en-US" sz="2000" dirty="0"/>
              <a:t>配列</a:t>
            </a:r>
            <a:r>
              <a:rPr lang="ja-JP" altLang="en-US" sz="2000" dirty="0"/>
              <a:t>を確保し、その先頭要素へのポインタを</a:t>
            </a:r>
            <a:r>
              <a:rPr lang="en-US" altLang="ja-JP" sz="2000" dirty="0"/>
              <a:t>p</a:t>
            </a:r>
            <a:r>
              <a:rPr lang="ja-JP" altLang="en-US" sz="2000" dirty="0"/>
              <a:t>に代入</a:t>
            </a:r>
            <a:endParaRPr lang="en-US" altLang="ja-JP" sz="2000" dirty="0"/>
          </a:p>
          <a:p>
            <a:pPr eaLnBrk="1" hangingPunct="1">
              <a:buFont typeface="Wingdings" pitchFamily="-64" charset="2"/>
              <a:buNone/>
              <a:defRPr/>
            </a:pPr>
            <a:r>
              <a:rPr lang="en-US" altLang="ja-JP" sz="2000" dirty="0"/>
              <a:t>(4) p</a:t>
            </a:r>
            <a:r>
              <a:rPr lang="ja-JP" altLang="en-US" sz="2000" dirty="0"/>
              <a:t>を使って、確保した領域内の各要素にアクセス。</a:t>
            </a:r>
            <a:endParaRPr lang="en-US" altLang="ja-JP" sz="2000" dirty="0"/>
          </a:p>
          <a:p>
            <a:pPr eaLnBrk="1" hangingPunct="1">
              <a:buFont typeface="Wingdings" pitchFamily="-64" charset="2"/>
              <a:buNone/>
              <a:defRPr/>
            </a:pPr>
            <a:r>
              <a:rPr lang="en-US" altLang="ja-JP" sz="2000" dirty="0"/>
              <a:t>      p[0], p[1] </a:t>
            </a:r>
            <a:r>
              <a:rPr lang="ja-JP" altLang="en-US" sz="2000" dirty="0"/>
              <a:t>などが領域内の各構造体を表す。（</a:t>
            </a:r>
            <a:r>
              <a:rPr lang="en-US" altLang="ja-JP" sz="2000" dirty="0"/>
              <a:t>*p, *(p + 1), </a:t>
            </a:r>
            <a:r>
              <a:rPr lang="ja-JP" altLang="en-US" sz="2000" dirty="0"/>
              <a:t>等でもよい）</a:t>
            </a:r>
            <a:endParaRPr lang="en-US" altLang="ja-JP" sz="2000" dirty="0"/>
          </a:p>
          <a:p>
            <a:pPr eaLnBrk="1" hangingPunct="1">
              <a:buFont typeface="Wingdings" pitchFamily="-64" charset="2"/>
              <a:buNone/>
              <a:defRPr/>
            </a:pPr>
            <a:r>
              <a:rPr lang="en-US" altLang="ja-JP" sz="2000" dirty="0"/>
              <a:t>      p[0].x, p[0].y, p[1].x, …</a:t>
            </a:r>
            <a:r>
              <a:rPr lang="ja-JP" altLang="en-US" sz="2000" dirty="0"/>
              <a:t>などが、領域の中に確保された各構造体のメンバーを表すことになる。</a:t>
            </a:r>
            <a:endParaRPr lang="en-US" altLang="ja-JP" sz="2000" dirty="0"/>
          </a:p>
          <a:p>
            <a:pPr eaLnBrk="1" hangingPunct="1">
              <a:buFont typeface="Wingdings" pitchFamily="-64" charset="2"/>
              <a:buNone/>
              <a:defRPr/>
            </a:pPr>
            <a:r>
              <a:rPr lang="en-US" altLang="ja-JP" sz="2000" dirty="0"/>
              <a:t>      p -&gt; x, p -&gt; y, (p+1)-&gt; x </a:t>
            </a:r>
            <a:r>
              <a:rPr lang="ja-JP" altLang="en-US" sz="2000" dirty="0"/>
              <a:t>等、アローを使った表記でもよい。</a:t>
            </a:r>
            <a:endParaRPr lang="en-US" altLang="ja-JP" sz="2000" dirty="0"/>
          </a:p>
        </p:txBody>
      </p:sp>
      <p:sp>
        <p:nvSpPr>
          <p:cNvPr id="33798" name="Text Box 4"/>
          <p:cNvSpPr txBox="1">
            <a:spLocks noChangeArrowheads="1"/>
          </p:cNvSpPr>
          <p:nvPr/>
        </p:nvSpPr>
        <p:spPr bwMode="auto">
          <a:xfrm>
            <a:off x="1000125" y="5566310"/>
            <a:ext cx="1704975" cy="1200150"/>
          </a:xfrm>
          <a:prstGeom prst="rect">
            <a:avLst/>
          </a:prstGeom>
          <a:solidFill>
            <a:srgbClr val="CCECFF"/>
          </a:solidFill>
          <a:ln w="9525" algn="ctr">
            <a:solidFill>
              <a:schemeClr val="tx1"/>
            </a:solidFill>
            <a:miter lim="800000"/>
            <a:headEnd/>
            <a:tailEnd/>
          </a:ln>
        </p:spPr>
        <p:txBody>
          <a:bodyPr wrap="none">
            <a:spAutoFit/>
          </a:bodyPr>
          <a:lstStyle/>
          <a:p>
            <a:r>
              <a:rPr lang="en-US" altLang="ja-JP" b="0"/>
              <a:t>typedef struct {</a:t>
            </a:r>
          </a:p>
          <a:p>
            <a:r>
              <a:rPr lang="en-US" altLang="ja-JP" b="0"/>
              <a:t>   double  x;</a:t>
            </a:r>
          </a:p>
          <a:p>
            <a:r>
              <a:rPr lang="en-US" altLang="ja-JP" b="0"/>
              <a:t>   double  y;</a:t>
            </a:r>
          </a:p>
          <a:p>
            <a:r>
              <a:rPr lang="en-US" altLang="ja-JP" b="0"/>
              <a:t>} point;</a:t>
            </a:r>
          </a:p>
        </p:txBody>
      </p:sp>
    </p:spTree>
    <p:extLst>
      <p:ext uri="{BB962C8B-B14F-4D97-AF65-F5344CB8AC3E}">
        <p14:creationId xmlns:p14="http://schemas.microsoft.com/office/powerpoint/2010/main" val="28449737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s</a:t>
            </a:r>
            <a:r>
              <a:rPr kumimoji="1" lang="en-US" altLang="ja-JP" dirty="0" err="1"/>
              <a:t>canf</a:t>
            </a:r>
            <a:r>
              <a:rPr kumimoji="1" lang="ja-JP" altLang="en-US" dirty="0"/>
              <a:t>について</a:t>
            </a:r>
          </a:p>
        </p:txBody>
      </p:sp>
      <p:sp>
        <p:nvSpPr>
          <p:cNvPr id="4" name="テキスト ボックス 3"/>
          <p:cNvSpPr txBox="1"/>
          <p:nvPr/>
        </p:nvSpPr>
        <p:spPr>
          <a:xfrm>
            <a:off x="340504" y="1417638"/>
            <a:ext cx="7617894" cy="4893647"/>
          </a:xfrm>
          <a:prstGeom prst="rect">
            <a:avLst/>
          </a:prstGeom>
          <a:noFill/>
        </p:spPr>
        <p:txBody>
          <a:bodyPr wrap="square" rtlCol="0">
            <a:spAutoFit/>
          </a:bodyPr>
          <a:lstStyle/>
          <a:p>
            <a:r>
              <a:rPr lang="en-US" altLang="ja-JP" sz="2400" dirty="0"/>
              <a:t> </a:t>
            </a:r>
            <a:r>
              <a:rPr lang="en-US" altLang="ja-JP" sz="2400" dirty="0" err="1"/>
              <a:t>int</a:t>
            </a:r>
            <a:r>
              <a:rPr lang="en-US" altLang="ja-JP" sz="2400" dirty="0"/>
              <a:t> n;</a:t>
            </a:r>
          </a:p>
          <a:p>
            <a:r>
              <a:rPr lang="en-US" altLang="ja-JP" sz="2400" dirty="0"/>
              <a:t> char c;</a:t>
            </a:r>
          </a:p>
          <a:p>
            <a:r>
              <a:rPr lang="en-US" altLang="ja-JP" sz="2400" dirty="0"/>
              <a:t> </a:t>
            </a:r>
            <a:r>
              <a:rPr lang="en-US" altLang="ja-JP" sz="2400" dirty="0" err="1"/>
              <a:t>scanf</a:t>
            </a:r>
            <a:r>
              <a:rPr lang="en-US" altLang="ja-JP" sz="2400" dirty="0"/>
              <a:t> (“%d”, &amp;n);</a:t>
            </a:r>
          </a:p>
          <a:p>
            <a:r>
              <a:rPr lang="en-US" altLang="ja-JP" sz="2400" dirty="0"/>
              <a:t> </a:t>
            </a:r>
            <a:r>
              <a:rPr lang="en-US" altLang="ja-JP" sz="2400" dirty="0" err="1"/>
              <a:t>scanf</a:t>
            </a:r>
            <a:r>
              <a:rPr lang="en-US" altLang="ja-JP" sz="2400" dirty="0"/>
              <a:t> (“%c”, &amp;c);</a:t>
            </a:r>
          </a:p>
          <a:p>
            <a:r>
              <a:rPr lang="ja-JP" altLang="en-US" sz="2400" dirty="0"/>
              <a:t>のようなプログラムにおいて、例えば</a:t>
            </a:r>
            <a:r>
              <a:rPr lang="en-US" altLang="ja-JP" sz="2400" dirty="0"/>
              <a:t>5</a:t>
            </a:r>
            <a:r>
              <a:rPr lang="ja-JP" altLang="en-US" sz="2400" dirty="0"/>
              <a:t>を入力すると、</a:t>
            </a:r>
            <a:r>
              <a:rPr lang="en-US" altLang="ja-JP" sz="2400" dirty="0"/>
              <a:t>n</a:t>
            </a:r>
            <a:r>
              <a:rPr lang="ja-JP" altLang="en-US" sz="2400" dirty="0"/>
              <a:t>に</a:t>
            </a:r>
            <a:r>
              <a:rPr lang="en-US" altLang="ja-JP" sz="2400" dirty="0"/>
              <a:t>5</a:t>
            </a:r>
            <a:r>
              <a:rPr lang="ja-JP" altLang="en-US" sz="2400" dirty="0"/>
              <a:t>が代入されるが、入力のために</a:t>
            </a:r>
            <a:r>
              <a:rPr lang="en-US" altLang="ja-JP" sz="2400" dirty="0"/>
              <a:t>return</a:t>
            </a:r>
            <a:r>
              <a:rPr lang="ja-JP" altLang="en-US" sz="2400" dirty="0"/>
              <a:t>キーを押しており、改行文字が残っているため、</a:t>
            </a:r>
            <a:r>
              <a:rPr lang="en-US" altLang="ja-JP" sz="2400" dirty="0" err="1"/>
              <a:t>scanf</a:t>
            </a:r>
            <a:r>
              <a:rPr lang="en-US" altLang="ja-JP" sz="2400" dirty="0"/>
              <a:t>(“%c”, &amp;c);</a:t>
            </a:r>
            <a:r>
              <a:rPr lang="ja-JP" altLang="en-US" sz="2400" dirty="0"/>
              <a:t>で改行文字が読み取られる。</a:t>
            </a:r>
            <a:endParaRPr lang="en-US" altLang="ja-JP" sz="2400" dirty="0"/>
          </a:p>
          <a:p>
            <a:r>
              <a:rPr lang="ja-JP" altLang="en-US" sz="2400" dirty="0"/>
              <a:t>なので、次の文字を読み取るためには、以下のようにさらにもう一度</a:t>
            </a:r>
            <a:r>
              <a:rPr lang="en-US" altLang="ja-JP" sz="2400" dirty="0" err="1"/>
              <a:t>scanf</a:t>
            </a:r>
            <a:r>
              <a:rPr lang="ja-JP" altLang="en-US" sz="2400" dirty="0"/>
              <a:t>で読み取る必要がある。</a:t>
            </a:r>
            <a:endParaRPr lang="en-US" altLang="ja-JP" sz="2400" dirty="0"/>
          </a:p>
          <a:p>
            <a:r>
              <a:rPr lang="en-US" altLang="ja-JP" sz="2400" dirty="0"/>
              <a:t> </a:t>
            </a:r>
            <a:r>
              <a:rPr lang="en-US" altLang="ja-JP" sz="2400" dirty="0" err="1"/>
              <a:t>scanf</a:t>
            </a:r>
            <a:r>
              <a:rPr lang="en-US" altLang="ja-JP" sz="2400" dirty="0"/>
              <a:t> (“%d”, &amp;n);</a:t>
            </a:r>
          </a:p>
          <a:p>
            <a:r>
              <a:rPr lang="en-US" altLang="ja-JP" sz="2400" dirty="0"/>
              <a:t> </a:t>
            </a:r>
            <a:r>
              <a:rPr lang="en-US" altLang="ja-JP" sz="2400" dirty="0" err="1"/>
              <a:t>scanf</a:t>
            </a:r>
            <a:r>
              <a:rPr lang="en-US" altLang="ja-JP" sz="2400" dirty="0"/>
              <a:t> (“%c”, &amp;c);</a:t>
            </a:r>
          </a:p>
          <a:p>
            <a:r>
              <a:rPr lang="en-US" altLang="ja-JP" sz="2400" dirty="0"/>
              <a:t> </a:t>
            </a:r>
            <a:r>
              <a:rPr lang="en-US" altLang="ja-JP" sz="2400" dirty="0" err="1"/>
              <a:t>scanf</a:t>
            </a:r>
            <a:r>
              <a:rPr lang="en-US" altLang="ja-JP" sz="2400" dirty="0"/>
              <a:t> (“%c”, &amp;c);</a:t>
            </a:r>
          </a:p>
        </p:txBody>
      </p:sp>
      <p:sp>
        <p:nvSpPr>
          <p:cNvPr id="3" name="正方形/長方形 2"/>
          <p:cNvSpPr/>
          <p:nvPr/>
        </p:nvSpPr>
        <p:spPr>
          <a:xfrm>
            <a:off x="3307944" y="1592459"/>
            <a:ext cx="4842831" cy="1015663"/>
          </a:xfrm>
          <a:prstGeom prst="rect">
            <a:avLst/>
          </a:prstGeom>
          <a:ln>
            <a:solidFill>
              <a:schemeClr val="tx1"/>
            </a:solidFill>
          </a:ln>
        </p:spPr>
        <p:txBody>
          <a:bodyPr wrap="square">
            <a:spAutoFit/>
          </a:bodyPr>
          <a:lstStyle/>
          <a:p>
            <a:r>
              <a:rPr lang="en-US" altLang="ja-JP" sz="2000" dirty="0"/>
              <a:t>%c</a:t>
            </a:r>
            <a:r>
              <a:rPr lang="ja-JP" altLang="en-US" sz="2000" dirty="0"/>
              <a:t>は空白や改行文字も読み取り対象となるので、</a:t>
            </a:r>
            <a:r>
              <a:rPr lang="en-US" altLang="ja-JP" sz="2000" dirty="0"/>
              <a:t>%d</a:t>
            </a:r>
            <a:r>
              <a:rPr lang="ja-JP" altLang="en-US" sz="2000" dirty="0"/>
              <a:t>で読み取ったあとに</a:t>
            </a:r>
            <a:r>
              <a:rPr lang="en-US" altLang="ja-JP" sz="2000" dirty="0"/>
              <a:t>%c</a:t>
            </a:r>
            <a:r>
              <a:rPr lang="ja-JP" altLang="en-US" sz="2000" dirty="0"/>
              <a:t>で読み取る場合は注意が必要。</a:t>
            </a:r>
            <a:endParaRPr lang="en-US" altLang="ja-JP" sz="2000" dirty="0"/>
          </a:p>
        </p:txBody>
      </p:sp>
    </p:spTree>
    <p:extLst>
      <p:ext uri="{BB962C8B-B14F-4D97-AF65-F5344CB8AC3E}">
        <p14:creationId xmlns:p14="http://schemas.microsoft.com/office/powerpoint/2010/main" val="8491377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err="1"/>
              <a:t>scanf</a:t>
            </a:r>
            <a:r>
              <a:rPr kumimoji="1" lang="ja-JP" altLang="en-US" dirty="0"/>
              <a:t>について（続き）</a:t>
            </a:r>
          </a:p>
        </p:txBody>
      </p:sp>
      <p:sp>
        <p:nvSpPr>
          <p:cNvPr id="4" name="正方形/長方形 3"/>
          <p:cNvSpPr/>
          <p:nvPr/>
        </p:nvSpPr>
        <p:spPr>
          <a:xfrm>
            <a:off x="823188" y="1411418"/>
            <a:ext cx="6842408" cy="4154983"/>
          </a:xfrm>
          <a:prstGeom prst="rect">
            <a:avLst/>
          </a:prstGeom>
        </p:spPr>
        <p:txBody>
          <a:bodyPr wrap="square">
            <a:spAutoFit/>
          </a:bodyPr>
          <a:lstStyle/>
          <a:p>
            <a:r>
              <a:rPr lang="en-US" altLang="ja-JP" sz="2400" dirty="0" err="1"/>
              <a:t>scanf</a:t>
            </a:r>
            <a:r>
              <a:rPr lang="ja-JP" altLang="en-US" sz="2400" dirty="0"/>
              <a:t>で</a:t>
            </a:r>
            <a:r>
              <a:rPr lang="en-US" altLang="ja-JP" sz="2400" dirty="0"/>
              <a:t>%d</a:t>
            </a:r>
            <a:r>
              <a:rPr lang="ja-JP" altLang="en-US" sz="2400" dirty="0"/>
              <a:t>が指定されている場合は、数が出てくるまで、改行や空白が読み飛ばされる。</a:t>
            </a:r>
            <a:endParaRPr lang="en-US" altLang="ja-JP" sz="2400" dirty="0"/>
          </a:p>
          <a:p>
            <a:r>
              <a:rPr lang="en-US" altLang="ja-JP" sz="2400" dirty="0"/>
              <a:t> </a:t>
            </a:r>
            <a:r>
              <a:rPr lang="en-US" altLang="ja-JP" sz="2400" dirty="0" err="1"/>
              <a:t>int</a:t>
            </a:r>
            <a:r>
              <a:rPr lang="en-US" altLang="ja-JP" sz="2400" dirty="0"/>
              <a:t> n1;</a:t>
            </a:r>
          </a:p>
          <a:p>
            <a:r>
              <a:rPr lang="en-US" altLang="ja-JP" sz="2400" dirty="0"/>
              <a:t> </a:t>
            </a:r>
            <a:r>
              <a:rPr lang="en-US" altLang="ja-JP" sz="2400" dirty="0" err="1"/>
              <a:t>int</a:t>
            </a:r>
            <a:r>
              <a:rPr lang="en-US" altLang="ja-JP" sz="2400" dirty="0"/>
              <a:t> n2;</a:t>
            </a:r>
          </a:p>
          <a:p>
            <a:r>
              <a:rPr lang="en-US" altLang="ja-JP" sz="2400" dirty="0"/>
              <a:t> </a:t>
            </a:r>
            <a:r>
              <a:rPr lang="en-US" altLang="ja-JP" sz="2400" dirty="0" err="1"/>
              <a:t>scanf</a:t>
            </a:r>
            <a:r>
              <a:rPr lang="en-US" altLang="ja-JP" sz="2400" dirty="0"/>
              <a:t> (“%d”, &amp;n1);</a:t>
            </a:r>
          </a:p>
          <a:p>
            <a:r>
              <a:rPr lang="en-US" altLang="ja-JP" sz="2400" dirty="0"/>
              <a:t> </a:t>
            </a:r>
            <a:r>
              <a:rPr lang="en-US" altLang="ja-JP" sz="2400" dirty="0" err="1"/>
              <a:t>scanf</a:t>
            </a:r>
            <a:r>
              <a:rPr lang="en-US" altLang="ja-JP" sz="2400" dirty="0"/>
              <a:t> (“%d”, &amp;n2);</a:t>
            </a:r>
          </a:p>
          <a:p>
            <a:r>
              <a:rPr lang="ja-JP" altLang="en-US" sz="2400" dirty="0"/>
              <a:t>のようなプログラムだと、１回目の</a:t>
            </a:r>
            <a:r>
              <a:rPr lang="en-US" altLang="ja-JP" sz="2400" dirty="0" err="1"/>
              <a:t>scanf</a:t>
            </a:r>
            <a:r>
              <a:rPr lang="ja-JP" altLang="en-US" sz="2400" dirty="0"/>
              <a:t>で数を入れた後は改行文字が残っているが、次の</a:t>
            </a:r>
            <a:r>
              <a:rPr lang="en-US" altLang="ja-JP" sz="2400" dirty="0" err="1"/>
              <a:t>scanf</a:t>
            </a:r>
            <a:r>
              <a:rPr lang="ja-JP" altLang="en-US" sz="2400" dirty="0"/>
              <a:t>では残っていた改行文字は読み飛ばされ、その後の数字が読み取られる。（その数字の後に改行文字があったらそれは残る。）</a:t>
            </a:r>
            <a:endParaRPr lang="en-US" altLang="ja-JP" sz="2400" dirty="0"/>
          </a:p>
        </p:txBody>
      </p:sp>
    </p:spTree>
    <p:extLst>
      <p:ext uri="{BB962C8B-B14F-4D97-AF65-F5344CB8AC3E}">
        <p14:creationId xmlns:p14="http://schemas.microsoft.com/office/powerpoint/2010/main" val="2364505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04618"/>
            <a:ext cx="8229600" cy="725470"/>
          </a:xfrm>
        </p:spPr>
        <p:txBody>
          <a:bodyPr>
            <a:normAutofit fontScale="90000"/>
          </a:bodyPr>
          <a:lstStyle/>
          <a:p>
            <a:r>
              <a:rPr lang="ja-JP" altLang="en-US" dirty="0"/>
              <a:t>参考</a:t>
            </a:r>
            <a:r>
              <a:rPr kumimoji="1" lang="ja-JP" altLang="en-US" dirty="0"/>
              <a:t>課題</a:t>
            </a:r>
            <a:r>
              <a:rPr lang="ja-JP" altLang="en-US" dirty="0"/>
              <a:t>１</a:t>
            </a:r>
            <a:endParaRPr kumimoji="1" lang="ja-JP" altLang="en-US" dirty="0"/>
          </a:p>
        </p:txBody>
      </p:sp>
      <p:sp>
        <p:nvSpPr>
          <p:cNvPr id="5" name="正方形/長方形 4"/>
          <p:cNvSpPr/>
          <p:nvPr/>
        </p:nvSpPr>
        <p:spPr>
          <a:xfrm>
            <a:off x="571472" y="1228470"/>
            <a:ext cx="7715304" cy="3046988"/>
          </a:xfrm>
          <a:prstGeom prst="rect">
            <a:avLst/>
          </a:prstGeom>
        </p:spPr>
        <p:txBody>
          <a:bodyPr wrap="square">
            <a:spAutoFit/>
          </a:bodyPr>
          <a:lstStyle/>
          <a:p>
            <a:r>
              <a:rPr kumimoji="0" lang="en-US" altLang="ja-JP" sz="2400" dirty="0">
                <a:ea typeface="ＭＳ Ｐゴシック" charset="-128"/>
              </a:rPr>
              <a:t>n</a:t>
            </a:r>
            <a:r>
              <a:rPr kumimoji="0" lang="ja-JP" altLang="en-US" sz="2400" dirty="0">
                <a:ea typeface="ＭＳ Ｐゴシック" charset="-128"/>
              </a:rPr>
              <a:t>個（</a:t>
            </a:r>
            <a:r>
              <a:rPr kumimoji="0" lang="en-US" altLang="ja-JP" sz="2400" dirty="0">
                <a:ea typeface="ＭＳ Ｐゴシック" charset="-128"/>
              </a:rPr>
              <a:t>n</a:t>
            </a:r>
            <a:r>
              <a:rPr kumimoji="0" lang="ja-JP" altLang="en-US" sz="2400" dirty="0">
                <a:ea typeface="ＭＳ Ｐゴシック" charset="-128"/>
              </a:rPr>
              <a:t>は実行時にキーボードから入力）の</a:t>
            </a:r>
            <a:r>
              <a:rPr kumimoji="0" lang="en-US" altLang="ja-JP" sz="2400" dirty="0" err="1">
                <a:ea typeface="ＭＳ Ｐゴシック" charset="-128"/>
              </a:rPr>
              <a:t>int</a:t>
            </a:r>
            <a:r>
              <a:rPr kumimoji="0" lang="ja-JP" altLang="en-US" sz="2400" dirty="0">
                <a:ea typeface="ＭＳ Ｐゴシック" charset="-128"/>
              </a:rPr>
              <a:t>型の数をキーボードから受け取り、それらの和を画面上に表示するプログラムを作成せよ。ただし、</a:t>
            </a:r>
            <a:r>
              <a:rPr kumimoji="0" lang="en-US" altLang="ja-JP" sz="2400" dirty="0" err="1">
                <a:ea typeface="ＭＳ Ｐゴシック" charset="-128"/>
              </a:rPr>
              <a:t>calloc</a:t>
            </a:r>
            <a:r>
              <a:rPr kumimoji="0" lang="ja-JP" altLang="en-US" sz="2400" dirty="0">
                <a:ea typeface="ＭＳ Ｐゴシック" charset="-128"/>
              </a:rPr>
              <a:t>を用いて長さ</a:t>
            </a:r>
            <a:r>
              <a:rPr kumimoji="0" lang="en-US" altLang="ja-JP" sz="2400" dirty="0">
                <a:ea typeface="ＭＳ Ｐゴシック" charset="-128"/>
              </a:rPr>
              <a:t>n</a:t>
            </a:r>
            <a:r>
              <a:rPr kumimoji="0" lang="ja-JP" altLang="en-US" sz="2400" dirty="0">
                <a:ea typeface="ＭＳ Ｐゴシック" charset="-128"/>
              </a:rPr>
              <a:t>の</a:t>
            </a:r>
            <a:r>
              <a:rPr kumimoji="0" lang="en-US" altLang="ja-JP" sz="2400" dirty="0" err="1">
                <a:ea typeface="ＭＳ Ｐゴシック" charset="-128"/>
              </a:rPr>
              <a:t>int</a:t>
            </a:r>
            <a:r>
              <a:rPr kumimoji="0" lang="ja-JP" altLang="en-US" sz="2400" dirty="0">
                <a:ea typeface="ＭＳ Ｐゴシック" charset="-128"/>
              </a:rPr>
              <a:t>型の領域を確保し、そこへキーボードからの</a:t>
            </a:r>
            <a:r>
              <a:rPr kumimoji="0" lang="en-US" altLang="ja-JP" sz="2400" dirty="0">
                <a:ea typeface="ＭＳ Ｐゴシック" charset="-128"/>
              </a:rPr>
              <a:t>n</a:t>
            </a:r>
            <a:r>
              <a:rPr kumimoji="0" lang="ja-JP" altLang="en-US" sz="2400" dirty="0">
                <a:ea typeface="ＭＳ Ｐゴシック" charset="-128"/>
              </a:rPr>
              <a:t>個の入力を格納せよ。和を計算する部分は、その領域の先頭要素へのポインタおよび長さ</a:t>
            </a:r>
            <a:r>
              <a:rPr kumimoji="0" lang="en-US" altLang="ja-JP" sz="2400" dirty="0">
                <a:ea typeface="ＭＳ Ｐゴシック" charset="-128"/>
              </a:rPr>
              <a:t>n</a:t>
            </a:r>
            <a:r>
              <a:rPr kumimoji="0" lang="ja-JP" altLang="en-US" sz="2400" dirty="0">
                <a:ea typeface="ＭＳ Ｐゴシック" charset="-128"/>
              </a:rPr>
              <a:t>を受け取って和を返す以下のような関数として定義せよ。</a:t>
            </a:r>
            <a:endParaRPr kumimoji="0" lang="en-US" altLang="ja-JP" sz="2400" dirty="0">
              <a:ea typeface="ＭＳ Ｐゴシック" charset="-128"/>
            </a:endParaRPr>
          </a:p>
          <a:p>
            <a:r>
              <a:rPr kumimoji="0" lang="en-US" altLang="ja-JP" sz="2400" dirty="0">
                <a:ea typeface="ＭＳ Ｐゴシック" charset="-128"/>
              </a:rPr>
              <a:t>    </a:t>
            </a:r>
            <a:r>
              <a:rPr kumimoji="0" lang="en-US" altLang="ja-JP" sz="2400" dirty="0" err="1">
                <a:ea typeface="ＭＳ Ｐゴシック" charset="-128"/>
              </a:rPr>
              <a:t>int</a:t>
            </a:r>
            <a:r>
              <a:rPr kumimoji="0" lang="en-US" altLang="ja-JP" sz="2400" dirty="0">
                <a:ea typeface="ＭＳ Ｐゴシック" charset="-128"/>
              </a:rPr>
              <a:t> sum (</a:t>
            </a:r>
            <a:r>
              <a:rPr kumimoji="0" lang="en-US" altLang="ja-JP" sz="2400" dirty="0" err="1">
                <a:ea typeface="ＭＳ Ｐゴシック" charset="-128"/>
              </a:rPr>
              <a:t>int</a:t>
            </a:r>
            <a:r>
              <a:rPr kumimoji="0" lang="en-US" altLang="ja-JP" sz="2400" dirty="0">
                <a:ea typeface="ＭＳ Ｐゴシック" charset="-128"/>
              </a:rPr>
              <a:t> * p, </a:t>
            </a:r>
            <a:r>
              <a:rPr kumimoji="0" lang="en-US" altLang="ja-JP" sz="2400" dirty="0" err="1">
                <a:ea typeface="ＭＳ Ｐゴシック" charset="-128"/>
              </a:rPr>
              <a:t>int</a:t>
            </a:r>
            <a:r>
              <a:rPr kumimoji="0" lang="en-US" altLang="ja-JP" sz="2400" dirty="0">
                <a:ea typeface="ＭＳ Ｐゴシック" charset="-128"/>
              </a:rPr>
              <a:t> n) { … }</a:t>
            </a:r>
          </a:p>
        </p:txBody>
      </p:sp>
      <p:sp>
        <p:nvSpPr>
          <p:cNvPr id="7" name="正方形/長方形 6"/>
          <p:cNvSpPr/>
          <p:nvPr/>
        </p:nvSpPr>
        <p:spPr>
          <a:xfrm>
            <a:off x="4894290" y="3852475"/>
            <a:ext cx="3335307" cy="2554545"/>
          </a:xfrm>
          <a:prstGeom prst="rect">
            <a:avLst/>
          </a:prstGeom>
        </p:spPr>
        <p:txBody>
          <a:bodyPr wrap="square">
            <a:spAutoFit/>
          </a:bodyPr>
          <a:lstStyle/>
          <a:p>
            <a:r>
              <a:rPr lang="en-US" altLang="ja-JP" sz="2000" dirty="0"/>
              <a:t>[</a:t>
            </a:r>
            <a:r>
              <a:rPr lang="ja-JP" altLang="en-US" sz="2000" dirty="0"/>
              <a:t>実行例</a:t>
            </a:r>
            <a:r>
              <a:rPr lang="en-US" altLang="ja-JP" sz="2000" dirty="0"/>
              <a:t>]</a:t>
            </a:r>
          </a:p>
          <a:p>
            <a:r>
              <a:rPr lang="ja-JP" altLang="en-US" sz="2000" dirty="0"/>
              <a:t>いくつ入力しますか</a:t>
            </a:r>
            <a:r>
              <a:rPr lang="en-US" altLang="ja-JP" sz="2000" dirty="0"/>
              <a:t>: </a:t>
            </a:r>
            <a:r>
              <a:rPr lang="en-US" altLang="ja-JP" sz="2000" dirty="0">
                <a:solidFill>
                  <a:srgbClr val="FF0000"/>
                </a:solidFill>
              </a:rPr>
              <a:t>5</a:t>
            </a:r>
          </a:p>
          <a:p>
            <a:r>
              <a:rPr lang="en-US" altLang="ja-JP" sz="2000" dirty="0"/>
              <a:t>1</a:t>
            </a:r>
            <a:r>
              <a:rPr lang="ja-JP" altLang="en-US" sz="2000" dirty="0"/>
              <a:t>個目の数字を入力</a:t>
            </a:r>
            <a:r>
              <a:rPr lang="en-US" altLang="ja-JP" sz="2000" dirty="0"/>
              <a:t>: </a:t>
            </a:r>
            <a:r>
              <a:rPr lang="en-US" altLang="ja-JP" sz="2000" dirty="0">
                <a:solidFill>
                  <a:srgbClr val="FF0000"/>
                </a:solidFill>
              </a:rPr>
              <a:t>3</a:t>
            </a:r>
          </a:p>
          <a:p>
            <a:r>
              <a:rPr lang="en-US" altLang="ja-JP" sz="2000" dirty="0"/>
              <a:t>2</a:t>
            </a:r>
            <a:r>
              <a:rPr lang="ja-JP" altLang="en-US" sz="2000" dirty="0"/>
              <a:t>個目の数字を入力</a:t>
            </a:r>
            <a:r>
              <a:rPr lang="en-US" altLang="ja-JP" sz="2000" dirty="0"/>
              <a:t>: </a:t>
            </a:r>
            <a:r>
              <a:rPr lang="en-US" altLang="ja-JP" sz="2000" dirty="0">
                <a:solidFill>
                  <a:srgbClr val="FF0000"/>
                </a:solidFill>
              </a:rPr>
              <a:t>6</a:t>
            </a:r>
          </a:p>
          <a:p>
            <a:r>
              <a:rPr lang="en-US" altLang="ja-JP" sz="2000" dirty="0"/>
              <a:t>3</a:t>
            </a:r>
            <a:r>
              <a:rPr lang="ja-JP" altLang="en-US" sz="2000" dirty="0"/>
              <a:t>個目の数字を入力</a:t>
            </a:r>
            <a:r>
              <a:rPr lang="en-US" altLang="ja-JP" sz="2000" dirty="0"/>
              <a:t>: </a:t>
            </a:r>
            <a:r>
              <a:rPr lang="en-US" altLang="ja-JP" sz="2000" dirty="0">
                <a:solidFill>
                  <a:srgbClr val="FF0000"/>
                </a:solidFill>
              </a:rPr>
              <a:t>1</a:t>
            </a:r>
          </a:p>
          <a:p>
            <a:r>
              <a:rPr lang="en-US" altLang="ja-JP" sz="2000" dirty="0"/>
              <a:t>4</a:t>
            </a:r>
            <a:r>
              <a:rPr lang="ja-JP" altLang="en-US" sz="2000" dirty="0"/>
              <a:t>個目の数字を入力</a:t>
            </a:r>
            <a:r>
              <a:rPr lang="en-US" altLang="ja-JP" sz="2000" dirty="0"/>
              <a:t>: </a:t>
            </a:r>
            <a:r>
              <a:rPr lang="en-US" altLang="ja-JP" sz="2000" dirty="0">
                <a:solidFill>
                  <a:srgbClr val="FF0000"/>
                </a:solidFill>
              </a:rPr>
              <a:t>8</a:t>
            </a:r>
          </a:p>
          <a:p>
            <a:r>
              <a:rPr lang="en-US" altLang="ja-JP" sz="2000" dirty="0"/>
              <a:t>5</a:t>
            </a:r>
            <a:r>
              <a:rPr lang="ja-JP" altLang="en-US" sz="2000" dirty="0"/>
              <a:t>個目の数字を入力</a:t>
            </a:r>
            <a:r>
              <a:rPr lang="en-US" altLang="ja-JP" sz="2000" dirty="0"/>
              <a:t>: </a:t>
            </a:r>
            <a:r>
              <a:rPr lang="en-US" altLang="ja-JP" sz="2000" dirty="0">
                <a:solidFill>
                  <a:srgbClr val="FF0000"/>
                </a:solidFill>
              </a:rPr>
              <a:t>7</a:t>
            </a:r>
          </a:p>
          <a:p>
            <a:r>
              <a:rPr lang="ja-JP" altLang="en-US" sz="2000" dirty="0"/>
              <a:t>合計は</a:t>
            </a:r>
            <a:r>
              <a:rPr lang="en-US" altLang="ja-JP" sz="2000" dirty="0"/>
              <a:t>25</a:t>
            </a:r>
            <a:r>
              <a:rPr lang="ja-JP" altLang="en-US" sz="2000" dirty="0" err="1"/>
              <a:t>です</a:t>
            </a:r>
            <a:endParaRPr lang="ja-JP" altLang="en-US" sz="2000" dirty="0"/>
          </a:p>
        </p:txBody>
      </p:sp>
    </p:spTree>
    <p:extLst>
      <p:ext uri="{BB962C8B-B14F-4D97-AF65-F5344CB8AC3E}">
        <p14:creationId xmlns:p14="http://schemas.microsoft.com/office/powerpoint/2010/main" val="41263143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7280" y="369411"/>
            <a:ext cx="2951622" cy="894595"/>
          </a:xfrm>
        </p:spPr>
        <p:txBody>
          <a:bodyPr>
            <a:normAutofit fontScale="90000"/>
          </a:bodyPr>
          <a:lstStyle/>
          <a:p>
            <a:r>
              <a:rPr lang="ja-JP" altLang="en-US" sz="3600" dirty="0"/>
              <a:t>参考課題１ </a:t>
            </a:r>
            <a:br>
              <a:rPr lang="en-US" altLang="ja-JP" sz="3600" dirty="0"/>
            </a:br>
            <a:r>
              <a:rPr lang="ja-JP" altLang="en-US" sz="3600" dirty="0"/>
              <a:t>解答例</a:t>
            </a:r>
            <a:endParaRPr kumimoji="1" lang="ja-JP" altLang="en-US" sz="3600" dirty="0"/>
          </a:p>
        </p:txBody>
      </p:sp>
      <p:sp>
        <p:nvSpPr>
          <p:cNvPr id="4" name="正方形/長方形 3"/>
          <p:cNvSpPr/>
          <p:nvPr/>
        </p:nvSpPr>
        <p:spPr>
          <a:xfrm>
            <a:off x="532150" y="1739020"/>
            <a:ext cx="2660754" cy="2862322"/>
          </a:xfrm>
          <a:prstGeom prst="rect">
            <a:avLst/>
          </a:prstGeom>
          <a:ln>
            <a:solidFill>
              <a:schemeClr val="tx1"/>
            </a:solidFill>
          </a:ln>
        </p:spPr>
        <p:txBody>
          <a:bodyPr wrap="square">
            <a:spAutoFit/>
          </a:bodyPr>
          <a:lstStyle/>
          <a:p>
            <a:r>
              <a:rPr lang="en-US" altLang="ja-JP" sz="2000" dirty="0"/>
              <a:t>#include&lt;</a:t>
            </a:r>
            <a:r>
              <a:rPr lang="en-US" altLang="ja-JP" sz="2000" dirty="0" err="1"/>
              <a:t>stdio.h</a:t>
            </a:r>
            <a:r>
              <a:rPr lang="en-US" altLang="ja-JP" sz="2000" dirty="0"/>
              <a:t>&gt;</a:t>
            </a:r>
          </a:p>
          <a:p>
            <a:r>
              <a:rPr lang="en-US" altLang="ja-JP" sz="2000" dirty="0"/>
              <a:t>#include&lt;</a:t>
            </a:r>
            <a:r>
              <a:rPr lang="en-US" altLang="ja-JP" sz="2000" dirty="0" err="1"/>
              <a:t>stdlib.h</a:t>
            </a:r>
            <a:r>
              <a:rPr lang="en-US" altLang="ja-JP" sz="2000" dirty="0"/>
              <a:t>&gt;</a:t>
            </a:r>
          </a:p>
          <a:p>
            <a:endParaRPr lang="en-US" altLang="ja-JP" sz="2000" dirty="0"/>
          </a:p>
          <a:p>
            <a:r>
              <a:rPr lang="en-US" altLang="ja-JP" sz="2000" dirty="0" err="1"/>
              <a:t>int</a:t>
            </a:r>
            <a:r>
              <a:rPr lang="en-US" altLang="ja-JP" sz="2000" dirty="0"/>
              <a:t> sum (</a:t>
            </a:r>
            <a:r>
              <a:rPr lang="en-US" altLang="ja-JP" sz="2000" dirty="0" err="1"/>
              <a:t>int</a:t>
            </a:r>
            <a:r>
              <a:rPr lang="en-US" altLang="ja-JP" sz="2000" dirty="0"/>
              <a:t> * p, </a:t>
            </a:r>
            <a:r>
              <a:rPr lang="en-US" altLang="ja-JP" sz="2000" dirty="0" err="1"/>
              <a:t>int</a:t>
            </a:r>
            <a:r>
              <a:rPr lang="en-US" altLang="ja-JP" sz="2000" dirty="0"/>
              <a:t> n) {</a:t>
            </a:r>
          </a:p>
          <a:p>
            <a:r>
              <a:rPr lang="en-US" altLang="ja-JP" sz="2000" dirty="0"/>
              <a:t>  </a:t>
            </a:r>
            <a:r>
              <a:rPr lang="en-US" altLang="ja-JP" sz="2000" dirty="0" err="1"/>
              <a:t>int</a:t>
            </a:r>
            <a:r>
              <a:rPr lang="en-US" altLang="ja-JP" sz="2000" dirty="0"/>
              <a:t> </a:t>
            </a:r>
            <a:r>
              <a:rPr lang="en-US" altLang="ja-JP" sz="2000" dirty="0" err="1"/>
              <a:t>i</a:t>
            </a:r>
            <a:r>
              <a:rPr lang="en-US" altLang="ja-JP" sz="2000" dirty="0"/>
              <a:t>, sum=0;</a:t>
            </a:r>
          </a:p>
          <a:p>
            <a:r>
              <a:rPr lang="en-US" altLang="ja-JP" sz="2000" dirty="0"/>
              <a:t>  for (</a:t>
            </a:r>
            <a:r>
              <a:rPr lang="en-US" altLang="ja-JP" sz="2000" dirty="0" err="1"/>
              <a:t>i</a:t>
            </a:r>
            <a:r>
              <a:rPr lang="en-US" altLang="ja-JP" sz="2000" dirty="0"/>
              <a:t>=0; </a:t>
            </a:r>
            <a:r>
              <a:rPr lang="en-US" altLang="ja-JP" sz="2000" dirty="0" err="1"/>
              <a:t>i</a:t>
            </a:r>
            <a:r>
              <a:rPr lang="en-US" altLang="ja-JP" sz="2000" dirty="0"/>
              <a:t>&lt;n; </a:t>
            </a:r>
            <a:r>
              <a:rPr lang="en-US" altLang="ja-JP" sz="2000" dirty="0" err="1"/>
              <a:t>i</a:t>
            </a:r>
            <a:r>
              <a:rPr lang="en-US" altLang="ja-JP" sz="2000" dirty="0"/>
              <a:t>++)</a:t>
            </a:r>
          </a:p>
          <a:p>
            <a:r>
              <a:rPr lang="en-US" altLang="ja-JP" sz="2000" dirty="0"/>
              <a:t>    sum = sum + p[</a:t>
            </a:r>
            <a:r>
              <a:rPr lang="en-US" altLang="ja-JP" sz="2000" dirty="0" err="1"/>
              <a:t>i</a:t>
            </a:r>
            <a:r>
              <a:rPr lang="en-US" altLang="ja-JP" sz="2000" dirty="0"/>
              <a:t>];</a:t>
            </a:r>
          </a:p>
          <a:p>
            <a:r>
              <a:rPr lang="en-US" altLang="ja-JP" sz="2000" dirty="0"/>
              <a:t>  return sum;</a:t>
            </a:r>
          </a:p>
          <a:p>
            <a:r>
              <a:rPr lang="en-US" altLang="ja-JP" sz="2000" dirty="0"/>
              <a:t>}</a:t>
            </a:r>
          </a:p>
        </p:txBody>
      </p:sp>
      <p:sp>
        <p:nvSpPr>
          <p:cNvPr id="5" name="正方形/長方形 4"/>
          <p:cNvSpPr/>
          <p:nvPr/>
        </p:nvSpPr>
        <p:spPr>
          <a:xfrm>
            <a:off x="3657600" y="629587"/>
            <a:ext cx="5291528" cy="5940088"/>
          </a:xfrm>
          <a:prstGeom prst="rect">
            <a:avLst/>
          </a:prstGeom>
          <a:ln>
            <a:solidFill>
              <a:schemeClr val="tx1"/>
            </a:solidFill>
          </a:ln>
        </p:spPr>
        <p:txBody>
          <a:bodyPr wrap="square">
            <a:spAutoFit/>
          </a:bodyPr>
          <a:lstStyle/>
          <a:p>
            <a:r>
              <a:rPr lang="en-US" altLang="ja-JP" sz="2000" dirty="0"/>
              <a:t>/* </a:t>
            </a:r>
            <a:r>
              <a:rPr lang="ja-JP" altLang="en-US" sz="2000" dirty="0"/>
              <a:t>続き </a:t>
            </a:r>
            <a:r>
              <a:rPr lang="en-US" altLang="ja-JP" sz="2000" dirty="0"/>
              <a:t>*/</a:t>
            </a:r>
          </a:p>
          <a:p>
            <a:r>
              <a:rPr lang="en-US" altLang="ja-JP" sz="2000" dirty="0" err="1"/>
              <a:t>int</a:t>
            </a:r>
            <a:r>
              <a:rPr lang="en-US" altLang="ja-JP" sz="2000" dirty="0"/>
              <a:t> main (void) {</a:t>
            </a:r>
          </a:p>
          <a:p>
            <a:r>
              <a:rPr lang="en-US" altLang="ja-JP" sz="2000" dirty="0"/>
              <a:t>  </a:t>
            </a:r>
            <a:r>
              <a:rPr lang="en-US" altLang="ja-JP" sz="2000" dirty="0" err="1"/>
              <a:t>int</a:t>
            </a:r>
            <a:r>
              <a:rPr lang="en-US" altLang="ja-JP" sz="2000" dirty="0"/>
              <a:t> </a:t>
            </a:r>
            <a:r>
              <a:rPr lang="en-US" altLang="ja-JP" sz="2000" dirty="0" err="1"/>
              <a:t>n,i</a:t>
            </a:r>
            <a:r>
              <a:rPr lang="en-US" altLang="ja-JP" sz="2000" dirty="0"/>
              <a:t>;</a:t>
            </a:r>
          </a:p>
          <a:p>
            <a:r>
              <a:rPr lang="en-US" altLang="ja-JP" sz="2000" dirty="0"/>
              <a:t>  </a:t>
            </a:r>
            <a:r>
              <a:rPr lang="en-US" altLang="ja-JP" sz="2000" dirty="0" err="1"/>
              <a:t>int</a:t>
            </a:r>
            <a:r>
              <a:rPr lang="en-US" altLang="ja-JP" sz="2000" dirty="0"/>
              <a:t> * p;</a:t>
            </a:r>
          </a:p>
          <a:p>
            <a:r>
              <a:rPr lang="en-US" altLang="ja-JP" sz="2000" dirty="0"/>
              <a:t>  </a:t>
            </a:r>
            <a:r>
              <a:rPr lang="en-US" altLang="ja-JP" sz="2000" dirty="0" err="1"/>
              <a:t>printf</a:t>
            </a:r>
            <a:r>
              <a:rPr lang="en-US" altLang="ja-JP" sz="2000" dirty="0"/>
              <a:t>("</a:t>
            </a:r>
            <a:r>
              <a:rPr lang="ja-JP" altLang="en-US" sz="2000" dirty="0"/>
              <a:t>いくつ入力しますか</a:t>
            </a:r>
            <a:r>
              <a:rPr lang="en-US" altLang="ja-JP" sz="2000" dirty="0"/>
              <a:t>: ");</a:t>
            </a:r>
          </a:p>
          <a:p>
            <a:r>
              <a:rPr lang="en-US" altLang="ja-JP" sz="2000" dirty="0"/>
              <a:t>  </a:t>
            </a:r>
            <a:r>
              <a:rPr lang="en-US" altLang="ja-JP" sz="2000" dirty="0" err="1"/>
              <a:t>scanf</a:t>
            </a:r>
            <a:r>
              <a:rPr lang="en-US" altLang="ja-JP" sz="2000" dirty="0"/>
              <a:t>("%d", &amp;n);</a:t>
            </a:r>
          </a:p>
          <a:p>
            <a:r>
              <a:rPr lang="en-US" altLang="ja-JP" sz="2000" dirty="0"/>
              <a:t>  p = </a:t>
            </a:r>
            <a:r>
              <a:rPr lang="en-US" altLang="ja-JP" sz="2000" dirty="0" err="1"/>
              <a:t>calloc</a:t>
            </a:r>
            <a:r>
              <a:rPr lang="en-US" altLang="ja-JP" sz="2000" dirty="0"/>
              <a:t> (n, </a:t>
            </a:r>
            <a:r>
              <a:rPr lang="en-US" altLang="ja-JP" sz="2000" dirty="0" err="1"/>
              <a:t>sizeof</a:t>
            </a:r>
            <a:r>
              <a:rPr lang="en-US" altLang="ja-JP" sz="2000" dirty="0"/>
              <a:t> (</a:t>
            </a:r>
            <a:r>
              <a:rPr lang="en-US" altLang="ja-JP" sz="2000" dirty="0" err="1"/>
              <a:t>int</a:t>
            </a:r>
            <a:r>
              <a:rPr lang="en-US" altLang="ja-JP" sz="2000" dirty="0"/>
              <a:t>));</a:t>
            </a:r>
          </a:p>
          <a:p>
            <a:r>
              <a:rPr lang="en-US" altLang="ja-JP" sz="2000" dirty="0"/>
              <a:t>  if (p == NULL)</a:t>
            </a:r>
          </a:p>
          <a:p>
            <a:r>
              <a:rPr lang="en-US" altLang="ja-JP" sz="2000" dirty="0"/>
              <a:t>    </a:t>
            </a:r>
            <a:r>
              <a:rPr lang="en-US" altLang="ja-JP" sz="2000" dirty="0" err="1"/>
              <a:t>printf</a:t>
            </a:r>
            <a:r>
              <a:rPr lang="en-US" altLang="ja-JP" sz="2000" dirty="0"/>
              <a:t> ("</a:t>
            </a:r>
            <a:r>
              <a:rPr lang="ja-JP" altLang="en-US" sz="2000" dirty="0"/>
              <a:t>記憶域の確保に失敗しました。</a:t>
            </a:r>
            <a:r>
              <a:rPr lang="en-US" altLang="ja-JP" sz="2000" dirty="0"/>
              <a:t>\n");</a:t>
            </a:r>
          </a:p>
          <a:p>
            <a:r>
              <a:rPr lang="en-US" altLang="ja-JP" sz="2000" dirty="0"/>
              <a:t>  else {</a:t>
            </a:r>
          </a:p>
          <a:p>
            <a:r>
              <a:rPr lang="en-US" altLang="ja-JP" sz="2000" dirty="0"/>
              <a:t>    for(</a:t>
            </a:r>
            <a:r>
              <a:rPr lang="en-US" altLang="ja-JP" sz="2000" dirty="0" err="1"/>
              <a:t>i</a:t>
            </a:r>
            <a:r>
              <a:rPr lang="en-US" altLang="ja-JP" sz="2000" dirty="0"/>
              <a:t>=0; </a:t>
            </a:r>
            <a:r>
              <a:rPr lang="en-US" altLang="ja-JP" sz="2000" dirty="0" err="1"/>
              <a:t>i</a:t>
            </a:r>
            <a:r>
              <a:rPr lang="en-US" altLang="ja-JP" sz="2000" dirty="0"/>
              <a:t>&lt;n; </a:t>
            </a:r>
            <a:r>
              <a:rPr lang="en-US" altLang="ja-JP" sz="2000" dirty="0" err="1"/>
              <a:t>i</a:t>
            </a:r>
            <a:r>
              <a:rPr lang="en-US" altLang="ja-JP" sz="2000" dirty="0"/>
              <a:t>++){</a:t>
            </a:r>
          </a:p>
          <a:p>
            <a:r>
              <a:rPr lang="en-US" altLang="ja-JP" sz="2000" dirty="0"/>
              <a:t>      </a:t>
            </a:r>
            <a:r>
              <a:rPr lang="en-US" altLang="ja-JP" sz="2000" dirty="0" err="1"/>
              <a:t>printf</a:t>
            </a:r>
            <a:r>
              <a:rPr lang="en-US" altLang="ja-JP" sz="2000" dirty="0"/>
              <a:t>("%d</a:t>
            </a:r>
            <a:r>
              <a:rPr lang="ja-JP" altLang="en-US" sz="2000" dirty="0"/>
              <a:t>個目の数字を入力</a:t>
            </a:r>
            <a:r>
              <a:rPr lang="en-US" altLang="ja-JP" sz="2000" dirty="0"/>
              <a:t>: ", i+1);</a:t>
            </a:r>
          </a:p>
          <a:p>
            <a:r>
              <a:rPr lang="en-US" altLang="ja-JP" sz="2000" dirty="0"/>
              <a:t>      </a:t>
            </a:r>
            <a:r>
              <a:rPr lang="en-US" altLang="ja-JP" sz="2000" dirty="0" err="1"/>
              <a:t>scanf</a:t>
            </a:r>
            <a:r>
              <a:rPr lang="en-US" altLang="ja-JP" sz="2000" dirty="0"/>
              <a:t>("%d", &amp;p[</a:t>
            </a:r>
            <a:r>
              <a:rPr lang="en-US" altLang="ja-JP" sz="2000" dirty="0" err="1"/>
              <a:t>i</a:t>
            </a:r>
            <a:r>
              <a:rPr lang="en-US" altLang="ja-JP" sz="2000" dirty="0"/>
              <a:t>]);</a:t>
            </a:r>
          </a:p>
          <a:p>
            <a:r>
              <a:rPr lang="en-US" altLang="ja-JP" sz="2000" dirty="0"/>
              <a:t>    }</a:t>
            </a:r>
          </a:p>
          <a:p>
            <a:r>
              <a:rPr lang="en-US" altLang="ja-JP" sz="2000" dirty="0"/>
              <a:t>    </a:t>
            </a:r>
            <a:r>
              <a:rPr lang="en-US" altLang="ja-JP" sz="2000" dirty="0" err="1"/>
              <a:t>printf</a:t>
            </a:r>
            <a:r>
              <a:rPr lang="en-US" altLang="ja-JP" sz="2000" dirty="0"/>
              <a:t>("</a:t>
            </a:r>
            <a:r>
              <a:rPr lang="ja-JP" altLang="en-US" sz="2000" dirty="0"/>
              <a:t>合計は</a:t>
            </a:r>
            <a:r>
              <a:rPr lang="en-US" altLang="ja-JP" sz="2000" dirty="0"/>
              <a:t>%d</a:t>
            </a:r>
            <a:r>
              <a:rPr lang="ja-JP" altLang="en-US" sz="2000" dirty="0" err="1"/>
              <a:t>です</a:t>
            </a:r>
            <a:r>
              <a:rPr lang="en-US" altLang="ja-JP" sz="2000" dirty="0"/>
              <a:t>\</a:t>
            </a:r>
            <a:r>
              <a:rPr lang="en-US" altLang="ja-JP" sz="2000" dirty="0" err="1"/>
              <a:t>n",sum</a:t>
            </a:r>
            <a:r>
              <a:rPr lang="en-US" altLang="ja-JP" sz="2000" dirty="0"/>
              <a:t>(</a:t>
            </a:r>
            <a:r>
              <a:rPr lang="en-US" altLang="ja-JP" sz="2000" dirty="0" err="1"/>
              <a:t>p,n</a:t>
            </a:r>
            <a:r>
              <a:rPr lang="en-US" altLang="ja-JP" sz="2000" dirty="0"/>
              <a:t>));</a:t>
            </a:r>
          </a:p>
          <a:p>
            <a:r>
              <a:rPr lang="en-US" altLang="ja-JP" sz="2000" dirty="0"/>
              <a:t>    free (p);</a:t>
            </a:r>
          </a:p>
          <a:p>
            <a:r>
              <a:rPr lang="en-US" altLang="ja-JP" sz="2000" dirty="0"/>
              <a:t>  }</a:t>
            </a:r>
          </a:p>
          <a:p>
            <a:r>
              <a:rPr lang="en-US" altLang="ja-JP" sz="2000" dirty="0"/>
              <a:t>  return 0;</a:t>
            </a:r>
          </a:p>
          <a:p>
            <a:r>
              <a:rPr lang="en-US" altLang="ja-JP" sz="2000" dirty="0"/>
              <a:t>}</a:t>
            </a:r>
          </a:p>
        </p:txBody>
      </p:sp>
    </p:spTree>
    <p:extLst>
      <p:ext uri="{BB962C8B-B14F-4D97-AF65-F5344CB8AC3E}">
        <p14:creationId xmlns:p14="http://schemas.microsoft.com/office/powerpoint/2010/main" val="118294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Rectangle 2"/>
          <p:cNvSpPr>
            <a:spLocks noGrp="1" noChangeArrowheads="1"/>
          </p:cNvSpPr>
          <p:nvPr>
            <p:ph type="title"/>
          </p:nvPr>
        </p:nvSpPr>
        <p:spPr>
          <a:xfrm>
            <a:off x="642910" y="214290"/>
            <a:ext cx="7620000" cy="685800"/>
          </a:xfrm>
        </p:spPr>
        <p:txBody>
          <a:bodyPr>
            <a:normAutofit/>
          </a:bodyPr>
          <a:lstStyle/>
          <a:p>
            <a:pPr eaLnBrk="1" hangingPunct="1">
              <a:defRPr/>
            </a:pPr>
            <a:r>
              <a:rPr lang="en-US" altLang="ja-JP" sz="3400" dirty="0" err="1"/>
              <a:t>calloc</a:t>
            </a:r>
            <a:r>
              <a:rPr lang="ja-JP" altLang="en-US" sz="3400" dirty="0"/>
              <a:t>関数</a:t>
            </a:r>
            <a:endParaRPr lang="en-US" altLang="ja-JP" sz="3400" dirty="0"/>
          </a:p>
        </p:txBody>
      </p:sp>
      <p:sp>
        <p:nvSpPr>
          <p:cNvPr id="18437" name="Rectangle 3"/>
          <p:cNvSpPr>
            <a:spLocks noGrp="1" noChangeArrowheads="1"/>
          </p:cNvSpPr>
          <p:nvPr>
            <p:ph type="body" idx="1"/>
          </p:nvPr>
        </p:nvSpPr>
        <p:spPr>
          <a:xfrm>
            <a:off x="539552" y="1268760"/>
            <a:ext cx="7920880" cy="5328592"/>
          </a:xfrm>
        </p:spPr>
        <p:txBody>
          <a:bodyPr>
            <a:noAutofit/>
          </a:bodyPr>
          <a:lstStyle/>
          <a:p>
            <a:pPr eaLnBrk="1" hangingPunct="1"/>
            <a:r>
              <a:rPr lang="ja-JP" altLang="en-US" sz="2400" dirty="0"/>
              <a:t>ヒープ領域から実行時に記憶域を確保する。</a:t>
            </a:r>
            <a:endParaRPr lang="en-US" altLang="ja-JP" sz="2400" dirty="0"/>
          </a:p>
          <a:p>
            <a:pPr lvl="0"/>
            <a:r>
              <a:rPr lang="ja-JP" altLang="en-US" sz="2400" dirty="0">
                <a:latin typeface="+mn-ea"/>
              </a:rPr>
              <a:t>引数として、データ型のサイズ</a:t>
            </a:r>
            <a:r>
              <a:rPr lang="en-US" altLang="ja-JP" sz="2400" dirty="0">
                <a:latin typeface="+mn-ea"/>
              </a:rPr>
              <a:t>size</a:t>
            </a:r>
            <a:r>
              <a:rPr lang="ja-JP" altLang="en-US" sz="2400" dirty="0">
                <a:latin typeface="+mn-ea"/>
              </a:rPr>
              <a:t>（第</a:t>
            </a:r>
            <a:r>
              <a:rPr lang="en-US" altLang="ja-JP" sz="2400" dirty="0">
                <a:latin typeface="+mn-ea"/>
              </a:rPr>
              <a:t>2</a:t>
            </a:r>
            <a:r>
              <a:rPr lang="ja-JP" altLang="en-US" sz="2400" dirty="0">
                <a:latin typeface="+mn-ea"/>
              </a:rPr>
              <a:t>引数）と、その個数</a:t>
            </a:r>
            <a:r>
              <a:rPr lang="en-US" altLang="ja-JP" sz="2400" dirty="0">
                <a:latin typeface="+mn-ea"/>
              </a:rPr>
              <a:t>n</a:t>
            </a:r>
            <a:r>
              <a:rPr lang="ja-JP" altLang="en-US" sz="2400" dirty="0">
                <a:latin typeface="+mn-ea"/>
              </a:rPr>
              <a:t>（第</a:t>
            </a:r>
            <a:r>
              <a:rPr lang="en-US" altLang="ja-JP" sz="2400" dirty="0">
                <a:latin typeface="+mn-ea"/>
              </a:rPr>
              <a:t>1</a:t>
            </a:r>
            <a:r>
              <a:rPr lang="ja-JP" altLang="en-US" sz="2400" dirty="0">
                <a:latin typeface="+mn-ea"/>
              </a:rPr>
              <a:t>引数）を受け取り、</a:t>
            </a:r>
            <a:r>
              <a:rPr lang="en-US" altLang="ja-JP" sz="2400" dirty="0">
                <a:latin typeface="+mn-ea"/>
              </a:rPr>
              <a:t>1</a:t>
            </a:r>
            <a:r>
              <a:rPr lang="ja-JP" altLang="en-US" sz="2400" dirty="0">
                <a:latin typeface="+mn-ea"/>
              </a:rPr>
              <a:t>つの要素の大きさが</a:t>
            </a:r>
            <a:r>
              <a:rPr lang="en-US" altLang="ja-JP" sz="2400" dirty="0">
                <a:latin typeface="+mn-ea"/>
              </a:rPr>
              <a:t>size</a:t>
            </a:r>
            <a:r>
              <a:rPr lang="ja-JP" altLang="en-US" sz="2400" dirty="0">
                <a:latin typeface="+mn-ea"/>
              </a:rPr>
              <a:t>で長さ</a:t>
            </a:r>
            <a:r>
              <a:rPr lang="en-US" altLang="ja-JP" sz="2400" dirty="0">
                <a:latin typeface="+mn-ea"/>
              </a:rPr>
              <a:t>n</a:t>
            </a:r>
            <a:r>
              <a:rPr lang="ja-JP" altLang="en-US" sz="2400" dirty="0">
                <a:latin typeface="+mn-ea"/>
              </a:rPr>
              <a:t>の配列の領域を確保する。確保した領域のすべてのビットが</a:t>
            </a:r>
            <a:r>
              <a:rPr lang="en-US" altLang="ja-JP" sz="2400" dirty="0">
                <a:latin typeface="+mn-ea"/>
              </a:rPr>
              <a:t>0</a:t>
            </a:r>
            <a:r>
              <a:rPr lang="ja-JP" altLang="en-US" sz="2400" dirty="0">
                <a:latin typeface="+mn-ea"/>
              </a:rPr>
              <a:t>で初期化される。</a:t>
            </a:r>
            <a:r>
              <a:rPr kumimoji="0" lang="en-US" altLang="en-US" sz="2400" dirty="0">
                <a:latin typeface="+mn-ea"/>
              </a:rPr>
              <a:t>配列の</a:t>
            </a:r>
            <a:r>
              <a:rPr kumimoji="0" lang="ja-JP" altLang="en-US" sz="2400" dirty="0">
                <a:latin typeface="+mn-ea"/>
              </a:rPr>
              <a:t>確保に成功した場合は、その配列の先頭要素へのポインタを返し、失敗した場合は、ヌルポインタを返す。返り値の型は</a:t>
            </a:r>
            <a:r>
              <a:rPr kumimoji="0" lang="en-US" altLang="ja-JP" sz="2400" dirty="0">
                <a:latin typeface="+mn-ea"/>
              </a:rPr>
              <a:t>void * </a:t>
            </a:r>
            <a:r>
              <a:rPr kumimoji="0" lang="ja-JP" altLang="en-US" sz="2400" dirty="0">
                <a:latin typeface="+mn-ea"/>
              </a:rPr>
              <a:t>型である。返り値を</a:t>
            </a:r>
            <a:r>
              <a:rPr lang="ja-JP" altLang="en-US" sz="2400" dirty="0">
                <a:latin typeface="+mn-ea"/>
              </a:rPr>
              <a:t>ポインタ型の変数に代入するとき</a:t>
            </a:r>
            <a:r>
              <a:rPr kumimoji="0" lang="ja-JP" altLang="en-US" sz="2400" dirty="0">
                <a:latin typeface="+mn-ea"/>
              </a:rPr>
              <a:t>、</a:t>
            </a:r>
            <a:r>
              <a:rPr lang="ja-JP" altLang="en-US" sz="2400" dirty="0">
                <a:latin typeface="+mn-ea"/>
              </a:rPr>
              <a:t>キャストする必要はない（キャストしてもよいが）。</a:t>
            </a:r>
            <a:endParaRPr lang="en-US" altLang="ja-JP" sz="2400" dirty="0">
              <a:latin typeface="+mn-ea"/>
            </a:endParaRPr>
          </a:p>
          <a:p>
            <a:r>
              <a:rPr lang="ja-JP" altLang="en-US" sz="2400" dirty="0"/>
              <a:t>データ型のサイズは、</a:t>
            </a:r>
            <a:r>
              <a:rPr lang="en-US" altLang="ja-JP" sz="2400" dirty="0" err="1"/>
              <a:t>sizeof</a:t>
            </a:r>
            <a:r>
              <a:rPr lang="en-US" altLang="ja-JP" sz="2400" dirty="0"/>
              <a:t> (</a:t>
            </a:r>
            <a:r>
              <a:rPr lang="ja-JP" altLang="en-US" sz="2400" dirty="0"/>
              <a:t>型式</a:t>
            </a:r>
            <a:r>
              <a:rPr lang="en-US" altLang="ja-JP" sz="2400" dirty="0"/>
              <a:t>) </a:t>
            </a:r>
            <a:r>
              <a:rPr lang="ja-JP" altLang="en-US" sz="2400" dirty="0"/>
              <a:t>で取得できる。</a:t>
            </a:r>
            <a:endParaRPr lang="en-US" altLang="ja-JP" sz="2400" dirty="0"/>
          </a:p>
          <a:p>
            <a:r>
              <a:rPr lang="en-US" altLang="ja-JP" sz="2400" dirty="0" err="1"/>
              <a:t>calloc</a:t>
            </a:r>
            <a:r>
              <a:rPr lang="ja-JP" altLang="en-US" sz="2400" dirty="0"/>
              <a:t>関数を使うためには</a:t>
            </a:r>
            <a:r>
              <a:rPr lang="en-US" altLang="ja-JP" sz="2400" dirty="0" err="1"/>
              <a:t>stdlib.h</a:t>
            </a:r>
            <a:r>
              <a:rPr lang="ja-JP" altLang="en-US" sz="2400" dirty="0"/>
              <a:t>をインクルードする必要がある。</a:t>
            </a:r>
            <a:endParaRPr lang="en-US" altLang="ja-JP" sz="2400" dirty="0"/>
          </a:p>
          <a:p>
            <a:pPr eaLnBrk="1" hangingPunct="1">
              <a:buNone/>
            </a:pPr>
            <a:endParaRPr lang="en-US" altLang="ja-JP" sz="24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ja-JP" altLang="en-US" sz="4000" dirty="0"/>
              <a:t>参考課題２</a:t>
            </a:r>
            <a:endParaRPr kumimoji="1" lang="ja-JP" altLang="en-US" sz="4000" dirty="0"/>
          </a:p>
        </p:txBody>
      </p:sp>
      <p:sp>
        <p:nvSpPr>
          <p:cNvPr id="3" name="正方形/長方形 2"/>
          <p:cNvSpPr/>
          <p:nvPr/>
        </p:nvSpPr>
        <p:spPr>
          <a:xfrm>
            <a:off x="1001400" y="4122309"/>
            <a:ext cx="4572000" cy="1569660"/>
          </a:xfrm>
          <a:prstGeom prst="rect">
            <a:avLst/>
          </a:prstGeom>
          <a:ln>
            <a:solidFill>
              <a:srgbClr val="000000"/>
            </a:solidFill>
          </a:ln>
        </p:spPr>
        <p:txBody>
          <a:bodyPr>
            <a:spAutoFit/>
          </a:bodyPr>
          <a:lstStyle/>
          <a:p>
            <a:r>
              <a:rPr lang="en-US" altLang="ja-JP" sz="2400" dirty="0"/>
              <a:t>[</a:t>
            </a:r>
            <a:r>
              <a:rPr lang="ja-JP" altLang="en-US" sz="2400" dirty="0"/>
              <a:t>実行例</a:t>
            </a:r>
            <a:r>
              <a:rPr lang="en-US" altLang="ja-JP" sz="2400" dirty="0"/>
              <a:t>]</a:t>
            </a:r>
          </a:p>
          <a:p>
            <a:r>
              <a:rPr lang="en-US" altLang="ja-JP" sz="2400" dirty="0"/>
              <a:t>% ./</a:t>
            </a:r>
            <a:r>
              <a:rPr lang="en-US" altLang="ja-JP" sz="2400" dirty="0" err="1"/>
              <a:t>a.out</a:t>
            </a:r>
            <a:endParaRPr lang="en-US" altLang="ja-JP" sz="2400" dirty="0"/>
          </a:p>
          <a:p>
            <a:r>
              <a:rPr lang="ja-JP" altLang="en-US" sz="2400" dirty="0"/>
              <a:t>季節を入力</a:t>
            </a:r>
            <a:r>
              <a:rPr lang="en-US" altLang="ja-JP" sz="2400" dirty="0"/>
              <a:t>(</a:t>
            </a:r>
            <a:r>
              <a:rPr lang="ja-JP" altLang="en-US" sz="2400" dirty="0"/>
              <a:t>春</a:t>
            </a:r>
            <a:r>
              <a:rPr lang="en-US" altLang="ja-JP" sz="2400" dirty="0"/>
              <a:t>0, </a:t>
            </a:r>
            <a:r>
              <a:rPr lang="ja-JP" altLang="en-US" sz="2400" dirty="0"/>
              <a:t>夏</a:t>
            </a:r>
            <a:r>
              <a:rPr lang="en-US" altLang="ja-JP" sz="2400" dirty="0"/>
              <a:t>1, </a:t>
            </a:r>
            <a:r>
              <a:rPr lang="ja-JP" altLang="en-US" sz="2400" dirty="0"/>
              <a:t>秋</a:t>
            </a:r>
            <a:r>
              <a:rPr lang="en-US" altLang="ja-JP" sz="2400" dirty="0"/>
              <a:t>2, </a:t>
            </a:r>
            <a:r>
              <a:rPr lang="ja-JP" altLang="en-US" sz="2400" dirty="0"/>
              <a:t>冬</a:t>
            </a:r>
            <a:r>
              <a:rPr lang="en-US" altLang="ja-JP" sz="2400" dirty="0"/>
              <a:t>3): 2</a:t>
            </a:r>
          </a:p>
          <a:p>
            <a:r>
              <a:rPr lang="ja-JP" altLang="en-US" sz="2400" dirty="0"/>
              <a:t>秋です。</a:t>
            </a:r>
          </a:p>
        </p:txBody>
      </p:sp>
      <p:sp>
        <p:nvSpPr>
          <p:cNvPr id="4" name="テキスト ボックス 3"/>
          <p:cNvSpPr txBox="1"/>
          <p:nvPr/>
        </p:nvSpPr>
        <p:spPr>
          <a:xfrm>
            <a:off x="794109" y="1467150"/>
            <a:ext cx="7506080" cy="1200328"/>
          </a:xfrm>
          <a:prstGeom prst="rect">
            <a:avLst/>
          </a:prstGeom>
          <a:noFill/>
        </p:spPr>
        <p:txBody>
          <a:bodyPr wrap="square" rtlCol="0">
            <a:spAutoFit/>
          </a:bodyPr>
          <a:lstStyle/>
          <a:p>
            <a:r>
              <a:rPr kumimoji="1" lang="ja-JP" altLang="en-US" sz="2400" dirty="0"/>
              <a:t>季節を以下の実行例の</a:t>
            </a:r>
            <a:r>
              <a:rPr lang="ja-JP" altLang="en-US" sz="2400" dirty="0"/>
              <a:t>ように</a:t>
            </a:r>
            <a:r>
              <a:rPr kumimoji="1" lang="ja-JP" altLang="en-US" sz="2400" dirty="0"/>
              <a:t>キーボードから入力</a:t>
            </a:r>
            <a:r>
              <a:rPr lang="ja-JP" altLang="en-US" sz="2400" dirty="0"/>
              <a:t>し、それを表示するプログラムを作成せよ。ただし、季節は以下の</a:t>
            </a:r>
            <a:r>
              <a:rPr lang="en-US" altLang="ja-JP" sz="2400" dirty="0"/>
              <a:t>season</a:t>
            </a:r>
            <a:r>
              <a:rPr lang="ja-JP" altLang="en-US" sz="2400" dirty="0"/>
              <a:t>型で表すようにせよ。</a:t>
            </a:r>
            <a:endParaRPr kumimoji="1" lang="ja-JP" altLang="en-US" sz="2400" dirty="0"/>
          </a:p>
        </p:txBody>
      </p:sp>
      <p:sp>
        <p:nvSpPr>
          <p:cNvPr id="5" name="正方形/長方形 4"/>
          <p:cNvSpPr/>
          <p:nvPr/>
        </p:nvSpPr>
        <p:spPr>
          <a:xfrm>
            <a:off x="794109" y="3090296"/>
            <a:ext cx="7392800" cy="461665"/>
          </a:xfrm>
          <a:prstGeom prst="rect">
            <a:avLst/>
          </a:prstGeom>
        </p:spPr>
        <p:txBody>
          <a:bodyPr wrap="square">
            <a:spAutoFit/>
          </a:bodyPr>
          <a:lstStyle/>
          <a:p>
            <a:r>
              <a:rPr lang="en-US" altLang="ja-JP" sz="2400" dirty="0" err="1"/>
              <a:t>typedef</a:t>
            </a:r>
            <a:r>
              <a:rPr lang="en-US" altLang="ja-JP" sz="2400" dirty="0"/>
              <a:t> </a:t>
            </a:r>
            <a:r>
              <a:rPr lang="en-US" altLang="ja-JP" sz="2400" dirty="0" err="1"/>
              <a:t>enum</a:t>
            </a:r>
            <a:r>
              <a:rPr lang="en-US" altLang="ja-JP" sz="2400" dirty="0"/>
              <a:t> {Spring, Summer, Autumn, Winter} season;</a:t>
            </a:r>
            <a:endParaRPr lang="ja-JP" altLang="en-US" sz="2400" dirty="0"/>
          </a:p>
        </p:txBody>
      </p:sp>
    </p:spTree>
    <p:extLst>
      <p:ext uri="{BB962C8B-B14F-4D97-AF65-F5344CB8AC3E}">
        <p14:creationId xmlns:p14="http://schemas.microsoft.com/office/powerpoint/2010/main" val="16356400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66156" y="178868"/>
            <a:ext cx="3665579" cy="808574"/>
          </a:xfrm>
        </p:spPr>
        <p:txBody>
          <a:bodyPr>
            <a:normAutofit fontScale="90000"/>
          </a:bodyPr>
          <a:lstStyle/>
          <a:p>
            <a:r>
              <a:rPr kumimoji="1" lang="ja-JP" altLang="en-US" sz="3200" dirty="0"/>
              <a:t>参考課題</a:t>
            </a:r>
            <a:r>
              <a:rPr lang="ja-JP" altLang="en-US" sz="3200" dirty="0"/>
              <a:t>２</a:t>
            </a:r>
            <a:r>
              <a:rPr kumimoji="1" lang="ja-JP" altLang="en-US" sz="3200" dirty="0"/>
              <a:t>の解答例</a:t>
            </a:r>
          </a:p>
        </p:txBody>
      </p:sp>
      <p:sp>
        <p:nvSpPr>
          <p:cNvPr id="3" name="正方形/長方形 2"/>
          <p:cNvSpPr/>
          <p:nvPr/>
        </p:nvSpPr>
        <p:spPr>
          <a:xfrm>
            <a:off x="1065361" y="1135389"/>
            <a:ext cx="6480404" cy="5324535"/>
          </a:xfrm>
          <a:prstGeom prst="rect">
            <a:avLst/>
          </a:prstGeom>
          <a:ln>
            <a:solidFill>
              <a:srgbClr val="000000"/>
            </a:solidFill>
          </a:ln>
        </p:spPr>
        <p:txBody>
          <a:bodyPr wrap="square">
            <a:spAutoFit/>
          </a:bodyPr>
          <a:lstStyle/>
          <a:p>
            <a:r>
              <a:rPr lang="en-US" altLang="ja-JP" sz="2000" dirty="0"/>
              <a:t>#include &lt;</a:t>
            </a:r>
            <a:r>
              <a:rPr lang="en-US" altLang="ja-JP" sz="2000" dirty="0" err="1"/>
              <a:t>stdio.h</a:t>
            </a:r>
            <a:r>
              <a:rPr lang="en-US" altLang="ja-JP" sz="2000" dirty="0"/>
              <a:t>&gt;                                                </a:t>
            </a:r>
          </a:p>
          <a:p>
            <a:r>
              <a:rPr lang="en-US" altLang="ja-JP" sz="2000" dirty="0" err="1"/>
              <a:t>int</a:t>
            </a:r>
            <a:r>
              <a:rPr lang="en-US" altLang="ja-JP" sz="2000" dirty="0"/>
              <a:t> main (void) {                                                 </a:t>
            </a:r>
          </a:p>
          <a:p>
            <a:r>
              <a:rPr lang="en-US" altLang="ja-JP" sz="2000" dirty="0"/>
              <a:t>  </a:t>
            </a:r>
            <a:r>
              <a:rPr lang="en-US" altLang="ja-JP" sz="2000" dirty="0" err="1"/>
              <a:t>enum</a:t>
            </a:r>
            <a:r>
              <a:rPr lang="en-US" altLang="ja-JP" sz="2000" dirty="0"/>
              <a:t> {Spring, Summer, Autumn, Winter};           </a:t>
            </a:r>
          </a:p>
          <a:p>
            <a:r>
              <a:rPr lang="en-US" altLang="ja-JP" sz="2000" dirty="0"/>
              <a:t>  </a:t>
            </a:r>
            <a:r>
              <a:rPr lang="en-US" altLang="ja-JP" sz="2000" dirty="0" err="1"/>
              <a:t>int</a:t>
            </a:r>
            <a:r>
              <a:rPr lang="en-US" altLang="ja-JP" sz="2000" dirty="0"/>
              <a:t> s;                                                          </a:t>
            </a:r>
          </a:p>
          <a:p>
            <a:r>
              <a:rPr lang="en-US" altLang="ja-JP" sz="2000" dirty="0"/>
              <a:t>  </a:t>
            </a:r>
            <a:r>
              <a:rPr lang="en-US" altLang="ja-JP" sz="2000" dirty="0" err="1"/>
              <a:t>printf</a:t>
            </a:r>
            <a:r>
              <a:rPr lang="en-US" altLang="ja-JP" sz="2000" dirty="0"/>
              <a:t> ("</a:t>
            </a:r>
            <a:r>
              <a:rPr lang="ja-JP" altLang="en-US" sz="2000" dirty="0"/>
              <a:t>季節を入力</a:t>
            </a:r>
            <a:r>
              <a:rPr lang="en-US" altLang="ja-JP" sz="2000" dirty="0"/>
              <a:t>(</a:t>
            </a:r>
            <a:r>
              <a:rPr lang="ja-JP" altLang="en-US" sz="2000" dirty="0"/>
              <a:t>春</a:t>
            </a:r>
            <a:r>
              <a:rPr lang="en-US" altLang="ja-JP" sz="2000" dirty="0"/>
              <a:t>0, </a:t>
            </a:r>
            <a:r>
              <a:rPr lang="ja-JP" altLang="en-US" sz="2000" dirty="0"/>
              <a:t>夏</a:t>
            </a:r>
            <a:r>
              <a:rPr lang="en-US" altLang="ja-JP" sz="2000" dirty="0"/>
              <a:t>1, </a:t>
            </a:r>
            <a:r>
              <a:rPr lang="ja-JP" altLang="en-US" sz="2000" dirty="0"/>
              <a:t>秋</a:t>
            </a:r>
            <a:r>
              <a:rPr lang="en-US" altLang="ja-JP" sz="2000" dirty="0"/>
              <a:t>2, </a:t>
            </a:r>
            <a:r>
              <a:rPr lang="ja-JP" altLang="en-US" sz="2000" dirty="0"/>
              <a:t>冬</a:t>
            </a:r>
            <a:r>
              <a:rPr lang="en-US" altLang="ja-JP" sz="2000" dirty="0"/>
              <a:t>3): ");                    </a:t>
            </a:r>
          </a:p>
          <a:p>
            <a:r>
              <a:rPr lang="en-US" altLang="ja-JP" sz="2000" dirty="0"/>
              <a:t>  </a:t>
            </a:r>
            <a:r>
              <a:rPr lang="en-US" altLang="ja-JP" sz="2000" dirty="0" err="1"/>
              <a:t>scanf</a:t>
            </a:r>
            <a:r>
              <a:rPr lang="en-US" altLang="ja-JP" sz="2000" dirty="0"/>
              <a:t> ("%d", &amp;s);                                               </a:t>
            </a:r>
          </a:p>
          <a:p>
            <a:r>
              <a:rPr lang="en-US" altLang="ja-JP" sz="2000" dirty="0"/>
              <a:t>  if (s==Spring)                                                  </a:t>
            </a:r>
          </a:p>
          <a:p>
            <a:r>
              <a:rPr lang="en-US" altLang="ja-JP" sz="2000" dirty="0"/>
              <a:t>    </a:t>
            </a:r>
            <a:r>
              <a:rPr lang="en-US" altLang="ja-JP" sz="2000" dirty="0" err="1"/>
              <a:t>printf</a:t>
            </a:r>
            <a:r>
              <a:rPr lang="en-US" altLang="ja-JP" sz="2000" dirty="0"/>
              <a:t> ("</a:t>
            </a:r>
            <a:r>
              <a:rPr lang="ja-JP" altLang="en-US" sz="2000" dirty="0"/>
              <a:t>春</a:t>
            </a:r>
            <a:r>
              <a:rPr lang="en-US" altLang="ja-JP" sz="2000" dirty="0"/>
              <a:t>");                                                </a:t>
            </a:r>
          </a:p>
          <a:p>
            <a:r>
              <a:rPr lang="en-US" altLang="ja-JP" sz="2000" dirty="0"/>
              <a:t>  else if (s==Summer)                                             </a:t>
            </a:r>
          </a:p>
          <a:p>
            <a:r>
              <a:rPr lang="en-US" altLang="ja-JP" sz="2000" dirty="0"/>
              <a:t>    </a:t>
            </a:r>
            <a:r>
              <a:rPr lang="en-US" altLang="ja-JP" sz="2000" dirty="0" err="1"/>
              <a:t>printf</a:t>
            </a:r>
            <a:r>
              <a:rPr lang="en-US" altLang="ja-JP" sz="2000" dirty="0"/>
              <a:t> ("</a:t>
            </a:r>
            <a:r>
              <a:rPr lang="ja-JP" altLang="en-US" sz="2000" dirty="0"/>
              <a:t>夏</a:t>
            </a:r>
            <a:r>
              <a:rPr lang="en-US" altLang="ja-JP" sz="2000" dirty="0"/>
              <a:t>");                                                </a:t>
            </a:r>
          </a:p>
          <a:p>
            <a:r>
              <a:rPr lang="en-US" altLang="ja-JP" sz="2000" dirty="0"/>
              <a:t>  else if (s==Autumn)                                             </a:t>
            </a:r>
          </a:p>
          <a:p>
            <a:r>
              <a:rPr lang="en-US" altLang="ja-JP" sz="2000" dirty="0"/>
              <a:t>    </a:t>
            </a:r>
            <a:r>
              <a:rPr lang="en-US" altLang="ja-JP" sz="2000" dirty="0" err="1"/>
              <a:t>printf</a:t>
            </a:r>
            <a:r>
              <a:rPr lang="en-US" altLang="ja-JP" sz="2000" dirty="0"/>
              <a:t> ("</a:t>
            </a:r>
            <a:r>
              <a:rPr lang="ja-JP" altLang="en-US" sz="2000" dirty="0"/>
              <a:t>秋</a:t>
            </a:r>
            <a:r>
              <a:rPr lang="en-US" altLang="ja-JP" sz="2000" dirty="0"/>
              <a:t>");                                                </a:t>
            </a:r>
          </a:p>
          <a:p>
            <a:r>
              <a:rPr lang="en-US" altLang="ja-JP" sz="2000" dirty="0"/>
              <a:t>  else if (s==Winter)                                             </a:t>
            </a:r>
          </a:p>
          <a:p>
            <a:r>
              <a:rPr lang="en-US" altLang="ja-JP" sz="2000" dirty="0"/>
              <a:t>    </a:t>
            </a:r>
            <a:r>
              <a:rPr lang="en-US" altLang="ja-JP" sz="2000" dirty="0" err="1"/>
              <a:t>printf</a:t>
            </a:r>
            <a:r>
              <a:rPr lang="en-US" altLang="ja-JP" sz="2000" dirty="0"/>
              <a:t> ("</a:t>
            </a:r>
            <a:r>
              <a:rPr lang="ja-JP" altLang="en-US" sz="2000" dirty="0"/>
              <a:t>冬</a:t>
            </a:r>
            <a:r>
              <a:rPr lang="en-US" altLang="ja-JP" sz="2000" dirty="0"/>
              <a:t>");                                                </a:t>
            </a:r>
          </a:p>
          <a:p>
            <a:r>
              <a:rPr lang="en-US" altLang="ja-JP" sz="2000" dirty="0"/>
              <a:t>  </a:t>
            </a:r>
            <a:r>
              <a:rPr lang="en-US" altLang="ja-JP" sz="2000" dirty="0" err="1"/>
              <a:t>printf</a:t>
            </a:r>
            <a:r>
              <a:rPr lang="en-US" altLang="ja-JP" sz="2000" dirty="0"/>
              <a:t> ("</a:t>
            </a:r>
            <a:r>
              <a:rPr lang="ja-JP" altLang="en-US" sz="2000" dirty="0"/>
              <a:t>です。</a:t>
            </a:r>
            <a:r>
              <a:rPr lang="en-US" altLang="ja-JP" sz="2000" dirty="0"/>
              <a:t>\n");                                            </a:t>
            </a:r>
          </a:p>
          <a:p>
            <a:r>
              <a:rPr lang="en-US" altLang="ja-JP" sz="2000" dirty="0"/>
              <a:t>  return 0;                                                       </a:t>
            </a:r>
          </a:p>
          <a:p>
            <a:r>
              <a:rPr lang="en-US" altLang="ja-JP" sz="2000" dirty="0"/>
              <a:t>} </a:t>
            </a:r>
            <a:endParaRPr lang="ja-JP" altLang="en-US" sz="2000" dirty="0"/>
          </a:p>
        </p:txBody>
      </p:sp>
    </p:spTree>
    <p:extLst>
      <p:ext uri="{BB962C8B-B14F-4D97-AF65-F5344CB8AC3E}">
        <p14:creationId xmlns:p14="http://schemas.microsoft.com/office/powerpoint/2010/main" val="18441621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ja-JP" altLang="en-US" sz="4000" dirty="0"/>
              <a:t>参考課題３</a:t>
            </a:r>
            <a:endParaRPr kumimoji="1" lang="ja-JP" altLang="en-US" sz="4000" dirty="0"/>
          </a:p>
        </p:txBody>
      </p:sp>
      <p:sp>
        <p:nvSpPr>
          <p:cNvPr id="5" name="正方形/長方形 4"/>
          <p:cNvSpPr/>
          <p:nvPr/>
        </p:nvSpPr>
        <p:spPr>
          <a:xfrm>
            <a:off x="3821706" y="3293810"/>
            <a:ext cx="4965226" cy="3170099"/>
          </a:xfrm>
          <a:prstGeom prst="rect">
            <a:avLst/>
          </a:prstGeom>
          <a:ln>
            <a:solidFill>
              <a:schemeClr val="tx1"/>
            </a:solidFill>
          </a:ln>
        </p:spPr>
        <p:txBody>
          <a:bodyPr wrap="square">
            <a:spAutoFit/>
          </a:bodyPr>
          <a:lstStyle/>
          <a:p>
            <a:r>
              <a:rPr lang="en-US" altLang="ja-JP" sz="2000" dirty="0"/>
              <a:t>[</a:t>
            </a:r>
            <a:r>
              <a:rPr lang="ja-JP" altLang="en-US" sz="2000" dirty="0"/>
              <a:t>実行例</a:t>
            </a:r>
            <a:r>
              <a:rPr lang="en-US" altLang="ja-JP" sz="2000" dirty="0"/>
              <a:t>]</a:t>
            </a:r>
          </a:p>
          <a:p>
            <a:r>
              <a:rPr lang="en-US" altLang="ja-JP" sz="2000" dirty="0"/>
              <a:t>% ./</a:t>
            </a:r>
            <a:r>
              <a:rPr lang="en-US" altLang="ja-JP" sz="2000" dirty="0" err="1"/>
              <a:t>a.out</a:t>
            </a:r>
            <a:endParaRPr lang="en-US" altLang="ja-JP" sz="2000" dirty="0"/>
          </a:p>
          <a:p>
            <a:r>
              <a:rPr lang="ja-JP" altLang="en-US" sz="2000" dirty="0"/>
              <a:t>円か長方形を選択</a:t>
            </a:r>
            <a:r>
              <a:rPr lang="en-US" altLang="ja-JP" sz="2000" dirty="0"/>
              <a:t>(</a:t>
            </a:r>
            <a:r>
              <a:rPr lang="ja-JP" altLang="en-US" sz="2000" dirty="0"/>
              <a:t>円</a:t>
            </a:r>
            <a:r>
              <a:rPr lang="en-US" altLang="ja-JP" sz="2000" dirty="0"/>
              <a:t>0, </a:t>
            </a:r>
            <a:r>
              <a:rPr lang="ja-JP" altLang="en-US" sz="2000" dirty="0"/>
              <a:t>長方形</a:t>
            </a:r>
            <a:r>
              <a:rPr lang="en-US" altLang="ja-JP" sz="2000" dirty="0"/>
              <a:t>1): 0</a:t>
            </a:r>
          </a:p>
          <a:p>
            <a:r>
              <a:rPr lang="ja-JP" altLang="en-US" sz="2000" dirty="0"/>
              <a:t>半径</a:t>
            </a:r>
            <a:r>
              <a:rPr lang="en-US" altLang="ja-JP" sz="2000" dirty="0"/>
              <a:t>: 3.5</a:t>
            </a:r>
          </a:p>
          <a:p>
            <a:r>
              <a:rPr lang="ja-JP" altLang="en-US" sz="2000" dirty="0"/>
              <a:t>円の半径は</a:t>
            </a:r>
            <a:r>
              <a:rPr lang="en-US" altLang="ja-JP" sz="2000" dirty="0"/>
              <a:t>3.500000</a:t>
            </a:r>
            <a:r>
              <a:rPr lang="ja-JP" altLang="en-US" sz="2000" dirty="0"/>
              <a:t>です。</a:t>
            </a:r>
          </a:p>
          <a:p>
            <a:r>
              <a:rPr lang="en-US" altLang="ja-JP" sz="2000" dirty="0"/>
              <a:t>% ./</a:t>
            </a:r>
            <a:r>
              <a:rPr lang="en-US" altLang="ja-JP" sz="2000" dirty="0" err="1"/>
              <a:t>a.out</a:t>
            </a:r>
            <a:endParaRPr lang="en-US" altLang="ja-JP" sz="2000" dirty="0"/>
          </a:p>
          <a:p>
            <a:r>
              <a:rPr lang="ja-JP" altLang="en-US" sz="2000" dirty="0"/>
              <a:t>円か長方形を選択</a:t>
            </a:r>
            <a:r>
              <a:rPr lang="en-US" altLang="ja-JP" sz="2000" dirty="0"/>
              <a:t>(</a:t>
            </a:r>
            <a:r>
              <a:rPr lang="ja-JP" altLang="en-US" sz="2000" dirty="0"/>
              <a:t>円</a:t>
            </a:r>
            <a:r>
              <a:rPr lang="en-US" altLang="ja-JP" sz="2000" dirty="0"/>
              <a:t>0, </a:t>
            </a:r>
            <a:r>
              <a:rPr lang="ja-JP" altLang="en-US" sz="2000" dirty="0"/>
              <a:t>長方形</a:t>
            </a:r>
            <a:r>
              <a:rPr lang="en-US" altLang="ja-JP" sz="2000" dirty="0"/>
              <a:t>1): 1</a:t>
            </a:r>
          </a:p>
          <a:p>
            <a:r>
              <a:rPr lang="ja-JP" altLang="en-US" sz="2000" dirty="0"/>
              <a:t>縦</a:t>
            </a:r>
            <a:r>
              <a:rPr lang="en-US" altLang="ja-JP" sz="2000" dirty="0"/>
              <a:t>: 2.5</a:t>
            </a:r>
          </a:p>
          <a:p>
            <a:r>
              <a:rPr lang="ja-JP" altLang="en-US" sz="2000" dirty="0"/>
              <a:t>横</a:t>
            </a:r>
            <a:r>
              <a:rPr lang="en-US" altLang="ja-JP" sz="2000" dirty="0"/>
              <a:t>: 3.0</a:t>
            </a:r>
          </a:p>
          <a:p>
            <a:r>
              <a:rPr lang="ja-JP" altLang="en-US" sz="2000" dirty="0"/>
              <a:t>長方形の縦は</a:t>
            </a:r>
            <a:r>
              <a:rPr lang="en-US" altLang="ja-JP" sz="2000" dirty="0"/>
              <a:t>2.500000, </a:t>
            </a:r>
            <a:r>
              <a:rPr lang="ja-JP" altLang="en-US" sz="2000" dirty="0"/>
              <a:t>横は</a:t>
            </a:r>
            <a:r>
              <a:rPr lang="en-US" altLang="ja-JP" sz="2000" dirty="0"/>
              <a:t>3.000000</a:t>
            </a:r>
            <a:r>
              <a:rPr lang="ja-JP" altLang="en-US" sz="2000" dirty="0"/>
              <a:t>です。</a:t>
            </a:r>
          </a:p>
        </p:txBody>
      </p:sp>
      <p:sp>
        <p:nvSpPr>
          <p:cNvPr id="3" name="テキスト ボックス 2"/>
          <p:cNvSpPr txBox="1"/>
          <p:nvPr/>
        </p:nvSpPr>
        <p:spPr>
          <a:xfrm>
            <a:off x="457200" y="1239893"/>
            <a:ext cx="8416041" cy="1015663"/>
          </a:xfrm>
          <a:prstGeom prst="rect">
            <a:avLst/>
          </a:prstGeom>
          <a:noFill/>
        </p:spPr>
        <p:txBody>
          <a:bodyPr wrap="square" rtlCol="0">
            <a:spAutoFit/>
          </a:bodyPr>
          <a:lstStyle/>
          <a:p>
            <a:r>
              <a:rPr kumimoji="1" lang="ja-JP" altLang="en-US" sz="2000" dirty="0"/>
              <a:t>円の半径か長方形の縦と横の長さをキーボードから読み取り、それらの情報を表示するプログラムを作成せよ。ただし、円か長方形かは以下の型</a:t>
            </a:r>
            <a:r>
              <a:rPr lang="en-US" altLang="ja-JP" sz="2000" dirty="0" err="1"/>
              <a:t>cr</a:t>
            </a:r>
            <a:r>
              <a:rPr kumimoji="1" lang="ja-JP" altLang="en-US" sz="2000" dirty="0"/>
              <a:t>、半径等の情報は以下の型</a:t>
            </a:r>
            <a:r>
              <a:rPr kumimoji="1" lang="en-US" altLang="ja-JP" sz="2000" dirty="0"/>
              <a:t>info</a:t>
            </a:r>
            <a:r>
              <a:rPr kumimoji="1" lang="ja-JP" altLang="en-US" sz="2000" dirty="0"/>
              <a:t>を用いて表すようにせよ。</a:t>
            </a:r>
          </a:p>
        </p:txBody>
      </p:sp>
      <p:sp>
        <p:nvSpPr>
          <p:cNvPr id="4" name="テキスト ボックス 3"/>
          <p:cNvSpPr txBox="1"/>
          <p:nvPr/>
        </p:nvSpPr>
        <p:spPr>
          <a:xfrm>
            <a:off x="765442" y="2511778"/>
            <a:ext cx="3917910" cy="2554545"/>
          </a:xfrm>
          <a:prstGeom prst="rect">
            <a:avLst/>
          </a:prstGeom>
          <a:noFill/>
        </p:spPr>
        <p:txBody>
          <a:bodyPr wrap="none" rtlCol="0">
            <a:spAutoFit/>
          </a:bodyPr>
          <a:lstStyle/>
          <a:p>
            <a:r>
              <a:rPr lang="tr-TR" altLang="ja-JP" sz="2000" dirty="0" err="1"/>
              <a:t>typedef</a:t>
            </a:r>
            <a:r>
              <a:rPr lang="tr-TR" altLang="ja-JP" sz="2000" dirty="0"/>
              <a:t> </a:t>
            </a:r>
            <a:r>
              <a:rPr lang="tr-TR" altLang="ja-JP" sz="2000" dirty="0" err="1"/>
              <a:t>enum</a:t>
            </a:r>
            <a:r>
              <a:rPr lang="tr-TR" altLang="ja-JP" sz="2000" dirty="0"/>
              <a:t> {</a:t>
            </a:r>
            <a:r>
              <a:rPr lang="tr-TR" altLang="ja-JP" sz="2000" dirty="0" err="1"/>
              <a:t>Circle</a:t>
            </a:r>
            <a:r>
              <a:rPr lang="tr-TR" altLang="ja-JP" sz="2000" dirty="0"/>
              <a:t>, </a:t>
            </a:r>
            <a:r>
              <a:rPr lang="tr-TR" altLang="ja-JP" sz="2000" dirty="0" err="1"/>
              <a:t>Rectangle</a:t>
            </a:r>
            <a:r>
              <a:rPr lang="tr-TR" altLang="ja-JP" sz="2000" dirty="0"/>
              <a:t>} </a:t>
            </a:r>
            <a:r>
              <a:rPr lang="tr-TR" altLang="ja-JP" sz="2000" dirty="0" err="1"/>
              <a:t>cr</a:t>
            </a:r>
            <a:r>
              <a:rPr lang="tr-TR" altLang="ja-JP" sz="2000" dirty="0"/>
              <a:t>;                              </a:t>
            </a:r>
          </a:p>
          <a:p>
            <a:r>
              <a:rPr lang="tr-TR" altLang="ja-JP" sz="2000" dirty="0" err="1"/>
              <a:t>typedef</a:t>
            </a:r>
            <a:r>
              <a:rPr lang="tr-TR" altLang="ja-JP" sz="2000" dirty="0"/>
              <a:t> </a:t>
            </a:r>
            <a:r>
              <a:rPr lang="tr-TR" altLang="ja-JP" sz="2000" dirty="0" err="1"/>
              <a:t>union</a:t>
            </a:r>
            <a:r>
              <a:rPr lang="tr-TR" altLang="ja-JP" sz="2000" dirty="0"/>
              <a:t> {                                                   </a:t>
            </a:r>
          </a:p>
          <a:p>
            <a:r>
              <a:rPr lang="tr-TR" altLang="ja-JP" sz="2000" dirty="0"/>
              <a:t>  </a:t>
            </a:r>
            <a:r>
              <a:rPr lang="tr-TR" altLang="ja-JP" sz="2000" dirty="0" err="1"/>
              <a:t>double</a:t>
            </a:r>
            <a:r>
              <a:rPr lang="tr-TR" altLang="ja-JP" sz="2000" dirty="0"/>
              <a:t> </a:t>
            </a:r>
            <a:r>
              <a:rPr lang="tr-TR" altLang="ja-JP" sz="2000" dirty="0" err="1"/>
              <a:t>radius</a:t>
            </a:r>
            <a:r>
              <a:rPr lang="tr-TR" altLang="ja-JP" sz="2000" dirty="0"/>
              <a:t>;                                                  </a:t>
            </a:r>
          </a:p>
          <a:p>
            <a:r>
              <a:rPr lang="tr-TR" altLang="ja-JP" sz="2000" dirty="0"/>
              <a:t>  </a:t>
            </a:r>
            <a:r>
              <a:rPr lang="tr-TR" altLang="ja-JP" sz="2000" dirty="0" err="1"/>
              <a:t>struct</a:t>
            </a:r>
            <a:r>
              <a:rPr lang="tr-TR" altLang="ja-JP" sz="2000" dirty="0"/>
              <a:t> {                                                        </a:t>
            </a:r>
          </a:p>
          <a:p>
            <a:r>
              <a:rPr lang="tr-TR" altLang="ja-JP" sz="2000" dirty="0"/>
              <a:t>    </a:t>
            </a:r>
            <a:r>
              <a:rPr lang="tr-TR" altLang="ja-JP" sz="2000" dirty="0" err="1"/>
              <a:t>double</a:t>
            </a:r>
            <a:r>
              <a:rPr lang="tr-TR" altLang="ja-JP" sz="2000" dirty="0"/>
              <a:t> </a:t>
            </a:r>
            <a:r>
              <a:rPr lang="tr-TR" altLang="ja-JP" sz="2000" dirty="0" err="1"/>
              <a:t>tate</a:t>
            </a:r>
            <a:r>
              <a:rPr lang="tr-TR" altLang="ja-JP" sz="2000" dirty="0"/>
              <a:t>;                                                  </a:t>
            </a:r>
          </a:p>
          <a:p>
            <a:r>
              <a:rPr lang="tr-TR" altLang="ja-JP" sz="2000" dirty="0"/>
              <a:t>    </a:t>
            </a:r>
            <a:r>
              <a:rPr lang="tr-TR" altLang="ja-JP" sz="2000" dirty="0" err="1"/>
              <a:t>double</a:t>
            </a:r>
            <a:r>
              <a:rPr lang="tr-TR" altLang="ja-JP" sz="2000" dirty="0"/>
              <a:t> </a:t>
            </a:r>
            <a:r>
              <a:rPr lang="tr-TR" altLang="ja-JP" sz="2000" dirty="0" err="1"/>
              <a:t>yoko</a:t>
            </a:r>
            <a:r>
              <a:rPr lang="tr-TR" altLang="ja-JP" sz="2000" dirty="0"/>
              <a:t>;                                                  </a:t>
            </a:r>
          </a:p>
          <a:p>
            <a:r>
              <a:rPr lang="tr-TR" altLang="ja-JP" sz="2000" dirty="0"/>
              <a:t>  } </a:t>
            </a:r>
            <a:r>
              <a:rPr lang="tr-TR" altLang="ja-JP" sz="2000" dirty="0" err="1"/>
              <a:t>rect</a:t>
            </a:r>
            <a:r>
              <a:rPr lang="tr-TR" altLang="ja-JP" sz="2000" dirty="0"/>
              <a:t>;                                                         </a:t>
            </a:r>
          </a:p>
          <a:p>
            <a:r>
              <a:rPr lang="tr-TR" altLang="ja-JP" sz="2000" dirty="0"/>
              <a:t>} </a:t>
            </a:r>
            <a:r>
              <a:rPr lang="tr-TR" altLang="ja-JP" sz="2000" dirty="0" err="1"/>
              <a:t>info</a:t>
            </a:r>
            <a:r>
              <a:rPr lang="tr-TR" altLang="ja-JP" sz="2000" dirty="0"/>
              <a:t>;</a:t>
            </a:r>
            <a:endParaRPr lang="is-IS" altLang="ja-JP" sz="2000" dirty="0"/>
          </a:p>
        </p:txBody>
      </p:sp>
    </p:spTree>
    <p:extLst>
      <p:ext uri="{BB962C8B-B14F-4D97-AF65-F5344CB8AC3E}">
        <p14:creationId xmlns:p14="http://schemas.microsoft.com/office/powerpoint/2010/main" val="14400995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66156" y="178868"/>
            <a:ext cx="3864421" cy="808574"/>
          </a:xfrm>
        </p:spPr>
        <p:txBody>
          <a:bodyPr>
            <a:normAutofit/>
          </a:bodyPr>
          <a:lstStyle/>
          <a:p>
            <a:r>
              <a:rPr kumimoji="1" lang="ja-JP" altLang="en-US" sz="3200" dirty="0"/>
              <a:t>参考課題</a:t>
            </a:r>
            <a:r>
              <a:rPr lang="ja-JP" altLang="en-US" sz="3200" dirty="0"/>
              <a:t>３</a:t>
            </a:r>
            <a:r>
              <a:rPr kumimoji="1" lang="ja-JP" altLang="en-US" sz="3200" dirty="0"/>
              <a:t>の解答例</a:t>
            </a:r>
          </a:p>
        </p:txBody>
      </p:sp>
      <p:sp>
        <p:nvSpPr>
          <p:cNvPr id="3" name="正方形/長方形 2"/>
          <p:cNvSpPr/>
          <p:nvPr/>
        </p:nvSpPr>
        <p:spPr>
          <a:xfrm>
            <a:off x="720130" y="987442"/>
            <a:ext cx="2818489" cy="2862322"/>
          </a:xfrm>
          <a:prstGeom prst="rect">
            <a:avLst/>
          </a:prstGeom>
          <a:ln>
            <a:solidFill>
              <a:srgbClr val="000000"/>
            </a:solidFill>
          </a:ln>
        </p:spPr>
        <p:txBody>
          <a:bodyPr wrap="square">
            <a:spAutoFit/>
          </a:bodyPr>
          <a:lstStyle/>
          <a:p>
            <a:r>
              <a:rPr lang="en-US" altLang="ja-JP" sz="2000" dirty="0"/>
              <a:t>#include &lt;</a:t>
            </a:r>
            <a:r>
              <a:rPr lang="en-US" altLang="ja-JP" sz="2000" dirty="0" err="1"/>
              <a:t>stdio.h</a:t>
            </a:r>
            <a:r>
              <a:rPr lang="en-US" altLang="ja-JP" sz="2000" dirty="0"/>
              <a:t>&gt;                                                </a:t>
            </a:r>
          </a:p>
          <a:p>
            <a:r>
              <a:rPr lang="tr-TR" altLang="ja-JP" sz="2000" dirty="0" err="1"/>
              <a:t>enum</a:t>
            </a:r>
            <a:r>
              <a:rPr lang="tr-TR" altLang="ja-JP" sz="2000" dirty="0"/>
              <a:t> {</a:t>
            </a:r>
            <a:r>
              <a:rPr lang="tr-TR" altLang="ja-JP" sz="2000" dirty="0" err="1"/>
              <a:t>Circle</a:t>
            </a:r>
            <a:r>
              <a:rPr lang="tr-TR" altLang="ja-JP" sz="2000" dirty="0"/>
              <a:t>, </a:t>
            </a:r>
            <a:r>
              <a:rPr lang="tr-TR" altLang="ja-JP" sz="2000" dirty="0" err="1"/>
              <a:t>Rectangle</a:t>
            </a:r>
            <a:r>
              <a:rPr lang="tr-TR" altLang="ja-JP" sz="2000" dirty="0"/>
              <a:t>};                                         </a:t>
            </a:r>
          </a:p>
          <a:p>
            <a:r>
              <a:rPr lang="tr-TR" altLang="ja-JP" sz="2000" dirty="0" err="1"/>
              <a:t>typedef</a:t>
            </a:r>
            <a:r>
              <a:rPr lang="tr-TR" altLang="ja-JP" sz="2000" dirty="0"/>
              <a:t> </a:t>
            </a:r>
            <a:r>
              <a:rPr lang="tr-TR" altLang="ja-JP" sz="2000" dirty="0" err="1"/>
              <a:t>union</a:t>
            </a:r>
            <a:r>
              <a:rPr lang="tr-TR" altLang="ja-JP" sz="2000" dirty="0"/>
              <a:t> {                                                   </a:t>
            </a:r>
          </a:p>
          <a:p>
            <a:r>
              <a:rPr lang="tr-TR" altLang="ja-JP" sz="2000" dirty="0"/>
              <a:t>  </a:t>
            </a:r>
            <a:r>
              <a:rPr lang="tr-TR" altLang="ja-JP" sz="2000" dirty="0" err="1"/>
              <a:t>double</a:t>
            </a:r>
            <a:r>
              <a:rPr lang="tr-TR" altLang="ja-JP" sz="2000" dirty="0"/>
              <a:t> </a:t>
            </a:r>
            <a:r>
              <a:rPr lang="tr-TR" altLang="ja-JP" sz="2000" dirty="0" err="1"/>
              <a:t>radius</a:t>
            </a:r>
            <a:r>
              <a:rPr lang="tr-TR" altLang="ja-JP" sz="2000" dirty="0"/>
              <a:t>;                                                  </a:t>
            </a:r>
          </a:p>
          <a:p>
            <a:r>
              <a:rPr lang="tr-TR" altLang="ja-JP" sz="2000" dirty="0"/>
              <a:t>  </a:t>
            </a:r>
            <a:r>
              <a:rPr lang="tr-TR" altLang="ja-JP" sz="2000" dirty="0" err="1"/>
              <a:t>struct</a:t>
            </a:r>
            <a:r>
              <a:rPr lang="tr-TR" altLang="ja-JP" sz="2000" dirty="0"/>
              <a:t> {                                                        </a:t>
            </a:r>
          </a:p>
          <a:p>
            <a:r>
              <a:rPr lang="tr-TR" altLang="ja-JP" sz="2000" dirty="0"/>
              <a:t>    </a:t>
            </a:r>
            <a:r>
              <a:rPr lang="tr-TR" altLang="ja-JP" sz="2000" dirty="0" err="1"/>
              <a:t>double</a:t>
            </a:r>
            <a:r>
              <a:rPr lang="tr-TR" altLang="ja-JP" sz="2000" dirty="0"/>
              <a:t> </a:t>
            </a:r>
            <a:r>
              <a:rPr lang="tr-TR" altLang="ja-JP" sz="2000" dirty="0" err="1"/>
              <a:t>tate</a:t>
            </a:r>
            <a:r>
              <a:rPr lang="tr-TR" altLang="ja-JP" sz="2000" dirty="0"/>
              <a:t>;                                                  </a:t>
            </a:r>
          </a:p>
          <a:p>
            <a:r>
              <a:rPr lang="tr-TR" altLang="ja-JP" sz="2000" dirty="0"/>
              <a:t>    </a:t>
            </a:r>
            <a:r>
              <a:rPr lang="tr-TR" altLang="ja-JP" sz="2000" dirty="0" err="1"/>
              <a:t>double</a:t>
            </a:r>
            <a:r>
              <a:rPr lang="tr-TR" altLang="ja-JP" sz="2000" dirty="0"/>
              <a:t> </a:t>
            </a:r>
            <a:r>
              <a:rPr lang="tr-TR" altLang="ja-JP" sz="2000" dirty="0" err="1"/>
              <a:t>yoko</a:t>
            </a:r>
            <a:r>
              <a:rPr lang="tr-TR" altLang="ja-JP" sz="2000" dirty="0"/>
              <a:t>;                                                  </a:t>
            </a:r>
          </a:p>
          <a:p>
            <a:r>
              <a:rPr lang="tr-TR" altLang="ja-JP" sz="2000" dirty="0"/>
              <a:t>  } </a:t>
            </a:r>
            <a:r>
              <a:rPr lang="tr-TR" altLang="ja-JP" sz="2000" dirty="0" err="1"/>
              <a:t>rect</a:t>
            </a:r>
            <a:r>
              <a:rPr lang="tr-TR" altLang="ja-JP" sz="2000" dirty="0"/>
              <a:t>;                                                         </a:t>
            </a:r>
          </a:p>
          <a:p>
            <a:r>
              <a:rPr lang="tr-TR" altLang="ja-JP" sz="2000" dirty="0"/>
              <a:t>} </a:t>
            </a:r>
            <a:r>
              <a:rPr lang="tr-TR" altLang="ja-JP" sz="2000" dirty="0" err="1"/>
              <a:t>info</a:t>
            </a:r>
            <a:r>
              <a:rPr lang="tr-TR" altLang="ja-JP" sz="2000" dirty="0"/>
              <a:t>; </a:t>
            </a:r>
            <a:endParaRPr lang="ja-JP" altLang="en-US" sz="2000" dirty="0"/>
          </a:p>
        </p:txBody>
      </p:sp>
      <p:sp>
        <p:nvSpPr>
          <p:cNvPr id="4" name="正方形/長方形 3"/>
          <p:cNvSpPr/>
          <p:nvPr/>
        </p:nvSpPr>
        <p:spPr>
          <a:xfrm>
            <a:off x="4073803" y="913468"/>
            <a:ext cx="4976183" cy="5909311"/>
          </a:xfrm>
          <a:prstGeom prst="rect">
            <a:avLst/>
          </a:prstGeom>
          <a:ln>
            <a:solidFill>
              <a:srgbClr val="000000"/>
            </a:solidFill>
          </a:ln>
        </p:spPr>
        <p:txBody>
          <a:bodyPr wrap="square">
            <a:spAutoFit/>
          </a:bodyPr>
          <a:lstStyle/>
          <a:p>
            <a:r>
              <a:rPr lang="en-US" altLang="ja-JP" dirty="0"/>
              <a:t>/* </a:t>
            </a:r>
            <a:r>
              <a:rPr lang="ja-JP" altLang="en-US" dirty="0"/>
              <a:t>続き</a:t>
            </a:r>
            <a:r>
              <a:rPr lang="en-US" altLang="ja-JP" dirty="0"/>
              <a:t> */</a:t>
            </a:r>
          </a:p>
          <a:p>
            <a:r>
              <a:rPr lang="en-US" altLang="ja-JP" dirty="0" err="1"/>
              <a:t>int</a:t>
            </a:r>
            <a:r>
              <a:rPr lang="en-US" altLang="ja-JP" dirty="0"/>
              <a:t> main (void) {                                                 </a:t>
            </a:r>
          </a:p>
          <a:p>
            <a:r>
              <a:rPr lang="en-US" altLang="ja-JP" dirty="0"/>
              <a:t>  info info;                                                      </a:t>
            </a:r>
          </a:p>
          <a:p>
            <a:r>
              <a:rPr lang="en-US" altLang="ja-JP" dirty="0"/>
              <a:t>  </a:t>
            </a:r>
            <a:r>
              <a:rPr lang="en-US" altLang="ja-JP" dirty="0" err="1"/>
              <a:t>int</a:t>
            </a:r>
            <a:r>
              <a:rPr lang="en-US" altLang="ja-JP" dirty="0"/>
              <a:t> </a:t>
            </a:r>
            <a:r>
              <a:rPr lang="en-US" altLang="ja-JP" dirty="0" err="1"/>
              <a:t>cr</a:t>
            </a:r>
            <a:r>
              <a:rPr lang="en-US" altLang="ja-JP" dirty="0"/>
              <a:t>;                                                         </a:t>
            </a:r>
          </a:p>
          <a:p>
            <a:r>
              <a:rPr lang="en-US" altLang="ja-JP" dirty="0"/>
              <a:t>  </a:t>
            </a:r>
            <a:r>
              <a:rPr lang="en-US" altLang="ja-JP" dirty="0" err="1"/>
              <a:t>printf</a:t>
            </a:r>
            <a:r>
              <a:rPr lang="en-US" altLang="ja-JP" dirty="0"/>
              <a:t> ("</a:t>
            </a:r>
            <a:r>
              <a:rPr lang="ja-JP" altLang="en-US" dirty="0"/>
              <a:t>円か長方形を選択</a:t>
            </a:r>
            <a:r>
              <a:rPr lang="en-US" altLang="ja-JP" dirty="0"/>
              <a:t>(</a:t>
            </a:r>
            <a:r>
              <a:rPr lang="ja-JP" altLang="en-US" dirty="0"/>
              <a:t>円</a:t>
            </a:r>
            <a:r>
              <a:rPr lang="en-US" altLang="ja-JP" dirty="0"/>
              <a:t>0, </a:t>
            </a:r>
            <a:r>
              <a:rPr lang="ja-JP" altLang="en-US" dirty="0"/>
              <a:t>長方形</a:t>
            </a:r>
            <a:r>
              <a:rPr lang="en-US" altLang="ja-JP" dirty="0"/>
              <a:t>1): ");                    </a:t>
            </a:r>
          </a:p>
          <a:p>
            <a:r>
              <a:rPr lang="en-US" altLang="ja-JP" dirty="0"/>
              <a:t>  </a:t>
            </a:r>
            <a:r>
              <a:rPr lang="en-US" altLang="ja-JP" dirty="0" err="1"/>
              <a:t>scanf</a:t>
            </a:r>
            <a:r>
              <a:rPr lang="en-US" altLang="ja-JP" dirty="0"/>
              <a:t> ("%d", &amp;</a:t>
            </a:r>
            <a:r>
              <a:rPr lang="en-US" altLang="ja-JP" dirty="0" err="1"/>
              <a:t>cr</a:t>
            </a:r>
            <a:r>
              <a:rPr lang="en-US" altLang="ja-JP" dirty="0"/>
              <a:t>);                                              </a:t>
            </a:r>
          </a:p>
          <a:p>
            <a:r>
              <a:rPr lang="en-US" altLang="ja-JP" dirty="0"/>
              <a:t>  if (</a:t>
            </a:r>
            <a:r>
              <a:rPr lang="en-US" altLang="ja-JP" dirty="0" err="1"/>
              <a:t>cr</a:t>
            </a:r>
            <a:r>
              <a:rPr lang="en-US" altLang="ja-JP" dirty="0"/>
              <a:t> == Circle) {                                             </a:t>
            </a:r>
          </a:p>
          <a:p>
            <a:r>
              <a:rPr lang="en-US" altLang="ja-JP" dirty="0"/>
              <a:t>    </a:t>
            </a:r>
            <a:r>
              <a:rPr lang="en-US" altLang="ja-JP" dirty="0" err="1"/>
              <a:t>printf</a:t>
            </a:r>
            <a:r>
              <a:rPr lang="en-US" altLang="ja-JP" dirty="0"/>
              <a:t> ("</a:t>
            </a:r>
            <a:r>
              <a:rPr lang="ja-JP" altLang="en-US" dirty="0"/>
              <a:t>半径</a:t>
            </a:r>
            <a:r>
              <a:rPr lang="en-US" altLang="ja-JP" dirty="0"/>
              <a:t>: ");                                            </a:t>
            </a:r>
          </a:p>
          <a:p>
            <a:r>
              <a:rPr lang="en-US" altLang="ja-JP" dirty="0"/>
              <a:t>    </a:t>
            </a:r>
            <a:r>
              <a:rPr lang="en-US" altLang="ja-JP" dirty="0" err="1"/>
              <a:t>scanf</a:t>
            </a:r>
            <a:r>
              <a:rPr lang="en-US" altLang="ja-JP" dirty="0"/>
              <a:t> ("%lf", &amp;</a:t>
            </a:r>
            <a:r>
              <a:rPr lang="en-US" altLang="ja-JP" dirty="0" err="1"/>
              <a:t>info.radius</a:t>
            </a:r>
            <a:r>
              <a:rPr lang="en-US" altLang="ja-JP" dirty="0"/>
              <a:t>);                                  </a:t>
            </a:r>
          </a:p>
          <a:p>
            <a:r>
              <a:rPr lang="en-US" altLang="ja-JP" dirty="0"/>
              <a:t>    </a:t>
            </a:r>
            <a:r>
              <a:rPr lang="en-US" altLang="ja-JP" dirty="0" err="1"/>
              <a:t>printf</a:t>
            </a:r>
            <a:r>
              <a:rPr lang="en-US" altLang="ja-JP" dirty="0"/>
              <a:t> ("</a:t>
            </a:r>
            <a:r>
              <a:rPr lang="ja-JP" altLang="en-US" dirty="0"/>
              <a:t>円の半径は</a:t>
            </a:r>
            <a:r>
              <a:rPr lang="en-US" altLang="ja-JP" dirty="0"/>
              <a:t>%f</a:t>
            </a:r>
            <a:r>
              <a:rPr lang="ja-JP" altLang="en-US" dirty="0"/>
              <a:t>です。</a:t>
            </a:r>
            <a:r>
              <a:rPr lang="en-US" altLang="ja-JP" dirty="0"/>
              <a:t>\n", </a:t>
            </a:r>
            <a:r>
              <a:rPr lang="en-US" altLang="ja-JP" dirty="0" err="1"/>
              <a:t>info.radius</a:t>
            </a:r>
            <a:r>
              <a:rPr lang="en-US" altLang="ja-JP" dirty="0"/>
              <a:t>);                 </a:t>
            </a:r>
          </a:p>
          <a:p>
            <a:r>
              <a:rPr lang="en-US" altLang="ja-JP" dirty="0"/>
              <a:t>  }                                                               </a:t>
            </a:r>
          </a:p>
          <a:p>
            <a:r>
              <a:rPr lang="en-US" altLang="ja-JP" dirty="0"/>
              <a:t>  else if (</a:t>
            </a:r>
            <a:r>
              <a:rPr lang="en-US" altLang="ja-JP" dirty="0" err="1"/>
              <a:t>cr</a:t>
            </a:r>
            <a:r>
              <a:rPr lang="en-US" altLang="ja-JP" dirty="0"/>
              <a:t> == Rectangle) {                                     </a:t>
            </a:r>
          </a:p>
          <a:p>
            <a:r>
              <a:rPr lang="en-US" altLang="ja-JP" dirty="0"/>
              <a:t>    </a:t>
            </a:r>
            <a:r>
              <a:rPr lang="en-US" altLang="ja-JP" dirty="0" err="1"/>
              <a:t>printf</a:t>
            </a:r>
            <a:r>
              <a:rPr lang="en-US" altLang="ja-JP" dirty="0"/>
              <a:t> ("</a:t>
            </a:r>
            <a:r>
              <a:rPr lang="ja-JP" altLang="en-US" dirty="0"/>
              <a:t>縦</a:t>
            </a:r>
            <a:r>
              <a:rPr lang="en-US" altLang="ja-JP" dirty="0"/>
              <a:t>: ");                                              </a:t>
            </a:r>
          </a:p>
          <a:p>
            <a:r>
              <a:rPr lang="en-US" altLang="ja-JP" dirty="0"/>
              <a:t>    </a:t>
            </a:r>
            <a:r>
              <a:rPr lang="en-US" altLang="ja-JP" dirty="0" err="1"/>
              <a:t>scanf</a:t>
            </a:r>
            <a:r>
              <a:rPr lang="en-US" altLang="ja-JP" dirty="0"/>
              <a:t> ("%lf", &amp;</a:t>
            </a:r>
            <a:r>
              <a:rPr lang="en-US" altLang="ja-JP" dirty="0" err="1"/>
              <a:t>info.rect.tate</a:t>
            </a:r>
            <a:r>
              <a:rPr lang="en-US" altLang="ja-JP" dirty="0"/>
              <a:t>);                               </a:t>
            </a:r>
          </a:p>
          <a:p>
            <a:r>
              <a:rPr lang="en-US" altLang="ja-JP" dirty="0"/>
              <a:t>    </a:t>
            </a:r>
            <a:r>
              <a:rPr lang="en-US" altLang="ja-JP" dirty="0" err="1"/>
              <a:t>printf</a:t>
            </a:r>
            <a:r>
              <a:rPr lang="en-US" altLang="ja-JP" dirty="0"/>
              <a:t> ("</a:t>
            </a:r>
            <a:r>
              <a:rPr lang="ja-JP" altLang="en-US" dirty="0"/>
              <a:t>横</a:t>
            </a:r>
            <a:r>
              <a:rPr lang="en-US" altLang="ja-JP" dirty="0"/>
              <a:t>: ");                                              </a:t>
            </a:r>
          </a:p>
          <a:p>
            <a:r>
              <a:rPr lang="en-US" altLang="ja-JP" dirty="0"/>
              <a:t>    </a:t>
            </a:r>
            <a:r>
              <a:rPr lang="en-US" altLang="ja-JP" dirty="0" err="1"/>
              <a:t>scanf</a:t>
            </a:r>
            <a:r>
              <a:rPr lang="en-US" altLang="ja-JP" dirty="0"/>
              <a:t> ("%lf", &amp;</a:t>
            </a:r>
            <a:r>
              <a:rPr lang="en-US" altLang="ja-JP" dirty="0" err="1"/>
              <a:t>info.rect.yoko</a:t>
            </a:r>
            <a:r>
              <a:rPr lang="en-US" altLang="ja-JP" dirty="0"/>
              <a:t>);                               </a:t>
            </a:r>
          </a:p>
          <a:p>
            <a:r>
              <a:rPr lang="en-US" altLang="ja-JP" dirty="0"/>
              <a:t>    </a:t>
            </a:r>
            <a:r>
              <a:rPr lang="en-US" altLang="ja-JP" dirty="0" err="1"/>
              <a:t>printf</a:t>
            </a:r>
            <a:r>
              <a:rPr lang="en-US" altLang="ja-JP" dirty="0"/>
              <a:t> ("</a:t>
            </a:r>
            <a:r>
              <a:rPr lang="ja-JP" altLang="en-US" dirty="0"/>
              <a:t>長方形の縦は</a:t>
            </a:r>
            <a:r>
              <a:rPr lang="en-US" altLang="ja-JP" dirty="0"/>
              <a:t>%f, </a:t>
            </a:r>
            <a:r>
              <a:rPr lang="ja-JP" altLang="en-US" dirty="0"/>
              <a:t>横は</a:t>
            </a:r>
            <a:r>
              <a:rPr lang="en-US" altLang="ja-JP" dirty="0"/>
              <a:t>%f</a:t>
            </a:r>
            <a:r>
              <a:rPr lang="ja-JP" altLang="en-US" dirty="0"/>
              <a:t>です。</a:t>
            </a:r>
            <a:r>
              <a:rPr lang="en-US" altLang="ja-JP" dirty="0"/>
              <a:t>\n",                     </a:t>
            </a:r>
          </a:p>
          <a:p>
            <a:r>
              <a:rPr lang="en-US" altLang="ja-JP" dirty="0"/>
              <a:t>            </a:t>
            </a:r>
            <a:r>
              <a:rPr lang="en-US" altLang="ja-JP" dirty="0" err="1"/>
              <a:t>info.rect.tate</a:t>
            </a:r>
            <a:r>
              <a:rPr lang="en-US" altLang="ja-JP" dirty="0"/>
              <a:t>, </a:t>
            </a:r>
            <a:r>
              <a:rPr lang="en-US" altLang="ja-JP" dirty="0" err="1"/>
              <a:t>info.rect.yoko</a:t>
            </a:r>
            <a:r>
              <a:rPr lang="en-US" altLang="ja-JP" dirty="0"/>
              <a:t>);                      </a:t>
            </a:r>
          </a:p>
          <a:p>
            <a:r>
              <a:rPr lang="en-US" altLang="ja-JP" dirty="0"/>
              <a:t>  }                                                               </a:t>
            </a:r>
          </a:p>
          <a:p>
            <a:r>
              <a:rPr lang="en-US" altLang="ja-JP" dirty="0"/>
              <a:t>  return 0;                                                       </a:t>
            </a:r>
          </a:p>
          <a:p>
            <a:r>
              <a:rPr lang="en-US" altLang="ja-JP" dirty="0"/>
              <a:t>}</a:t>
            </a:r>
            <a:endParaRPr lang="ja-JP" altLang="en-US" dirty="0"/>
          </a:p>
        </p:txBody>
      </p:sp>
    </p:spTree>
    <p:extLst>
      <p:ext uri="{BB962C8B-B14F-4D97-AF65-F5344CB8AC3E}">
        <p14:creationId xmlns:p14="http://schemas.microsoft.com/office/powerpoint/2010/main" val="1963895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ヌル</a:t>
            </a:r>
            <a:r>
              <a:rPr lang="ja-JP" altLang="en-US" dirty="0"/>
              <a:t>ポインタ（空ポインタ）</a:t>
            </a:r>
            <a:endParaRPr kumimoji="1" lang="ja-JP" altLang="en-US" dirty="0"/>
          </a:p>
        </p:txBody>
      </p:sp>
      <p:sp>
        <p:nvSpPr>
          <p:cNvPr id="4" name="テキスト ボックス 3"/>
          <p:cNvSpPr txBox="1"/>
          <p:nvPr/>
        </p:nvSpPr>
        <p:spPr>
          <a:xfrm>
            <a:off x="457200" y="1556792"/>
            <a:ext cx="7931225" cy="4893647"/>
          </a:xfrm>
          <a:prstGeom prst="rect">
            <a:avLst/>
          </a:prstGeom>
          <a:noFill/>
        </p:spPr>
        <p:txBody>
          <a:bodyPr wrap="square" rtlCol="0">
            <a:spAutoFit/>
          </a:bodyPr>
          <a:lstStyle/>
          <a:p>
            <a:r>
              <a:rPr kumimoji="1" lang="ja-JP" altLang="en-US" sz="2400" dirty="0"/>
              <a:t>ヌルポインタ</a:t>
            </a:r>
            <a:r>
              <a:rPr lang="en-US" altLang="ja-JP" sz="2400" dirty="0"/>
              <a:t>(null pointer)</a:t>
            </a:r>
            <a:r>
              <a:rPr lang="ja-JP" altLang="en-US" sz="2400" dirty="0"/>
              <a:t>は、どこも指さないポインタであり、何かを指しているポインタとは異なることが保証されている。</a:t>
            </a:r>
            <a:endParaRPr lang="en-US" altLang="ja-JP" sz="2400" dirty="0"/>
          </a:p>
          <a:p>
            <a:r>
              <a:rPr lang="ja-JP" altLang="en-US" sz="2400" dirty="0"/>
              <a:t>整数値</a:t>
            </a:r>
            <a:r>
              <a:rPr lang="en-US" altLang="ja-JP" sz="2400" dirty="0"/>
              <a:t>0</a:t>
            </a:r>
            <a:r>
              <a:rPr lang="ja-JP" altLang="en-US" sz="2400" dirty="0"/>
              <a:t>は、任意のポインタ型へキャストすることができ、その結果をヌルポインタという。</a:t>
            </a:r>
            <a:endParaRPr lang="en-US" altLang="ja-JP" sz="2400" dirty="0"/>
          </a:p>
          <a:p>
            <a:endParaRPr lang="en-US" altLang="ja-JP" sz="2400" dirty="0"/>
          </a:p>
          <a:p>
            <a:r>
              <a:rPr lang="ja-JP" altLang="en-US" sz="2400" dirty="0"/>
              <a:t>ヌルポインタを表すため、ヌルポインタ定数（</a:t>
            </a:r>
            <a:r>
              <a:rPr lang="en-US" altLang="ja-JP" sz="2400" dirty="0"/>
              <a:t>0</a:t>
            </a:r>
            <a:r>
              <a:rPr lang="ja-JP" altLang="en-US" sz="2400" dirty="0"/>
              <a:t>か、あるいは</a:t>
            </a:r>
            <a:r>
              <a:rPr lang="en-US" altLang="ja-JP" sz="2400" dirty="0"/>
              <a:t>(void *) 0</a:t>
            </a:r>
            <a:r>
              <a:rPr lang="ja-JP" altLang="en-US" sz="2400" dirty="0"/>
              <a:t>）がマクロ</a:t>
            </a:r>
            <a:r>
              <a:rPr lang="en-US" altLang="ja-JP" sz="2400" dirty="0"/>
              <a:t>NULL</a:t>
            </a:r>
            <a:r>
              <a:rPr lang="ja-JP" altLang="en-US" sz="2400" dirty="0"/>
              <a:t>として</a:t>
            </a:r>
            <a:r>
              <a:rPr lang="en-US" altLang="ja-JP" sz="2400" dirty="0" err="1"/>
              <a:t>stddef.h</a:t>
            </a:r>
            <a:r>
              <a:rPr lang="ja-JP" altLang="en-US" sz="2400" dirty="0"/>
              <a:t>に定義されている。（</a:t>
            </a:r>
            <a:r>
              <a:rPr lang="en-US" altLang="ja-JP" sz="2400" dirty="0" err="1"/>
              <a:t>stdio.h</a:t>
            </a:r>
            <a:r>
              <a:rPr lang="en-US" altLang="ja-JP" sz="2400" dirty="0"/>
              <a:t>, </a:t>
            </a:r>
            <a:r>
              <a:rPr lang="en-US" altLang="ja-JP" sz="2400" dirty="0" err="1"/>
              <a:t>stdlib.h</a:t>
            </a:r>
            <a:r>
              <a:rPr lang="en-US" altLang="ja-JP" sz="2400" dirty="0"/>
              <a:t>, </a:t>
            </a:r>
            <a:r>
              <a:rPr lang="en-US" altLang="ja-JP" sz="2400" dirty="0" err="1"/>
              <a:t>string.h</a:t>
            </a:r>
            <a:r>
              <a:rPr lang="en-US" altLang="ja-JP" sz="2400" dirty="0"/>
              <a:t>, </a:t>
            </a:r>
            <a:r>
              <a:rPr lang="en-US" altLang="ja-JP" sz="2400" dirty="0" err="1"/>
              <a:t>time.h</a:t>
            </a:r>
            <a:r>
              <a:rPr lang="ja-JP" altLang="en-US" sz="2400" dirty="0"/>
              <a:t>のいずれを</a:t>
            </a:r>
            <a:r>
              <a:rPr lang="en-US" altLang="ja-JP" sz="2400" dirty="0"/>
              <a:t>include</a:t>
            </a:r>
            <a:r>
              <a:rPr lang="ja-JP" altLang="en-US" sz="2400" dirty="0"/>
              <a:t>しても</a:t>
            </a:r>
            <a:r>
              <a:rPr lang="en-US" altLang="ja-JP" sz="2400" dirty="0"/>
              <a:t>NULL</a:t>
            </a:r>
            <a:r>
              <a:rPr lang="ja-JP" altLang="en-US" sz="2400" dirty="0"/>
              <a:t>が使える。）</a:t>
            </a:r>
            <a:endParaRPr lang="en-US" altLang="ja-JP" sz="2400" dirty="0"/>
          </a:p>
          <a:p>
            <a:endParaRPr kumimoji="1" lang="en-US" altLang="ja-JP" sz="2400" dirty="0"/>
          </a:p>
          <a:p>
            <a:r>
              <a:rPr lang="ja-JP" altLang="en-US" sz="2400" dirty="0"/>
              <a:t>ヌルポインタは、キャスト無しで任意のポインタ型の変数に代入したり、任意のポインタ型の値と比較してよい。自動的に型変換される（暗黙の型変換）。</a:t>
            </a:r>
            <a:endParaRPr kumimoji="1" lang="ja-JP" alt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6" name="Rectangle 1026"/>
          <p:cNvSpPr>
            <a:spLocks noGrp="1" noChangeArrowheads="1"/>
          </p:cNvSpPr>
          <p:nvPr>
            <p:ph type="title"/>
          </p:nvPr>
        </p:nvSpPr>
        <p:spPr>
          <a:xfrm>
            <a:off x="228600" y="228600"/>
            <a:ext cx="8343928" cy="685800"/>
          </a:xfrm>
        </p:spPr>
        <p:txBody>
          <a:bodyPr>
            <a:normAutofit fontScale="90000"/>
          </a:bodyPr>
          <a:lstStyle/>
          <a:p>
            <a:pPr eaLnBrk="1" hangingPunct="1">
              <a:defRPr/>
            </a:pPr>
            <a:r>
              <a:rPr lang="ja-JP" altLang="en-US" dirty="0"/>
              <a:t>例（打ち込んで確認）</a:t>
            </a:r>
            <a:endParaRPr lang="en-US" altLang="ja-JP" dirty="0"/>
          </a:p>
        </p:txBody>
      </p:sp>
      <p:sp>
        <p:nvSpPr>
          <p:cNvPr id="19461" name="Rectangle 1028"/>
          <p:cNvSpPr>
            <a:spLocks noChangeArrowheads="1"/>
          </p:cNvSpPr>
          <p:nvPr/>
        </p:nvSpPr>
        <p:spPr bwMode="auto">
          <a:xfrm>
            <a:off x="468313" y="1125538"/>
            <a:ext cx="7175521" cy="517512"/>
          </a:xfrm>
          <a:prstGeom prst="rect">
            <a:avLst/>
          </a:prstGeom>
          <a:noFill/>
          <a:ln w="9525">
            <a:noFill/>
            <a:miter lim="800000"/>
            <a:headEnd/>
            <a:tailEnd/>
          </a:ln>
        </p:spPr>
        <p:txBody>
          <a:bodyPr/>
          <a:lstStyle/>
          <a:p>
            <a:pPr marL="342900" indent="-342900" eaLnBrk="1" hangingPunct="1">
              <a:spcBef>
                <a:spcPct val="20000"/>
              </a:spcBef>
              <a:buClr>
                <a:schemeClr val="accent2"/>
              </a:buClr>
              <a:buSzPct val="85000"/>
              <a:buFont typeface="Wingdings" pitchFamily="-64" charset="2"/>
              <a:buChar char="n"/>
            </a:pPr>
            <a:endParaRPr lang="ja-JP" altLang="en-US" sz="2200" b="0" dirty="0">
              <a:latin typeface="News Gothic" pitchFamily="34" charset="0"/>
            </a:endParaRPr>
          </a:p>
        </p:txBody>
      </p:sp>
      <p:sp>
        <p:nvSpPr>
          <p:cNvPr id="10" name="正方形/長方形 9"/>
          <p:cNvSpPr/>
          <p:nvPr/>
        </p:nvSpPr>
        <p:spPr>
          <a:xfrm>
            <a:off x="642910" y="1071546"/>
            <a:ext cx="6572296" cy="5262979"/>
          </a:xfrm>
          <a:prstGeom prst="rect">
            <a:avLst/>
          </a:prstGeom>
          <a:ln>
            <a:solidFill>
              <a:schemeClr val="tx1"/>
            </a:solidFill>
          </a:ln>
        </p:spPr>
        <p:txBody>
          <a:bodyPr wrap="square">
            <a:spAutoFit/>
          </a:bodyPr>
          <a:lstStyle/>
          <a:p>
            <a:pPr>
              <a:defRPr/>
            </a:pPr>
            <a:r>
              <a:rPr lang="en-US" altLang="ja-JP" sz="2400" dirty="0"/>
              <a:t>#include &lt;</a:t>
            </a:r>
            <a:r>
              <a:rPr lang="en-US" altLang="ja-JP" sz="2400" dirty="0" err="1"/>
              <a:t>stdio.h</a:t>
            </a:r>
            <a:r>
              <a:rPr lang="en-US" altLang="ja-JP" sz="2400" dirty="0"/>
              <a:t>&gt;</a:t>
            </a:r>
          </a:p>
          <a:p>
            <a:pPr>
              <a:defRPr/>
            </a:pPr>
            <a:r>
              <a:rPr lang="en-US" altLang="ja-JP" sz="2400" dirty="0">
                <a:solidFill>
                  <a:srgbClr val="FF3300"/>
                </a:solidFill>
              </a:rPr>
              <a:t>#include &lt;</a:t>
            </a:r>
            <a:r>
              <a:rPr lang="en-US" altLang="ja-JP" sz="2400" dirty="0" err="1">
                <a:solidFill>
                  <a:srgbClr val="FF3300"/>
                </a:solidFill>
              </a:rPr>
              <a:t>stdlib.h</a:t>
            </a:r>
            <a:r>
              <a:rPr lang="en-US" altLang="ja-JP" sz="2400" dirty="0">
                <a:solidFill>
                  <a:srgbClr val="FF3300"/>
                </a:solidFill>
              </a:rPr>
              <a:t>&gt;</a:t>
            </a:r>
          </a:p>
          <a:p>
            <a:pPr>
              <a:defRPr/>
            </a:pPr>
            <a:r>
              <a:rPr lang="en-US" altLang="ja-JP" sz="2400" dirty="0" err="1"/>
              <a:t>int</a:t>
            </a:r>
            <a:r>
              <a:rPr lang="en-US" altLang="ja-JP" sz="2400" dirty="0"/>
              <a:t> main(void)</a:t>
            </a:r>
          </a:p>
          <a:p>
            <a:pPr>
              <a:defRPr/>
            </a:pPr>
            <a:r>
              <a:rPr lang="en-US" altLang="ja-JP" sz="2400" dirty="0"/>
              <a:t>{</a:t>
            </a:r>
          </a:p>
          <a:p>
            <a:pPr>
              <a:defRPr/>
            </a:pPr>
            <a:r>
              <a:rPr lang="en-US" altLang="ja-JP" sz="2400" dirty="0"/>
              <a:t>    </a:t>
            </a:r>
            <a:r>
              <a:rPr lang="en-US" altLang="ja-JP" sz="2400" dirty="0" err="1"/>
              <a:t>int</a:t>
            </a:r>
            <a:r>
              <a:rPr lang="en-US" altLang="ja-JP" sz="2400" dirty="0"/>
              <a:t> *p;</a:t>
            </a:r>
          </a:p>
          <a:p>
            <a:pPr>
              <a:defRPr/>
            </a:pPr>
            <a:r>
              <a:rPr lang="en-US" altLang="ja-JP" sz="2400" dirty="0"/>
              <a:t>    p = </a:t>
            </a:r>
            <a:r>
              <a:rPr lang="en-US" altLang="ja-JP" sz="2400" dirty="0" err="1">
                <a:solidFill>
                  <a:srgbClr val="FF0000"/>
                </a:solidFill>
              </a:rPr>
              <a:t>calloc</a:t>
            </a:r>
            <a:r>
              <a:rPr lang="en-US" altLang="ja-JP" sz="2400" dirty="0">
                <a:solidFill>
                  <a:srgbClr val="FF0000"/>
                </a:solidFill>
              </a:rPr>
              <a:t> (1, </a:t>
            </a:r>
            <a:r>
              <a:rPr lang="en-US" altLang="ja-JP" sz="2400" dirty="0" err="1">
                <a:solidFill>
                  <a:srgbClr val="FF0000"/>
                </a:solidFill>
              </a:rPr>
              <a:t>sizeof</a:t>
            </a:r>
            <a:r>
              <a:rPr lang="en-US" altLang="ja-JP" sz="2400" dirty="0">
                <a:solidFill>
                  <a:srgbClr val="FF0000"/>
                </a:solidFill>
              </a:rPr>
              <a:t> (</a:t>
            </a:r>
            <a:r>
              <a:rPr lang="en-US" altLang="ja-JP" sz="2400" dirty="0" err="1">
                <a:solidFill>
                  <a:srgbClr val="FF0000"/>
                </a:solidFill>
              </a:rPr>
              <a:t>int</a:t>
            </a:r>
            <a:r>
              <a:rPr lang="en-US" altLang="ja-JP" sz="2400" dirty="0">
                <a:solidFill>
                  <a:srgbClr val="FF0000"/>
                </a:solidFill>
              </a:rPr>
              <a:t>))</a:t>
            </a:r>
            <a:r>
              <a:rPr lang="en-US" altLang="ja-JP" sz="2400" dirty="0"/>
              <a:t>;  </a:t>
            </a:r>
          </a:p>
          <a:p>
            <a:pPr>
              <a:defRPr/>
            </a:pPr>
            <a:r>
              <a:rPr lang="en-US" altLang="ja-JP" sz="2400" dirty="0"/>
              <a:t>    if( p == </a:t>
            </a:r>
            <a:r>
              <a:rPr lang="en-US" altLang="ja-JP" sz="2400" dirty="0">
                <a:solidFill>
                  <a:srgbClr val="FF0000"/>
                </a:solidFill>
              </a:rPr>
              <a:t>NULL</a:t>
            </a:r>
            <a:r>
              <a:rPr lang="en-US" altLang="ja-JP" sz="2400" dirty="0"/>
              <a:t> )</a:t>
            </a:r>
          </a:p>
          <a:p>
            <a:pPr>
              <a:defRPr/>
            </a:pPr>
            <a:r>
              <a:rPr lang="en-US" altLang="ja-JP" sz="2400" dirty="0"/>
              <a:t>        </a:t>
            </a:r>
            <a:r>
              <a:rPr lang="en-US" altLang="ja-JP" sz="2400" dirty="0" err="1"/>
              <a:t>printf</a:t>
            </a:r>
            <a:r>
              <a:rPr lang="ja-JP" altLang="en-US" sz="2400" dirty="0"/>
              <a:t>　</a:t>
            </a:r>
            <a:r>
              <a:rPr lang="en-US" altLang="ja-JP" sz="2400" dirty="0"/>
              <a:t>("</a:t>
            </a:r>
            <a:r>
              <a:rPr lang="ja-JP" altLang="en-US" sz="2400" dirty="0"/>
              <a:t>記憶域の確保に失敗しました。</a:t>
            </a:r>
            <a:r>
              <a:rPr lang="en-US" altLang="ja-JP" sz="2400" dirty="0"/>
              <a:t>\n");</a:t>
            </a:r>
          </a:p>
          <a:p>
            <a:pPr>
              <a:defRPr/>
            </a:pPr>
            <a:r>
              <a:rPr lang="en-US" altLang="ja-JP" sz="2400" dirty="0"/>
              <a:t>    else {</a:t>
            </a:r>
          </a:p>
          <a:p>
            <a:pPr>
              <a:defRPr/>
            </a:pPr>
            <a:r>
              <a:rPr lang="en-US" altLang="ja-JP" sz="2400" dirty="0"/>
              <a:t>        *p = 15;</a:t>
            </a:r>
          </a:p>
          <a:p>
            <a:pPr>
              <a:defRPr/>
            </a:pPr>
            <a:r>
              <a:rPr lang="en-US" altLang="ja-JP" sz="2400" dirty="0"/>
              <a:t>        </a:t>
            </a:r>
            <a:r>
              <a:rPr lang="en-US" altLang="ja-JP" sz="2400" dirty="0" err="1"/>
              <a:t>printf</a:t>
            </a:r>
            <a:r>
              <a:rPr lang="ja-JP" altLang="en-US" sz="2400" dirty="0"/>
              <a:t>　</a:t>
            </a:r>
            <a:r>
              <a:rPr lang="en-US" altLang="ja-JP" sz="2400" dirty="0"/>
              <a:t>("*p = %d\n", *p );</a:t>
            </a:r>
          </a:p>
          <a:p>
            <a:pPr>
              <a:defRPr/>
            </a:pPr>
            <a:r>
              <a:rPr lang="en-US" altLang="ja-JP" sz="2400" dirty="0"/>
              <a:t>    }</a:t>
            </a:r>
          </a:p>
          <a:p>
            <a:pPr>
              <a:defRPr/>
            </a:pPr>
            <a:r>
              <a:rPr lang="en-US" altLang="ja-JP" sz="2400" dirty="0"/>
              <a:t>    return 0;		</a:t>
            </a:r>
          </a:p>
          <a:p>
            <a:pPr>
              <a:defRPr/>
            </a:pPr>
            <a:r>
              <a:rPr lang="en-US" altLang="ja-JP" sz="2400" dirty="0"/>
              <a:t>}</a:t>
            </a:r>
            <a:endParaRPr lang="ja-JP" altLang="en-US" sz="2400" dirty="0"/>
          </a:p>
        </p:txBody>
      </p:sp>
      <p:sp>
        <p:nvSpPr>
          <p:cNvPr id="11" name="正方形/長方形 10"/>
          <p:cNvSpPr/>
          <p:nvPr/>
        </p:nvSpPr>
        <p:spPr>
          <a:xfrm>
            <a:off x="3453771" y="1481845"/>
            <a:ext cx="3222282" cy="923330"/>
          </a:xfrm>
          <a:prstGeom prst="rect">
            <a:avLst/>
          </a:prstGeom>
          <a:solidFill>
            <a:schemeClr val="bg1"/>
          </a:solidFill>
          <a:ln>
            <a:solidFill>
              <a:schemeClr val="tx1"/>
            </a:solidFill>
          </a:ln>
        </p:spPr>
        <p:txBody>
          <a:bodyPr wrap="square">
            <a:spAutoFit/>
          </a:bodyPr>
          <a:lstStyle/>
          <a:p>
            <a:r>
              <a:rPr lang="en-US" altLang="ja-JP" dirty="0" err="1">
                <a:latin typeface="News Gothic" pitchFamily="34" charset="0"/>
              </a:rPr>
              <a:t>int</a:t>
            </a:r>
            <a:r>
              <a:rPr lang="ja-JP" altLang="en-US" dirty="0">
                <a:latin typeface="News Gothic" pitchFamily="34" charset="0"/>
              </a:rPr>
              <a:t>型</a:t>
            </a:r>
            <a:r>
              <a:rPr lang="en-US" altLang="ja-JP" dirty="0">
                <a:latin typeface="News Gothic" pitchFamily="34" charset="0"/>
              </a:rPr>
              <a:t>1</a:t>
            </a:r>
            <a:r>
              <a:rPr lang="ja-JP" altLang="en-US" dirty="0">
                <a:latin typeface="News Gothic" pitchFamily="34" charset="0"/>
              </a:rPr>
              <a:t>個分の記憶域（長さ</a:t>
            </a:r>
            <a:r>
              <a:rPr lang="en-US" altLang="ja-JP" dirty="0">
                <a:latin typeface="News Gothic" pitchFamily="34" charset="0"/>
              </a:rPr>
              <a:t>1</a:t>
            </a:r>
            <a:r>
              <a:rPr lang="ja-JP" altLang="en-US" dirty="0">
                <a:latin typeface="News Gothic" pitchFamily="34" charset="0"/>
              </a:rPr>
              <a:t>の</a:t>
            </a:r>
            <a:r>
              <a:rPr lang="en-US" altLang="ja-JP" dirty="0" err="1">
                <a:latin typeface="News Gothic" pitchFamily="34" charset="0"/>
              </a:rPr>
              <a:t>int</a:t>
            </a:r>
            <a:r>
              <a:rPr lang="ja-JP" altLang="en-US" dirty="0">
                <a:latin typeface="News Gothic" pitchFamily="34" charset="0"/>
              </a:rPr>
              <a:t>型の配列）をヒープ領域から割り当てる</a:t>
            </a:r>
            <a:endParaRPr lang="ja-JP" altLang="en-US" dirty="0"/>
          </a:p>
        </p:txBody>
      </p:sp>
      <p:sp>
        <p:nvSpPr>
          <p:cNvPr id="6" name="正方形/長方形 5"/>
          <p:cNvSpPr/>
          <p:nvPr/>
        </p:nvSpPr>
        <p:spPr>
          <a:xfrm>
            <a:off x="4203100" y="3323653"/>
            <a:ext cx="3904741" cy="369332"/>
          </a:xfrm>
          <a:prstGeom prst="rect">
            <a:avLst/>
          </a:prstGeom>
          <a:solidFill>
            <a:schemeClr val="bg1"/>
          </a:solidFill>
          <a:ln>
            <a:solidFill>
              <a:schemeClr val="tx1"/>
            </a:solidFill>
          </a:ln>
        </p:spPr>
        <p:txBody>
          <a:bodyPr wrap="square">
            <a:spAutoFit/>
          </a:bodyPr>
          <a:lstStyle/>
          <a:p>
            <a:r>
              <a:rPr lang="en-US" altLang="ja-JP" dirty="0"/>
              <a:t>NULL</a:t>
            </a:r>
            <a:r>
              <a:rPr lang="ja-JP" altLang="en-US" dirty="0"/>
              <a:t>はキャスト無しで</a:t>
            </a:r>
            <a:r>
              <a:rPr lang="en-US" altLang="ja-JP" dirty="0"/>
              <a:t>p</a:t>
            </a:r>
            <a:r>
              <a:rPr lang="ja-JP" altLang="en-US" dirty="0"/>
              <a:t>と比較してよい</a:t>
            </a:r>
          </a:p>
        </p:txBody>
      </p:sp>
      <p:sp>
        <p:nvSpPr>
          <p:cNvPr id="7" name="正方形/長方形 6"/>
          <p:cNvSpPr/>
          <p:nvPr/>
        </p:nvSpPr>
        <p:spPr>
          <a:xfrm>
            <a:off x="5332461" y="2594150"/>
            <a:ext cx="2584974" cy="646331"/>
          </a:xfrm>
          <a:prstGeom prst="rect">
            <a:avLst/>
          </a:prstGeom>
          <a:solidFill>
            <a:schemeClr val="bg1"/>
          </a:solidFill>
          <a:ln>
            <a:solidFill>
              <a:schemeClr val="tx1"/>
            </a:solidFill>
          </a:ln>
        </p:spPr>
        <p:txBody>
          <a:bodyPr wrap="square">
            <a:spAutoFit/>
          </a:bodyPr>
          <a:lstStyle/>
          <a:p>
            <a:r>
              <a:rPr lang="en-US" altLang="ja-JP" dirty="0" err="1"/>
              <a:t>calloc</a:t>
            </a:r>
            <a:r>
              <a:rPr lang="ja-JP" altLang="en-US" dirty="0"/>
              <a:t>の返り値はキャスト無しで</a:t>
            </a:r>
            <a:r>
              <a:rPr lang="en-US" altLang="ja-JP" dirty="0"/>
              <a:t>p</a:t>
            </a:r>
            <a:r>
              <a:rPr lang="ja-JP" altLang="en-US" dirty="0"/>
              <a:t>に代入してよい</a:t>
            </a:r>
          </a:p>
        </p:txBody>
      </p:sp>
      <p:cxnSp>
        <p:nvCxnSpPr>
          <p:cNvPr id="3" name="直線矢印コネクタ 2"/>
          <p:cNvCxnSpPr/>
          <p:nvPr/>
        </p:nvCxnSpPr>
        <p:spPr>
          <a:xfrm flipH="1">
            <a:off x="2710173" y="2313406"/>
            <a:ext cx="743598" cy="657732"/>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AutoShape 16"/>
          <p:cNvSpPr>
            <a:spLocks noChangeArrowheads="1"/>
          </p:cNvSpPr>
          <p:nvPr/>
        </p:nvSpPr>
        <p:spPr bwMode="auto">
          <a:xfrm>
            <a:off x="5428569" y="6022796"/>
            <a:ext cx="1204913" cy="576263"/>
          </a:xfrm>
          <a:prstGeom prst="cube">
            <a:avLst>
              <a:gd name="adj" fmla="val 25000"/>
            </a:avLst>
          </a:prstGeom>
          <a:solidFill>
            <a:srgbClr val="FFFF99"/>
          </a:solidFill>
          <a:ln w="9525">
            <a:solidFill>
              <a:schemeClr val="tx1"/>
            </a:solidFill>
            <a:miter lim="800000"/>
            <a:headEnd/>
            <a:tailEnd/>
          </a:ln>
        </p:spPr>
        <p:txBody>
          <a:bodyPr wrap="none" anchor="ctr"/>
          <a:lstStyle/>
          <a:p>
            <a:pPr algn="ctr"/>
            <a:r>
              <a:rPr lang="en-US" altLang="ja-JP" b="0" dirty="0"/>
              <a:t>p</a:t>
            </a:r>
          </a:p>
        </p:txBody>
      </p:sp>
      <p:sp>
        <p:nvSpPr>
          <p:cNvPr id="416770" name="Rectangle 2"/>
          <p:cNvSpPr>
            <a:spLocks noGrp="1" noChangeArrowheads="1"/>
          </p:cNvSpPr>
          <p:nvPr>
            <p:ph type="title"/>
          </p:nvPr>
        </p:nvSpPr>
        <p:spPr>
          <a:xfrm>
            <a:off x="304800" y="152400"/>
            <a:ext cx="7620000" cy="685800"/>
          </a:xfrm>
        </p:spPr>
        <p:txBody>
          <a:bodyPr>
            <a:normAutofit fontScale="90000"/>
          </a:bodyPr>
          <a:lstStyle/>
          <a:p>
            <a:pPr eaLnBrk="1" hangingPunct="1">
              <a:defRPr/>
            </a:pPr>
            <a:r>
              <a:rPr lang="ja-JP" altLang="en-US" dirty="0"/>
              <a:t>解説</a:t>
            </a:r>
            <a:endParaRPr lang="en-US" altLang="ja-JP" dirty="0"/>
          </a:p>
        </p:txBody>
      </p:sp>
      <p:sp>
        <p:nvSpPr>
          <p:cNvPr id="20485" name="Rectangle 3"/>
          <p:cNvSpPr>
            <a:spLocks noGrp="1" noChangeArrowheads="1"/>
          </p:cNvSpPr>
          <p:nvPr>
            <p:ph type="body" idx="1"/>
          </p:nvPr>
        </p:nvSpPr>
        <p:spPr>
          <a:xfrm>
            <a:off x="381000" y="1196752"/>
            <a:ext cx="8511480" cy="660042"/>
          </a:xfrm>
        </p:spPr>
        <p:txBody>
          <a:bodyPr/>
          <a:lstStyle/>
          <a:p>
            <a:pPr eaLnBrk="1" hangingPunct="1"/>
            <a:r>
              <a:rPr lang="en-US" altLang="ja-JP" dirty="0" err="1"/>
              <a:t>calloc</a:t>
            </a:r>
            <a:r>
              <a:rPr lang="ja-JP" altLang="en-US" dirty="0"/>
              <a:t>関数による記憶域の動的な確保</a:t>
            </a:r>
            <a:endParaRPr lang="en-US" altLang="ja-JP" dirty="0"/>
          </a:p>
        </p:txBody>
      </p:sp>
      <p:sp>
        <p:nvSpPr>
          <p:cNvPr id="20487" name="AutoShape 6"/>
          <p:cNvSpPr>
            <a:spLocks noChangeArrowheads="1"/>
          </p:cNvSpPr>
          <p:nvPr/>
        </p:nvSpPr>
        <p:spPr bwMode="auto">
          <a:xfrm>
            <a:off x="1462113" y="6049020"/>
            <a:ext cx="1341196" cy="592149"/>
          </a:xfrm>
          <a:prstGeom prst="cube">
            <a:avLst>
              <a:gd name="adj" fmla="val 30555"/>
            </a:avLst>
          </a:prstGeom>
          <a:solidFill>
            <a:srgbClr val="FFFF99"/>
          </a:solidFill>
          <a:ln w="9525">
            <a:solidFill>
              <a:schemeClr val="tx1"/>
            </a:solidFill>
            <a:miter lim="800000"/>
            <a:headEnd/>
            <a:tailEnd/>
          </a:ln>
        </p:spPr>
        <p:txBody>
          <a:bodyPr wrap="none" anchor="ctr"/>
          <a:lstStyle/>
          <a:p>
            <a:pPr algn="ctr"/>
            <a:r>
              <a:rPr lang="en-US" altLang="ja-JP" b="0" dirty="0"/>
              <a:t>p</a:t>
            </a:r>
          </a:p>
        </p:txBody>
      </p:sp>
      <p:sp>
        <p:nvSpPr>
          <p:cNvPr id="20488" name="AutoShape 8"/>
          <p:cNvSpPr>
            <a:spLocks noChangeArrowheads="1"/>
          </p:cNvSpPr>
          <p:nvPr/>
        </p:nvSpPr>
        <p:spPr bwMode="auto">
          <a:xfrm>
            <a:off x="1462113" y="4763136"/>
            <a:ext cx="1341196" cy="1479552"/>
          </a:xfrm>
          <a:prstGeom prst="cube">
            <a:avLst>
              <a:gd name="adj" fmla="val 14199"/>
            </a:avLst>
          </a:prstGeom>
          <a:solidFill>
            <a:schemeClr val="bg1"/>
          </a:solidFill>
          <a:ln w="9525">
            <a:solidFill>
              <a:schemeClr val="tx1"/>
            </a:solidFill>
            <a:miter lim="800000"/>
            <a:headEnd/>
            <a:tailEnd/>
          </a:ln>
        </p:spPr>
        <p:txBody>
          <a:bodyPr wrap="none" anchor="ctr"/>
          <a:lstStyle/>
          <a:p>
            <a:pPr algn="ctr"/>
            <a:endParaRPr lang="en-US" altLang="ja-JP" b="0"/>
          </a:p>
        </p:txBody>
      </p:sp>
      <p:sp>
        <p:nvSpPr>
          <p:cNvPr id="416782" name="AutoShape 14"/>
          <p:cNvSpPr>
            <a:spLocks noChangeArrowheads="1"/>
          </p:cNvSpPr>
          <p:nvPr/>
        </p:nvSpPr>
        <p:spPr bwMode="auto">
          <a:xfrm>
            <a:off x="529508" y="3092170"/>
            <a:ext cx="2896080" cy="1123712"/>
          </a:xfrm>
          <a:prstGeom prst="roundRect">
            <a:avLst>
              <a:gd name="adj" fmla="val 16667"/>
            </a:avLst>
          </a:prstGeom>
          <a:solidFill>
            <a:srgbClr val="CCECFF"/>
          </a:solidFill>
          <a:ln w="9525" algn="ctr">
            <a:solidFill>
              <a:schemeClr val="tx1"/>
            </a:solidFill>
            <a:round/>
            <a:headEnd/>
            <a:tailEnd/>
          </a:ln>
          <a:effectLst/>
        </p:spPr>
        <p:txBody>
          <a:bodyPr wrap="square" anchor="ctr">
            <a:spAutoFit/>
          </a:bodyPr>
          <a:lstStyle/>
          <a:p>
            <a:pPr>
              <a:defRPr/>
            </a:pPr>
            <a:r>
              <a:rPr lang="en-US" altLang="ja-JP" sz="2000" b="0" dirty="0" err="1"/>
              <a:t>int</a:t>
            </a:r>
            <a:r>
              <a:rPr lang="ja-JP" altLang="en-US" sz="2000" b="0" dirty="0"/>
              <a:t>型</a:t>
            </a:r>
            <a:r>
              <a:rPr lang="ja-JP" altLang="en-US" sz="2000" dirty="0"/>
              <a:t>への</a:t>
            </a:r>
            <a:r>
              <a:rPr lang="ja-JP" altLang="en-US" sz="2000" b="0" dirty="0"/>
              <a:t>ポインタ型の変数を</a:t>
            </a:r>
            <a:r>
              <a:rPr lang="ja-JP" altLang="en-US" sz="2000" dirty="0"/>
              <a:t>宣言</a:t>
            </a:r>
            <a:endParaRPr lang="en-US" altLang="ja-JP" sz="2000" dirty="0"/>
          </a:p>
          <a:p>
            <a:pPr>
              <a:defRPr/>
            </a:pPr>
            <a:r>
              <a:rPr lang="en-US" altLang="ja-JP" sz="2000" dirty="0"/>
              <a:t>      </a:t>
            </a:r>
            <a:r>
              <a:rPr lang="en-US" altLang="ja-JP" sz="2000" dirty="0" err="1"/>
              <a:t>int</a:t>
            </a:r>
            <a:r>
              <a:rPr lang="en-US" altLang="ja-JP" sz="2000" dirty="0"/>
              <a:t> * p;</a:t>
            </a:r>
          </a:p>
        </p:txBody>
      </p:sp>
      <p:sp>
        <p:nvSpPr>
          <p:cNvPr id="20493" name="AutoShape 16"/>
          <p:cNvSpPr>
            <a:spLocks noChangeArrowheads="1"/>
          </p:cNvSpPr>
          <p:nvPr/>
        </p:nvSpPr>
        <p:spPr bwMode="auto">
          <a:xfrm>
            <a:off x="5428567" y="5623538"/>
            <a:ext cx="1204913" cy="576263"/>
          </a:xfrm>
          <a:prstGeom prst="cube">
            <a:avLst>
              <a:gd name="adj" fmla="val 25000"/>
            </a:avLst>
          </a:prstGeom>
          <a:solidFill>
            <a:schemeClr val="bg1"/>
          </a:solidFill>
          <a:ln w="9525">
            <a:solidFill>
              <a:schemeClr val="tx1"/>
            </a:solidFill>
            <a:miter lim="800000"/>
            <a:headEnd/>
            <a:tailEnd/>
          </a:ln>
        </p:spPr>
        <p:txBody>
          <a:bodyPr wrap="none" anchor="ctr"/>
          <a:lstStyle/>
          <a:p>
            <a:pPr algn="ctr"/>
            <a:r>
              <a:rPr lang="en-US" altLang="ja-JP" b="0" dirty="0"/>
              <a:t>...</a:t>
            </a:r>
          </a:p>
        </p:txBody>
      </p:sp>
      <p:sp>
        <p:nvSpPr>
          <p:cNvPr id="20494" name="AutoShape 17"/>
          <p:cNvSpPr>
            <a:spLocks noChangeArrowheads="1"/>
          </p:cNvSpPr>
          <p:nvPr/>
        </p:nvSpPr>
        <p:spPr bwMode="auto">
          <a:xfrm>
            <a:off x="5428567" y="5191738"/>
            <a:ext cx="1204913" cy="576263"/>
          </a:xfrm>
          <a:prstGeom prst="cube">
            <a:avLst>
              <a:gd name="adj" fmla="val 25000"/>
            </a:avLst>
          </a:prstGeom>
          <a:solidFill>
            <a:schemeClr val="accent1"/>
          </a:solidFill>
          <a:ln w="9525">
            <a:solidFill>
              <a:schemeClr val="tx1"/>
            </a:solidFill>
            <a:miter lim="800000"/>
            <a:headEnd/>
            <a:tailEnd/>
          </a:ln>
        </p:spPr>
        <p:txBody>
          <a:bodyPr wrap="none" anchor="ctr"/>
          <a:lstStyle/>
          <a:p>
            <a:pPr algn="ctr"/>
            <a:endParaRPr lang="en-US" altLang="ja-JP" b="0"/>
          </a:p>
        </p:txBody>
      </p:sp>
      <p:sp>
        <p:nvSpPr>
          <p:cNvPr id="20495" name="AutoShape 18"/>
          <p:cNvSpPr>
            <a:spLocks noChangeArrowheads="1"/>
          </p:cNvSpPr>
          <p:nvPr/>
        </p:nvSpPr>
        <p:spPr bwMode="auto">
          <a:xfrm>
            <a:off x="5428567" y="4759938"/>
            <a:ext cx="1204913" cy="576263"/>
          </a:xfrm>
          <a:prstGeom prst="cube">
            <a:avLst>
              <a:gd name="adj" fmla="val 25000"/>
            </a:avLst>
          </a:prstGeom>
          <a:solidFill>
            <a:schemeClr val="bg1"/>
          </a:solidFill>
          <a:ln w="9525">
            <a:solidFill>
              <a:schemeClr val="tx1"/>
            </a:solidFill>
            <a:miter lim="800000"/>
            <a:headEnd/>
            <a:tailEnd/>
          </a:ln>
        </p:spPr>
        <p:txBody>
          <a:bodyPr wrap="none" anchor="ctr"/>
          <a:lstStyle/>
          <a:p>
            <a:pPr algn="ctr"/>
            <a:endParaRPr lang="en-US" altLang="ja-JP" b="0"/>
          </a:p>
        </p:txBody>
      </p:sp>
      <p:cxnSp>
        <p:nvCxnSpPr>
          <p:cNvPr id="20497" name="AutoShape 20"/>
          <p:cNvCxnSpPr>
            <a:cxnSpLocks noChangeShapeType="1"/>
            <a:endCxn id="20494" idx="2"/>
          </p:cNvCxnSpPr>
          <p:nvPr/>
        </p:nvCxnSpPr>
        <p:spPr bwMode="auto">
          <a:xfrm rot="10800000">
            <a:off x="5428568" y="5551903"/>
            <a:ext cx="1" cy="837401"/>
          </a:xfrm>
          <a:prstGeom prst="bentConnector3">
            <a:avLst>
              <a:gd name="adj1" fmla="val 22860100000"/>
            </a:avLst>
          </a:prstGeom>
          <a:noFill/>
          <a:ln w="28575">
            <a:solidFill>
              <a:schemeClr val="tx1"/>
            </a:solidFill>
            <a:miter lim="800000"/>
            <a:headEnd/>
            <a:tailEnd type="triangle" w="med" len="med"/>
          </a:ln>
        </p:spPr>
      </p:cxnSp>
      <p:sp>
        <p:nvSpPr>
          <p:cNvPr id="20498" name="Text Box 25"/>
          <p:cNvSpPr txBox="1">
            <a:spLocks noChangeArrowheads="1"/>
          </p:cNvSpPr>
          <p:nvPr/>
        </p:nvSpPr>
        <p:spPr bwMode="auto">
          <a:xfrm>
            <a:off x="1411458" y="1928802"/>
            <a:ext cx="3493713" cy="830997"/>
          </a:xfrm>
          <a:prstGeom prst="rect">
            <a:avLst/>
          </a:prstGeom>
          <a:solidFill>
            <a:srgbClr val="FFFF99"/>
          </a:solidFill>
          <a:ln w="9525">
            <a:solidFill>
              <a:schemeClr val="tx1"/>
            </a:solidFill>
            <a:miter lim="800000"/>
            <a:headEnd/>
            <a:tailEnd/>
          </a:ln>
        </p:spPr>
        <p:txBody>
          <a:bodyPr wrap="none">
            <a:spAutoFit/>
          </a:bodyPr>
          <a:lstStyle/>
          <a:p>
            <a:r>
              <a:rPr lang="en-US" altLang="ja-JP" sz="2400" dirty="0"/>
              <a:t> </a:t>
            </a:r>
            <a:r>
              <a:rPr lang="en-US" altLang="ja-JP" sz="2400" dirty="0" err="1"/>
              <a:t>i</a:t>
            </a:r>
            <a:r>
              <a:rPr lang="en-US" altLang="ja-JP" sz="2400" b="0" dirty="0" err="1"/>
              <a:t>nt</a:t>
            </a:r>
            <a:r>
              <a:rPr lang="en-US" altLang="ja-JP" sz="2400" b="0" dirty="0"/>
              <a:t> * p; </a:t>
            </a:r>
          </a:p>
          <a:p>
            <a:r>
              <a:rPr lang="en-US" altLang="ja-JP" sz="2400" b="0" dirty="0"/>
              <a:t> p = </a:t>
            </a:r>
            <a:r>
              <a:rPr lang="en-US" altLang="ja-JP" sz="2400" b="0" dirty="0" err="1"/>
              <a:t>calloc</a:t>
            </a:r>
            <a:r>
              <a:rPr lang="en-US" altLang="ja-JP" sz="2400" b="0" dirty="0"/>
              <a:t> (1, </a:t>
            </a:r>
            <a:r>
              <a:rPr lang="en-US" altLang="ja-JP" sz="2400" b="0" dirty="0" err="1"/>
              <a:t>sizeof</a:t>
            </a:r>
            <a:r>
              <a:rPr lang="en-US" altLang="ja-JP" sz="2400" b="0" dirty="0"/>
              <a:t> (</a:t>
            </a:r>
            <a:r>
              <a:rPr lang="en-US" altLang="ja-JP" sz="2400" b="0" dirty="0" err="1"/>
              <a:t>int</a:t>
            </a:r>
            <a:r>
              <a:rPr lang="en-US" altLang="ja-JP" sz="2400" b="0" dirty="0"/>
              <a:t>) ); </a:t>
            </a:r>
            <a:endParaRPr lang="ja-JP" altLang="en-US" sz="2400" b="0" dirty="0"/>
          </a:p>
        </p:txBody>
      </p:sp>
      <p:sp>
        <p:nvSpPr>
          <p:cNvPr id="34" name="AutoShape 14"/>
          <p:cNvSpPr>
            <a:spLocks noChangeArrowheads="1"/>
          </p:cNvSpPr>
          <p:nvPr/>
        </p:nvSpPr>
        <p:spPr bwMode="auto">
          <a:xfrm>
            <a:off x="3932452" y="2965237"/>
            <a:ext cx="4844428" cy="1464231"/>
          </a:xfrm>
          <a:prstGeom prst="roundRect">
            <a:avLst>
              <a:gd name="adj" fmla="val 16667"/>
            </a:avLst>
          </a:prstGeom>
          <a:solidFill>
            <a:srgbClr val="CCECFF"/>
          </a:solidFill>
          <a:ln w="9525" algn="ctr">
            <a:solidFill>
              <a:schemeClr val="tx1"/>
            </a:solidFill>
            <a:round/>
            <a:headEnd/>
            <a:tailEnd/>
          </a:ln>
          <a:effectLst/>
        </p:spPr>
        <p:txBody>
          <a:bodyPr wrap="square" anchor="ctr">
            <a:spAutoFit/>
          </a:bodyPr>
          <a:lstStyle/>
          <a:p>
            <a:pPr>
              <a:defRPr/>
            </a:pPr>
            <a:r>
              <a:rPr lang="en-US" altLang="ja-JP" sz="2000" dirty="0" err="1"/>
              <a:t>calloc</a:t>
            </a:r>
            <a:r>
              <a:rPr lang="ja-JP" altLang="en-US" sz="2000" dirty="0"/>
              <a:t>関数呼び出し時に</a:t>
            </a:r>
            <a:r>
              <a:rPr lang="en-US" altLang="ja-JP" sz="2000" dirty="0" err="1"/>
              <a:t>int</a:t>
            </a:r>
            <a:r>
              <a:rPr lang="ja-JP" altLang="en-US" sz="2000" dirty="0"/>
              <a:t>型の長さ</a:t>
            </a:r>
            <a:r>
              <a:rPr lang="en-US" altLang="ja-JP" sz="2000" dirty="0"/>
              <a:t>1</a:t>
            </a:r>
            <a:r>
              <a:rPr lang="ja-JP" altLang="en-US" sz="2000" dirty="0"/>
              <a:t>の配列の領域が確保され、その先頭要素へのポインタが</a:t>
            </a:r>
            <a:r>
              <a:rPr lang="en-US" altLang="ja-JP" sz="2000" dirty="0"/>
              <a:t>p</a:t>
            </a:r>
            <a:r>
              <a:rPr lang="ja-JP" altLang="en-US" sz="2000" dirty="0"/>
              <a:t>に代入される。</a:t>
            </a:r>
            <a:endParaRPr lang="en-US" altLang="ja-JP" sz="2000" dirty="0"/>
          </a:p>
          <a:p>
            <a:r>
              <a:rPr lang="en-US" altLang="ja-JP" sz="2000" dirty="0"/>
              <a:t>       p = </a:t>
            </a:r>
            <a:r>
              <a:rPr lang="en-US" altLang="ja-JP" sz="2000" dirty="0" err="1"/>
              <a:t>calloc</a:t>
            </a:r>
            <a:r>
              <a:rPr lang="en-US" altLang="ja-JP" sz="2000" dirty="0"/>
              <a:t> (1, </a:t>
            </a:r>
            <a:r>
              <a:rPr lang="en-US" altLang="ja-JP" sz="2000" dirty="0" err="1"/>
              <a:t>sizeof</a:t>
            </a:r>
            <a:r>
              <a:rPr lang="en-US" altLang="ja-JP" sz="2000" dirty="0"/>
              <a:t> (</a:t>
            </a:r>
            <a:r>
              <a:rPr lang="en-US" altLang="ja-JP" sz="2000" dirty="0" err="1"/>
              <a:t>int</a:t>
            </a:r>
            <a:r>
              <a:rPr lang="en-US" altLang="ja-JP" sz="2000" dirty="0"/>
              <a:t>) ); </a:t>
            </a:r>
            <a:endParaRPr lang="ja-JP" alt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s</a:t>
            </a:r>
            <a:r>
              <a:rPr kumimoji="1" lang="en-US" altLang="ja-JP" dirty="0" err="1"/>
              <a:t>izeof</a:t>
            </a:r>
            <a:r>
              <a:rPr kumimoji="1" lang="ja-JP" altLang="en-US" dirty="0"/>
              <a:t>演算子</a:t>
            </a:r>
          </a:p>
        </p:txBody>
      </p:sp>
      <p:sp>
        <p:nvSpPr>
          <p:cNvPr id="4" name="テキスト ボックス 3"/>
          <p:cNvSpPr txBox="1"/>
          <p:nvPr/>
        </p:nvSpPr>
        <p:spPr>
          <a:xfrm>
            <a:off x="1000100" y="1428736"/>
            <a:ext cx="7500990" cy="830997"/>
          </a:xfrm>
          <a:prstGeom prst="rect">
            <a:avLst/>
          </a:prstGeom>
          <a:noFill/>
        </p:spPr>
        <p:txBody>
          <a:bodyPr wrap="square" rtlCol="0">
            <a:spAutoFit/>
          </a:bodyPr>
          <a:lstStyle/>
          <a:p>
            <a:r>
              <a:rPr lang="en-US" altLang="ja-JP" sz="2400" dirty="0" err="1"/>
              <a:t>s</a:t>
            </a:r>
            <a:r>
              <a:rPr kumimoji="1" lang="en-US" altLang="ja-JP" sz="2400" dirty="0" err="1"/>
              <a:t>izeof</a:t>
            </a:r>
            <a:r>
              <a:rPr kumimoji="1" lang="ja-JP" altLang="en-US" sz="2400" dirty="0"/>
              <a:t>演算子は、型式</a:t>
            </a:r>
            <a:r>
              <a:rPr kumimoji="1" lang="en-US" altLang="ja-JP" sz="2400" dirty="0"/>
              <a:t>(type expression)</a:t>
            </a:r>
            <a:r>
              <a:rPr kumimoji="1" lang="ja-JP" altLang="en-US" sz="2400" dirty="0"/>
              <a:t>を引数にとる。評価結果は、その型のサイズである。</a:t>
            </a:r>
          </a:p>
        </p:txBody>
      </p:sp>
      <p:sp>
        <p:nvSpPr>
          <p:cNvPr id="5" name="テキスト ボックス 4"/>
          <p:cNvSpPr txBox="1"/>
          <p:nvPr/>
        </p:nvSpPr>
        <p:spPr>
          <a:xfrm>
            <a:off x="1428727" y="2428868"/>
            <a:ext cx="800219" cy="461665"/>
          </a:xfrm>
          <a:prstGeom prst="rect">
            <a:avLst/>
          </a:prstGeom>
          <a:noFill/>
        </p:spPr>
        <p:txBody>
          <a:bodyPr wrap="none" rtlCol="0">
            <a:spAutoFit/>
          </a:bodyPr>
          <a:lstStyle/>
          <a:p>
            <a:r>
              <a:rPr kumimoji="1" lang="ja-JP" altLang="en-US" sz="2400" dirty="0"/>
              <a:t>構文</a:t>
            </a:r>
          </a:p>
        </p:txBody>
      </p:sp>
      <p:sp>
        <p:nvSpPr>
          <p:cNvPr id="6" name="テキスト ボックス 5"/>
          <p:cNvSpPr txBox="1"/>
          <p:nvPr/>
        </p:nvSpPr>
        <p:spPr>
          <a:xfrm>
            <a:off x="2214545" y="2928934"/>
            <a:ext cx="1771126" cy="461665"/>
          </a:xfrm>
          <a:prstGeom prst="rect">
            <a:avLst/>
          </a:prstGeom>
          <a:solidFill>
            <a:srgbClr val="FFFF00"/>
          </a:solidFill>
          <a:ln>
            <a:solidFill>
              <a:schemeClr val="tx1"/>
            </a:solidFill>
          </a:ln>
        </p:spPr>
        <p:txBody>
          <a:bodyPr wrap="none" rtlCol="0">
            <a:spAutoFit/>
          </a:bodyPr>
          <a:lstStyle/>
          <a:p>
            <a:r>
              <a:rPr lang="en-US" altLang="ja-JP" sz="2400" dirty="0" err="1"/>
              <a:t>s</a:t>
            </a:r>
            <a:r>
              <a:rPr kumimoji="1" lang="en-US" altLang="ja-JP" sz="2400" dirty="0" err="1"/>
              <a:t>izeof</a:t>
            </a:r>
            <a:r>
              <a:rPr kumimoji="1" lang="en-US" altLang="ja-JP" sz="2400" dirty="0"/>
              <a:t> (</a:t>
            </a:r>
            <a:r>
              <a:rPr kumimoji="1" lang="ja-JP" altLang="en-US" sz="2400" dirty="0"/>
              <a:t>型式</a:t>
            </a:r>
            <a:r>
              <a:rPr kumimoji="1" lang="en-US" altLang="ja-JP" sz="2400" dirty="0"/>
              <a:t>)</a:t>
            </a:r>
            <a:endParaRPr kumimoji="1" lang="ja-JP" altLang="en-US" sz="2400" dirty="0"/>
          </a:p>
        </p:txBody>
      </p:sp>
      <p:sp>
        <p:nvSpPr>
          <p:cNvPr id="7" name="テキスト ボックス 6"/>
          <p:cNvSpPr txBox="1"/>
          <p:nvPr/>
        </p:nvSpPr>
        <p:spPr>
          <a:xfrm>
            <a:off x="1428727" y="3500438"/>
            <a:ext cx="800219" cy="461665"/>
          </a:xfrm>
          <a:prstGeom prst="rect">
            <a:avLst/>
          </a:prstGeom>
          <a:noFill/>
        </p:spPr>
        <p:txBody>
          <a:bodyPr wrap="none" rtlCol="0">
            <a:spAutoFit/>
          </a:bodyPr>
          <a:lstStyle/>
          <a:p>
            <a:r>
              <a:rPr lang="ja-JP" altLang="en-US" sz="2400" dirty="0"/>
              <a:t>意味</a:t>
            </a:r>
            <a:endParaRPr kumimoji="1" lang="en-US" altLang="ja-JP" sz="2400" dirty="0"/>
          </a:p>
        </p:txBody>
      </p:sp>
      <p:sp>
        <p:nvSpPr>
          <p:cNvPr id="8" name="テキスト ボックス 7"/>
          <p:cNvSpPr txBox="1"/>
          <p:nvPr/>
        </p:nvSpPr>
        <p:spPr>
          <a:xfrm>
            <a:off x="2214546" y="4000504"/>
            <a:ext cx="5286412" cy="461665"/>
          </a:xfrm>
          <a:prstGeom prst="rect">
            <a:avLst/>
          </a:prstGeom>
          <a:solidFill>
            <a:srgbClr val="92D050"/>
          </a:solidFill>
          <a:ln>
            <a:solidFill>
              <a:schemeClr val="tx1"/>
            </a:solidFill>
          </a:ln>
        </p:spPr>
        <p:txBody>
          <a:bodyPr wrap="square" rtlCol="0">
            <a:spAutoFit/>
          </a:bodyPr>
          <a:lstStyle/>
          <a:p>
            <a:r>
              <a:rPr lang="en-US" altLang="ja-JP" sz="2400" dirty="0" err="1"/>
              <a:t>s</a:t>
            </a:r>
            <a:r>
              <a:rPr kumimoji="1" lang="en-US" altLang="ja-JP" sz="2400" dirty="0" err="1"/>
              <a:t>izeof</a:t>
            </a:r>
            <a:r>
              <a:rPr kumimoji="1" lang="en-US" altLang="ja-JP" sz="2400" dirty="0"/>
              <a:t> (t)</a:t>
            </a:r>
            <a:r>
              <a:rPr lang="ja-JP" altLang="en-US" sz="2400" dirty="0"/>
              <a:t> の評価結果は</a:t>
            </a:r>
            <a:r>
              <a:rPr lang="en-US" altLang="ja-JP" sz="2400" dirty="0"/>
              <a:t>t</a:t>
            </a:r>
            <a:r>
              <a:rPr lang="ja-JP" altLang="en-US" sz="2400" dirty="0"/>
              <a:t>のサイズである</a:t>
            </a:r>
            <a:endParaRPr kumimoji="1" lang="ja-JP" altLang="en-US" sz="2400" dirty="0"/>
          </a:p>
        </p:txBody>
      </p:sp>
      <p:sp>
        <p:nvSpPr>
          <p:cNvPr id="9" name="テキスト ボックス 8"/>
          <p:cNvSpPr txBox="1"/>
          <p:nvPr/>
        </p:nvSpPr>
        <p:spPr>
          <a:xfrm>
            <a:off x="1115616" y="4653136"/>
            <a:ext cx="7029994" cy="1938992"/>
          </a:xfrm>
          <a:prstGeom prst="rect">
            <a:avLst/>
          </a:prstGeom>
          <a:noFill/>
        </p:spPr>
        <p:txBody>
          <a:bodyPr wrap="square" rtlCol="0">
            <a:spAutoFit/>
          </a:bodyPr>
          <a:lstStyle/>
          <a:p>
            <a:r>
              <a:rPr lang="ja-JP" altLang="en-US" sz="2400" dirty="0"/>
              <a:t>型式は、</a:t>
            </a:r>
            <a:r>
              <a:rPr lang="en-US" altLang="ja-JP" sz="2400" dirty="0" err="1"/>
              <a:t>int</a:t>
            </a:r>
            <a:r>
              <a:rPr lang="en-US" altLang="ja-JP" sz="2400" dirty="0"/>
              <a:t>, double, char</a:t>
            </a:r>
            <a:r>
              <a:rPr lang="ja-JP" altLang="en-US" sz="2400" dirty="0"/>
              <a:t>等の基本型、</a:t>
            </a:r>
            <a:r>
              <a:rPr lang="en-US" altLang="ja-JP" sz="2400" dirty="0" err="1"/>
              <a:t>int</a:t>
            </a:r>
            <a:r>
              <a:rPr lang="en-US" altLang="ja-JP" sz="2400" dirty="0"/>
              <a:t> [3]</a:t>
            </a:r>
            <a:r>
              <a:rPr lang="ja-JP" altLang="en-US" sz="2400" dirty="0"/>
              <a:t>等の配列型、</a:t>
            </a:r>
            <a:r>
              <a:rPr lang="en-US" altLang="ja-JP" sz="2400" dirty="0" err="1"/>
              <a:t>struct</a:t>
            </a:r>
            <a:r>
              <a:rPr lang="en-US" altLang="ja-JP" sz="2400" dirty="0"/>
              <a:t> {</a:t>
            </a:r>
            <a:r>
              <a:rPr lang="en-US" altLang="ja-JP" sz="2400" dirty="0" err="1"/>
              <a:t>int</a:t>
            </a:r>
            <a:r>
              <a:rPr lang="en-US" altLang="ja-JP" sz="2400" dirty="0"/>
              <a:t> </a:t>
            </a:r>
            <a:r>
              <a:rPr lang="en-US" altLang="ja-JP" sz="2400" dirty="0" err="1"/>
              <a:t>px</a:t>
            </a:r>
            <a:r>
              <a:rPr lang="en-US" altLang="ja-JP" sz="2400" dirty="0"/>
              <a:t>; </a:t>
            </a:r>
            <a:r>
              <a:rPr lang="en-US" altLang="ja-JP" sz="2400" dirty="0" err="1"/>
              <a:t>int</a:t>
            </a:r>
            <a:r>
              <a:rPr lang="en-US" altLang="ja-JP" sz="2400" dirty="0"/>
              <a:t> </a:t>
            </a:r>
            <a:r>
              <a:rPr lang="en-US" altLang="ja-JP" sz="2400" dirty="0" err="1"/>
              <a:t>py</a:t>
            </a:r>
            <a:r>
              <a:rPr lang="en-US" altLang="ja-JP" sz="2400" dirty="0"/>
              <a:t>;} </a:t>
            </a:r>
            <a:r>
              <a:rPr lang="ja-JP" altLang="en-US" sz="2400" dirty="0"/>
              <a:t>等の構造体型、</a:t>
            </a:r>
            <a:r>
              <a:rPr lang="en-US" altLang="ja-JP" sz="2400" dirty="0" err="1"/>
              <a:t>int</a:t>
            </a:r>
            <a:r>
              <a:rPr lang="en-US" altLang="ja-JP" sz="2400" dirty="0"/>
              <a:t> *</a:t>
            </a:r>
            <a:r>
              <a:rPr lang="ja-JP" altLang="en-US" sz="2400" dirty="0"/>
              <a:t>等のポインタ型、</a:t>
            </a:r>
            <a:r>
              <a:rPr lang="en-US" altLang="ja-JP" sz="2400" dirty="0"/>
              <a:t> </a:t>
            </a:r>
            <a:r>
              <a:rPr lang="en-US" altLang="ja-JP" sz="2400" dirty="0" err="1"/>
              <a:t>typedef</a:t>
            </a:r>
            <a:r>
              <a:rPr lang="ja-JP" altLang="en-US" sz="2400" dirty="0"/>
              <a:t>で定義した型名、あるいはこれらの組み合わせなどである。詳しくは教科書あるいは規格書を参照。</a:t>
            </a:r>
            <a:endParaRPr kumimoji="1" lang="ja-JP" altLang="en-US" sz="2400"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1024</TotalTime>
  <Words>6247</Words>
  <Application>Microsoft Macintosh PowerPoint</Application>
  <PresentationFormat>画面に合わせる (4:3)</PresentationFormat>
  <Paragraphs>622</Paragraphs>
  <Slides>53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53</vt:i4>
      </vt:variant>
    </vt:vector>
  </HeadingPairs>
  <TitlesOfParts>
    <vt:vector size="60" baseType="lpstr">
      <vt:lpstr>ＭＳ Ｐゴシック</vt:lpstr>
      <vt:lpstr>News Gothic</vt:lpstr>
      <vt:lpstr>Arial</vt:lpstr>
      <vt:lpstr>Calibri</vt:lpstr>
      <vt:lpstr>Courier New</vt:lpstr>
      <vt:lpstr>Wingdings</vt:lpstr>
      <vt:lpstr>Office テーマ</vt:lpstr>
      <vt:lpstr>プログラミング入門２</vt:lpstr>
      <vt:lpstr>今日の内容</vt:lpstr>
      <vt:lpstr>動的な記憶域確保</vt:lpstr>
      <vt:lpstr>ヒープ領域(heap)</vt:lpstr>
      <vt:lpstr>calloc関数</vt:lpstr>
      <vt:lpstr>ヌルポインタ（空ポインタ）</vt:lpstr>
      <vt:lpstr>例（打ち込んで確認）</vt:lpstr>
      <vt:lpstr>解説</vt:lpstr>
      <vt:lpstr>sizeof演算子</vt:lpstr>
      <vt:lpstr>例（打ち込んで確認）</vt:lpstr>
      <vt:lpstr>void へのポインタ型</vt:lpstr>
      <vt:lpstr>free関数 :  記憶域の解放</vt:lpstr>
      <vt:lpstr>例</vt:lpstr>
      <vt:lpstr>確保した領域へキーボードからの入力を書き込む例（打ち込んで確認）</vt:lpstr>
      <vt:lpstr>1次元配列の動的確保</vt:lpstr>
      <vt:lpstr>例（打ち込んで確認）</vt:lpstr>
      <vt:lpstr>リスト（新・明解C言語実践編12章参照）</vt:lpstr>
      <vt:lpstr>リストの要素1つ分のデータ構造</vt:lpstr>
      <vt:lpstr>リストの例</vt:lpstr>
      <vt:lpstr>共用体</vt:lpstr>
      <vt:lpstr>構造体（復習）</vt:lpstr>
      <vt:lpstr>共用体型を表す型式</vt:lpstr>
      <vt:lpstr>共用体型を表す型式の構文</vt:lpstr>
      <vt:lpstr>共用体型の変数の宣言</vt:lpstr>
      <vt:lpstr>共用体のメンバー</vt:lpstr>
      <vt:lpstr>共用体のメンバーアクセス</vt:lpstr>
      <vt:lpstr>例（打ち込んで確認）</vt:lpstr>
      <vt:lpstr>共用体の初期化</vt:lpstr>
      <vt:lpstr>共用体型に名前をつける例</vt:lpstr>
      <vt:lpstr>共用体の代入</vt:lpstr>
      <vt:lpstr>その他</vt:lpstr>
      <vt:lpstr>列挙体</vt:lpstr>
      <vt:lpstr>例（打ち込んで確認）</vt:lpstr>
      <vt:lpstr>数を指定する例</vt:lpstr>
      <vt:lpstr>列挙体型の変数の宣言</vt:lpstr>
      <vt:lpstr>typedefを使う場合</vt:lpstr>
      <vt:lpstr>基本課題１</vt:lpstr>
      <vt:lpstr>基本課題２</vt:lpstr>
      <vt:lpstr>発展課題１</vt:lpstr>
      <vt:lpstr>発展課題２</vt:lpstr>
      <vt:lpstr>発展課題３</vt:lpstr>
      <vt:lpstr>発展課題４</vt:lpstr>
      <vt:lpstr>発展課題５</vt:lpstr>
      <vt:lpstr>発展課題６</vt:lpstr>
      <vt:lpstr> 発展課題1の補足: 構造体配列の動的確保 （2次元の点の座標での例）</vt:lpstr>
      <vt:lpstr>scanfについて</vt:lpstr>
      <vt:lpstr>scanfについて（続き）</vt:lpstr>
      <vt:lpstr>参考課題１</vt:lpstr>
      <vt:lpstr>参考課題１  解答例</vt:lpstr>
      <vt:lpstr>参考課題２</vt:lpstr>
      <vt:lpstr>参考課題２の解答例</vt:lpstr>
      <vt:lpstr>参考課題３</vt:lpstr>
      <vt:lpstr>参考課題３の解答例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dc:title>
  <dc:creator>sasano</dc:creator>
  <cp:lastModifiedBy>篠埜　功</cp:lastModifiedBy>
  <cp:revision>555</cp:revision>
  <dcterms:created xsi:type="dcterms:W3CDTF">2009-12-04T09:18:28Z</dcterms:created>
  <dcterms:modified xsi:type="dcterms:W3CDTF">2021-12-06T06:49:41Z</dcterms:modified>
</cp:coreProperties>
</file>