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9" r:id="rId4"/>
    <p:sldId id="258" r:id="rId5"/>
    <p:sldId id="260" r:id="rId6"/>
    <p:sldId id="283" r:id="rId7"/>
    <p:sldId id="261" r:id="rId8"/>
    <p:sldId id="262" r:id="rId9"/>
    <p:sldId id="280" r:id="rId10"/>
    <p:sldId id="281" r:id="rId11"/>
    <p:sldId id="263" r:id="rId12"/>
    <p:sldId id="264" r:id="rId13"/>
    <p:sldId id="265" r:id="rId14"/>
    <p:sldId id="266" r:id="rId15"/>
    <p:sldId id="267" r:id="rId16"/>
    <p:sldId id="268" r:id="rId17"/>
    <p:sldId id="333" r:id="rId18"/>
    <p:sldId id="334" r:id="rId19"/>
    <p:sldId id="335"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15" r:id="rId38"/>
    <p:sldId id="325" r:id="rId39"/>
    <p:sldId id="317" r:id="rId40"/>
    <p:sldId id="318" r:id="rId41"/>
    <p:sldId id="319" r:id="rId42"/>
    <p:sldId id="331" r:id="rId43"/>
    <p:sldId id="332" r:id="rId44"/>
    <p:sldId id="336" r:id="rId45"/>
    <p:sldId id="320" r:id="rId46"/>
    <p:sldId id="321" r:id="rId47"/>
    <p:sldId id="322" r:id="rId48"/>
    <p:sldId id="323" r:id="rId49"/>
    <p:sldId id="324" r:id="rId50"/>
    <p:sldId id="327" r:id="rId51"/>
    <p:sldId id="328" r:id="rId52"/>
    <p:sldId id="329" r:id="rId53"/>
    <p:sldId id="330" r:id="rId5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64" autoAdjust="0"/>
    <p:restoredTop sz="94676"/>
  </p:normalViewPr>
  <p:slideViewPr>
    <p:cSldViewPr snapToGrid="0" snapToObjects="1">
      <p:cViewPr varScale="1">
        <p:scale>
          <a:sx n="106" d="100"/>
          <a:sy n="106" d="100"/>
        </p:scale>
        <p:origin x="186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8921-612C-4D4E-97E7-B4FDA0D9F335}" type="datetimeFigureOut">
              <a:rPr kumimoji="1" lang="ja-JP" altLang="en-US" smtClean="0"/>
              <a:t>2021/12/6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3B2E00-E101-E543-88EB-E4170DDDCC77}" type="slidenum">
              <a:rPr kumimoji="1" lang="ja-JP" altLang="en-US" smtClean="0"/>
              <a:t>‹#›</a:t>
            </a:fld>
            <a:endParaRPr kumimoji="1" lang="ja-JP" altLang="en-US"/>
          </a:p>
        </p:txBody>
      </p:sp>
    </p:spTree>
    <p:extLst>
      <p:ext uri="{BB962C8B-B14F-4D97-AF65-F5344CB8AC3E}">
        <p14:creationId xmlns:p14="http://schemas.microsoft.com/office/powerpoint/2010/main" val="2937048995"/>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30</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155699"/>
          </a:xfrm>
        </p:spPr>
        <p:txBody>
          <a:bodyPr/>
          <a:lstStyle/>
          <a:p>
            <a:r>
              <a:rPr lang="ja-JP" altLang="en-US" dirty="0"/>
              <a:t>プログラミング入門２</a:t>
            </a:r>
            <a:endParaRPr kumimoji="1" lang="ja-JP" altLang="en-US" dirty="0"/>
          </a:p>
        </p:txBody>
      </p:sp>
      <p:sp>
        <p:nvSpPr>
          <p:cNvPr id="4" name="テキスト ボックス 3"/>
          <p:cNvSpPr txBox="1"/>
          <p:nvPr/>
        </p:nvSpPr>
        <p:spPr>
          <a:xfrm>
            <a:off x="1903680" y="3578317"/>
            <a:ext cx="5422894" cy="1077218"/>
          </a:xfrm>
          <a:prstGeom prst="rect">
            <a:avLst/>
          </a:prstGeom>
          <a:noFill/>
        </p:spPr>
        <p:txBody>
          <a:bodyPr wrap="square" rtlCol="0">
            <a:spAutoFit/>
          </a:bodyPr>
          <a:lstStyle/>
          <a:p>
            <a:pPr algn="ctr"/>
            <a:r>
              <a:rPr kumimoji="1" lang="ja-JP" altLang="en-US" sz="3200" dirty="0"/>
              <a:t>第</a:t>
            </a:r>
            <a:r>
              <a:rPr lang="ja-JP" altLang="en-US" sz="3200" dirty="0"/>
              <a:t>１０</a:t>
            </a:r>
            <a:r>
              <a:rPr kumimoji="1" lang="ja-JP" altLang="en-US" sz="3200" dirty="0"/>
              <a:t>回</a:t>
            </a:r>
            <a:r>
              <a:rPr kumimoji="1" lang="en-US" altLang="ja-JP" sz="3200" dirty="0"/>
              <a:t>  </a:t>
            </a:r>
            <a:r>
              <a:rPr kumimoji="1" lang="ja-JP" altLang="en-US" sz="3200" dirty="0"/>
              <a:t>動的な領域確保、</a:t>
            </a:r>
            <a:endParaRPr kumimoji="1" lang="en-US" altLang="ja-JP" sz="3200" dirty="0"/>
          </a:p>
          <a:p>
            <a:pPr algn="ctr"/>
            <a:r>
              <a:rPr kumimoji="1" lang="ja-JP" altLang="en-US" sz="3200" dirty="0"/>
              <a:t>共用体、列挙体</a:t>
            </a:r>
          </a:p>
        </p:txBody>
      </p:sp>
      <p:sp>
        <p:nvSpPr>
          <p:cNvPr id="5" name="テキスト ボックス 4"/>
          <p:cNvSpPr txBox="1"/>
          <p:nvPr/>
        </p:nvSpPr>
        <p:spPr>
          <a:xfrm>
            <a:off x="2857488" y="4929198"/>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例（打ち込んで確認）</a:t>
            </a:r>
            <a:endParaRPr kumimoji="1" lang="ja-JP" altLang="en-US" dirty="0"/>
          </a:p>
        </p:txBody>
      </p:sp>
      <p:sp>
        <p:nvSpPr>
          <p:cNvPr id="4" name="正方形/長方形 3"/>
          <p:cNvSpPr/>
          <p:nvPr/>
        </p:nvSpPr>
        <p:spPr>
          <a:xfrm>
            <a:off x="1428728" y="1285860"/>
            <a:ext cx="5929354"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typedef</a:t>
            </a:r>
            <a:r>
              <a:rPr lang="en-US" altLang="ja-JP" sz="2400" dirty="0"/>
              <a:t> </a:t>
            </a:r>
            <a:r>
              <a:rPr lang="en-US" altLang="ja-JP" sz="2400" dirty="0" err="1"/>
              <a:t>struct</a:t>
            </a:r>
            <a:r>
              <a:rPr lang="en-US" altLang="ja-JP" sz="2400" dirty="0"/>
              <a:t> {</a:t>
            </a:r>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point;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%d\n", </a:t>
            </a:r>
            <a:r>
              <a:rPr lang="en-US" altLang="ja-JP" sz="2400" dirty="0" err="1"/>
              <a:t>sizeof</a:t>
            </a:r>
            <a:r>
              <a:rPr lang="en-US" altLang="ja-JP" sz="2400" dirty="0"/>
              <a:t>(</a:t>
            </a:r>
            <a:r>
              <a:rPr lang="en-US" altLang="ja-JP" sz="2400" dirty="0" err="1"/>
              <a:t>int</a:t>
            </a:r>
            <a:r>
              <a:rPr lang="en-US" altLang="ja-JP" sz="2400" dirty="0"/>
              <a:t>));</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[3] : %d\n", </a:t>
            </a:r>
            <a:r>
              <a:rPr lang="en-US" altLang="ja-JP" sz="2400" dirty="0" err="1"/>
              <a:t>sizeof</a:t>
            </a:r>
            <a:r>
              <a:rPr lang="en-US" altLang="ja-JP" sz="2400" dirty="0"/>
              <a:t>(</a:t>
            </a:r>
            <a:r>
              <a:rPr lang="en-US" altLang="ja-JP" sz="2400" dirty="0" err="1"/>
              <a:t>int</a:t>
            </a:r>
            <a:r>
              <a:rPr lang="en-US" altLang="ja-JP" sz="2400" dirty="0"/>
              <a:t>[3]));</a:t>
            </a:r>
          </a:p>
          <a:p>
            <a:r>
              <a:rPr lang="en-US" altLang="ja-JP" sz="2400" dirty="0"/>
              <a:t>  </a:t>
            </a:r>
            <a:r>
              <a:rPr lang="en-US" altLang="ja-JP" sz="2400" dirty="0" err="1"/>
              <a:t>printf</a:t>
            </a:r>
            <a:r>
              <a:rPr lang="en-US" altLang="ja-JP" sz="2400" dirty="0"/>
              <a:t> ("</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 : %d\n",</a:t>
            </a:r>
          </a:p>
          <a:p>
            <a:r>
              <a:rPr lang="en-US" altLang="ja-JP" sz="2400" dirty="0"/>
              <a:t>         </a:t>
            </a:r>
            <a:r>
              <a:rPr lang="ja-JP" altLang="en-US" sz="2400" dirty="0"/>
              <a:t>     </a:t>
            </a:r>
            <a:r>
              <a:rPr lang="en-US" altLang="ja-JP" sz="2400" dirty="0"/>
              <a:t> </a:t>
            </a:r>
            <a:r>
              <a:rPr lang="en-US" altLang="ja-JP" sz="2400" dirty="0" err="1"/>
              <a:t>sizeof</a:t>
            </a:r>
            <a:r>
              <a:rPr lang="en-US" altLang="ja-JP" sz="2400" dirty="0"/>
              <a:t>(</a:t>
            </a:r>
            <a:r>
              <a:rPr lang="en-US" altLang="ja-JP" sz="2400" dirty="0" err="1"/>
              <a:t>struct</a:t>
            </a:r>
            <a:r>
              <a:rPr lang="en-US" altLang="ja-JP" sz="2400" dirty="0"/>
              <a:t> {</a:t>
            </a:r>
            <a:r>
              <a:rPr lang="en-US" altLang="ja-JP" sz="2400" dirty="0" err="1"/>
              <a:t>int</a:t>
            </a:r>
            <a:r>
              <a:rPr lang="en-US" altLang="ja-JP" sz="2400" dirty="0"/>
              <a:t> x; </a:t>
            </a:r>
            <a:r>
              <a:rPr lang="en-US" altLang="ja-JP" sz="2400" dirty="0" err="1"/>
              <a:t>int</a:t>
            </a:r>
            <a:r>
              <a:rPr lang="en-US" altLang="ja-JP" sz="2400" dirty="0"/>
              <a:t> y;}));</a:t>
            </a:r>
          </a:p>
          <a:p>
            <a:r>
              <a:rPr lang="en-US" altLang="ja-JP" sz="2400" dirty="0"/>
              <a:t>  </a:t>
            </a:r>
            <a:r>
              <a:rPr lang="en-US" altLang="ja-JP" sz="2400" dirty="0" err="1"/>
              <a:t>printf</a:t>
            </a:r>
            <a:r>
              <a:rPr lang="en-US" altLang="ja-JP" sz="2400" dirty="0"/>
              <a:t> ("point: %d\n", </a:t>
            </a:r>
            <a:r>
              <a:rPr lang="en-US" altLang="ja-JP" sz="2400" dirty="0" err="1"/>
              <a:t>sizeof</a:t>
            </a:r>
            <a:r>
              <a:rPr lang="en-US" altLang="ja-JP" sz="2400" dirty="0"/>
              <a:t>(point));</a:t>
            </a:r>
          </a:p>
          <a:p>
            <a:r>
              <a:rPr lang="en-US" altLang="ja-JP" sz="2400" dirty="0"/>
              <a:t>  </a:t>
            </a:r>
            <a:r>
              <a:rPr lang="en-US" altLang="ja-JP" sz="2400" dirty="0" err="1"/>
              <a:t>printf</a:t>
            </a:r>
            <a:r>
              <a:rPr lang="en-US" altLang="ja-JP" sz="2400" dirty="0"/>
              <a:t> ("point *: %d\n", </a:t>
            </a:r>
            <a:r>
              <a:rPr lang="en-US" altLang="ja-JP" sz="2400" dirty="0" err="1"/>
              <a:t>sizeof</a:t>
            </a:r>
            <a:r>
              <a:rPr lang="en-US" altLang="ja-JP" sz="2400" dirty="0"/>
              <a:t>(point *));</a:t>
            </a:r>
          </a:p>
          <a:p>
            <a:r>
              <a:rPr lang="en-US" altLang="ja-JP" sz="2400" dirty="0"/>
              <a:t>  return 0;</a:t>
            </a:r>
          </a:p>
          <a:p>
            <a:r>
              <a:rPr lang="en-US" altLang="ja-JP"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642910" y="171432"/>
            <a:ext cx="7620000" cy="685800"/>
          </a:xfrm>
        </p:spPr>
        <p:txBody>
          <a:bodyPr/>
          <a:lstStyle/>
          <a:p>
            <a:pPr eaLnBrk="1" hangingPunct="1">
              <a:defRPr/>
            </a:pPr>
            <a:r>
              <a:rPr lang="en-US" altLang="ja-JP" sz="3400" dirty="0"/>
              <a:t>void </a:t>
            </a:r>
            <a:r>
              <a:rPr lang="ja-JP" altLang="en-US" sz="3400" dirty="0" err="1"/>
              <a:t>への</a:t>
            </a:r>
            <a:r>
              <a:rPr lang="ja-JP" altLang="en-US" sz="3400" dirty="0"/>
              <a:t>ポインタ型</a:t>
            </a:r>
            <a:endParaRPr lang="en-US" altLang="ja-JP" sz="3400" dirty="0"/>
          </a:p>
        </p:txBody>
      </p:sp>
      <p:sp>
        <p:nvSpPr>
          <p:cNvPr id="21510" name="Text Box 7"/>
          <p:cNvSpPr txBox="1">
            <a:spLocks noChangeArrowheads="1"/>
          </p:cNvSpPr>
          <p:nvPr/>
        </p:nvSpPr>
        <p:spPr bwMode="auto">
          <a:xfrm>
            <a:off x="656558" y="1155808"/>
            <a:ext cx="8047229" cy="1938992"/>
          </a:xfrm>
          <a:prstGeom prst="rect">
            <a:avLst/>
          </a:prstGeom>
          <a:noFill/>
          <a:ln w="9525">
            <a:noFill/>
            <a:miter lim="800000"/>
            <a:headEnd/>
            <a:tailEnd/>
          </a:ln>
        </p:spPr>
        <p:txBody>
          <a:bodyPr wrap="square">
            <a:spAutoFit/>
          </a:bodyPr>
          <a:lstStyle/>
          <a:p>
            <a:r>
              <a:rPr lang="en-US" altLang="ja-JP" sz="2400" b="0" dirty="0" err="1">
                <a:latin typeface="News Gothic" pitchFamily="34" charset="0"/>
                <a:ea typeface="ヒラギノ角ゴ Pro W3" pitchFamily="-64" charset="-128"/>
              </a:rPr>
              <a:t>calloc</a:t>
            </a:r>
            <a:r>
              <a:rPr lang="ja-JP" altLang="en-US" sz="2400" b="0" dirty="0">
                <a:latin typeface="News Gothic" pitchFamily="34" charset="0"/>
                <a:ea typeface="ヒラギノ角ゴ Pro W3" pitchFamily="-64" charset="-128"/>
              </a:rPr>
              <a:t>関数の返り値は</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a:t>
            </a:r>
            <a:r>
              <a:rPr lang="en-US" altLang="ja-JP" sz="2400" b="0" dirty="0">
                <a:latin typeface="News Gothic" pitchFamily="34" charset="0"/>
                <a:ea typeface="ヒラギノ角ゴ Pro W3" pitchFamily="-64" charset="-128"/>
              </a:rPr>
              <a:t>void</a:t>
            </a:r>
            <a:r>
              <a:rPr lang="ja-JP" altLang="en-US" sz="2400" b="0" dirty="0" err="1">
                <a:latin typeface="News Gothic" pitchFamily="34" charset="0"/>
                <a:ea typeface="ヒラギノ角ゴ Pro W3" pitchFamily="-64" charset="-128"/>
              </a:rPr>
              <a:t>への</a:t>
            </a:r>
            <a:r>
              <a:rPr lang="ja-JP" altLang="en-US" sz="2400" b="0" dirty="0">
                <a:latin typeface="News Gothic" pitchFamily="34" charset="0"/>
                <a:ea typeface="ヒラギノ角ゴ Pro W3" pitchFamily="-64" charset="-128"/>
              </a:rPr>
              <a:t>ポインタ型）である。</a:t>
            </a:r>
            <a:endParaRPr lang="en-US" altLang="ja-JP" sz="2400" b="0" dirty="0">
              <a:latin typeface="News Gothic" pitchFamily="34" charset="0"/>
              <a:ea typeface="ヒラギノ角ゴ Pro W3" pitchFamily="-64" charset="-128"/>
            </a:endParaRPr>
          </a:p>
          <a:p>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型のポインタ</a:t>
            </a:r>
            <a:r>
              <a:rPr lang="ja-JP" altLang="en-US" sz="2400" dirty="0">
                <a:latin typeface="News Gothic" pitchFamily="34" charset="0"/>
                <a:ea typeface="ヒラギノ角ゴ Pro W3" pitchFamily="-64" charset="-128"/>
              </a:rPr>
              <a:t>を</a:t>
            </a:r>
            <a:r>
              <a:rPr lang="ja-JP" altLang="en-US" sz="2400" b="0" dirty="0">
                <a:latin typeface="News Gothic" pitchFamily="34" charset="0"/>
                <a:ea typeface="ヒラギノ角ゴ Pro W3" pitchFamily="-64" charset="-128"/>
              </a:rPr>
              <a:t>他の</a:t>
            </a:r>
            <a:r>
              <a:rPr lang="ja-JP" altLang="en-US" sz="2400" dirty="0">
                <a:latin typeface="News Gothic" pitchFamily="34" charset="0"/>
                <a:ea typeface="ヒラギノ角ゴ Pro W3" pitchFamily="-64" charset="-128"/>
              </a:rPr>
              <a:t>ポインタ</a:t>
            </a:r>
            <a:r>
              <a:rPr lang="ja-JP" altLang="en-US" sz="2400" b="0" dirty="0">
                <a:latin typeface="News Gothic" pitchFamily="34" charset="0"/>
                <a:ea typeface="ヒラギノ角ゴ Pro W3" pitchFamily="-64" charset="-128"/>
              </a:rPr>
              <a:t>型変数に代入したり、他のポインタ型のポインタを</a:t>
            </a:r>
            <a:r>
              <a:rPr lang="en-US" altLang="ja-JP" sz="2400" b="0" dirty="0">
                <a:latin typeface="News Gothic" pitchFamily="34" charset="0"/>
                <a:ea typeface="ヒラギノ角ゴ Pro W3" pitchFamily="-64" charset="-128"/>
              </a:rPr>
              <a:t>void *</a:t>
            </a:r>
            <a:r>
              <a:rPr lang="ja-JP" altLang="en-US" sz="2400" b="0" dirty="0">
                <a:latin typeface="News Gothic" pitchFamily="34" charset="0"/>
                <a:ea typeface="ヒラギノ角ゴ Pro W3" pitchFamily="-64" charset="-128"/>
              </a:rPr>
              <a:t>型の変数に代入したりできる（暗黙の型変換が行わ</a:t>
            </a:r>
            <a:r>
              <a:rPr lang="ja-JP" altLang="en-US" sz="2400" dirty="0">
                <a:latin typeface="News Gothic" pitchFamily="34" charset="0"/>
                <a:ea typeface="ヒラギノ角ゴ Pro W3" pitchFamily="-64" charset="-128"/>
              </a:rPr>
              <a:t>れるので</a:t>
            </a:r>
            <a:r>
              <a:rPr lang="ja-JP" altLang="en-US" sz="2400" b="0" dirty="0">
                <a:latin typeface="News Gothic" pitchFamily="34" charset="0"/>
                <a:ea typeface="ヒラギノ角ゴ Pro W3" pitchFamily="-64" charset="-128"/>
              </a:rPr>
              <a:t>キャストは不要）。</a:t>
            </a:r>
          </a:p>
        </p:txBody>
      </p:sp>
      <p:sp>
        <p:nvSpPr>
          <p:cNvPr id="21512" name="Text Box 9"/>
          <p:cNvSpPr txBox="1">
            <a:spLocks noChangeArrowheads="1"/>
          </p:cNvSpPr>
          <p:nvPr/>
        </p:nvSpPr>
        <p:spPr bwMode="auto">
          <a:xfrm>
            <a:off x="822731" y="3297972"/>
            <a:ext cx="7694572" cy="3416320"/>
          </a:xfrm>
          <a:prstGeom prst="rect">
            <a:avLst/>
          </a:prstGeom>
          <a:noFill/>
          <a:ln w="9525">
            <a:noFill/>
            <a:miter lim="800000"/>
            <a:headEnd/>
            <a:tailEnd/>
          </a:ln>
        </p:spPr>
        <p:txBody>
          <a:bodyPr wrap="square">
            <a:spAutoFit/>
          </a:bodyPr>
          <a:lstStyle/>
          <a:p>
            <a:r>
              <a:rPr lang="en-US" altLang="ja-JP" sz="2400" dirty="0" err="1"/>
              <a:t>int</a:t>
            </a:r>
            <a:r>
              <a:rPr lang="en-US" altLang="ja-JP" sz="2400" dirty="0"/>
              <a:t>, char, double, </a:t>
            </a:r>
            <a:r>
              <a:rPr lang="ja-JP" altLang="en-US" sz="2400" dirty="0"/>
              <a:t>構造体</a:t>
            </a:r>
            <a:r>
              <a:rPr lang="en-US" altLang="ja-JP" sz="2400" dirty="0"/>
              <a:t> </a:t>
            </a:r>
            <a:r>
              <a:rPr lang="ja-JP" altLang="en-US" sz="2400" dirty="0"/>
              <a:t>など、さまざまな型の配列の領域を確保するために</a:t>
            </a:r>
            <a:r>
              <a:rPr lang="en-US" altLang="ja-JP" sz="2400" dirty="0" err="1"/>
              <a:t>calloc</a:t>
            </a:r>
            <a:r>
              <a:rPr lang="ja-JP" altLang="en-US" sz="2400" dirty="0"/>
              <a:t>関数が用いられるので、</a:t>
            </a:r>
            <a:r>
              <a:rPr lang="en-US" altLang="ja-JP" sz="2400" dirty="0"/>
              <a:t>void *</a:t>
            </a:r>
            <a:r>
              <a:rPr lang="ja-JP" altLang="en-US" sz="2400" dirty="0"/>
              <a:t>型で返している。</a:t>
            </a:r>
            <a:endParaRPr lang="en-US" altLang="ja-JP" sz="2400" dirty="0"/>
          </a:p>
          <a:p>
            <a:r>
              <a:rPr lang="ja-JP" altLang="en-US" sz="2400" dirty="0"/>
              <a:t>（キャストしない例）</a:t>
            </a:r>
            <a:r>
              <a:rPr lang="en-US" altLang="ja-JP" sz="2400" dirty="0"/>
              <a:t> </a:t>
            </a:r>
            <a:r>
              <a:rPr lang="en-US" altLang="ja-JP" sz="2400" dirty="0" err="1"/>
              <a:t>int</a:t>
            </a:r>
            <a:r>
              <a:rPr lang="en-US" altLang="ja-JP" sz="2400" dirty="0"/>
              <a:t> *p;</a:t>
            </a:r>
          </a:p>
          <a:p>
            <a:r>
              <a:rPr lang="en-US" altLang="ja-JP" sz="2400" dirty="0"/>
              <a:t>                                    p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（キャストする例） </a:t>
            </a:r>
            <a:r>
              <a:rPr lang="en-US" altLang="ja-JP" sz="2400" dirty="0" err="1"/>
              <a:t>int</a:t>
            </a:r>
            <a:r>
              <a:rPr lang="en-US" altLang="ja-JP" sz="2400" dirty="0"/>
              <a:t> *p;</a:t>
            </a:r>
          </a:p>
          <a:p>
            <a:r>
              <a:rPr lang="en-US" altLang="ja-JP" sz="2400" dirty="0"/>
              <a:t>                                 p = </a:t>
            </a:r>
            <a:r>
              <a:rPr lang="en-US" altLang="ja-JP" sz="2400" dirty="0">
                <a:solidFill>
                  <a:srgbClr val="FF0000"/>
                </a:solidFill>
              </a:rPr>
              <a:t>(</a:t>
            </a:r>
            <a:r>
              <a:rPr lang="en-US" altLang="ja-JP" sz="2400" dirty="0" err="1">
                <a:solidFill>
                  <a:srgbClr val="FF0000"/>
                </a:solidFill>
              </a:rPr>
              <a:t>int</a:t>
            </a:r>
            <a:r>
              <a:rPr lang="en-US" altLang="ja-JP" sz="2400" dirty="0">
                <a:solidFill>
                  <a:srgbClr val="FF0000"/>
                </a:solidFill>
              </a:rPr>
              <a:t> *) </a:t>
            </a:r>
            <a:r>
              <a:rPr lang="en-US" altLang="ja-JP" sz="2400" dirty="0" err="1"/>
              <a:t>calloc</a:t>
            </a:r>
            <a:r>
              <a:rPr lang="en-US" altLang="ja-JP" sz="2400" dirty="0"/>
              <a:t> (1, </a:t>
            </a:r>
            <a:r>
              <a:rPr lang="en-US" altLang="ja-JP" sz="2400" dirty="0" err="1"/>
              <a:t>sizeof</a:t>
            </a:r>
            <a:r>
              <a:rPr lang="en-US" altLang="ja-JP" sz="2400" dirty="0"/>
              <a:t> (</a:t>
            </a:r>
            <a:r>
              <a:rPr lang="en-US" altLang="ja-JP" sz="2400" dirty="0" err="1"/>
              <a:t>int</a:t>
            </a:r>
            <a:r>
              <a:rPr lang="en-US" altLang="ja-JP" sz="2400" dirty="0"/>
              <a:t>) ); </a:t>
            </a:r>
          </a:p>
          <a:p>
            <a:r>
              <a:rPr lang="ja-JP" altLang="en-US" sz="2400" dirty="0"/>
              <a:t>（補足）</a:t>
            </a:r>
            <a:r>
              <a:rPr lang="en-US" altLang="ja-JP" sz="2400" dirty="0"/>
              <a:t>C++</a:t>
            </a:r>
            <a:r>
              <a:rPr lang="ja-JP" altLang="en-US" sz="2400" dirty="0"/>
              <a:t>では、</a:t>
            </a:r>
            <a:r>
              <a:rPr lang="en-US" altLang="ja-JP" sz="2400" dirty="0"/>
              <a:t>void*</a:t>
            </a:r>
            <a:r>
              <a:rPr lang="ja-JP" altLang="en-US" sz="2400" dirty="0"/>
              <a:t>型のポインタを他のポインタ型の変数に代入するときにはキャストが必要。</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523900" y="214290"/>
            <a:ext cx="7620000" cy="685800"/>
          </a:xfrm>
        </p:spPr>
        <p:txBody>
          <a:bodyPr>
            <a:normAutofit/>
          </a:bodyPr>
          <a:lstStyle/>
          <a:p>
            <a:pPr eaLnBrk="1" hangingPunct="1">
              <a:defRPr/>
            </a:pPr>
            <a:r>
              <a:rPr lang="en-US" altLang="ja-JP" sz="3600" dirty="0"/>
              <a:t>free</a:t>
            </a:r>
            <a:r>
              <a:rPr lang="ja-JP" altLang="en-US" sz="3600" dirty="0"/>
              <a:t>関数</a:t>
            </a:r>
            <a:r>
              <a:rPr lang="en-US" altLang="ja-JP" sz="3600" dirty="0"/>
              <a:t> :  </a:t>
            </a:r>
            <a:r>
              <a:rPr lang="ja-JP" altLang="en-US" sz="3600" dirty="0"/>
              <a:t>記憶域の解放</a:t>
            </a:r>
            <a:endParaRPr lang="en-US" altLang="ja-JP" sz="3600" dirty="0"/>
          </a:p>
        </p:txBody>
      </p:sp>
      <p:sp>
        <p:nvSpPr>
          <p:cNvPr id="22533" name="Rectangle 3"/>
          <p:cNvSpPr>
            <a:spLocks noGrp="1" noChangeArrowheads="1"/>
          </p:cNvSpPr>
          <p:nvPr>
            <p:ph type="body" idx="1"/>
          </p:nvPr>
        </p:nvSpPr>
        <p:spPr>
          <a:xfrm>
            <a:off x="533400" y="1156648"/>
            <a:ext cx="8253442" cy="3974910"/>
          </a:xfrm>
        </p:spPr>
        <p:txBody>
          <a:bodyPr>
            <a:noAutofit/>
          </a:bodyPr>
          <a:lstStyle/>
          <a:p>
            <a:pPr eaLnBrk="1" hangingPunct="1"/>
            <a:r>
              <a:rPr lang="ja-JP" altLang="en-US" sz="2400" dirty="0"/>
              <a:t>動的に確保した記憶域は、不要になった時点で</a:t>
            </a:r>
            <a:r>
              <a:rPr lang="en-US" altLang="ja-JP" sz="2400" dirty="0"/>
              <a:t>free</a:t>
            </a:r>
            <a:r>
              <a:rPr lang="ja-JP" altLang="en-US" sz="2400" dirty="0"/>
              <a:t>関数を呼び出して解放する。それによって、それ以降の</a:t>
            </a:r>
            <a:r>
              <a:rPr lang="en-US" altLang="ja-JP" sz="2400" dirty="0" err="1"/>
              <a:t>calloc</a:t>
            </a:r>
            <a:r>
              <a:rPr lang="ja-JP" altLang="en-US" sz="2400" dirty="0"/>
              <a:t>あるいは</a:t>
            </a:r>
            <a:r>
              <a:rPr lang="en-US" altLang="ja-JP" sz="2400" dirty="0" err="1"/>
              <a:t>malloc</a:t>
            </a:r>
            <a:r>
              <a:rPr lang="ja-JP" altLang="en-US" sz="2400" dirty="0"/>
              <a:t>の呼び出しで再利用可能な状態になる。</a:t>
            </a:r>
            <a:endParaRPr lang="en-US" altLang="ja-JP" sz="2400" dirty="0"/>
          </a:p>
          <a:p>
            <a:pPr eaLnBrk="1" hangingPunct="1"/>
            <a:r>
              <a:rPr lang="en-US" altLang="ja-JP" sz="2400" dirty="0" err="1"/>
              <a:t>stdlib.h</a:t>
            </a:r>
            <a:r>
              <a:rPr lang="ja-JP" altLang="en-US" sz="2400" dirty="0"/>
              <a:t>というヘッダーファイルを読み込んで使う。</a:t>
            </a:r>
            <a:endParaRPr lang="en-US" altLang="ja-JP" sz="2400" dirty="0"/>
          </a:p>
          <a:p>
            <a:r>
              <a:rPr lang="ja-JP" altLang="en-US" sz="2400" dirty="0"/>
              <a:t>引数にポインタ</a:t>
            </a:r>
            <a:r>
              <a:rPr lang="en-US" altLang="ja-JP" sz="2400" dirty="0"/>
              <a:t>p</a:t>
            </a:r>
            <a:r>
              <a:rPr lang="ja-JP" altLang="en-US" sz="2400" dirty="0"/>
              <a:t>を受け取り、</a:t>
            </a:r>
            <a:r>
              <a:rPr lang="en-US" altLang="ja-JP" sz="2400" dirty="0"/>
              <a:t>p</a:t>
            </a:r>
            <a:r>
              <a:rPr lang="ja-JP" altLang="en-US" sz="2400" dirty="0"/>
              <a:t>が指す先の領域を解放する。返り値はない。ただし、</a:t>
            </a:r>
            <a:r>
              <a:rPr lang="en-US" altLang="ja-JP" sz="2400" dirty="0"/>
              <a:t>p</a:t>
            </a:r>
            <a:r>
              <a:rPr lang="ja-JP" altLang="en-US" sz="2400" dirty="0"/>
              <a:t>がヌルポインタのときは何も行わない。</a:t>
            </a:r>
            <a:r>
              <a:rPr lang="en-US" altLang="ja-JP" sz="2400" dirty="0"/>
              <a:t>p</a:t>
            </a:r>
            <a:r>
              <a:rPr lang="ja-JP" altLang="en-US" sz="2400" dirty="0"/>
              <a:t>は</a:t>
            </a:r>
            <a:r>
              <a:rPr lang="en-US" altLang="ja-JP" sz="2400" dirty="0" err="1"/>
              <a:t>calloc</a:t>
            </a:r>
            <a:r>
              <a:rPr lang="en-US" altLang="ja-JP" sz="2400" dirty="0"/>
              <a:t>, </a:t>
            </a:r>
            <a:r>
              <a:rPr lang="en-US" altLang="ja-JP" sz="2400" dirty="0" err="1"/>
              <a:t>malloc</a:t>
            </a:r>
            <a:r>
              <a:rPr lang="en-US" altLang="ja-JP" sz="2400" dirty="0"/>
              <a:t>, </a:t>
            </a:r>
            <a:r>
              <a:rPr lang="ja-JP" altLang="en-US" sz="2400" dirty="0"/>
              <a:t>あるいは</a:t>
            </a:r>
            <a:r>
              <a:rPr lang="en-US" altLang="ja-JP" sz="2400" dirty="0" err="1"/>
              <a:t>realloc</a:t>
            </a:r>
            <a:r>
              <a:rPr lang="ja-JP" altLang="en-US" sz="2400" dirty="0"/>
              <a:t>によって以前に割り当てられた</a:t>
            </a:r>
            <a:r>
              <a:rPr lang="en-US" altLang="en-US" sz="2400" dirty="0"/>
              <a:t>領域</a:t>
            </a:r>
            <a:r>
              <a:rPr lang="ja-JP" altLang="en-US" sz="2400" dirty="0"/>
              <a:t>へのポインタでなければならない（もしそうでない場合は動作は未定義）。</a:t>
            </a:r>
            <a:r>
              <a:rPr lang="en-US" altLang="ja-JP" sz="2400" dirty="0"/>
              <a:t>p</a:t>
            </a:r>
            <a:r>
              <a:rPr lang="ja-JP" altLang="en-US" sz="2400" dirty="0"/>
              <a:t>が、</a:t>
            </a:r>
            <a:r>
              <a:rPr lang="en-US" altLang="ja-JP" sz="2400" dirty="0"/>
              <a:t>free</a:t>
            </a:r>
            <a:r>
              <a:rPr lang="ja-JP" altLang="en-US" sz="2400" dirty="0"/>
              <a:t>や</a:t>
            </a:r>
            <a:r>
              <a:rPr lang="en-US" altLang="ja-JP" sz="2400" dirty="0" err="1"/>
              <a:t>realloc</a:t>
            </a:r>
            <a:r>
              <a:rPr lang="ja-JP" altLang="en-US" sz="2400" dirty="0"/>
              <a:t>によって既に解放された領域を指している場合も動作は未定義。</a:t>
            </a:r>
            <a:endParaRPr lang="en-US" altLang="ja-JP" sz="2400" dirty="0"/>
          </a:p>
        </p:txBody>
      </p:sp>
      <p:sp>
        <p:nvSpPr>
          <p:cNvPr id="4" name="テキスト ボックス 3"/>
          <p:cNvSpPr txBox="1"/>
          <p:nvPr/>
        </p:nvSpPr>
        <p:spPr>
          <a:xfrm>
            <a:off x="656232" y="5732060"/>
            <a:ext cx="7738280" cy="830997"/>
          </a:xfrm>
          <a:prstGeom prst="rect">
            <a:avLst/>
          </a:prstGeom>
          <a:noFill/>
        </p:spPr>
        <p:txBody>
          <a:bodyPr wrap="square" rtlCol="0">
            <a:spAutoFit/>
          </a:bodyPr>
          <a:lstStyle/>
          <a:p>
            <a:r>
              <a:rPr kumimoji="1" lang="ja-JP" altLang="en-US" sz="2400" dirty="0"/>
              <a:t>（注意）</a:t>
            </a:r>
            <a:r>
              <a:rPr kumimoji="1" lang="en-US" altLang="ja-JP" sz="2400" dirty="0" err="1"/>
              <a:t>realloc</a:t>
            </a:r>
            <a:r>
              <a:rPr kumimoji="1" lang="ja-JP" altLang="en-US" sz="2400" dirty="0"/>
              <a:t>は、解放と割り当ての両方を行うライブラリ関数である。この演習では、</a:t>
            </a:r>
            <a:r>
              <a:rPr kumimoji="1" lang="en-US" altLang="ja-JP" sz="2400" dirty="0" err="1"/>
              <a:t>malloc</a:t>
            </a:r>
            <a:r>
              <a:rPr kumimoji="1" lang="en-US" altLang="ja-JP" sz="2400" dirty="0"/>
              <a:t>, </a:t>
            </a:r>
            <a:r>
              <a:rPr kumimoji="1" lang="en-US" altLang="ja-JP" sz="2400" dirty="0" err="1"/>
              <a:t>realloc</a:t>
            </a:r>
            <a:r>
              <a:rPr kumimoji="1" lang="ja-JP" altLang="en-US" sz="2400" dirty="0"/>
              <a:t>の説明はしない。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11"/>
          <p:cNvSpPr>
            <a:spLocks noChangeArrowheads="1"/>
          </p:cNvSpPr>
          <p:nvPr/>
        </p:nvSpPr>
        <p:spPr bwMode="auto">
          <a:xfrm>
            <a:off x="6934208" y="3581400"/>
            <a:ext cx="914400" cy="457200"/>
          </a:xfrm>
          <a:prstGeom prst="cube">
            <a:avLst>
              <a:gd name="adj" fmla="val 50000"/>
            </a:avLst>
          </a:prstGeom>
          <a:solidFill>
            <a:srgbClr val="CCCCFF"/>
          </a:solidFill>
          <a:ln w="9525">
            <a:solidFill>
              <a:schemeClr val="tx1"/>
            </a:solidFill>
            <a:miter lim="800000"/>
            <a:headEnd/>
            <a:tailEnd/>
          </a:ln>
        </p:spPr>
        <p:txBody>
          <a:bodyPr anchor="ctr">
            <a:spAutoFit/>
          </a:bodyPr>
          <a:lstStyle/>
          <a:p>
            <a:endParaRPr lang="ja-JP" altLang="en-US"/>
          </a:p>
        </p:txBody>
      </p:sp>
      <p:sp>
        <p:nvSpPr>
          <p:cNvPr id="417794" name="Rectangle 2"/>
          <p:cNvSpPr>
            <a:spLocks noGrp="1" noChangeArrowheads="1"/>
          </p:cNvSpPr>
          <p:nvPr>
            <p:ph type="title"/>
          </p:nvPr>
        </p:nvSpPr>
        <p:spPr>
          <a:xfrm>
            <a:off x="666776" y="228600"/>
            <a:ext cx="7620000" cy="685800"/>
          </a:xfrm>
        </p:spPr>
        <p:txBody>
          <a:bodyPr>
            <a:normAutofit fontScale="90000"/>
          </a:bodyPr>
          <a:lstStyle/>
          <a:p>
            <a:pPr eaLnBrk="1" hangingPunct="1">
              <a:defRPr/>
            </a:pPr>
            <a:r>
              <a:rPr lang="ja-JP" altLang="en-US" dirty="0"/>
              <a:t>例</a:t>
            </a:r>
          </a:p>
        </p:txBody>
      </p:sp>
      <p:sp>
        <p:nvSpPr>
          <p:cNvPr id="23560" name="AutoShape 8"/>
          <p:cNvSpPr>
            <a:spLocks noChangeArrowheads="1"/>
          </p:cNvSpPr>
          <p:nvPr/>
        </p:nvSpPr>
        <p:spPr bwMode="auto">
          <a:xfrm>
            <a:off x="81534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1" name="AutoShape 9"/>
          <p:cNvSpPr>
            <a:spLocks noChangeArrowheads="1"/>
          </p:cNvSpPr>
          <p:nvPr/>
        </p:nvSpPr>
        <p:spPr bwMode="auto">
          <a:xfrm>
            <a:off x="57150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2" name="AutoShape 10"/>
          <p:cNvSpPr>
            <a:spLocks noChangeArrowheads="1"/>
          </p:cNvSpPr>
          <p:nvPr/>
        </p:nvSpPr>
        <p:spPr bwMode="auto">
          <a:xfrm>
            <a:off x="6934208" y="2971800"/>
            <a:ext cx="914400" cy="1828800"/>
          </a:xfrm>
          <a:prstGeom prst="cube">
            <a:avLst>
              <a:gd name="adj" fmla="val 25000"/>
            </a:avLst>
          </a:prstGeom>
          <a:noFill/>
          <a:ln w="9525">
            <a:solidFill>
              <a:schemeClr val="tx1"/>
            </a:solidFill>
            <a:miter lim="800000"/>
            <a:headEnd/>
            <a:tailEnd/>
          </a:ln>
        </p:spPr>
        <p:txBody>
          <a:bodyPr wrap="none" anchor="ctr">
            <a:spAutoFit/>
          </a:bodyPr>
          <a:lstStyle/>
          <a:p>
            <a:endParaRPr lang="ja-JP" altLang="en-US"/>
          </a:p>
        </p:txBody>
      </p:sp>
      <p:sp>
        <p:nvSpPr>
          <p:cNvPr id="23564" name="Line 13"/>
          <p:cNvSpPr>
            <a:spLocks noChangeShapeType="1"/>
          </p:cNvSpPr>
          <p:nvPr/>
        </p:nvSpPr>
        <p:spPr bwMode="auto">
          <a:xfrm>
            <a:off x="7620008" y="3200400"/>
            <a:ext cx="0" cy="1600200"/>
          </a:xfrm>
          <a:prstGeom prst="line">
            <a:avLst/>
          </a:prstGeom>
          <a:noFill/>
          <a:ln w="9525">
            <a:noFill/>
            <a:round/>
            <a:headEnd/>
            <a:tailEnd/>
          </a:ln>
        </p:spPr>
        <p:txBody>
          <a:bodyPr wrap="none" anchor="ctr">
            <a:spAutoFit/>
          </a:bodyPr>
          <a:lstStyle/>
          <a:p>
            <a:endParaRPr lang="ja-JP" altLang="en-US"/>
          </a:p>
        </p:txBody>
      </p:sp>
      <p:sp>
        <p:nvSpPr>
          <p:cNvPr id="23565" name="Text Box 14"/>
          <p:cNvSpPr txBox="1">
            <a:spLocks noChangeArrowheads="1"/>
          </p:cNvSpPr>
          <p:nvPr/>
        </p:nvSpPr>
        <p:spPr bwMode="auto">
          <a:xfrm>
            <a:off x="5938854" y="5143512"/>
            <a:ext cx="2780889" cy="400110"/>
          </a:xfrm>
          <a:prstGeom prst="rect">
            <a:avLst/>
          </a:prstGeom>
          <a:noFill/>
          <a:ln w="9525">
            <a:noFill/>
            <a:miter lim="800000"/>
            <a:headEnd/>
            <a:tailEnd/>
          </a:ln>
        </p:spPr>
        <p:txBody>
          <a:bodyPr wrap="none">
            <a:spAutoFit/>
          </a:bodyPr>
          <a:lstStyle/>
          <a:p>
            <a:pPr>
              <a:spcBef>
                <a:spcPct val="50000"/>
              </a:spcBef>
            </a:pPr>
            <a:r>
              <a:rPr lang="en-US" altLang="ja-JP" sz="2000" b="0" dirty="0"/>
              <a:t>p = </a:t>
            </a:r>
            <a:r>
              <a:rPr lang="en-US" altLang="ja-JP" sz="2000" b="0" dirty="0" err="1"/>
              <a:t>calloc</a:t>
            </a:r>
            <a:r>
              <a:rPr lang="en-US" altLang="ja-JP" sz="2000" b="0" dirty="0"/>
              <a:t>( 1, </a:t>
            </a:r>
            <a:r>
              <a:rPr lang="en-US" altLang="ja-JP" sz="2000" b="0" dirty="0" err="1"/>
              <a:t>sizeof</a:t>
            </a:r>
            <a:r>
              <a:rPr lang="en-US" altLang="ja-JP" sz="2000" b="0" dirty="0"/>
              <a:t>(</a:t>
            </a:r>
            <a:r>
              <a:rPr lang="en-US" altLang="ja-JP" sz="2000" b="0" dirty="0" err="1"/>
              <a:t>int</a:t>
            </a:r>
            <a:r>
              <a:rPr lang="en-US" altLang="ja-JP" sz="2000" b="0" dirty="0"/>
              <a:t>) );</a:t>
            </a:r>
            <a:endParaRPr lang="ja-JP" altLang="en-US" sz="2000" b="0" dirty="0"/>
          </a:p>
        </p:txBody>
      </p:sp>
      <p:sp>
        <p:nvSpPr>
          <p:cNvPr id="23566" name="Text Box 15"/>
          <p:cNvSpPr txBox="1">
            <a:spLocks noChangeArrowheads="1"/>
          </p:cNvSpPr>
          <p:nvPr/>
        </p:nvSpPr>
        <p:spPr bwMode="auto">
          <a:xfrm>
            <a:off x="7543808" y="2209800"/>
            <a:ext cx="966740" cy="400110"/>
          </a:xfrm>
          <a:prstGeom prst="rect">
            <a:avLst/>
          </a:prstGeom>
          <a:noFill/>
          <a:ln w="9525">
            <a:noFill/>
            <a:miter lim="800000"/>
            <a:headEnd/>
            <a:tailEnd/>
          </a:ln>
        </p:spPr>
        <p:txBody>
          <a:bodyPr wrap="none">
            <a:spAutoFit/>
          </a:bodyPr>
          <a:lstStyle/>
          <a:p>
            <a:r>
              <a:rPr lang="en-US" altLang="ja-JP" sz="2000" dirty="0"/>
              <a:t>free(p);</a:t>
            </a:r>
          </a:p>
        </p:txBody>
      </p:sp>
      <p:sp>
        <p:nvSpPr>
          <p:cNvPr id="23567" name="AutoShape 16"/>
          <p:cNvSpPr>
            <a:spLocks noChangeArrowheads="1"/>
          </p:cNvSpPr>
          <p:nvPr/>
        </p:nvSpPr>
        <p:spPr bwMode="auto">
          <a:xfrm>
            <a:off x="64770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8" name="AutoShape 17"/>
          <p:cNvSpPr>
            <a:spLocks noChangeArrowheads="1"/>
          </p:cNvSpPr>
          <p:nvPr/>
        </p:nvSpPr>
        <p:spPr bwMode="auto">
          <a:xfrm>
            <a:off x="7772408" y="3733800"/>
            <a:ext cx="381000" cy="381000"/>
          </a:xfrm>
          <a:prstGeom prst="rightArrow">
            <a:avLst>
              <a:gd name="adj1" fmla="val 50000"/>
              <a:gd name="adj2" fmla="val 25000"/>
            </a:avLst>
          </a:prstGeom>
          <a:solidFill>
            <a:srgbClr val="FF0000"/>
          </a:solidFill>
          <a:ln w="9525">
            <a:noFill/>
            <a:miter lim="800000"/>
            <a:headEnd/>
            <a:tailEnd/>
          </a:ln>
        </p:spPr>
        <p:txBody>
          <a:bodyPr wrap="none" anchor="ctr">
            <a:spAutoFit/>
          </a:bodyPr>
          <a:lstStyle/>
          <a:p>
            <a:endParaRPr lang="ja-JP" altLang="en-US"/>
          </a:p>
        </p:txBody>
      </p:sp>
      <p:sp>
        <p:nvSpPr>
          <p:cNvPr id="23569" name="Line 18"/>
          <p:cNvSpPr>
            <a:spLocks noChangeShapeType="1"/>
          </p:cNvSpPr>
          <p:nvPr/>
        </p:nvSpPr>
        <p:spPr bwMode="auto">
          <a:xfrm flipV="1">
            <a:off x="6746552" y="4191000"/>
            <a:ext cx="0" cy="8382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0" name="Line 19"/>
          <p:cNvSpPr>
            <a:spLocks noChangeShapeType="1"/>
          </p:cNvSpPr>
          <p:nvPr/>
        </p:nvSpPr>
        <p:spPr bwMode="auto">
          <a:xfrm>
            <a:off x="8001008" y="2667000"/>
            <a:ext cx="0" cy="1066800"/>
          </a:xfrm>
          <a:prstGeom prst="line">
            <a:avLst/>
          </a:prstGeom>
          <a:noFill/>
          <a:ln w="9525">
            <a:solidFill>
              <a:schemeClr val="tx1"/>
            </a:solidFill>
            <a:round/>
            <a:headEnd/>
            <a:tailEnd type="triangle" w="med" len="med"/>
          </a:ln>
        </p:spPr>
        <p:txBody>
          <a:bodyPr wrap="none" anchor="ctr">
            <a:spAutoFit/>
          </a:bodyPr>
          <a:lstStyle/>
          <a:p>
            <a:endParaRPr lang="ja-JP" altLang="en-US"/>
          </a:p>
        </p:txBody>
      </p:sp>
      <p:sp>
        <p:nvSpPr>
          <p:cNvPr id="23571" name="Text Box 20"/>
          <p:cNvSpPr txBox="1">
            <a:spLocks noChangeArrowheads="1"/>
          </p:cNvSpPr>
          <p:nvPr/>
        </p:nvSpPr>
        <p:spPr bwMode="auto">
          <a:xfrm>
            <a:off x="6394458" y="5679472"/>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記憶域確保</a:t>
            </a:r>
            <a:endParaRPr lang="en-US" altLang="ja-JP" sz="2000" dirty="0"/>
          </a:p>
        </p:txBody>
      </p:sp>
      <p:sp>
        <p:nvSpPr>
          <p:cNvPr id="23572" name="Text Box 21"/>
          <p:cNvSpPr txBox="1">
            <a:spLocks noChangeArrowheads="1"/>
          </p:cNvSpPr>
          <p:nvPr/>
        </p:nvSpPr>
        <p:spPr bwMode="auto">
          <a:xfrm>
            <a:off x="7512298" y="1773185"/>
            <a:ext cx="1467068" cy="400110"/>
          </a:xfrm>
          <a:prstGeom prst="rect">
            <a:avLst/>
          </a:prstGeom>
          <a:solidFill>
            <a:srgbClr val="FFFF99"/>
          </a:solidFill>
          <a:ln w="9525">
            <a:noFill/>
            <a:miter lim="800000"/>
            <a:headEnd/>
            <a:tailEnd/>
          </a:ln>
        </p:spPr>
        <p:txBody>
          <a:bodyPr wrap="none">
            <a:spAutoFit/>
          </a:bodyPr>
          <a:lstStyle/>
          <a:p>
            <a:r>
              <a:rPr lang="ja-JP" altLang="en-US" sz="2000" dirty="0"/>
              <a:t>記憶域解放</a:t>
            </a:r>
            <a:endParaRPr lang="en-US" altLang="ja-JP" sz="2000" dirty="0"/>
          </a:p>
        </p:txBody>
      </p:sp>
      <p:sp>
        <p:nvSpPr>
          <p:cNvPr id="21" name="正方形/長方形 20"/>
          <p:cNvSpPr/>
          <p:nvPr/>
        </p:nvSpPr>
        <p:spPr>
          <a:xfrm>
            <a:off x="214282" y="1214422"/>
            <a:ext cx="5357850" cy="4708981"/>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main(void)</a:t>
            </a:r>
          </a:p>
          <a:p>
            <a:pPr>
              <a:defRPr/>
            </a:pPr>
            <a:r>
              <a:rPr lang="en-US" altLang="ja-JP" sz="2000" dirty="0"/>
              <a:t>{</a:t>
            </a:r>
          </a:p>
          <a:p>
            <a:pPr>
              <a:defRPr/>
            </a:pPr>
            <a:r>
              <a:rPr lang="en-US" altLang="ja-JP" sz="2000" dirty="0"/>
              <a:t>  </a:t>
            </a:r>
            <a:r>
              <a:rPr lang="en-US" altLang="ja-JP" sz="2000" dirty="0" err="1"/>
              <a:t>int</a:t>
            </a:r>
            <a:r>
              <a:rPr lang="en-US" altLang="ja-JP" sz="2000" dirty="0"/>
              <a:t> *p;</a:t>
            </a:r>
          </a:p>
          <a:p>
            <a:pPr>
              <a:defRPr/>
            </a:pPr>
            <a:r>
              <a:rPr lang="en-US" altLang="ja-JP" sz="2000" dirty="0"/>
              <a:t>  p = </a:t>
            </a:r>
            <a:r>
              <a:rPr lang="en-US" altLang="ja-JP" sz="2000" dirty="0" err="1"/>
              <a:t>calloc</a:t>
            </a:r>
            <a:r>
              <a:rPr lang="en-US" altLang="ja-JP" sz="2000" dirty="0"/>
              <a:t>( 1, </a:t>
            </a:r>
            <a:r>
              <a:rPr lang="en-US" altLang="ja-JP" sz="2000" dirty="0" err="1"/>
              <a:t>sizeof</a:t>
            </a:r>
            <a:r>
              <a:rPr lang="en-US" altLang="ja-JP" sz="2000" dirty="0"/>
              <a:t>(</a:t>
            </a:r>
            <a:r>
              <a:rPr lang="en-US" altLang="ja-JP" sz="2000" dirty="0" err="1"/>
              <a:t>int</a:t>
            </a:r>
            <a:r>
              <a:rPr lang="en-US" altLang="ja-JP" sz="2000" dirty="0"/>
              <a:t>) );</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*p = 15;</a:t>
            </a:r>
          </a:p>
          <a:p>
            <a:pPr>
              <a:defRPr/>
            </a:pPr>
            <a:r>
              <a:rPr lang="en-US" altLang="ja-JP" sz="2000" dirty="0"/>
              <a:t>    </a:t>
            </a:r>
            <a:r>
              <a:rPr lang="en-US" altLang="ja-JP" sz="2000" dirty="0" err="1"/>
              <a:t>printf</a:t>
            </a:r>
            <a:r>
              <a:rPr lang="en-US" altLang="ja-JP" sz="2000" dirty="0"/>
              <a:t>("*p = %d\n", *p );</a:t>
            </a:r>
          </a:p>
          <a:p>
            <a:pPr>
              <a:defRPr/>
            </a:pPr>
            <a:r>
              <a:rPr lang="en-US" altLang="ja-JP" sz="2000" dirty="0"/>
              <a:t>    </a:t>
            </a:r>
            <a:r>
              <a:rPr lang="en-US" altLang="ja-JP" sz="2000" dirty="0">
                <a:solidFill>
                  <a:srgbClr val="FF0000"/>
                </a:solidFill>
              </a:rPr>
              <a:t>free(p)</a:t>
            </a:r>
            <a:r>
              <a:rPr lang="en-US" altLang="ja-JP" sz="2000" dirty="0"/>
              <a:t>;</a:t>
            </a:r>
          </a:p>
          <a:p>
            <a:pPr>
              <a:defRPr/>
            </a:pPr>
            <a:r>
              <a:rPr lang="en-US" altLang="ja-JP" sz="2000" dirty="0"/>
              <a:t>  }</a:t>
            </a:r>
          </a:p>
          <a:p>
            <a:pPr>
              <a:defRPr/>
            </a:pPr>
            <a:r>
              <a:rPr lang="en-US" altLang="ja-JP" sz="2000" dirty="0"/>
              <a:t>  return 0;</a:t>
            </a:r>
          </a:p>
          <a:p>
            <a:pPr>
              <a:defRPr/>
            </a:pPr>
            <a:r>
              <a:rPr lang="en-US" altLang="ja-JP"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42914" y="79094"/>
            <a:ext cx="8129614" cy="685800"/>
          </a:xfrm>
        </p:spPr>
        <p:txBody>
          <a:bodyPr>
            <a:normAutofit fontScale="90000"/>
          </a:bodyPr>
          <a:lstStyle/>
          <a:p>
            <a:pPr eaLnBrk="1" hangingPunct="1">
              <a:defRPr/>
            </a:pPr>
            <a:r>
              <a:rPr lang="ja-JP" altLang="en-US" sz="3000" dirty="0"/>
              <a:t>確保した領域へキーボードからの入力を書き込む例（打ち込んで確認）</a:t>
            </a:r>
          </a:p>
        </p:txBody>
      </p:sp>
      <p:sp>
        <p:nvSpPr>
          <p:cNvPr id="7" name="正方形/長方形 6"/>
          <p:cNvSpPr/>
          <p:nvPr/>
        </p:nvSpPr>
        <p:spPr>
          <a:xfrm>
            <a:off x="1390982" y="830660"/>
            <a:ext cx="6251762" cy="6001643"/>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t>#include &lt;</a:t>
            </a:r>
            <a:r>
              <a:rPr lang="en-US" altLang="ja-JP" sz="2400" dirty="0" err="1"/>
              <a:t>stdlib.h</a:t>
            </a:r>
            <a:r>
              <a:rPr lang="en-US" altLang="ja-JP" sz="2400" dirty="0"/>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 p;</a:t>
            </a:r>
          </a:p>
          <a:p>
            <a:pPr>
              <a:defRPr/>
            </a:pPr>
            <a:r>
              <a:rPr lang="en-US" altLang="ja-JP" sz="2400" dirty="0"/>
              <a:t>  p = </a:t>
            </a:r>
            <a:r>
              <a:rPr lang="en-US" altLang="ja-JP" sz="2400" dirty="0" err="1"/>
              <a:t>calloc</a:t>
            </a:r>
            <a:r>
              <a:rPr lang="en-US" altLang="ja-JP" sz="2400" dirty="0"/>
              <a:t> (1, </a:t>
            </a:r>
            <a:r>
              <a:rPr lang="en-US" altLang="ja-JP" sz="2400" dirty="0" err="1"/>
              <a:t>sizeof</a:t>
            </a:r>
            <a:r>
              <a:rPr lang="en-US" altLang="ja-JP" sz="2400" dirty="0"/>
              <a:t>(</a:t>
            </a:r>
            <a:r>
              <a:rPr lang="en-US" altLang="ja-JP" sz="2400" dirty="0" err="1"/>
              <a:t>int</a:t>
            </a:r>
            <a:r>
              <a:rPr lang="en-US" altLang="ja-JP" sz="2400" dirty="0"/>
              <a:t>));</a:t>
            </a:r>
          </a:p>
          <a:p>
            <a:pPr>
              <a:defRPr/>
            </a:pPr>
            <a:r>
              <a:rPr lang="en-US" altLang="ja-JP" sz="2400" dirty="0"/>
              <a:t>  if(p == NULL)</a:t>
            </a:r>
          </a:p>
          <a:p>
            <a:pPr>
              <a:defRPr/>
            </a:pPr>
            <a:r>
              <a:rPr lang="en-US" altLang="ja-JP" sz="2400" dirty="0"/>
              <a:t>    </a:t>
            </a:r>
            <a:r>
              <a:rPr lang="en-US" altLang="ja-JP" sz="2400" dirty="0" err="1"/>
              <a:t>printf</a:t>
            </a:r>
            <a:r>
              <a:rPr lang="en-US" altLang="ja-JP" sz="2400" dirty="0"/>
              <a:t> ("</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a:t>
            </a:r>
            <a:r>
              <a:rPr lang="en-US" altLang="ja-JP" sz="2400" dirty="0" err="1"/>
              <a:t>printf</a:t>
            </a:r>
            <a:r>
              <a:rPr lang="en-US" altLang="ja-JP" sz="2400" dirty="0"/>
              <a:t> ("</a:t>
            </a:r>
            <a:r>
              <a:rPr lang="ja-JP" altLang="en-US" sz="2400" dirty="0"/>
              <a:t>整数を入力して下さい：</a:t>
            </a:r>
            <a:r>
              <a:rPr lang="en-US" altLang="ja-JP" sz="2400" dirty="0"/>
              <a:t>");</a:t>
            </a:r>
          </a:p>
          <a:p>
            <a:pPr>
              <a:defRPr/>
            </a:pPr>
            <a:r>
              <a:rPr lang="en-US" altLang="ja-JP" sz="2400" dirty="0"/>
              <a:t>    </a:t>
            </a:r>
            <a:r>
              <a:rPr lang="en-US" altLang="ja-JP" sz="2400" dirty="0" err="1"/>
              <a:t>scanf</a:t>
            </a:r>
            <a:r>
              <a:rPr lang="en-US" altLang="ja-JP" sz="2400" dirty="0"/>
              <a:t> ("%d", p);</a:t>
            </a:r>
          </a:p>
          <a:p>
            <a:pPr>
              <a:defRPr/>
            </a:pPr>
            <a:r>
              <a:rPr lang="en-US" altLang="ja-JP" sz="2400" dirty="0"/>
              <a:t>    </a:t>
            </a:r>
            <a:r>
              <a:rPr lang="en-US" altLang="ja-JP" sz="2400" dirty="0" err="1"/>
              <a:t>printf</a:t>
            </a:r>
            <a:r>
              <a:rPr lang="en-US" altLang="ja-JP" sz="2400" dirty="0"/>
              <a:t> ("*p = %d\n", *p);</a:t>
            </a:r>
          </a:p>
          <a:p>
            <a:pPr>
              <a:defRPr/>
            </a:pPr>
            <a:r>
              <a:rPr lang="en-US" altLang="ja-JP" sz="2400" dirty="0"/>
              <a:t> </a:t>
            </a:r>
            <a:r>
              <a:rPr lang="ja-JP" altLang="en-US" sz="2400" dirty="0"/>
              <a:t>   </a:t>
            </a:r>
            <a:r>
              <a:rPr lang="en-US" altLang="ja-JP" sz="2400" dirty="0"/>
              <a:t>free(p);</a:t>
            </a:r>
          </a:p>
          <a:p>
            <a:pPr>
              <a:defRPr/>
            </a:pPr>
            <a:r>
              <a:rPr lang="en-US" altLang="ja-JP" sz="2400" dirty="0"/>
              <a:t>  }</a:t>
            </a:r>
          </a:p>
          <a:p>
            <a:pPr>
              <a:defRPr/>
            </a:pPr>
            <a:r>
              <a:rPr lang="en-US" altLang="ja-JP" sz="2400" dirty="0"/>
              <a:t>  return 0;</a:t>
            </a:r>
          </a:p>
          <a:p>
            <a:pPr>
              <a:defRPr/>
            </a:pPr>
            <a:r>
              <a:rPr lang="en-US" altLang="ja-JP" sz="2400"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714348" y="214290"/>
            <a:ext cx="7620000" cy="685800"/>
          </a:xfrm>
        </p:spPr>
        <p:txBody>
          <a:bodyPr/>
          <a:lstStyle/>
          <a:p>
            <a:pPr eaLnBrk="1" hangingPunct="1">
              <a:defRPr/>
            </a:pPr>
            <a:r>
              <a:rPr lang="en-US" altLang="ja-JP" sz="3400" dirty="0"/>
              <a:t>1</a:t>
            </a:r>
            <a:r>
              <a:rPr lang="ja-JP" altLang="en-US" sz="3400" dirty="0"/>
              <a:t>次元配列の動的確保</a:t>
            </a:r>
          </a:p>
        </p:txBody>
      </p:sp>
      <p:sp>
        <p:nvSpPr>
          <p:cNvPr id="25605" name="Rectangle 3"/>
          <p:cNvSpPr>
            <a:spLocks noGrp="1" noChangeArrowheads="1"/>
          </p:cNvSpPr>
          <p:nvPr>
            <p:ph type="body" idx="1"/>
          </p:nvPr>
        </p:nvSpPr>
        <p:spPr>
          <a:xfrm>
            <a:off x="457200" y="1600201"/>
            <a:ext cx="8229600" cy="971544"/>
          </a:xfrm>
        </p:spPr>
        <p:txBody>
          <a:bodyPr>
            <a:normAutofit fontScale="92500" lnSpcReduction="10000"/>
          </a:bodyPr>
          <a:lstStyle/>
          <a:p>
            <a:pPr eaLnBrk="1" hangingPunct="1"/>
            <a:r>
              <a:rPr lang="ja-JP" altLang="en-US" dirty="0"/>
              <a:t>配列宣言の例</a:t>
            </a:r>
            <a:endParaRPr lang="en-US" altLang="ja-JP" dirty="0"/>
          </a:p>
          <a:p>
            <a:pPr lvl="1" eaLnBrk="1" hangingPunct="1">
              <a:buFont typeface="Wingdings" pitchFamily="-64" charset="2"/>
              <a:buNone/>
            </a:pPr>
            <a:r>
              <a:rPr lang="en-US" altLang="ja-JP" dirty="0" err="1"/>
              <a:t>int</a:t>
            </a:r>
            <a:r>
              <a:rPr lang="en-US" altLang="ja-JP" dirty="0"/>
              <a:t>  x[10];</a:t>
            </a:r>
          </a:p>
        </p:txBody>
      </p:sp>
      <p:sp>
        <p:nvSpPr>
          <p:cNvPr id="25608" name="Text Box 6"/>
          <p:cNvSpPr txBox="1">
            <a:spLocks noChangeArrowheads="1"/>
          </p:cNvSpPr>
          <p:nvPr/>
        </p:nvSpPr>
        <p:spPr bwMode="auto">
          <a:xfrm>
            <a:off x="3347864" y="1601505"/>
            <a:ext cx="5367540" cy="1323439"/>
          </a:xfrm>
          <a:prstGeom prst="rect">
            <a:avLst/>
          </a:prstGeom>
          <a:noFill/>
          <a:ln w="9525">
            <a:noFill/>
            <a:miter lim="800000"/>
            <a:headEnd/>
            <a:tailEnd/>
          </a:ln>
        </p:spPr>
        <p:txBody>
          <a:bodyPr wrap="square">
            <a:spAutoFit/>
          </a:bodyPr>
          <a:lstStyle/>
          <a:p>
            <a:r>
              <a:rPr lang="ja-JP" altLang="en-US" sz="2000" b="0" dirty="0"/>
              <a:t>配列の要素数は定数式でなければならない。</a:t>
            </a:r>
            <a:endParaRPr lang="en-US" altLang="ja-JP" sz="2000" b="0" dirty="0"/>
          </a:p>
          <a:p>
            <a:r>
              <a:rPr lang="ja-JP" altLang="en-US" sz="2000" b="0" dirty="0"/>
              <a:t>要素数を変数とすることは</a:t>
            </a:r>
            <a:r>
              <a:rPr lang="en-US" altLang="ja-JP" sz="2000" b="0" dirty="0"/>
              <a:t>1990</a:t>
            </a:r>
            <a:r>
              <a:rPr lang="ja-JP" altLang="en-US" sz="2000" b="0" dirty="0"/>
              <a:t>年の</a:t>
            </a:r>
            <a:r>
              <a:rPr lang="en-US" altLang="ja-JP" sz="2000" b="0" dirty="0"/>
              <a:t>ISO</a:t>
            </a:r>
            <a:r>
              <a:rPr lang="ja-JP" altLang="en-US" sz="2000" b="0" dirty="0"/>
              <a:t>規格では許されていない。</a:t>
            </a:r>
            <a:endParaRPr lang="en-US" altLang="ja-JP" sz="2000" b="0" dirty="0"/>
          </a:p>
          <a:p>
            <a:r>
              <a:rPr lang="ja-JP" altLang="en-US" sz="2000" dirty="0"/>
              <a:t>（注）</a:t>
            </a:r>
            <a:r>
              <a:rPr lang="en-US" altLang="ja-JP" sz="2000" dirty="0"/>
              <a:t>1999</a:t>
            </a:r>
            <a:r>
              <a:rPr lang="ja-JP" altLang="en-US" sz="2000" dirty="0"/>
              <a:t>年の</a:t>
            </a:r>
            <a:r>
              <a:rPr lang="en-US" altLang="ja-JP" sz="2000" dirty="0"/>
              <a:t>ISO</a:t>
            </a:r>
            <a:r>
              <a:rPr lang="ja-JP" altLang="en-US" sz="2000" dirty="0"/>
              <a:t>規格</a:t>
            </a:r>
            <a:r>
              <a:rPr lang="en-US" altLang="ja-JP" sz="2000" dirty="0"/>
              <a:t>(C99)</a:t>
            </a:r>
            <a:r>
              <a:rPr lang="ja-JP" altLang="en-US" sz="2000" dirty="0"/>
              <a:t>では許されているが。</a:t>
            </a:r>
            <a:endParaRPr lang="en-US" altLang="ja-JP" sz="2000" b="0" dirty="0"/>
          </a:p>
        </p:txBody>
      </p:sp>
      <p:sp>
        <p:nvSpPr>
          <p:cNvPr id="25612" name="AutoShape 10"/>
          <p:cNvSpPr>
            <a:spLocks noChangeArrowheads="1"/>
          </p:cNvSpPr>
          <p:nvPr/>
        </p:nvSpPr>
        <p:spPr bwMode="auto">
          <a:xfrm>
            <a:off x="3419872" y="3445943"/>
            <a:ext cx="936104" cy="419338"/>
          </a:xfrm>
          <a:prstGeom prst="downArrow">
            <a:avLst>
              <a:gd name="adj1" fmla="val 50000"/>
              <a:gd name="adj2" fmla="val 25000"/>
            </a:avLst>
          </a:prstGeom>
          <a:solidFill>
            <a:srgbClr val="FF0000"/>
          </a:solidFill>
          <a:ln w="9525">
            <a:noFill/>
            <a:miter lim="800000"/>
            <a:headEnd/>
            <a:tailEnd/>
          </a:ln>
        </p:spPr>
        <p:txBody>
          <a:bodyPr wrap="square" anchor="ctr">
            <a:spAutoFit/>
          </a:bodyPr>
          <a:lstStyle/>
          <a:p>
            <a:endParaRPr lang="ja-JP" altLang="en-US"/>
          </a:p>
        </p:txBody>
      </p:sp>
      <p:sp>
        <p:nvSpPr>
          <p:cNvPr id="13" name="正方形/長方形 12"/>
          <p:cNvSpPr/>
          <p:nvPr/>
        </p:nvSpPr>
        <p:spPr>
          <a:xfrm>
            <a:off x="899592" y="4419109"/>
            <a:ext cx="7143800" cy="954107"/>
          </a:xfrm>
          <a:prstGeom prst="rect">
            <a:avLst/>
          </a:prstGeom>
        </p:spPr>
        <p:txBody>
          <a:bodyPr wrap="square">
            <a:spAutoFit/>
          </a:bodyPr>
          <a:lstStyle/>
          <a:p>
            <a:r>
              <a:rPr lang="ja-JP" altLang="en-US" sz="2800" dirty="0"/>
              <a:t>実行時に領域を確保することにより、適切な長さの配列を用いることができる。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6"/>
          <p:cNvSpPr>
            <a:spLocks noChangeArrowheads="1"/>
          </p:cNvSpPr>
          <p:nvPr/>
        </p:nvSpPr>
        <p:spPr bwMode="auto">
          <a:xfrm>
            <a:off x="7489854" y="5752123"/>
            <a:ext cx="1439863" cy="504825"/>
          </a:xfrm>
          <a:prstGeom prst="cube">
            <a:avLst>
              <a:gd name="adj" fmla="val 25000"/>
            </a:avLst>
          </a:prstGeom>
          <a:solidFill>
            <a:schemeClr val="bg1"/>
          </a:solidFill>
          <a:ln w="9525">
            <a:solidFill>
              <a:schemeClr val="tx1"/>
            </a:solidFill>
            <a:miter lim="800000"/>
            <a:headEnd/>
            <a:tailEnd/>
          </a:ln>
        </p:spPr>
        <p:txBody>
          <a:bodyPr wrap="none" anchor="ctr" anchorCtr="1"/>
          <a:lstStyle/>
          <a:p>
            <a:r>
              <a:rPr lang="en-US" altLang="ja-JP" dirty="0"/>
              <a:t>p</a:t>
            </a:r>
            <a:endParaRPr lang="ja-JP" altLang="en-US" dirty="0"/>
          </a:p>
        </p:txBody>
      </p:sp>
      <p:sp>
        <p:nvSpPr>
          <p:cNvPr id="418818" name="Rectangle 2"/>
          <p:cNvSpPr>
            <a:spLocks noGrp="1" noChangeArrowheads="1"/>
          </p:cNvSpPr>
          <p:nvPr>
            <p:ph type="title"/>
          </p:nvPr>
        </p:nvSpPr>
        <p:spPr>
          <a:xfrm>
            <a:off x="893607" y="68240"/>
            <a:ext cx="3277598" cy="638452"/>
          </a:xfrm>
        </p:spPr>
        <p:txBody>
          <a:bodyPr>
            <a:normAutofit fontScale="90000"/>
          </a:bodyPr>
          <a:lstStyle/>
          <a:p>
            <a:pPr eaLnBrk="1" hangingPunct="1">
              <a:defRPr/>
            </a:pPr>
            <a:r>
              <a:rPr lang="ja-JP" altLang="en-US" sz="3000" dirty="0"/>
              <a:t>例（打ち込んで確認）</a:t>
            </a:r>
          </a:p>
        </p:txBody>
      </p:sp>
      <p:sp>
        <p:nvSpPr>
          <p:cNvPr id="26632" name="AutoShape 6"/>
          <p:cNvSpPr>
            <a:spLocks noChangeArrowheads="1"/>
          </p:cNvSpPr>
          <p:nvPr/>
        </p:nvSpPr>
        <p:spPr bwMode="auto">
          <a:xfrm>
            <a:off x="7489855" y="4070604"/>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grpSp>
        <p:nvGrpSpPr>
          <p:cNvPr id="2" name="Group 7"/>
          <p:cNvGrpSpPr>
            <a:grpSpLocks/>
          </p:cNvGrpSpPr>
          <p:nvPr/>
        </p:nvGrpSpPr>
        <p:grpSpPr bwMode="auto">
          <a:xfrm>
            <a:off x="7489855" y="3708654"/>
            <a:ext cx="1439863" cy="504825"/>
            <a:chOff x="2789" y="2614"/>
            <a:chExt cx="907" cy="318"/>
          </a:xfrm>
        </p:grpSpPr>
        <p:sp>
          <p:nvSpPr>
            <p:cNvPr id="26654" name="AutoShape 8"/>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5" name="Text Box 9"/>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p[4]</a:t>
              </a:r>
            </a:p>
          </p:txBody>
        </p:sp>
      </p:grpSp>
      <p:grpSp>
        <p:nvGrpSpPr>
          <p:cNvPr id="3" name="Group 10"/>
          <p:cNvGrpSpPr>
            <a:grpSpLocks/>
          </p:cNvGrpSpPr>
          <p:nvPr/>
        </p:nvGrpSpPr>
        <p:grpSpPr bwMode="auto">
          <a:xfrm>
            <a:off x="7489855" y="3330829"/>
            <a:ext cx="1439863" cy="504825"/>
            <a:chOff x="2789" y="2614"/>
            <a:chExt cx="907" cy="318"/>
          </a:xfrm>
        </p:grpSpPr>
        <p:sp>
          <p:nvSpPr>
            <p:cNvPr id="26652" name="AutoShape 11"/>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3" name="Text Box 12"/>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p[3]</a:t>
              </a:r>
            </a:p>
          </p:txBody>
        </p:sp>
      </p:grpSp>
      <p:grpSp>
        <p:nvGrpSpPr>
          <p:cNvPr id="4" name="Group 13"/>
          <p:cNvGrpSpPr>
            <a:grpSpLocks/>
          </p:cNvGrpSpPr>
          <p:nvPr/>
        </p:nvGrpSpPr>
        <p:grpSpPr bwMode="auto">
          <a:xfrm>
            <a:off x="7489855" y="2946654"/>
            <a:ext cx="1439863" cy="504825"/>
            <a:chOff x="2789" y="2614"/>
            <a:chExt cx="907" cy="318"/>
          </a:xfrm>
        </p:grpSpPr>
        <p:sp>
          <p:nvSpPr>
            <p:cNvPr id="26650" name="AutoShape 1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51" name="Text Box 15"/>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p[2]</a:t>
              </a:r>
            </a:p>
          </p:txBody>
        </p:sp>
      </p:grpSp>
      <p:grpSp>
        <p:nvGrpSpPr>
          <p:cNvPr id="5" name="Group 16"/>
          <p:cNvGrpSpPr>
            <a:grpSpLocks/>
          </p:cNvGrpSpPr>
          <p:nvPr/>
        </p:nvGrpSpPr>
        <p:grpSpPr bwMode="auto">
          <a:xfrm>
            <a:off x="7489855" y="2581529"/>
            <a:ext cx="1439863" cy="504825"/>
            <a:chOff x="2789" y="2614"/>
            <a:chExt cx="907" cy="318"/>
          </a:xfrm>
        </p:grpSpPr>
        <p:sp>
          <p:nvSpPr>
            <p:cNvPr id="26648" name="AutoShape 17"/>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9" name="Text Box 18"/>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p[1]</a:t>
              </a:r>
            </a:p>
          </p:txBody>
        </p:sp>
      </p:grpSp>
      <p:grpSp>
        <p:nvGrpSpPr>
          <p:cNvPr id="6" name="Group 19"/>
          <p:cNvGrpSpPr>
            <a:grpSpLocks/>
          </p:cNvGrpSpPr>
          <p:nvPr/>
        </p:nvGrpSpPr>
        <p:grpSpPr bwMode="auto">
          <a:xfrm>
            <a:off x="7489855" y="2197354"/>
            <a:ext cx="1439863" cy="504825"/>
            <a:chOff x="2789" y="2614"/>
            <a:chExt cx="907" cy="318"/>
          </a:xfrm>
        </p:grpSpPr>
        <p:sp>
          <p:nvSpPr>
            <p:cNvPr id="26646" name="AutoShape 2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26647" name="Text Box 21"/>
            <p:cNvSpPr txBox="1">
              <a:spLocks noChangeArrowheads="1"/>
            </p:cNvSpPr>
            <p:nvPr/>
          </p:nvSpPr>
          <p:spPr bwMode="auto">
            <a:xfrm>
              <a:off x="2941" y="2680"/>
              <a:ext cx="569" cy="250"/>
            </a:xfrm>
            <a:prstGeom prst="rect">
              <a:avLst/>
            </a:prstGeom>
            <a:noFill/>
            <a:ln w="9525">
              <a:noFill/>
              <a:miter lim="800000"/>
              <a:headEnd/>
              <a:tailEnd/>
            </a:ln>
          </p:spPr>
          <p:txBody>
            <a:bodyPr>
              <a:spAutoFit/>
            </a:bodyPr>
            <a:lstStyle/>
            <a:p>
              <a:r>
                <a:rPr lang="en-US" altLang="ja-JP" sz="2000">
                  <a:solidFill>
                    <a:schemeClr val="accent2"/>
                  </a:solidFill>
                </a:rPr>
                <a:t>p[0]</a:t>
              </a:r>
            </a:p>
          </p:txBody>
        </p:sp>
      </p:grpSp>
      <p:sp>
        <p:nvSpPr>
          <p:cNvPr id="26638" name="AutoShape 22"/>
          <p:cNvSpPr>
            <a:spLocks noChangeArrowheads="1"/>
          </p:cNvSpPr>
          <p:nvPr/>
        </p:nvSpPr>
        <p:spPr bwMode="auto">
          <a:xfrm>
            <a:off x="7489855" y="1838579"/>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sp>
        <p:nvSpPr>
          <p:cNvPr id="26639" name="AutoShape 23"/>
          <p:cNvSpPr>
            <a:spLocks noChangeArrowheads="1"/>
          </p:cNvSpPr>
          <p:nvPr/>
        </p:nvSpPr>
        <p:spPr bwMode="auto">
          <a:xfrm>
            <a:off x="7489855" y="1478216"/>
            <a:ext cx="1439863" cy="504825"/>
          </a:xfrm>
          <a:prstGeom prst="cube">
            <a:avLst>
              <a:gd name="adj" fmla="val 25000"/>
            </a:avLst>
          </a:prstGeom>
          <a:solidFill>
            <a:schemeClr val="bg1"/>
          </a:solidFill>
          <a:ln w="9525">
            <a:solidFill>
              <a:schemeClr val="tx1"/>
            </a:solidFill>
            <a:miter lim="800000"/>
            <a:headEnd/>
            <a:tailEnd/>
          </a:ln>
        </p:spPr>
        <p:txBody>
          <a:bodyPr wrap="none" anchor="ctr"/>
          <a:lstStyle/>
          <a:p>
            <a:endParaRPr lang="ja-JP" altLang="en-US"/>
          </a:p>
        </p:txBody>
      </p:sp>
      <p:cxnSp>
        <p:nvCxnSpPr>
          <p:cNvPr id="26640" name="AutoShape 24"/>
          <p:cNvCxnSpPr>
            <a:cxnSpLocks noChangeShapeType="1"/>
            <a:stCxn id="31" idx="2"/>
          </p:cNvCxnSpPr>
          <p:nvPr/>
        </p:nvCxnSpPr>
        <p:spPr bwMode="auto">
          <a:xfrm rot="10800000" flipH="1">
            <a:off x="7489854" y="2512870"/>
            <a:ext cx="2" cy="3554768"/>
          </a:xfrm>
          <a:prstGeom prst="bentConnector4">
            <a:avLst>
              <a:gd name="adj1" fmla="val -11430000000"/>
              <a:gd name="adj2" fmla="val 99742"/>
            </a:avLst>
          </a:prstGeom>
          <a:noFill/>
          <a:ln w="9525">
            <a:solidFill>
              <a:schemeClr val="tx1"/>
            </a:solidFill>
            <a:miter lim="800000"/>
            <a:headEnd/>
            <a:tailEnd type="triangle" w="med" len="med"/>
          </a:ln>
        </p:spPr>
      </p:cxnSp>
      <p:sp>
        <p:nvSpPr>
          <p:cNvPr id="26641" name="Text Box 25"/>
          <p:cNvSpPr txBox="1">
            <a:spLocks noChangeArrowheads="1"/>
          </p:cNvSpPr>
          <p:nvPr/>
        </p:nvSpPr>
        <p:spPr bwMode="auto">
          <a:xfrm>
            <a:off x="5652120" y="3106988"/>
            <a:ext cx="1606550" cy="366713"/>
          </a:xfrm>
          <a:prstGeom prst="rect">
            <a:avLst/>
          </a:prstGeom>
          <a:noFill/>
          <a:ln w="9525">
            <a:noFill/>
            <a:miter lim="800000"/>
            <a:headEnd/>
            <a:tailEnd/>
          </a:ln>
        </p:spPr>
        <p:txBody>
          <a:bodyPr wrap="none">
            <a:spAutoFit/>
          </a:bodyPr>
          <a:lstStyle/>
          <a:p>
            <a:r>
              <a:rPr lang="en-US" altLang="ja-JP" dirty="0" err="1"/>
              <a:t>sizeof</a:t>
            </a:r>
            <a:r>
              <a:rPr lang="en-US" altLang="ja-JP" dirty="0"/>
              <a:t>(</a:t>
            </a:r>
            <a:r>
              <a:rPr lang="en-US" altLang="ja-JP" dirty="0" err="1"/>
              <a:t>int</a:t>
            </a:r>
            <a:r>
              <a:rPr lang="en-US" altLang="ja-JP" dirty="0"/>
              <a:t>) * 5</a:t>
            </a:r>
          </a:p>
        </p:txBody>
      </p:sp>
      <p:sp>
        <p:nvSpPr>
          <p:cNvPr id="26642" name="Line 26"/>
          <p:cNvSpPr>
            <a:spLocks noChangeShapeType="1"/>
          </p:cNvSpPr>
          <p:nvPr/>
        </p:nvSpPr>
        <p:spPr bwMode="auto">
          <a:xfrm>
            <a:off x="6175405" y="234846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3" name="Line 27"/>
          <p:cNvSpPr>
            <a:spLocks noChangeShapeType="1"/>
          </p:cNvSpPr>
          <p:nvPr/>
        </p:nvSpPr>
        <p:spPr bwMode="auto">
          <a:xfrm>
            <a:off x="6188105" y="4221416"/>
            <a:ext cx="1371600" cy="0"/>
          </a:xfrm>
          <a:prstGeom prst="line">
            <a:avLst/>
          </a:prstGeom>
          <a:noFill/>
          <a:ln w="9525">
            <a:solidFill>
              <a:srgbClr val="0080FF"/>
            </a:solidFill>
            <a:round/>
            <a:headEnd/>
            <a:tailEnd/>
          </a:ln>
        </p:spPr>
        <p:txBody>
          <a:bodyPr wrap="none" anchor="ctr">
            <a:spAutoFit/>
          </a:bodyPr>
          <a:lstStyle/>
          <a:p>
            <a:endParaRPr lang="ja-JP" altLang="en-US"/>
          </a:p>
        </p:txBody>
      </p:sp>
      <p:sp>
        <p:nvSpPr>
          <p:cNvPr id="26644" name="Line 28"/>
          <p:cNvSpPr>
            <a:spLocks noChangeShapeType="1"/>
          </p:cNvSpPr>
          <p:nvPr/>
        </p:nvSpPr>
        <p:spPr bwMode="auto">
          <a:xfrm>
            <a:off x="7092280" y="2348466"/>
            <a:ext cx="0" cy="1872950"/>
          </a:xfrm>
          <a:prstGeom prst="line">
            <a:avLst/>
          </a:prstGeom>
          <a:noFill/>
          <a:ln w="9525">
            <a:solidFill>
              <a:srgbClr val="0080FF"/>
            </a:solidFill>
            <a:round/>
            <a:headEnd type="triangle" w="med" len="med"/>
            <a:tailEnd type="triangle" w="med" len="med"/>
          </a:ln>
        </p:spPr>
        <p:txBody>
          <a:bodyPr wrap="square" anchor="ctr">
            <a:spAutoFit/>
          </a:bodyPr>
          <a:lstStyle/>
          <a:p>
            <a:endParaRPr lang="ja-JP" altLang="en-US"/>
          </a:p>
        </p:txBody>
      </p:sp>
      <p:sp>
        <p:nvSpPr>
          <p:cNvPr id="32" name="正方形/長方形 31"/>
          <p:cNvSpPr/>
          <p:nvPr/>
        </p:nvSpPr>
        <p:spPr>
          <a:xfrm>
            <a:off x="282522" y="791906"/>
            <a:ext cx="5357850" cy="5940088"/>
          </a:xfrm>
          <a:prstGeom prst="rect">
            <a:avLst/>
          </a:prstGeom>
          <a:ln>
            <a:solidFill>
              <a:schemeClr val="tx1"/>
            </a:solidFill>
          </a:ln>
        </p:spPr>
        <p:txBody>
          <a:bodyPr wrap="square">
            <a:spAutoFit/>
          </a:bodyPr>
          <a:lstStyle/>
          <a:p>
            <a:pPr>
              <a:defRPr/>
            </a:pPr>
            <a:r>
              <a:rPr lang="en-US" altLang="ja-JP" sz="2000" dirty="0"/>
              <a:t>#include &lt;</a:t>
            </a:r>
            <a:r>
              <a:rPr lang="en-US" altLang="ja-JP" sz="2000" dirty="0" err="1"/>
              <a:t>stdio.h</a:t>
            </a:r>
            <a:r>
              <a:rPr lang="en-US" altLang="ja-JP" sz="2000" dirty="0"/>
              <a:t>&gt;</a:t>
            </a:r>
          </a:p>
          <a:p>
            <a:pPr>
              <a:defRPr/>
            </a:pPr>
            <a:r>
              <a:rPr lang="en-US" altLang="ja-JP" sz="2000" dirty="0"/>
              <a:t>#include &lt;</a:t>
            </a:r>
            <a:r>
              <a:rPr lang="en-US" altLang="ja-JP" sz="2000" dirty="0" err="1"/>
              <a:t>stdlib.h</a:t>
            </a:r>
            <a:r>
              <a:rPr lang="en-US" altLang="ja-JP" sz="2000" dirty="0"/>
              <a:t>&gt;</a:t>
            </a:r>
          </a:p>
          <a:p>
            <a:pPr>
              <a:defRPr/>
            </a:pPr>
            <a:r>
              <a:rPr lang="en-US" altLang="ja-JP" sz="2000" dirty="0" err="1"/>
              <a:t>int</a:t>
            </a:r>
            <a:r>
              <a:rPr lang="en-US" altLang="ja-JP" sz="2000" dirty="0"/>
              <a:t> main (void) {</a:t>
            </a:r>
          </a:p>
          <a:p>
            <a:pPr>
              <a:defRPr/>
            </a:pPr>
            <a:r>
              <a:rPr lang="en-US" altLang="ja-JP" sz="2000" dirty="0"/>
              <a:t>  </a:t>
            </a:r>
            <a:r>
              <a:rPr lang="en-US" altLang="ja-JP" sz="2000" dirty="0" err="1"/>
              <a:t>int</a:t>
            </a:r>
            <a:r>
              <a:rPr lang="en-US" altLang="ja-JP" sz="2000" dirty="0"/>
              <a:t>  no, </a:t>
            </a:r>
            <a:r>
              <a:rPr lang="en-US" altLang="ja-JP" sz="2000" dirty="0" err="1"/>
              <a:t>i</a:t>
            </a:r>
            <a:r>
              <a:rPr lang="en-US" altLang="ja-JP" sz="2000" dirty="0"/>
              <a:t>=0;</a:t>
            </a:r>
          </a:p>
          <a:p>
            <a:pPr>
              <a:defRPr/>
            </a:pPr>
            <a:r>
              <a:rPr lang="en-US" altLang="ja-JP" sz="2000" dirty="0"/>
              <a:t>  </a:t>
            </a:r>
            <a:r>
              <a:rPr lang="en-US" altLang="ja-JP" sz="2000" dirty="0" err="1"/>
              <a:t>int</a:t>
            </a:r>
            <a:r>
              <a:rPr lang="en-US" altLang="ja-JP" sz="2000" dirty="0"/>
              <a:t> * p;</a:t>
            </a:r>
          </a:p>
          <a:p>
            <a:pPr>
              <a:defRPr/>
            </a:pPr>
            <a:r>
              <a:rPr lang="en-US" altLang="ja-JP" sz="2000" dirty="0"/>
              <a:t>  </a:t>
            </a:r>
            <a:r>
              <a:rPr lang="en-US" altLang="ja-JP" sz="2000" dirty="0" err="1"/>
              <a:t>printf</a:t>
            </a:r>
            <a:r>
              <a:rPr lang="en-US" altLang="ja-JP" sz="2000" dirty="0"/>
              <a:t>("</a:t>
            </a:r>
            <a:r>
              <a:rPr lang="ja-JP" altLang="en-US" sz="2000" dirty="0"/>
              <a:t>確保する配列の要素数：</a:t>
            </a:r>
            <a:r>
              <a:rPr lang="en-US" altLang="ja-JP" sz="2000" dirty="0"/>
              <a:t>");</a:t>
            </a:r>
          </a:p>
          <a:p>
            <a:pPr>
              <a:defRPr/>
            </a:pPr>
            <a:r>
              <a:rPr lang="en-US" altLang="ja-JP" sz="2000" dirty="0"/>
              <a:t>  </a:t>
            </a:r>
            <a:r>
              <a:rPr lang="en-US" altLang="ja-JP" sz="2000" dirty="0" err="1"/>
              <a:t>scanf</a:t>
            </a:r>
            <a:r>
              <a:rPr lang="en-US" altLang="ja-JP" sz="2000" dirty="0"/>
              <a:t>("%d", &amp;no);</a:t>
            </a:r>
          </a:p>
          <a:p>
            <a:pPr>
              <a:defRPr/>
            </a:pPr>
            <a:r>
              <a:rPr lang="en-US" altLang="ja-JP" sz="2000" dirty="0"/>
              <a:t>  p = </a:t>
            </a:r>
            <a:r>
              <a:rPr lang="en-US" altLang="ja-JP" sz="2000" dirty="0" err="1">
                <a:solidFill>
                  <a:srgbClr val="FF0000"/>
                </a:solidFill>
              </a:rPr>
              <a:t>calloc</a:t>
            </a:r>
            <a:r>
              <a:rPr lang="en-US" altLang="ja-JP" sz="2000" dirty="0">
                <a:solidFill>
                  <a:srgbClr val="FF0000"/>
                </a:solidFill>
              </a:rPr>
              <a:t> (no, </a:t>
            </a:r>
            <a:r>
              <a:rPr lang="en-US" altLang="ja-JP" sz="2000" dirty="0" err="1">
                <a:solidFill>
                  <a:srgbClr val="FF0000"/>
                </a:solidFill>
              </a:rPr>
              <a:t>sizeof</a:t>
            </a: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a:t>
            </a:r>
            <a:r>
              <a:rPr lang="en-US" altLang="ja-JP" sz="2000" dirty="0"/>
              <a:t>;</a:t>
            </a:r>
          </a:p>
          <a:p>
            <a:pPr>
              <a:defRPr/>
            </a:pPr>
            <a:r>
              <a:rPr lang="en-US" altLang="ja-JP" sz="2000" dirty="0"/>
              <a:t>  if (p == NULL)</a:t>
            </a:r>
          </a:p>
          <a:p>
            <a:pPr>
              <a:defRPr/>
            </a:pPr>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pPr>
              <a:defRPr/>
            </a:pPr>
            <a:r>
              <a:rPr lang="en-US" altLang="ja-JP" sz="2000" dirty="0"/>
              <a:t>  else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p[</a:t>
            </a:r>
            <a:r>
              <a:rPr lang="en-US" altLang="ja-JP" sz="2000" dirty="0" err="1"/>
              <a:t>i</a:t>
            </a:r>
            <a:r>
              <a:rPr lang="en-US" altLang="ja-JP" sz="2000" dirty="0"/>
              <a:t>] = </a:t>
            </a:r>
            <a:r>
              <a:rPr lang="en-US" altLang="ja-JP" sz="2000" dirty="0" err="1"/>
              <a:t>i</a:t>
            </a:r>
            <a:r>
              <a:rPr lang="en-US" altLang="ja-JP" sz="2000" dirty="0"/>
              <a:t>; </a:t>
            </a:r>
          </a:p>
          <a:p>
            <a:pPr>
              <a:defRPr/>
            </a:pPr>
            <a:r>
              <a:rPr lang="en-US" altLang="ja-JP" sz="2000" dirty="0"/>
              <a:t>    for (</a:t>
            </a:r>
            <a:r>
              <a:rPr lang="en-US" altLang="ja-JP" sz="2000" dirty="0" err="1"/>
              <a:t>i</a:t>
            </a:r>
            <a:r>
              <a:rPr lang="en-US" altLang="ja-JP" sz="2000" dirty="0"/>
              <a:t>=0; </a:t>
            </a:r>
            <a:r>
              <a:rPr lang="en-US" altLang="ja-JP" sz="2000" dirty="0" err="1"/>
              <a:t>i</a:t>
            </a:r>
            <a:r>
              <a:rPr lang="en-US" altLang="ja-JP" sz="2000" dirty="0"/>
              <a:t> &lt; no; </a:t>
            </a:r>
            <a:r>
              <a:rPr lang="en-US" altLang="ja-JP" sz="2000" dirty="0" err="1"/>
              <a:t>i</a:t>
            </a:r>
            <a:r>
              <a:rPr lang="en-US" altLang="ja-JP" sz="2000" dirty="0"/>
              <a:t>=i+1)</a:t>
            </a:r>
          </a:p>
          <a:p>
            <a:pPr>
              <a:defRPr/>
            </a:pPr>
            <a:r>
              <a:rPr lang="en-US" altLang="ja-JP" sz="2000" dirty="0"/>
              <a:t>      </a:t>
            </a:r>
            <a:r>
              <a:rPr lang="en-US" altLang="ja-JP" sz="2000" dirty="0" err="1"/>
              <a:t>printf</a:t>
            </a:r>
            <a:r>
              <a:rPr lang="en-US" altLang="ja-JP" sz="2000" dirty="0"/>
              <a:t>("p[%d] = %d\n", </a:t>
            </a:r>
            <a:r>
              <a:rPr lang="en-US" altLang="ja-JP" sz="2000" dirty="0" err="1"/>
              <a:t>i</a:t>
            </a:r>
            <a:r>
              <a:rPr lang="en-US" altLang="ja-JP" sz="2000" dirty="0"/>
              <a:t>, p[</a:t>
            </a:r>
            <a:r>
              <a:rPr lang="en-US" altLang="ja-JP" sz="2000" dirty="0" err="1"/>
              <a:t>i</a:t>
            </a:r>
            <a:r>
              <a:rPr lang="en-US" altLang="ja-JP" sz="2000" dirty="0"/>
              <a:t>] );</a:t>
            </a:r>
          </a:p>
          <a:p>
            <a:pPr>
              <a:defRPr/>
            </a:pPr>
            <a:r>
              <a:rPr lang="en-US" altLang="ja-JP" sz="2000" dirty="0"/>
              <a:t>    free (p);</a:t>
            </a:r>
          </a:p>
          <a:p>
            <a:pPr>
              <a:defRPr/>
            </a:pPr>
            <a:r>
              <a:rPr lang="en-US" altLang="ja-JP" sz="2000" dirty="0"/>
              <a:t>  }</a:t>
            </a:r>
          </a:p>
          <a:p>
            <a:pPr>
              <a:defRPr/>
            </a:pPr>
            <a:r>
              <a:rPr lang="en-US" altLang="ja-JP" sz="2000" dirty="0"/>
              <a:t>  return 0;</a:t>
            </a:r>
          </a:p>
          <a:p>
            <a:pPr>
              <a:defRPr/>
            </a:pPr>
            <a:r>
              <a:rPr lang="en-US" altLang="ja-JP" sz="2000" dirty="0"/>
              <a:t>}</a:t>
            </a:r>
          </a:p>
        </p:txBody>
      </p:sp>
      <p:sp>
        <p:nvSpPr>
          <p:cNvPr id="38" name="テキスト ボックス 37"/>
          <p:cNvSpPr txBox="1"/>
          <p:nvPr/>
        </p:nvSpPr>
        <p:spPr>
          <a:xfrm>
            <a:off x="7902837" y="4892301"/>
            <a:ext cx="360996" cy="400110"/>
          </a:xfrm>
          <a:prstGeom prst="rect">
            <a:avLst/>
          </a:prstGeom>
          <a:noFill/>
        </p:spPr>
        <p:txBody>
          <a:bodyPr wrap="none" rtlCol="0">
            <a:spAutoFit/>
          </a:bodyPr>
          <a:lstStyle/>
          <a:p>
            <a:r>
              <a:rPr kumimoji="1" lang="en-US" altLang="ja-JP" sz="2000" dirty="0"/>
              <a:t>…</a:t>
            </a:r>
            <a:endParaRPr kumimoji="1" lang="ja-JP" altLang="en-US" sz="2000" dirty="0"/>
          </a:p>
        </p:txBody>
      </p:sp>
      <p:sp>
        <p:nvSpPr>
          <p:cNvPr id="7" name="テキスト ボックス 6"/>
          <p:cNvSpPr txBox="1"/>
          <p:nvPr/>
        </p:nvSpPr>
        <p:spPr>
          <a:xfrm>
            <a:off x="6302832" y="706692"/>
            <a:ext cx="2662207" cy="461665"/>
          </a:xfrm>
          <a:prstGeom prst="rect">
            <a:avLst/>
          </a:prstGeom>
          <a:noFill/>
        </p:spPr>
        <p:txBody>
          <a:bodyPr wrap="none" rtlCol="0">
            <a:spAutoFit/>
          </a:bodyPr>
          <a:lstStyle/>
          <a:p>
            <a:r>
              <a:rPr kumimoji="1" lang="ja-JP" altLang="en-US" sz="2400" dirty="0"/>
              <a:t>（</a:t>
            </a:r>
            <a:r>
              <a:rPr kumimoji="1" lang="en-US" altLang="ja-JP" sz="2400" dirty="0"/>
              <a:t>5</a:t>
            </a:r>
            <a:r>
              <a:rPr kumimoji="1" lang="ja-JP" altLang="en-US" sz="2400" dirty="0"/>
              <a:t>を入力した場合）</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24488-858F-0346-98DA-5F0C7EE634F9}"/>
              </a:ext>
            </a:extLst>
          </p:cNvPr>
          <p:cNvSpPr>
            <a:spLocks noGrp="1"/>
          </p:cNvSpPr>
          <p:nvPr>
            <p:ph type="title"/>
          </p:nvPr>
        </p:nvSpPr>
        <p:spPr/>
        <p:txBody>
          <a:bodyPr>
            <a:normAutofit/>
          </a:bodyPr>
          <a:lstStyle/>
          <a:p>
            <a:r>
              <a:rPr kumimoji="1" lang="ja-JP" altLang="en-US"/>
              <a:t>リスト</a:t>
            </a:r>
            <a:r>
              <a:rPr lang="ja-JP" altLang="en-US" sz="3600">
                <a:solidFill>
                  <a:prstClr val="black"/>
                </a:solidFill>
              </a:rPr>
              <a:t>（新・明解</a:t>
            </a:r>
            <a:r>
              <a:rPr lang="en-US" altLang="ja-JP" sz="3600" dirty="0">
                <a:solidFill>
                  <a:prstClr val="black"/>
                </a:solidFill>
              </a:rPr>
              <a:t>C</a:t>
            </a:r>
            <a:r>
              <a:rPr lang="ja-JP" altLang="en-US" sz="3600">
                <a:solidFill>
                  <a:prstClr val="black"/>
                </a:solidFill>
              </a:rPr>
              <a:t>言語実践編</a:t>
            </a:r>
            <a:r>
              <a:rPr lang="en-US" altLang="ja-JP" sz="3600" dirty="0">
                <a:solidFill>
                  <a:prstClr val="black"/>
                </a:solidFill>
              </a:rPr>
              <a:t>12</a:t>
            </a:r>
            <a:r>
              <a:rPr lang="ja-JP" altLang="en-US" sz="3600">
                <a:solidFill>
                  <a:prstClr val="black"/>
                </a:solidFill>
              </a:rPr>
              <a:t>章参照）</a:t>
            </a:r>
            <a:endParaRPr kumimoji="1" lang="ja-JP" altLang="en-US"/>
          </a:p>
        </p:txBody>
      </p:sp>
      <p:sp>
        <p:nvSpPr>
          <p:cNvPr id="3" name="コンテンツ プレースホルダー 2">
            <a:extLst>
              <a:ext uri="{FF2B5EF4-FFF2-40B4-BE49-F238E27FC236}">
                <a16:creationId xmlns:a16="http://schemas.microsoft.com/office/drawing/2014/main" id="{7FC95DB0-8039-4C4F-AFDE-006E371FCAE8}"/>
              </a:ext>
            </a:extLst>
          </p:cNvPr>
          <p:cNvSpPr>
            <a:spLocks noGrp="1"/>
          </p:cNvSpPr>
          <p:nvPr>
            <p:ph idx="1"/>
          </p:nvPr>
        </p:nvSpPr>
        <p:spPr>
          <a:xfrm>
            <a:off x="457200" y="1600200"/>
            <a:ext cx="8229600" cy="1143001"/>
          </a:xfrm>
        </p:spPr>
        <p:txBody>
          <a:bodyPr/>
          <a:lstStyle/>
          <a:p>
            <a:r>
              <a:rPr kumimoji="1" lang="ja-JP" altLang="en-US"/>
              <a:t>リストとは、データが一列に連なっているデータ構造である。</a:t>
            </a:r>
          </a:p>
        </p:txBody>
      </p:sp>
      <p:sp>
        <p:nvSpPr>
          <p:cNvPr id="4" name="正方形/長方形 3">
            <a:extLst>
              <a:ext uri="{FF2B5EF4-FFF2-40B4-BE49-F238E27FC236}">
                <a16:creationId xmlns:a16="http://schemas.microsoft.com/office/drawing/2014/main" id="{DC0C30FD-BA26-3C4C-8700-CB71A43B2B7D}"/>
              </a:ext>
            </a:extLst>
          </p:cNvPr>
          <p:cNvSpPr/>
          <p:nvPr/>
        </p:nvSpPr>
        <p:spPr>
          <a:xfrm>
            <a:off x="914400"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630E5121-E5F6-004B-80E2-892C4AEC44CD}"/>
              </a:ext>
            </a:extLst>
          </p:cNvPr>
          <p:cNvCxnSpPr>
            <a:stCxn id="4" idx="0"/>
            <a:endCxn id="4" idx="2"/>
          </p:cNvCxnSpPr>
          <p:nvPr/>
        </p:nvCxnSpPr>
        <p:spPr>
          <a:xfrm>
            <a:off x="1840675"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233C29F1-D4BE-574F-B9A8-416D72D2790B}"/>
              </a:ext>
            </a:extLst>
          </p:cNvPr>
          <p:cNvSpPr txBox="1"/>
          <p:nvPr/>
        </p:nvSpPr>
        <p:spPr>
          <a:xfrm>
            <a:off x="1187551" y="3302868"/>
            <a:ext cx="379973" cy="584775"/>
          </a:xfrm>
          <a:prstGeom prst="rect">
            <a:avLst/>
          </a:prstGeom>
          <a:noFill/>
        </p:spPr>
        <p:txBody>
          <a:bodyPr wrap="square" rtlCol="0">
            <a:spAutoFit/>
          </a:bodyPr>
          <a:lstStyle/>
          <a:p>
            <a:pPr algn="ctr"/>
            <a:r>
              <a:rPr kumimoji="1" lang="en-US" altLang="ja-JP" sz="3200" dirty="0"/>
              <a:t>3</a:t>
            </a:r>
            <a:endParaRPr kumimoji="1" lang="ja-JP" altLang="en-US" sz="3200"/>
          </a:p>
        </p:txBody>
      </p:sp>
      <p:sp>
        <p:nvSpPr>
          <p:cNvPr id="8" name="正方形/長方形 7">
            <a:extLst>
              <a:ext uri="{FF2B5EF4-FFF2-40B4-BE49-F238E27FC236}">
                <a16:creationId xmlns:a16="http://schemas.microsoft.com/office/drawing/2014/main" id="{EB5EF317-DFA5-7C40-B572-8815F57D8AA9}"/>
              </a:ext>
            </a:extLst>
          </p:cNvPr>
          <p:cNvSpPr/>
          <p:nvPr/>
        </p:nvSpPr>
        <p:spPr>
          <a:xfrm>
            <a:off x="3429989" y="3227119"/>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D837AADB-6D9D-0B49-B153-EABEBE2BBAE5}"/>
              </a:ext>
            </a:extLst>
          </p:cNvPr>
          <p:cNvCxnSpPr>
            <a:stCxn id="8" idx="0"/>
            <a:endCxn id="8" idx="2"/>
          </p:cNvCxnSpPr>
          <p:nvPr/>
        </p:nvCxnSpPr>
        <p:spPr>
          <a:xfrm>
            <a:off x="4356264" y="3227119"/>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30012A9-05B4-3B4D-A6F3-BA18069F06ED}"/>
              </a:ext>
            </a:extLst>
          </p:cNvPr>
          <p:cNvSpPr txBox="1"/>
          <p:nvPr/>
        </p:nvSpPr>
        <p:spPr>
          <a:xfrm>
            <a:off x="3703140" y="3311774"/>
            <a:ext cx="379973" cy="584775"/>
          </a:xfrm>
          <a:prstGeom prst="rect">
            <a:avLst/>
          </a:prstGeom>
          <a:noFill/>
        </p:spPr>
        <p:txBody>
          <a:bodyPr wrap="square" rtlCol="0">
            <a:spAutoFit/>
          </a:bodyPr>
          <a:lstStyle/>
          <a:p>
            <a:pPr algn="ctr"/>
            <a:r>
              <a:rPr kumimoji="1" lang="en-US" altLang="ja-JP" sz="3200" dirty="0"/>
              <a:t>7</a:t>
            </a:r>
            <a:endParaRPr kumimoji="1" lang="ja-JP" altLang="en-US" sz="3200"/>
          </a:p>
        </p:txBody>
      </p:sp>
      <p:sp>
        <p:nvSpPr>
          <p:cNvPr id="11" name="正方形/長方形 10">
            <a:extLst>
              <a:ext uri="{FF2B5EF4-FFF2-40B4-BE49-F238E27FC236}">
                <a16:creationId xmlns:a16="http://schemas.microsoft.com/office/drawing/2014/main" id="{DFF7373A-C97F-FA43-8FBB-80D7CB6A44A0}"/>
              </a:ext>
            </a:extLst>
          </p:cNvPr>
          <p:cNvSpPr/>
          <p:nvPr/>
        </p:nvSpPr>
        <p:spPr>
          <a:xfrm>
            <a:off x="5968339" y="321821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a:extLst>
              <a:ext uri="{FF2B5EF4-FFF2-40B4-BE49-F238E27FC236}">
                <a16:creationId xmlns:a16="http://schemas.microsoft.com/office/drawing/2014/main" id="{E355EAF0-3F8A-7F40-BF8F-2AA10B622204}"/>
              </a:ext>
            </a:extLst>
          </p:cNvPr>
          <p:cNvCxnSpPr>
            <a:stCxn id="11" idx="0"/>
            <a:endCxn id="11" idx="2"/>
          </p:cNvCxnSpPr>
          <p:nvPr/>
        </p:nvCxnSpPr>
        <p:spPr>
          <a:xfrm>
            <a:off x="6894614" y="321821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37EA2CA7-8F97-C64D-8BCF-4B073C88193E}"/>
              </a:ext>
            </a:extLst>
          </p:cNvPr>
          <p:cNvSpPr txBox="1"/>
          <p:nvPr/>
        </p:nvSpPr>
        <p:spPr>
          <a:xfrm>
            <a:off x="6241490" y="3302868"/>
            <a:ext cx="379973" cy="584775"/>
          </a:xfrm>
          <a:prstGeom prst="rect">
            <a:avLst/>
          </a:prstGeom>
          <a:noFill/>
        </p:spPr>
        <p:txBody>
          <a:bodyPr wrap="square" rtlCol="0">
            <a:spAutoFit/>
          </a:bodyPr>
          <a:lstStyle/>
          <a:p>
            <a:pPr algn="ctr"/>
            <a:r>
              <a:rPr kumimoji="1" lang="en-US" altLang="ja-JP" sz="3200" dirty="0"/>
              <a:t>6</a:t>
            </a:r>
            <a:endParaRPr kumimoji="1" lang="ja-JP" altLang="en-US" sz="3200"/>
          </a:p>
        </p:txBody>
      </p:sp>
      <p:cxnSp>
        <p:nvCxnSpPr>
          <p:cNvPr id="15" name="直線コネクタ 14">
            <a:extLst>
              <a:ext uri="{FF2B5EF4-FFF2-40B4-BE49-F238E27FC236}">
                <a16:creationId xmlns:a16="http://schemas.microsoft.com/office/drawing/2014/main" id="{FB9F7797-D411-5643-8C34-47A0CD0830D6}"/>
              </a:ext>
            </a:extLst>
          </p:cNvPr>
          <p:cNvCxnSpPr>
            <a:endCxn id="11" idx="2"/>
          </p:cNvCxnSpPr>
          <p:nvPr/>
        </p:nvCxnSpPr>
        <p:spPr>
          <a:xfrm flipH="1">
            <a:off x="6894614" y="3218213"/>
            <a:ext cx="926275"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43311443-3E6A-C940-B885-9EE570ACF619}"/>
              </a:ext>
            </a:extLst>
          </p:cNvPr>
          <p:cNvCxnSpPr>
            <a:cxnSpLocks/>
          </p:cNvCxnSpPr>
          <p:nvPr/>
        </p:nvCxnSpPr>
        <p:spPr>
          <a:xfrm flipV="1">
            <a:off x="2303814" y="292576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B3CB5DD-8880-EC44-BF24-E35095E589B6}"/>
              </a:ext>
            </a:extLst>
          </p:cNvPr>
          <p:cNvCxnSpPr>
            <a:cxnSpLocks/>
          </p:cNvCxnSpPr>
          <p:nvPr/>
        </p:nvCxnSpPr>
        <p:spPr>
          <a:xfrm>
            <a:off x="2303814" y="292576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A538376D-26F7-3F42-A6BD-012C4F6FE281}"/>
              </a:ext>
            </a:extLst>
          </p:cNvPr>
          <p:cNvCxnSpPr>
            <a:cxnSpLocks/>
          </p:cNvCxnSpPr>
          <p:nvPr/>
        </p:nvCxnSpPr>
        <p:spPr>
          <a:xfrm>
            <a:off x="3040101" y="292576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D99D611-96F1-874C-8042-41579CFB61E6}"/>
              </a:ext>
            </a:extLst>
          </p:cNvPr>
          <p:cNvCxnSpPr>
            <a:cxnSpLocks/>
            <a:endCxn id="8" idx="1"/>
          </p:cNvCxnSpPr>
          <p:nvPr/>
        </p:nvCxnSpPr>
        <p:spPr>
          <a:xfrm>
            <a:off x="3045059" y="359525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909FBCD-1300-A849-BF71-4E5192F99952}"/>
              </a:ext>
            </a:extLst>
          </p:cNvPr>
          <p:cNvCxnSpPr>
            <a:cxnSpLocks/>
          </p:cNvCxnSpPr>
          <p:nvPr/>
        </p:nvCxnSpPr>
        <p:spPr>
          <a:xfrm flipV="1">
            <a:off x="4819847" y="2946505"/>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D5D32C8-AABB-3C4D-8CDF-BB7EDD660C42}"/>
              </a:ext>
            </a:extLst>
          </p:cNvPr>
          <p:cNvCxnSpPr>
            <a:cxnSpLocks/>
          </p:cNvCxnSpPr>
          <p:nvPr/>
        </p:nvCxnSpPr>
        <p:spPr>
          <a:xfrm>
            <a:off x="4819847" y="2946505"/>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a:extLst>
              <a:ext uri="{FF2B5EF4-FFF2-40B4-BE49-F238E27FC236}">
                <a16:creationId xmlns:a16="http://schemas.microsoft.com/office/drawing/2014/main" id="{0B1A70B7-036A-6241-95C4-35E8529CA7B7}"/>
              </a:ext>
            </a:extLst>
          </p:cNvPr>
          <p:cNvCxnSpPr>
            <a:cxnSpLocks/>
          </p:cNvCxnSpPr>
          <p:nvPr/>
        </p:nvCxnSpPr>
        <p:spPr>
          <a:xfrm>
            <a:off x="5556134" y="2946505"/>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4727C18-62E2-674D-94ED-D5FD55AFD5FB}"/>
              </a:ext>
            </a:extLst>
          </p:cNvPr>
          <p:cNvCxnSpPr>
            <a:cxnSpLocks/>
          </p:cNvCxnSpPr>
          <p:nvPr/>
        </p:nvCxnSpPr>
        <p:spPr>
          <a:xfrm>
            <a:off x="5561092" y="3615996"/>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831BD89A-88BF-EA4A-971C-AD14A489CBDB}"/>
              </a:ext>
            </a:extLst>
          </p:cNvPr>
          <p:cNvSpPr txBox="1"/>
          <p:nvPr/>
        </p:nvSpPr>
        <p:spPr>
          <a:xfrm>
            <a:off x="562134" y="4614911"/>
            <a:ext cx="8019732" cy="1938992"/>
          </a:xfrm>
          <a:prstGeom prst="rect">
            <a:avLst/>
          </a:prstGeom>
          <a:noFill/>
        </p:spPr>
        <p:txBody>
          <a:bodyPr wrap="square" rtlCol="0">
            <a:spAutoFit/>
          </a:bodyPr>
          <a:lstStyle/>
          <a:p>
            <a:r>
              <a:rPr kumimoji="1" lang="ja-JP" altLang="en-US" sz="2400"/>
              <a:t>リストは、配列と異なり、要素がメモリ中の連続した領域に保存されるわけではなく、ある要素の次の要素はポインタで指す。リストは、一列のデータを作成した後で要素の追加や削除をする場合に</a:t>
            </a:r>
            <a:r>
              <a:rPr lang="ja-JP" altLang="en-US" sz="2400"/>
              <a:t>用いる。</a:t>
            </a:r>
            <a:endParaRPr kumimoji="1" lang="en-US" altLang="ja-JP" sz="2400" dirty="0"/>
          </a:p>
          <a:p>
            <a:r>
              <a:rPr lang="ja-JP" altLang="en-US" sz="2400"/>
              <a:t>詳しくは</a:t>
            </a:r>
            <a:r>
              <a:rPr lang="en-US" altLang="ja-JP" sz="2400" dirty="0"/>
              <a:t>2</a:t>
            </a:r>
            <a:r>
              <a:rPr lang="ja-JP" altLang="en-US" sz="2400"/>
              <a:t>年生のデータ構造とアルゴリズムで学習してください。</a:t>
            </a:r>
            <a:endParaRPr kumimoji="1" lang="ja-JP" altLang="en-US" sz="2400"/>
          </a:p>
        </p:txBody>
      </p:sp>
    </p:spTree>
    <p:extLst>
      <p:ext uri="{BB962C8B-B14F-4D97-AF65-F5344CB8AC3E}">
        <p14:creationId xmlns:p14="http://schemas.microsoft.com/office/powerpoint/2010/main" val="141675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FE3CF-1F68-7C4A-8055-450D07D4E404}"/>
              </a:ext>
            </a:extLst>
          </p:cNvPr>
          <p:cNvSpPr>
            <a:spLocks noGrp="1"/>
          </p:cNvSpPr>
          <p:nvPr>
            <p:ph type="title"/>
          </p:nvPr>
        </p:nvSpPr>
        <p:spPr/>
        <p:txBody>
          <a:bodyPr/>
          <a:lstStyle/>
          <a:p>
            <a:r>
              <a:rPr kumimoji="1" lang="ja-JP" altLang="en-US"/>
              <a:t>リストの要素</a:t>
            </a:r>
            <a:r>
              <a:rPr kumimoji="1" lang="en-US" altLang="ja-JP" dirty="0"/>
              <a:t>1</a:t>
            </a:r>
            <a:r>
              <a:rPr kumimoji="1" lang="ja-JP" altLang="en-US"/>
              <a:t>つ分のデータ構造</a:t>
            </a:r>
          </a:p>
        </p:txBody>
      </p:sp>
      <p:sp>
        <p:nvSpPr>
          <p:cNvPr id="3" name="コンテンツ プレースホルダー 2">
            <a:extLst>
              <a:ext uri="{FF2B5EF4-FFF2-40B4-BE49-F238E27FC236}">
                <a16:creationId xmlns:a16="http://schemas.microsoft.com/office/drawing/2014/main" id="{110C19B4-A8E5-2747-975F-E3DFF587FEA2}"/>
              </a:ext>
            </a:extLst>
          </p:cNvPr>
          <p:cNvSpPr>
            <a:spLocks noGrp="1"/>
          </p:cNvSpPr>
          <p:nvPr>
            <p:ph idx="1"/>
          </p:nvPr>
        </p:nvSpPr>
        <p:spPr>
          <a:xfrm>
            <a:off x="935533" y="1516119"/>
            <a:ext cx="3624593" cy="2278754"/>
          </a:xfrm>
          <a:ln>
            <a:noFill/>
          </a:ln>
        </p:spPr>
        <p:txBody>
          <a:bodyPr>
            <a:normAutofit fontScale="92500"/>
          </a:bodyPr>
          <a:lstStyle/>
          <a:p>
            <a:pPr marL="0" indent="0">
              <a:buNone/>
            </a:pPr>
            <a:r>
              <a:rPr lang="en-US" altLang="ja-JP" dirty="0">
                <a:highlight>
                  <a:srgbClr val="FFFF00"/>
                </a:highlight>
              </a:rPr>
              <a:t>struct node</a:t>
            </a:r>
            <a:r>
              <a:rPr lang="en-US" altLang="ja-JP" dirty="0"/>
              <a:t> {</a:t>
            </a:r>
          </a:p>
          <a:p>
            <a:pPr marL="0" indent="0">
              <a:buNone/>
            </a:pPr>
            <a:r>
              <a:rPr lang="en-US" altLang="ja-JP" dirty="0"/>
              <a:t>    int </a:t>
            </a:r>
            <a:r>
              <a:rPr lang="en-US" altLang="ja-JP" dirty="0" err="1"/>
              <a:t>val</a:t>
            </a:r>
            <a:r>
              <a:rPr lang="en-US" altLang="ja-JP" dirty="0"/>
              <a:t>;</a:t>
            </a:r>
          </a:p>
          <a:p>
            <a:pPr marL="0" indent="0">
              <a:buNone/>
            </a:pPr>
            <a:r>
              <a:rPr lang="en-US" altLang="ja-JP" dirty="0"/>
              <a:t>    </a:t>
            </a:r>
            <a:r>
              <a:rPr lang="en-US" altLang="ja-JP" dirty="0">
                <a:highlight>
                  <a:srgbClr val="FFFF00"/>
                </a:highlight>
              </a:rPr>
              <a:t>struct node</a:t>
            </a:r>
            <a:r>
              <a:rPr lang="en-US" altLang="ja-JP" dirty="0"/>
              <a:t> * next;</a:t>
            </a:r>
          </a:p>
          <a:p>
            <a:pPr marL="0" indent="0">
              <a:buNone/>
            </a:pPr>
            <a:r>
              <a:rPr lang="en-US" altLang="ja-JP" dirty="0"/>
              <a:t>}</a:t>
            </a:r>
          </a:p>
          <a:p>
            <a:pPr marL="0" indent="0">
              <a:buNone/>
            </a:pPr>
            <a:endParaRPr kumimoji="1" lang="ja-JP" altLang="en-US"/>
          </a:p>
        </p:txBody>
      </p:sp>
      <p:sp>
        <p:nvSpPr>
          <p:cNvPr id="4" name="正方形/長方形 3">
            <a:extLst>
              <a:ext uri="{FF2B5EF4-FFF2-40B4-BE49-F238E27FC236}">
                <a16:creationId xmlns:a16="http://schemas.microsoft.com/office/drawing/2014/main" id="{15ADC441-2E51-8B4C-A5BE-48E4B5710872}"/>
              </a:ext>
            </a:extLst>
          </p:cNvPr>
          <p:cNvSpPr/>
          <p:nvPr/>
        </p:nvSpPr>
        <p:spPr>
          <a:xfrm>
            <a:off x="4928269" y="2458193"/>
            <a:ext cx="1852550" cy="736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DFF87359-2F48-BF4F-8CFF-24BB11E76234}"/>
              </a:ext>
            </a:extLst>
          </p:cNvPr>
          <p:cNvCxnSpPr>
            <a:stCxn id="4" idx="0"/>
            <a:endCxn id="4" idx="2"/>
          </p:cNvCxnSpPr>
          <p:nvPr/>
        </p:nvCxnSpPr>
        <p:spPr>
          <a:xfrm>
            <a:off x="5854544" y="2458193"/>
            <a:ext cx="0" cy="7362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E33E2662-3EA0-6843-848C-3EE9C026261D}"/>
              </a:ext>
            </a:extLst>
          </p:cNvPr>
          <p:cNvCxnSpPr>
            <a:cxnSpLocks/>
          </p:cNvCxnSpPr>
          <p:nvPr/>
        </p:nvCxnSpPr>
        <p:spPr>
          <a:xfrm flipV="1">
            <a:off x="6317683" y="2165743"/>
            <a:ext cx="1" cy="669491"/>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D4BBAB4-6CC4-7E40-978B-0604CADDB521}"/>
              </a:ext>
            </a:extLst>
          </p:cNvPr>
          <p:cNvCxnSpPr>
            <a:cxnSpLocks/>
          </p:cNvCxnSpPr>
          <p:nvPr/>
        </p:nvCxnSpPr>
        <p:spPr>
          <a:xfrm>
            <a:off x="6317683" y="2165743"/>
            <a:ext cx="736287"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D23FFE4E-C572-CD41-9B36-4EA086D5E311}"/>
              </a:ext>
            </a:extLst>
          </p:cNvPr>
          <p:cNvCxnSpPr>
            <a:cxnSpLocks/>
          </p:cNvCxnSpPr>
          <p:nvPr/>
        </p:nvCxnSpPr>
        <p:spPr>
          <a:xfrm>
            <a:off x="7053970" y="2165743"/>
            <a:ext cx="0" cy="6694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9B1926A-BA06-9346-9271-752889C0C6A8}"/>
              </a:ext>
            </a:extLst>
          </p:cNvPr>
          <p:cNvCxnSpPr>
            <a:cxnSpLocks/>
          </p:cNvCxnSpPr>
          <p:nvPr/>
        </p:nvCxnSpPr>
        <p:spPr>
          <a:xfrm>
            <a:off x="7058928" y="2835234"/>
            <a:ext cx="38493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92E57C2-2732-A44C-AC3A-648CD6E50CA3}"/>
              </a:ext>
            </a:extLst>
          </p:cNvPr>
          <p:cNvSpPr txBox="1"/>
          <p:nvPr/>
        </p:nvSpPr>
        <p:spPr>
          <a:xfrm>
            <a:off x="5035130" y="3280560"/>
            <a:ext cx="594586" cy="523220"/>
          </a:xfrm>
          <a:prstGeom prst="rect">
            <a:avLst/>
          </a:prstGeom>
          <a:noFill/>
        </p:spPr>
        <p:txBody>
          <a:bodyPr wrap="none" rtlCol="0">
            <a:spAutoFit/>
          </a:bodyPr>
          <a:lstStyle/>
          <a:p>
            <a:r>
              <a:rPr kumimoji="1" lang="en-US" altLang="ja-JP" sz="2800" dirty="0" err="1"/>
              <a:t>val</a:t>
            </a:r>
            <a:endParaRPr kumimoji="1" lang="ja-JP" altLang="en-US" sz="2800"/>
          </a:p>
        </p:txBody>
      </p:sp>
      <p:sp>
        <p:nvSpPr>
          <p:cNvPr id="12" name="テキスト ボックス 11">
            <a:extLst>
              <a:ext uri="{FF2B5EF4-FFF2-40B4-BE49-F238E27FC236}">
                <a16:creationId xmlns:a16="http://schemas.microsoft.com/office/drawing/2014/main" id="{7103D136-3D31-334D-AE43-E7411D3DF904}"/>
              </a:ext>
            </a:extLst>
          </p:cNvPr>
          <p:cNvSpPr txBox="1"/>
          <p:nvPr/>
        </p:nvSpPr>
        <p:spPr>
          <a:xfrm>
            <a:off x="5906160" y="3271653"/>
            <a:ext cx="823046" cy="523220"/>
          </a:xfrm>
          <a:prstGeom prst="rect">
            <a:avLst/>
          </a:prstGeom>
          <a:noFill/>
        </p:spPr>
        <p:txBody>
          <a:bodyPr wrap="none" rtlCol="0">
            <a:spAutoFit/>
          </a:bodyPr>
          <a:lstStyle/>
          <a:p>
            <a:r>
              <a:rPr lang="en-US" altLang="ja-JP" sz="2800" dirty="0"/>
              <a:t>next</a:t>
            </a:r>
            <a:endParaRPr kumimoji="1" lang="ja-JP" altLang="en-US" sz="2800"/>
          </a:p>
        </p:txBody>
      </p:sp>
      <p:sp>
        <p:nvSpPr>
          <p:cNvPr id="6" name="テキスト ボックス 5">
            <a:extLst>
              <a:ext uri="{FF2B5EF4-FFF2-40B4-BE49-F238E27FC236}">
                <a16:creationId xmlns:a16="http://schemas.microsoft.com/office/drawing/2014/main" id="{A3A69600-C4BA-C948-AAF0-6365F568CB95}"/>
              </a:ext>
            </a:extLst>
          </p:cNvPr>
          <p:cNvSpPr txBox="1"/>
          <p:nvPr/>
        </p:nvSpPr>
        <p:spPr>
          <a:xfrm>
            <a:off x="677924" y="4092092"/>
            <a:ext cx="7788151" cy="1200329"/>
          </a:xfrm>
          <a:prstGeom prst="rect">
            <a:avLst/>
          </a:prstGeom>
          <a:noFill/>
        </p:spPr>
        <p:txBody>
          <a:bodyPr wrap="square" rtlCol="0">
            <a:spAutoFit/>
          </a:bodyPr>
          <a:lstStyle/>
          <a:p>
            <a:r>
              <a:rPr kumimoji="1" lang="ja-JP" altLang="en-US"/>
              <a:t>構造体の回で紹介しませんでしたが、構造体型の宣言に</a:t>
            </a:r>
            <a:r>
              <a:rPr kumimoji="1" lang="en-US" altLang="ja-JP" dirty="0"/>
              <a:t>2</a:t>
            </a:r>
            <a:r>
              <a:rPr kumimoji="1" lang="ja-JP" altLang="en-US"/>
              <a:t>通りあり、上記は名前付きでの構造体型の書き方です。この例では、</a:t>
            </a:r>
            <a:r>
              <a:rPr lang="ja-JP" altLang="en-US"/>
              <a:t>「</a:t>
            </a:r>
            <a:r>
              <a:rPr lang="en-US" altLang="ja-JP" dirty="0"/>
              <a:t>struct node</a:t>
            </a:r>
            <a:r>
              <a:rPr lang="ja-JP" altLang="en-US"/>
              <a:t>」がこの構造体型を表しています。以下のようにして</a:t>
            </a:r>
            <a:r>
              <a:rPr lang="en-US" altLang="ja-JP" dirty="0"/>
              <a:t>typedef</a:t>
            </a:r>
            <a:r>
              <a:rPr lang="ja-JP" altLang="en-US"/>
              <a:t>で構造体型に名前をつけてもいいです。</a:t>
            </a:r>
            <a:endParaRPr kumimoji="1" lang="ja-JP" altLang="en-US"/>
          </a:p>
        </p:txBody>
      </p:sp>
      <p:sp>
        <p:nvSpPr>
          <p:cNvPr id="13" name="コンテンツ プレースホルダー 2">
            <a:extLst>
              <a:ext uri="{FF2B5EF4-FFF2-40B4-BE49-F238E27FC236}">
                <a16:creationId xmlns:a16="http://schemas.microsoft.com/office/drawing/2014/main" id="{0415D89A-7230-564E-BA4E-026B462DE973}"/>
              </a:ext>
            </a:extLst>
          </p:cNvPr>
          <p:cNvSpPr txBox="1">
            <a:spLocks/>
          </p:cNvSpPr>
          <p:nvPr/>
        </p:nvSpPr>
        <p:spPr>
          <a:xfrm>
            <a:off x="2098633" y="5251497"/>
            <a:ext cx="3624593" cy="15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1800" dirty="0"/>
              <a:t>typedef struct </a:t>
            </a:r>
            <a:r>
              <a:rPr lang="en-US" altLang="ja-JP" sz="1800" dirty="0" err="1"/>
              <a:t>node_tmp</a:t>
            </a:r>
            <a:r>
              <a:rPr lang="en-US" altLang="ja-JP" sz="1800" dirty="0"/>
              <a:t> {</a:t>
            </a:r>
          </a:p>
          <a:p>
            <a:pPr marL="0" indent="0">
              <a:buFont typeface="Arial" pitchFamily="34" charset="0"/>
              <a:buNone/>
            </a:pPr>
            <a:r>
              <a:rPr lang="en-US" altLang="ja-JP" sz="1800" dirty="0"/>
              <a:t>    int </a:t>
            </a:r>
            <a:r>
              <a:rPr lang="en-US" altLang="ja-JP" sz="1800" dirty="0" err="1"/>
              <a:t>val</a:t>
            </a:r>
            <a:r>
              <a:rPr lang="en-US" altLang="ja-JP" sz="1800" dirty="0"/>
              <a:t>;</a:t>
            </a:r>
          </a:p>
          <a:p>
            <a:pPr marL="0" indent="0">
              <a:buFont typeface="Arial" pitchFamily="34" charset="0"/>
              <a:buNone/>
            </a:pPr>
            <a:r>
              <a:rPr lang="en-US" altLang="ja-JP" sz="1800" dirty="0"/>
              <a:t>    struct </a:t>
            </a:r>
            <a:r>
              <a:rPr lang="en-US" altLang="ja-JP" sz="1800" dirty="0" err="1"/>
              <a:t>node_tmp</a:t>
            </a:r>
            <a:r>
              <a:rPr lang="en-US" altLang="ja-JP" sz="1800" dirty="0"/>
              <a:t> * next;</a:t>
            </a:r>
          </a:p>
          <a:p>
            <a:pPr marL="0" indent="0">
              <a:buFont typeface="Arial" pitchFamily="34" charset="0"/>
              <a:buNone/>
            </a:pPr>
            <a:r>
              <a:rPr lang="en-US" altLang="ja-JP" sz="1800" dirty="0"/>
              <a:t>} node;</a:t>
            </a:r>
          </a:p>
          <a:p>
            <a:pPr marL="0" indent="0">
              <a:buFont typeface="Arial" pitchFamily="34" charset="0"/>
              <a:buNone/>
            </a:pPr>
            <a:endParaRPr lang="ja-JP" altLang="en-US" sz="1800"/>
          </a:p>
        </p:txBody>
      </p:sp>
    </p:spTree>
    <p:extLst>
      <p:ext uri="{BB962C8B-B14F-4D97-AF65-F5344CB8AC3E}">
        <p14:creationId xmlns:p14="http://schemas.microsoft.com/office/powerpoint/2010/main" val="159469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501CB5-D5E9-9348-84AC-CBE6314C97E9}"/>
              </a:ext>
            </a:extLst>
          </p:cNvPr>
          <p:cNvSpPr>
            <a:spLocks noGrp="1"/>
          </p:cNvSpPr>
          <p:nvPr>
            <p:ph type="title"/>
          </p:nvPr>
        </p:nvSpPr>
        <p:spPr/>
        <p:txBody>
          <a:bodyPr>
            <a:normAutofit/>
          </a:bodyPr>
          <a:lstStyle/>
          <a:p>
            <a:r>
              <a:rPr kumimoji="1" lang="ja-JP" altLang="en-US"/>
              <a:t>リストの例</a:t>
            </a:r>
          </a:p>
        </p:txBody>
      </p:sp>
      <p:sp>
        <p:nvSpPr>
          <p:cNvPr id="13" name="テキスト ボックス 12">
            <a:extLst>
              <a:ext uri="{FF2B5EF4-FFF2-40B4-BE49-F238E27FC236}">
                <a16:creationId xmlns:a16="http://schemas.microsoft.com/office/drawing/2014/main" id="{5DC7FBE1-2856-A042-8AA7-662C4AB17C87}"/>
              </a:ext>
            </a:extLst>
          </p:cNvPr>
          <p:cNvSpPr txBox="1"/>
          <p:nvPr/>
        </p:nvSpPr>
        <p:spPr>
          <a:xfrm>
            <a:off x="289035" y="1342909"/>
            <a:ext cx="3915103" cy="4401205"/>
          </a:xfrm>
          <a:prstGeom prst="rect">
            <a:avLst/>
          </a:prstGeom>
          <a:noFill/>
          <a:ln>
            <a:solidFill>
              <a:schemeClr val="tx1"/>
            </a:solidFill>
          </a:ln>
        </p:spPr>
        <p:txBody>
          <a:bodyPr wrap="square" rtlCol="0">
            <a:spAutoFit/>
          </a:bodyPr>
          <a:lstStyle/>
          <a:p>
            <a:r>
              <a:rPr lang="en" altLang="ja-JP" sz="2000" dirty="0"/>
              <a:t>#include &lt;</a:t>
            </a:r>
            <a:r>
              <a:rPr lang="en" altLang="ja-JP" sz="2000" dirty="0" err="1"/>
              <a:t>stdio.h</a:t>
            </a:r>
            <a:r>
              <a:rPr lang="en" altLang="ja-JP" sz="2000" dirty="0"/>
              <a:t>&gt;</a:t>
            </a:r>
          </a:p>
          <a:p>
            <a:r>
              <a:rPr lang="en" altLang="ja-JP" sz="2000" dirty="0"/>
              <a:t>#include &lt;</a:t>
            </a:r>
            <a:r>
              <a:rPr lang="en" altLang="ja-JP" sz="2000" dirty="0" err="1"/>
              <a:t>stdlib.h</a:t>
            </a:r>
            <a:r>
              <a:rPr lang="en" altLang="ja-JP" sz="2000" dirty="0"/>
              <a:t>&gt;</a:t>
            </a:r>
          </a:p>
          <a:p>
            <a:endParaRPr lang="en" altLang="ja-JP" sz="2000" dirty="0"/>
          </a:p>
          <a:p>
            <a:r>
              <a:rPr lang="en" altLang="ja-JP" sz="2000" dirty="0"/>
              <a:t>typedef struct </a:t>
            </a:r>
            <a:r>
              <a:rPr lang="en" altLang="ja-JP" sz="2000" dirty="0" err="1"/>
              <a:t>node_tmp</a:t>
            </a:r>
            <a:r>
              <a:rPr lang="en" altLang="ja-JP" sz="2000" dirty="0"/>
              <a:t> {</a:t>
            </a:r>
          </a:p>
          <a:p>
            <a:r>
              <a:rPr lang="en" altLang="ja-JP" sz="2000" dirty="0"/>
              <a:t>    int </a:t>
            </a:r>
            <a:r>
              <a:rPr lang="en" altLang="ja-JP" sz="2000" dirty="0" err="1"/>
              <a:t>val</a:t>
            </a:r>
            <a:r>
              <a:rPr lang="en" altLang="ja-JP" sz="2000" dirty="0"/>
              <a:t>;</a:t>
            </a:r>
          </a:p>
          <a:p>
            <a:r>
              <a:rPr lang="en" altLang="ja-JP" sz="2000" dirty="0"/>
              <a:t>    struct </a:t>
            </a:r>
            <a:r>
              <a:rPr lang="en" altLang="ja-JP" sz="2000" dirty="0" err="1"/>
              <a:t>node_tmp</a:t>
            </a:r>
            <a:r>
              <a:rPr lang="en" altLang="ja-JP" sz="2000" dirty="0"/>
              <a:t> * next;</a:t>
            </a:r>
          </a:p>
          <a:p>
            <a:r>
              <a:rPr lang="en" altLang="ja-JP" sz="2000" dirty="0"/>
              <a:t>}node;</a:t>
            </a:r>
          </a:p>
          <a:p>
            <a:endParaRPr lang="en" altLang="ja-JP" sz="2000" dirty="0"/>
          </a:p>
          <a:p>
            <a:r>
              <a:rPr lang="en" altLang="ja-JP" sz="2000" dirty="0"/>
              <a:t>node * cons (int x, node * list) {</a:t>
            </a:r>
          </a:p>
          <a:p>
            <a:r>
              <a:rPr lang="en" altLang="ja-JP" sz="2000" dirty="0"/>
              <a:t>  node * p = </a:t>
            </a:r>
            <a:r>
              <a:rPr lang="en" altLang="ja-JP" sz="2000" dirty="0" err="1"/>
              <a:t>calloc</a:t>
            </a:r>
            <a:r>
              <a:rPr lang="en" altLang="ja-JP" sz="2000" dirty="0"/>
              <a:t>(1, </a:t>
            </a:r>
            <a:r>
              <a:rPr lang="en" altLang="ja-JP" sz="2000" dirty="0" err="1"/>
              <a:t>sizeof</a:t>
            </a:r>
            <a:r>
              <a:rPr lang="en" altLang="ja-JP" sz="2000" dirty="0"/>
              <a:t>(node));</a:t>
            </a:r>
          </a:p>
          <a:p>
            <a:r>
              <a:rPr lang="en" altLang="ja-JP" sz="2000" dirty="0"/>
              <a:t>  p-&gt;</a:t>
            </a:r>
            <a:r>
              <a:rPr lang="en" altLang="ja-JP" sz="2000" dirty="0" err="1"/>
              <a:t>val</a:t>
            </a:r>
            <a:r>
              <a:rPr lang="en" altLang="ja-JP" sz="2000" dirty="0"/>
              <a:t> = x;</a:t>
            </a:r>
          </a:p>
          <a:p>
            <a:r>
              <a:rPr lang="en" altLang="ja-JP" sz="2000" dirty="0"/>
              <a:t>  p-&gt;next = list;</a:t>
            </a:r>
          </a:p>
          <a:p>
            <a:r>
              <a:rPr lang="en" altLang="ja-JP" sz="2000" dirty="0"/>
              <a:t>  return p;</a:t>
            </a:r>
          </a:p>
          <a:p>
            <a:r>
              <a:rPr lang="en" altLang="ja-JP" sz="2000" dirty="0"/>
              <a:t>}</a:t>
            </a:r>
          </a:p>
        </p:txBody>
      </p:sp>
      <p:sp>
        <p:nvSpPr>
          <p:cNvPr id="14" name="テキスト ボックス 13">
            <a:extLst>
              <a:ext uri="{FF2B5EF4-FFF2-40B4-BE49-F238E27FC236}">
                <a16:creationId xmlns:a16="http://schemas.microsoft.com/office/drawing/2014/main" id="{C01250C2-9032-A54A-9818-F72AB6CBBD79}"/>
              </a:ext>
            </a:extLst>
          </p:cNvPr>
          <p:cNvSpPr txBox="1"/>
          <p:nvPr/>
        </p:nvSpPr>
        <p:spPr>
          <a:xfrm>
            <a:off x="4445879" y="1356792"/>
            <a:ext cx="4602222" cy="4801314"/>
          </a:xfrm>
          <a:prstGeom prst="rect">
            <a:avLst/>
          </a:prstGeom>
          <a:noFill/>
          <a:ln>
            <a:solidFill>
              <a:schemeClr val="tx1"/>
            </a:solidFill>
          </a:ln>
        </p:spPr>
        <p:txBody>
          <a:bodyPr wrap="none" rtlCol="0">
            <a:spAutoFit/>
          </a:bodyPr>
          <a:lstStyle/>
          <a:p>
            <a:r>
              <a:rPr lang="en" altLang="ja-JP" dirty="0"/>
              <a:t>void </a:t>
            </a:r>
            <a:r>
              <a:rPr lang="en" altLang="ja-JP" dirty="0" err="1"/>
              <a:t>printList</a:t>
            </a:r>
            <a:r>
              <a:rPr lang="en" altLang="ja-JP" dirty="0"/>
              <a:t> (node * p) {</a:t>
            </a:r>
          </a:p>
          <a:p>
            <a:r>
              <a:rPr lang="en" altLang="ja-JP" dirty="0"/>
              <a:t>  while (p!=NULL) {</a:t>
            </a:r>
          </a:p>
          <a:p>
            <a:r>
              <a:rPr lang="en" altLang="ja-JP" dirty="0"/>
              <a:t>    </a:t>
            </a:r>
            <a:r>
              <a:rPr lang="en" altLang="ja-JP" dirty="0" err="1"/>
              <a:t>printf</a:t>
            </a:r>
            <a:r>
              <a:rPr lang="en" altLang="ja-JP" dirty="0"/>
              <a:t> ("%d ", p-&gt;</a:t>
            </a:r>
            <a:r>
              <a:rPr lang="en" altLang="ja-JP" dirty="0" err="1"/>
              <a:t>val</a:t>
            </a:r>
            <a:r>
              <a:rPr lang="en" altLang="ja-JP" dirty="0"/>
              <a:t>);</a:t>
            </a:r>
          </a:p>
          <a:p>
            <a:r>
              <a:rPr lang="en" altLang="ja-JP" dirty="0"/>
              <a:t>    p=p-&gt;next;</a:t>
            </a:r>
          </a:p>
          <a:p>
            <a:r>
              <a:rPr lang="en" altLang="ja-JP" dirty="0"/>
              <a:t>  }</a:t>
            </a:r>
          </a:p>
          <a:p>
            <a:r>
              <a:rPr lang="en" altLang="ja-JP" dirty="0"/>
              <a:t>  </a:t>
            </a:r>
            <a:r>
              <a:rPr lang="en" altLang="ja-JP" dirty="0" err="1"/>
              <a:t>printf</a:t>
            </a:r>
            <a:r>
              <a:rPr lang="en" altLang="ja-JP" dirty="0"/>
              <a:t> ("\n");</a:t>
            </a:r>
          </a:p>
          <a:p>
            <a:r>
              <a:rPr lang="en" altLang="ja-JP" dirty="0"/>
              <a:t>  return;</a:t>
            </a:r>
          </a:p>
          <a:p>
            <a:r>
              <a:rPr lang="en" altLang="ja-JP" dirty="0"/>
              <a:t>}</a:t>
            </a:r>
          </a:p>
          <a:p>
            <a:endParaRPr lang="en" altLang="ja-JP" dirty="0"/>
          </a:p>
          <a:p>
            <a:r>
              <a:rPr lang="en" altLang="ja-JP" dirty="0"/>
              <a:t>int main (void) {</a:t>
            </a:r>
          </a:p>
          <a:p>
            <a:r>
              <a:rPr lang="en" altLang="ja-JP" dirty="0"/>
              <a:t>  node * list1 = cons(3, cons(7, cons(6, NULL)));</a:t>
            </a:r>
          </a:p>
          <a:p>
            <a:r>
              <a:rPr lang="en" altLang="ja-JP" dirty="0"/>
              <a:t>  node * list2 = cons(5, cons(7, cons(8, NULL))); </a:t>
            </a:r>
          </a:p>
          <a:p>
            <a:r>
              <a:rPr lang="en" altLang="ja-JP" dirty="0"/>
              <a:t>  </a:t>
            </a:r>
            <a:r>
              <a:rPr lang="en" altLang="ja-JP" dirty="0" err="1"/>
              <a:t>printList</a:t>
            </a:r>
            <a:r>
              <a:rPr lang="en" altLang="ja-JP" dirty="0"/>
              <a:t> (list1);</a:t>
            </a:r>
          </a:p>
          <a:p>
            <a:r>
              <a:rPr lang="en" altLang="ja-JP" dirty="0"/>
              <a:t>  </a:t>
            </a:r>
            <a:r>
              <a:rPr lang="en" altLang="ja-JP" dirty="0" err="1"/>
              <a:t>printList</a:t>
            </a:r>
            <a:r>
              <a:rPr lang="en" altLang="ja-JP" dirty="0"/>
              <a:t> (list2);</a:t>
            </a:r>
          </a:p>
          <a:p>
            <a:r>
              <a:rPr lang="en" altLang="ja-JP" dirty="0"/>
              <a:t>  return 0;</a:t>
            </a:r>
          </a:p>
          <a:p>
            <a:r>
              <a:rPr lang="en" altLang="ja-JP" dirty="0"/>
              <a:t>}</a:t>
            </a:r>
          </a:p>
          <a:p>
            <a:endParaRPr kumimoji="1" lang="ja-JP" altLang="en-US"/>
          </a:p>
        </p:txBody>
      </p:sp>
      <p:sp>
        <p:nvSpPr>
          <p:cNvPr id="3" name="テキスト ボックス 2">
            <a:extLst>
              <a:ext uri="{FF2B5EF4-FFF2-40B4-BE49-F238E27FC236}">
                <a16:creationId xmlns:a16="http://schemas.microsoft.com/office/drawing/2014/main" id="{13812AF3-B42A-FD47-B7D1-ACB093B85637}"/>
              </a:ext>
            </a:extLst>
          </p:cNvPr>
          <p:cNvSpPr txBox="1"/>
          <p:nvPr/>
        </p:nvSpPr>
        <p:spPr>
          <a:xfrm>
            <a:off x="457200" y="6201107"/>
            <a:ext cx="7888014" cy="646331"/>
          </a:xfrm>
          <a:prstGeom prst="rect">
            <a:avLst/>
          </a:prstGeom>
          <a:noFill/>
        </p:spPr>
        <p:txBody>
          <a:bodyPr wrap="square" rtlCol="0">
            <a:spAutoFit/>
          </a:bodyPr>
          <a:lstStyle/>
          <a:p>
            <a:r>
              <a:rPr kumimoji="1" lang="ja-JP" altLang="en-US"/>
              <a:t>参考書</a:t>
            </a:r>
            <a:r>
              <a:rPr kumimoji="1" lang="en-US" altLang="ja-JP" dirty="0"/>
              <a:t>12</a:t>
            </a:r>
            <a:r>
              <a:rPr kumimoji="1" lang="ja-JP" altLang="en-US"/>
              <a:t>章では二重のポインタを使っているが、ここではより単純な関数型でのプログラミング例を示している</a:t>
            </a:r>
            <a:r>
              <a:rPr lang="ja-JP" altLang="en-US"/>
              <a:t>（命令型も混ざっているが） </a:t>
            </a:r>
            <a:r>
              <a:rPr kumimoji="1" lang="ja-JP" altLang="en-US"/>
              <a:t>。</a:t>
            </a:r>
          </a:p>
        </p:txBody>
      </p:sp>
    </p:spTree>
    <p:extLst>
      <p:ext uri="{BB962C8B-B14F-4D97-AF65-F5344CB8AC3E}">
        <p14:creationId xmlns:p14="http://schemas.microsoft.com/office/powerpoint/2010/main" val="6860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a:t>calloc</a:t>
            </a:r>
            <a:r>
              <a:rPr kumimoji="1" lang="ja-JP" altLang="en-US" dirty="0"/>
              <a:t>による動的な領域確保について</a:t>
            </a:r>
            <a:endParaRPr kumimoji="1" lang="en-US" altLang="ja-JP" dirty="0"/>
          </a:p>
          <a:p>
            <a:pPr lvl="1"/>
            <a:r>
              <a:rPr lang="en-US" altLang="ja-JP" dirty="0" err="1"/>
              <a:t>malloc</a:t>
            </a:r>
            <a:r>
              <a:rPr lang="ja-JP" altLang="en-US" dirty="0"/>
              <a:t>という、</a:t>
            </a:r>
            <a:r>
              <a:rPr lang="en-US" altLang="ja-JP" dirty="0" err="1"/>
              <a:t>calloc</a:t>
            </a:r>
            <a:r>
              <a:rPr lang="ja-JP" altLang="en-US" dirty="0"/>
              <a:t>に似たライブラリ関数もあるが、この演習では</a:t>
            </a:r>
            <a:r>
              <a:rPr lang="en-US" altLang="ja-JP" dirty="0" err="1"/>
              <a:t>calloc</a:t>
            </a:r>
            <a:r>
              <a:rPr lang="ja-JP" altLang="en-US" dirty="0"/>
              <a:t>のみ紹介</a:t>
            </a:r>
            <a:r>
              <a:rPr lang="ja-JP" altLang="en-US"/>
              <a:t>する。</a:t>
            </a:r>
            <a:endParaRPr lang="en-US" altLang="ja-JP" dirty="0"/>
          </a:p>
          <a:p>
            <a:pPr lvl="1"/>
            <a:r>
              <a:rPr lang="ja-JP" altLang="en-US"/>
              <a:t>動的な領域確保の典型例</a:t>
            </a:r>
            <a:r>
              <a:rPr lang="en-US" altLang="ja-JP" dirty="0"/>
              <a:t>: </a:t>
            </a:r>
            <a:r>
              <a:rPr lang="ja-JP" altLang="en-US"/>
              <a:t>リスト</a:t>
            </a:r>
            <a:endParaRPr lang="en-US" altLang="ja-JP" dirty="0"/>
          </a:p>
          <a:p>
            <a:r>
              <a:rPr kumimoji="1" lang="ja-JP" altLang="en-US" dirty="0"/>
              <a:t>共用体</a:t>
            </a:r>
            <a:endParaRPr kumimoji="1" lang="en-US" altLang="ja-JP" dirty="0"/>
          </a:p>
          <a:p>
            <a:r>
              <a:rPr lang="ja-JP" altLang="en-US" dirty="0"/>
              <a:t>列挙体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a:ea typeface="ＭＳ Ｐゴシック" pitchFamily="-64" charset="-128"/>
              </a:rPr>
              <a:t>共用体</a:t>
            </a:r>
            <a:endParaRPr lang="ja-JP" altLang="en-US" sz="4800" dirty="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union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847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構造体（復習）</a:t>
            </a:r>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a:t>struct</a:t>
            </a:r>
            <a:r>
              <a:rPr lang="en-US" altLang="ja-JP" sz="2800" dirty="0"/>
              <a:t> {</a:t>
            </a:r>
          </a:p>
          <a:p>
            <a:r>
              <a:rPr kumimoji="1" lang="en-US" altLang="ja-JP" sz="2800" dirty="0"/>
              <a:t>    </a:t>
            </a:r>
            <a:r>
              <a:rPr kumimoji="1" lang="en-US" altLang="ja-JP" sz="2800" dirty="0" err="1"/>
              <a:t>int</a:t>
            </a:r>
            <a:r>
              <a:rPr kumimoji="1" lang="en-US" altLang="ja-JP" sz="2800" dirty="0"/>
              <a:t> x;</a:t>
            </a:r>
          </a:p>
          <a:p>
            <a:r>
              <a:rPr lang="en-US" altLang="ja-JP" sz="2800" dirty="0"/>
              <a:t>    double y;</a:t>
            </a:r>
          </a:p>
          <a:p>
            <a:r>
              <a:rPr lang="en-US" altLang="ja-JP" sz="2800" dirty="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s.y</a:t>
            </a:r>
            <a:endParaRPr lang="en-US" altLang="ja-JP" sz="2800" dirty="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s.x</a:t>
            </a:r>
            <a:endParaRPr lang="en-US" altLang="ja-JP" sz="2800" dirty="0">
              <a:solidFill>
                <a:srgbClr val="000000"/>
              </a:solidFill>
            </a:endParaRPr>
          </a:p>
        </p:txBody>
      </p:sp>
    </p:spTree>
    <p:extLst>
      <p:ext uri="{BB962C8B-B14F-4D97-AF65-F5344CB8AC3E}">
        <p14:creationId xmlns:p14="http://schemas.microsoft.com/office/powerpoint/2010/main" val="3388646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lang="en-US" altLang="ja-JP" sz="2400" dirty="0"/>
              <a:t> union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a:t>共用体型</a:t>
            </a:r>
            <a:r>
              <a:rPr kumimoji="1" lang="ja-JP" altLang="en-US" sz="2400" dirty="0"/>
              <a:t>を表す式は以下のような形で記述する。</a:t>
            </a:r>
          </a:p>
        </p:txBody>
      </p:sp>
    </p:spTree>
    <p:extLst>
      <p:ext uri="{BB962C8B-B14F-4D97-AF65-F5344CB8AC3E}">
        <p14:creationId xmlns:p14="http://schemas.microsoft.com/office/powerpoint/2010/main" val="3537545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a:t>共用体</a:t>
            </a:r>
            <a:r>
              <a:rPr kumimoji="1" lang="ja-JP" altLang="en-US" sz="4000" dirty="0"/>
              <a:t>型を表す型式の構文</a:t>
            </a:r>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a:t>union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a:t>キーワード</a:t>
            </a:r>
            <a:r>
              <a:rPr kumimoji="1" lang="en-US" altLang="ja-JP" sz="2400" dirty="0"/>
              <a:t>union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extLst>
      <p:ext uri="{BB962C8B-B14F-4D97-AF65-F5344CB8AC3E}">
        <p14:creationId xmlns:p14="http://schemas.microsoft.com/office/powerpoint/2010/main" val="160359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a:solidFill>
                  <a:srgbClr val="FF0000"/>
                </a:solidFill>
              </a:rPr>
              <a:t>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は共用体型を表す型式）</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a:t>共用体型の変数を宣言できる。</a:t>
            </a:r>
            <a:r>
              <a:rPr lang="en-US" altLang="ja-JP" sz="2400" dirty="0" err="1"/>
              <a:t>int</a:t>
            </a:r>
            <a:r>
              <a:rPr lang="ja-JP" altLang="en-US" sz="2400" dirty="0"/>
              <a:t>型、</a:t>
            </a:r>
            <a:r>
              <a:rPr lang="en-US" altLang="ja-JP" sz="2400" dirty="0"/>
              <a:t>double</a:t>
            </a:r>
            <a:r>
              <a:rPr lang="ja-JP" altLang="en-US" sz="2400" dirty="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a:t>赤字の部分は</a:t>
            </a:r>
            <a:r>
              <a:rPr lang="ja-JP" altLang="en-US" sz="2000" dirty="0"/>
              <a:t>共用</a:t>
            </a:r>
            <a:r>
              <a:rPr kumimoji="1" lang="ja-JP" altLang="en-US" sz="2000" dirty="0"/>
              <a:t>体型を表す型式</a:t>
            </a:r>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u.y</a:t>
            </a:r>
            <a:endParaRPr lang="en-US" altLang="ja-JP" sz="2800" dirty="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u.x</a:t>
            </a:r>
            <a:endParaRPr lang="en-US" altLang="ja-JP" sz="2800" dirty="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共用</a:t>
            </a:r>
            <a:r>
              <a:rPr kumimoji="1" lang="ja-JP" altLang="en-US" dirty="0"/>
              <a:t>体のメンバー</a:t>
            </a:r>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a:t>前ページの例</a:t>
            </a:r>
            <a:r>
              <a:rPr kumimoji="1" lang="en-US" altLang="ja-JP" sz="2400" dirty="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a:solidFill>
                  <a:srgbClr val="FF0000"/>
                </a:solidFill>
              </a:rPr>
              <a:t> union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a:solidFill>
                  <a:srgbClr val="3366FF"/>
                </a:solidFill>
              </a:rPr>
              <a:t>u</a:t>
            </a:r>
            <a:r>
              <a:rPr lang="en-US" altLang="ja-JP" sz="2400" dirty="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x, y</a:t>
            </a:r>
            <a:r>
              <a:rPr kumimoji="1" lang="ja-JP" altLang="en-US" sz="2400" dirty="0"/>
              <a:t>を、共用体</a:t>
            </a:r>
            <a:r>
              <a:rPr lang="en-US" altLang="ja-JP" sz="2400" dirty="0"/>
              <a:t>u</a:t>
            </a:r>
            <a:r>
              <a:rPr kumimoji="1" lang="ja-JP" altLang="en-US" sz="2400" dirty="0"/>
              <a:t>のメンバーという。</a:t>
            </a:r>
          </a:p>
        </p:txBody>
      </p:sp>
    </p:spTree>
    <p:extLst>
      <p:ext uri="{BB962C8B-B14F-4D97-AF65-F5344CB8AC3E}">
        <p14:creationId xmlns:p14="http://schemas.microsoft.com/office/powerpoint/2010/main" val="490861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a:t>（例）前ページのように</a:t>
            </a:r>
            <a:r>
              <a:rPr lang="en-US" altLang="ja-JP" sz="2400" dirty="0"/>
              <a:t>u</a:t>
            </a:r>
            <a:r>
              <a:rPr lang="ja-JP" altLang="en-US" sz="2400" dirty="0"/>
              <a:t>を宣言すると、</a:t>
            </a:r>
            <a:r>
              <a:rPr lang="en-US" altLang="ja-JP" sz="2400" dirty="0" err="1"/>
              <a:t>u.x</a:t>
            </a:r>
            <a:r>
              <a:rPr lang="en-US" altLang="ja-JP" sz="2400" dirty="0"/>
              <a:t>, </a:t>
            </a:r>
            <a:r>
              <a:rPr lang="en-US" altLang="ja-JP" sz="2400" dirty="0" err="1"/>
              <a:t>u.y</a:t>
            </a:r>
            <a:r>
              <a:rPr lang="ja-JP" altLang="en-US" sz="2400" dirty="0"/>
              <a:t>で共用体</a:t>
            </a:r>
            <a:r>
              <a:rPr lang="en-US" altLang="ja-JP" sz="2400" dirty="0"/>
              <a:t>u</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のメンバーを持つ共用体型の式のとき、</a:t>
            </a:r>
            <a:r>
              <a:rPr lang="en-US" altLang="ja-JP" sz="2400" i="1" dirty="0" err="1"/>
              <a:t>e</a:t>
            </a:r>
            <a:r>
              <a:rPr lang="en-US" altLang="ja-JP" sz="2400" dirty="0" err="1"/>
              <a:t>.</a:t>
            </a:r>
            <a:r>
              <a:rPr lang="en-US" altLang="ja-JP" sz="2400" i="1" dirty="0" err="1"/>
              <a:t>m</a:t>
            </a:r>
            <a:r>
              <a:rPr lang="ja-JP" altLang="en-US" sz="2400" dirty="0"/>
              <a:t>で共用体のメンバーが得られる。 </a:t>
            </a:r>
            <a:r>
              <a:rPr lang="en-US" altLang="ja-JP" sz="2400" dirty="0"/>
              <a:t>. </a:t>
            </a:r>
            <a:r>
              <a:rPr lang="ja-JP" altLang="en-US" sz="2400" dirty="0"/>
              <a:t>をドット演算子と呼ぶ。</a:t>
            </a:r>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a:t>（注意）共用体にどのメンバーの値が入っているかを認識してプログラムを書く必要</a:t>
            </a:r>
            <a:r>
              <a:rPr lang="ja-JP" altLang="en-US" sz="2400" dirty="0"/>
              <a:t>がある。前のページの共用体</a:t>
            </a:r>
            <a:r>
              <a:rPr lang="en-US" altLang="ja-JP" sz="2400" dirty="0"/>
              <a:t>u</a:t>
            </a:r>
            <a:r>
              <a:rPr lang="ja-JP" altLang="en-US" sz="2400" dirty="0"/>
              <a:t>で、メンバー</a:t>
            </a:r>
            <a:r>
              <a:rPr lang="en-US" altLang="ja-JP" sz="2400" dirty="0"/>
              <a:t>y</a:t>
            </a:r>
            <a:r>
              <a:rPr lang="ja-JP" altLang="en-US" sz="2400" dirty="0"/>
              <a:t>が入っている状態においてメンバー</a:t>
            </a:r>
            <a:r>
              <a:rPr lang="en-US" altLang="ja-JP" sz="2400" dirty="0"/>
              <a:t>x</a:t>
            </a:r>
            <a:r>
              <a:rPr lang="ja-JP" altLang="en-US" sz="2400" dirty="0"/>
              <a:t>にアクセスすることもできる。</a:t>
            </a:r>
            <a:endParaRPr lang="en-US" altLang="ja-JP" sz="2400" dirty="0"/>
          </a:p>
        </p:txBody>
      </p:sp>
    </p:spTree>
    <p:extLst>
      <p:ext uri="{BB962C8B-B14F-4D97-AF65-F5344CB8AC3E}">
        <p14:creationId xmlns:p14="http://schemas.microsoft.com/office/powerpoint/2010/main" val="380140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a:t>
            </a:r>
          </a:p>
          <a:p>
            <a:r>
              <a:rPr lang="en-US" altLang="ja-JP" sz="2400" dirty="0"/>
              <a:t>  </a:t>
            </a:r>
            <a:r>
              <a:rPr lang="en-US" altLang="ja-JP" sz="2400" dirty="0" err="1"/>
              <a:t>u.x</a:t>
            </a:r>
            <a:r>
              <a:rPr lang="en-US" altLang="ja-JP" sz="2400" dirty="0"/>
              <a:t>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a:t>
            </a:r>
            <a:r>
              <a:rPr lang="en-US" altLang="ja-JP" sz="2400" dirty="0" err="1"/>
              <a:t>u.y</a:t>
            </a:r>
            <a:r>
              <a:rPr lang="en-US" altLang="ja-JP" sz="2400" dirty="0"/>
              <a:t>= 2.1;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230283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共用体の初期化</a:t>
            </a:r>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共用体の初期化は、構造体と同様、中括弧を用いるが、</a:t>
            </a:r>
            <a:r>
              <a:rPr lang="ja-JP" altLang="en-US" sz="2400" dirty="0"/>
              <a:t>初期化は</a:t>
            </a:r>
            <a:r>
              <a:rPr kumimoji="1" lang="ja-JP" altLang="en-US" sz="2400" dirty="0"/>
              <a:t>先頭のメンバに対して行われる。</a:t>
            </a:r>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40364809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共用体</a:t>
            </a:r>
            <a:r>
              <a:rPr lang="ja-JP" altLang="en-US" dirty="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a:t>これまでと同様、</a:t>
            </a:r>
            <a:r>
              <a:rPr kumimoji="1" lang="en-US" altLang="ja-JP" sz="2400" dirty="0" err="1"/>
              <a:t>typedef</a:t>
            </a:r>
            <a:r>
              <a:rPr kumimoji="1" lang="ja-JP" altLang="en-US" sz="2400" dirty="0"/>
              <a:t>により共用体型に名前をつけることができる。</a:t>
            </a:r>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solidFill>
                  <a:srgbClr val="FF0000"/>
                </a:solidFill>
              </a:rPr>
              <a:t>uxy</a:t>
            </a:r>
            <a:r>
              <a:rPr lang="en-US" altLang="ja-JP" sz="2400" dirty="0"/>
              <a:t>;</a:t>
            </a:r>
          </a:p>
          <a:p>
            <a:r>
              <a:rPr lang="en-US" altLang="ja-JP" sz="2400" dirty="0"/>
              <a:t>  </a:t>
            </a:r>
            <a:r>
              <a:rPr lang="en-US" altLang="ja-JP" sz="2400" dirty="0" err="1">
                <a:solidFill>
                  <a:srgbClr val="FF0000"/>
                </a:solidFill>
              </a:rPr>
              <a:t>uxy</a:t>
            </a:r>
            <a:r>
              <a:rPr lang="en-US" altLang="ja-JP" sz="2400" dirty="0"/>
              <a:t> u = {100};                                                                          </a:t>
            </a:r>
          </a:p>
          <a:p>
            <a:r>
              <a:rPr lang="en-US" altLang="ja-JP" sz="2400" dirty="0"/>
              <a:t>  </a:t>
            </a:r>
            <a:r>
              <a:rPr lang="en-US" altLang="ja-JP" sz="2400" dirty="0" err="1"/>
              <a:t>printf</a:t>
            </a:r>
            <a:r>
              <a:rPr lang="en-US" altLang="ja-JP" sz="2400" dirty="0"/>
              <a:t> (“</a:t>
            </a:r>
            <a:r>
              <a:rPr lang="en-US" altLang="ja-JP" sz="2400" dirty="0" err="1"/>
              <a:t>u.x</a:t>
            </a:r>
            <a:r>
              <a:rPr lang="en-US" altLang="ja-JP" sz="2400" dirty="0"/>
              <a:t>=%d, </a:t>
            </a:r>
            <a:r>
              <a:rPr lang="en-US" altLang="ja-JP" sz="2400" dirty="0" err="1"/>
              <a:t>u.y</a:t>
            </a:r>
            <a:r>
              <a:rPr lang="en-US" altLang="ja-JP" sz="2400" dirty="0"/>
              <a:t>=%f\n", </a:t>
            </a:r>
            <a:r>
              <a:rPr lang="en-US" altLang="ja-JP" sz="2400" dirty="0" err="1"/>
              <a:t>u.x</a:t>
            </a:r>
            <a:r>
              <a:rPr lang="en-US" altLang="ja-JP" sz="2400" dirty="0"/>
              <a:t>, </a:t>
            </a:r>
            <a:r>
              <a:rPr lang="en-US" altLang="ja-JP" sz="2400" dirty="0" err="1"/>
              <a:t>u.y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9626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571472" y="357166"/>
            <a:ext cx="7620000" cy="685800"/>
          </a:xfrm>
        </p:spPr>
        <p:txBody>
          <a:bodyPr>
            <a:noAutofit/>
          </a:bodyPr>
          <a:lstStyle/>
          <a:p>
            <a:pPr eaLnBrk="1" hangingPunct="1">
              <a:defRPr/>
            </a:pPr>
            <a:r>
              <a:rPr lang="ja-JP" altLang="en-US" sz="4000" dirty="0">
                <a:ea typeface="ＭＳ Ｐゴシック" pitchFamily="-64" charset="-128"/>
              </a:rPr>
              <a:t>動的な記憶域確保</a:t>
            </a:r>
          </a:p>
        </p:txBody>
      </p:sp>
      <p:sp>
        <p:nvSpPr>
          <p:cNvPr id="17413" name="Rectangle 3"/>
          <p:cNvSpPr>
            <a:spLocks noGrp="1" noChangeArrowheads="1"/>
          </p:cNvSpPr>
          <p:nvPr>
            <p:ph type="body" idx="1"/>
          </p:nvPr>
        </p:nvSpPr>
        <p:spPr>
          <a:xfrm>
            <a:off x="642910" y="1285860"/>
            <a:ext cx="8072494" cy="4357718"/>
          </a:xfrm>
        </p:spPr>
        <p:txBody>
          <a:bodyPr>
            <a:noAutofit/>
          </a:bodyPr>
          <a:lstStyle/>
          <a:p>
            <a:pPr eaLnBrk="1" hangingPunct="1">
              <a:lnSpc>
                <a:spcPct val="90000"/>
              </a:lnSpc>
            </a:pPr>
            <a:r>
              <a:rPr lang="ja-JP" altLang="en-US" sz="2800" dirty="0">
                <a:ea typeface="ＭＳ Ｐゴシック" pitchFamily="-64" charset="-128"/>
              </a:rPr>
              <a:t>これまでの方法</a:t>
            </a:r>
            <a:endParaRPr lang="en-US" altLang="ja-JP" sz="2800" dirty="0">
              <a:ea typeface="ＭＳ Ｐゴシック" pitchFamily="-64" charset="-128"/>
            </a:endParaRPr>
          </a:p>
          <a:p>
            <a:pPr lvl="1" eaLnBrk="1" hangingPunct="1">
              <a:lnSpc>
                <a:spcPct val="90000"/>
              </a:lnSpc>
            </a:pPr>
            <a:r>
              <a:rPr lang="ja-JP" altLang="en-US" dirty="0">
                <a:ea typeface="ＭＳ Ｐゴシック" pitchFamily="-64" charset="-128"/>
              </a:rPr>
              <a:t>配列の要素数は固定。</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あらかじめ十分な大きさの配列を確保しておく必要があった。</a:t>
            </a:r>
            <a:endParaRPr lang="en-US" altLang="ja-JP" dirty="0">
              <a:ea typeface="ＭＳ Ｐゴシック" pitchFamily="-64" charset="-128"/>
            </a:endParaRPr>
          </a:p>
          <a:p>
            <a:pPr eaLnBrk="1" hangingPunct="1">
              <a:lnSpc>
                <a:spcPct val="90000"/>
              </a:lnSpc>
            </a:pPr>
            <a:r>
              <a:rPr lang="ja-JP" altLang="en-US" sz="2800" dirty="0">
                <a:ea typeface="ＭＳ Ｐゴシック" pitchFamily="-64" charset="-128"/>
              </a:rPr>
              <a:t>今回紹介する方法</a:t>
            </a:r>
            <a:endParaRPr lang="en-US" altLang="ja-JP" sz="2800" dirty="0">
              <a:ea typeface="ＭＳ Ｐゴシック" pitchFamily="-64" charset="-128"/>
            </a:endParaRPr>
          </a:p>
          <a:p>
            <a:pPr lvl="1">
              <a:lnSpc>
                <a:spcPct val="90000"/>
              </a:lnSpc>
            </a:pPr>
            <a:r>
              <a:rPr lang="ja-JP" altLang="en-US" dirty="0">
                <a:ea typeface="ＭＳ Ｐゴシック" pitchFamily="-64" charset="-128"/>
              </a:rPr>
              <a:t>問題に応じて、適切なサイズの配列を確保するには、プログラムの実行時に確保を行う必要がある。</a:t>
            </a:r>
            <a:endParaRPr lang="en-US" altLang="ja-JP" dirty="0">
              <a:ea typeface="ＭＳ Ｐゴシック" pitchFamily="-64" charset="-128"/>
            </a:endParaRPr>
          </a:p>
          <a:p>
            <a:pPr lvl="1" eaLnBrk="1" hangingPunct="1">
              <a:lnSpc>
                <a:spcPct val="90000"/>
              </a:lnSpc>
            </a:pPr>
            <a:r>
              <a:rPr lang="ja-JP" altLang="en-US" dirty="0">
                <a:ea typeface="ＭＳ Ｐゴシック" pitchFamily="-64" charset="-128"/>
              </a:rPr>
              <a:t>余分なメモリの使用を避けることができる。</a:t>
            </a:r>
            <a:endParaRPr lang="en-US" altLang="ja-JP" dirty="0">
              <a:ea typeface="ＭＳ Ｐゴシック" pitchFamily="-64" charset="-128"/>
            </a:endParaRPr>
          </a:p>
        </p:txBody>
      </p:sp>
      <p:sp>
        <p:nvSpPr>
          <p:cNvPr id="7" name="テキスト ボックス 6"/>
          <p:cNvSpPr txBox="1"/>
          <p:nvPr/>
        </p:nvSpPr>
        <p:spPr>
          <a:xfrm>
            <a:off x="4035458" y="1285860"/>
            <a:ext cx="3465500" cy="461665"/>
          </a:xfrm>
          <a:prstGeom prst="rect">
            <a:avLst/>
          </a:prstGeom>
          <a:solidFill>
            <a:srgbClr val="FFFF00"/>
          </a:solidFill>
          <a:ln>
            <a:solidFill>
              <a:schemeClr val="tx1"/>
            </a:solidFill>
          </a:ln>
        </p:spPr>
        <p:txBody>
          <a:bodyPr wrap="none" rtlCol="0">
            <a:spAutoFit/>
          </a:bodyPr>
          <a:lstStyle/>
          <a:p>
            <a:r>
              <a:rPr lang="ja-JP" altLang="en-US" sz="2400" dirty="0"/>
              <a:t>静的</a:t>
            </a:r>
            <a:r>
              <a:rPr lang="en-US" altLang="ja-JP" sz="2400" dirty="0"/>
              <a:t>(static)</a:t>
            </a:r>
            <a:r>
              <a:rPr lang="ja-JP" altLang="en-US" sz="2400" dirty="0"/>
              <a:t>な記憶域確保</a:t>
            </a:r>
            <a:endParaRPr kumimoji="1" lang="ja-JP" altLang="en-US" sz="2400" dirty="0"/>
          </a:p>
        </p:txBody>
      </p:sp>
      <p:sp>
        <p:nvSpPr>
          <p:cNvPr id="8" name="テキスト ボックス 7"/>
          <p:cNvSpPr txBox="1"/>
          <p:nvPr/>
        </p:nvSpPr>
        <p:spPr>
          <a:xfrm>
            <a:off x="4071934" y="3071810"/>
            <a:ext cx="3858749" cy="461665"/>
          </a:xfrm>
          <a:prstGeom prst="rect">
            <a:avLst/>
          </a:prstGeom>
          <a:solidFill>
            <a:srgbClr val="FFFF00"/>
          </a:solidFill>
          <a:ln>
            <a:solidFill>
              <a:schemeClr val="tx1"/>
            </a:solidFill>
          </a:ln>
        </p:spPr>
        <p:txBody>
          <a:bodyPr wrap="none" rtlCol="0">
            <a:spAutoFit/>
          </a:bodyPr>
          <a:lstStyle/>
          <a:p>
            <a:r>
              <a:rPr lang="ja-JP" altLang="en-US" sz="2400" dirty="0"/>
              <a:t>動的</a:t>
            </a:r>
            <a:r>
              <a:rPr lang="en-US" altLang="ja-JP" sz="2400" dirty="0"/>
              <a:t>(dynamic)</a:t>
            </a:r>
            <a:r>
              <a:rPr lang="ja-JP" altLang="en-US" sz="2400" dirty="0"/>
              <a:t>な記憶域確保</a:t>
            </a:r>
            <a:endParaRPr kumimoji="1" lang="ja-JP" altLang="en-US" sz="2400" dirty="0"/>
          </a:p>
        </p:txBody>
      </p:sp>
      <p:sp>
        <p:nvSpPr>
          <p:cNvPr id="9" name="テキスト ボックス 8"/>
          <p:cNvSpPr txBox="1"/>
          <p:nvPr/>
        </p:nvSpPr>
        <p:spPr>
          <a:xfrm>
            <a:off x="1357290" y="5643578"/>
            <a:ext cx="6326860" cy="954107"/>
          </a:xfrm>
          <a:prstGeom prst="rect">
            <a:avLst/>
          </a:prstGeom>
          <a:noFill/>
          <a:ln>
            <a:solidFill>
              <a:schemeClr val="tx1"/>
            </a:solidFill>
          </a:ln>
        </p:spPr>
        <p:txBody>
          <a:bodyPr wrap="none" rtlCol="0">
            <a:spAutoFit/>
          </a:bodyPr>
          <a:lstStyle/>
          <a:p>
            <a:r>
              <a:rPr kumimoji="1" lang="ja-JP" altLang="en-US" sz="2800" dirty="0"/>
              <a:t>静的</a:t>
            </a:r>
            <a:r>
              <a:rPr kumimoji="1" lang="en-US" altLang="ja-JP" sz="2800" dirty="0"/>
              <a:t>(static)</a:t>
            </a:r>
            <a:r>
              <a:rPr kumimoji="1" lang="ja-JP" altLang="en-US" sz="2800" dirty="0"/>
              <a:t> </a:t>
            </a:r>
            <a:r>
              <a:rPr kumimoji="1" lang="en-US" altLang="ja-JP" sz="2800" dirty="0"/>
              <a:t>--- </a:t>
            </a:r>
            <a:r>
              <a:rPr kumimoji="1" lang="ja-JP" altLang="en-US" sz="2800" dirty="0"/>
              <a:t>プログラムのコンパイル時</a:t>
            </a:r>
            <a:endParaRPr kumimoji="1" lang="en-US" altLang="ja-JP" sz="2800" dirty="0"/>
          </a:p>
          <a:p>
            <a:r>
              <a:rPr kumimoji="1" lang="ja-JP" altLang="en-US" sz="2800" dirty="0"/>
              <a:t>動的</a:t>
            </a:r>
            <a:r>
              <a:rPr kumimoji="1" lang="en-US" altLang="ja-JP" sz="2800" dirty="0"/>
              <a:t>(dynamic)</a:t>
            </a:r>
            <a:r>
              <a:rPr kumimoji="1" lang="ja-JP" altLang="en-US" sz="2800" dirty="0"/>
              <a:t> </a:t>
            </a:r>
            <a:r>
              <a:rPr kumimoji="1" lang="en-US" altLang="ja-JP" sz="2800" dirty="0"/>
              <a:t>--- </a:t>
            </a:r>
            <a:r>
              <a:rPr kumimoji="1" lang="ja-JP" altLang="en-US" sz="2800" dirty="0"/>
              <a:t>プログラムの実行時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共用体の代入</a:t>
            </a:r>
            <a:endParaRPr lang="ja-JP" altLang="en-US" sz="3200" dirty="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a:t>同じ型の共用体であれば，代入することが可能</a:t>
            </a:r>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p>
          <a:p>
            <a:r>
              <a:rPr lang="en-US" altLang="ja-JP" sz="2400" dirty="0"/>
              <a:t>  return 0;                                                                     </a:t>
            </a:r>
          </a:p>
          <a:p>
            <a:r>
              <a:rPr lang="en-US" altLang="ja-JP" sz="2400" dirty="0"/>
              <a:t>}</a:t>
            </a:r>
          </a:p>
        </p:txBody>
      </p:sp>
    </p:spTree>
    <p:extLst>
      <p:ext uri="{BB962C8B-B14F-4D97-AF65-F5344CB8AC3E}">
        <p14:creationId xmlns:p14="http://schemas.microsoft.com/office/powerpoint/2010/main" val="1441820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構造体と同様、共用体も関数へ渡したり、関数の返り値としたりできる。</a:t>
            </a:r>
            <a:r>
              <a:rPr lang="ja-JP" altLang="en-US" dirty="0"/>
              <a:t>共用体へのポインタも使うことができ、それを関数へ渡すこともできる。</a:t>
            </a:r>
            <a:endParaRPr lang="en-US" altLang="ja-JP" dirty="0"/>
          </a:p>
          <a:p>
            <a:r>
              <a:rPr kumimoji="1" lang="ja-JP" altLang="en-US" dirty="0"/>
              <a:t>アロー演算子</a:t>
            </a:r>
            <a:r>
              <a:rPr kumimoji="1" lang="en-US" altLang="ja-JP" dirty="0"/>
              <a:t> -&gt; </a:t>
            </a:r>
            <a:r>
              <a:rPr kumimoji="1" lang="ja-JP" altLang="en-US" dirty="0"/>
              <a:t>が構造体と同じように使える。</a:t>
            </a:r>
          </a:p>
        </p:txBody>
      </p:sp>
    </p:spTree>
    <p:extLst>
      <p:ext uri="{BB962C8B-B14F-4D97-AF65-F5344CB8AC3E}">
        <p14:creationId xmlns:p14="http://schemas.microsoft.com/office/powerpoint/2010/main" val="96290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列挙体</a:t>
            </a:r>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a:t>（例）</a:t>
            </a:r>
            <a:r>
              <a:rPr lang="en-US" altLang="ja-JP" sz="2800" dirty="0"/>
              <a:t> </a:t>
            </a:r>
            <a:r>
              <a:rPr lang="en-US" altLang="ja-JP" sz="2800" dirty="0" err="1"/>
              <a:t>enum</a:t>
            </a:r>
            <a:r>
              <a:rPr lang="en-US" altLang="ja-JP" sz="2800" dirty="0"/>
              <a:t> {Dog, Cat, Monkey}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a:t>num</a:t>
            </a:r>
            <a:r>
              <a:rPr kumimoji="1" lang="ja-JP" altLang="en-US" sz="2800" dirty="0"/>
              <a:t>の後に中括弧で名前をコンマで区切って並べる。</a:t>
            </a:r>
            <a:r>
              <a:rPr kumimoji="1" lang="en-US" altLang="ja-JP" sz="2800" dirty="0"/>
              <a:t>Dog, Cat, Monkey</a:t>
            </a:r>
            <a:r>
              <a:rPr kumimoji="1" lang="ja-JP" altLang="en-US" sz="2800" dirty="0"/>
              <a:t>のような名前を列挙定数と</a:t>
            </a:r>
            <a:r>
              <a:rPr lang="ja-JP" altLang="en-US" sz="2800" dirty="0"/>
              <a:t>いう。それぞれの列挙定数に対し、書かれている順に</a:t>
            </a:r>
            <a:r>
              <a:rPr lang="en-US" altLang="ja-JP" sz="2800" dirty="0"/>
              <a:t>0</a:t>
            </a:r>
            <a:r>
              <a:rPr lang="ja-JP" altLang="en-US" sz="2800" dirty="0"/>
              <a:t>から順番に</a:t>
            </a:r>
            <a:r>
              <a:rPr lang="en-US" altLang="ja-JP" sz="2800" dirty="0" err="1"/>
              <a:t>int</a:t>
            </a:r>
            <a:r>
              <a:rPr lang="ja-JP" altLang="en-US" sz="2800" dirty="0"/>
              <a:t>型の値が割り当てられる。</a:t>
            </a:r>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33616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例</a:t>
            </a:r>
            <a:r>
              <a:rPr kumimoji="1" lang="ja-JP" altLang="en-US" dirty="0"/>
              <a:t>（打ち込んで確認）</a:t>
            </a:r>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a:t>Dog</a:t>
            </a:r>
            <a:r>
              <a:rPr kumimoji="1" lang="ja-JP" altLang="en-US" sz="2400" dirty="0"/>
              <a:t>が</a:t>
            </a:r>
            <a:r>
              <a:rPr kumimoji="1" lang="en-US" altLang="ja-JP" sz="2400" dirty="0"/>
              <a:t>0, Cat</a:t>
            </a:r>
            <a:r>
              <a:rPr kumimoji="1" lang="ja-JP" altLang="en-US" sz="2400" dirty="0"/>
              <a:t>が</a:t>
            </a:r>
            <a:r>
              <a:rPr kumimoji="1" lang="en-US" altLang="ja-JP" sz="2400" dirty="0"/>
              <a:t>1, Monkey</a:t>
            </a:r>
            <a:r>
              <a:rPr kumimoji="1" lang="ja-JP" altLang="en-US" sz="2400" dirty="0"/>
              <a:t>が</a:t>
            </a:r>
            <a:r>
              <a:rPr kumimoji="1" lang="en-US" altLang="ja-JP" sz="2400" dirty="0"/>
              <a:t>2</a:t>
            </a:r>
            <a:r>
              <a:rPr kumimoji="1" lang="ja-JP" altLang="en-US" sz="2400" dirty="0"/>
              <a:t>になる。</a:t>
            </a:r>
          </a:p>
        </p:txBody>
      </p:sp>
    </p:spTree>
    <p:extLst>
      <p:ext uri="{BB962C8B-B14F-4D97-AF65-F5344CB8AC3E}">
        <p14:creationId xmlns:p14="http://schemas.microsoft.com/office/powerpoint/2010/main" val="1597259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数を指定する例</a:t>
            </a:r>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a:t>num</a:t>
            </a:r>
            <a:r>
              <a:rPr kumimoji="1" lang="ja-JP" altLang="en-US" sz="2400" dirty="0"/>
              <a:t>の後の中括弧の中で、列挙定数に割り当てる数を上記のように指定することができる。負の数を指定してもよい。指定がない場合は、２番目以降の場合は左隣の列挙定数に割り当てられている数に１を足した数が割り当てられ、１番目の場合は</a:t>
            </a:r>
            <a:r>
              <a:rPr kumimoji="1" lang="en-US" altLang="ja-JP" sz="2400" dirty="0"/>
              <a:t>0</a:t>
            </a:r>
            <a:r>
              <a:rPr kumimoji="1" lang="ja-JP" altLang="en-US" sz="2400" dirty="0"/>
              <a:t>が割り当てられる。</a:t>
            </a:r>
            <a:r>
              <a:rPr lang="ja-JP" altLang="en-US" sz="2400" dirty="0"/>
              <a:t>複数箇所で数を指定してよく、同じ数が複数の列挙定数に割り当てられることになってもよい。</a:t>
            </a:r>
            <a:endParaRPr lang="en-US" altLang="ja-JP" sz="2400" dirty="0"/>
          </a:p>
        </p:txBody>
      </p:sp>
    </p:spTree>
    <p:extLst>
      <p:ext uri="{BB962C8B-B14F-4D97-AF65-F5344CB8AC3E}">
        <p14:creationId xmlns:p14="http://schemas.microsoft.com/office/powerpoint/2010/main" val="1530408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return 0;</a:t>
            </a:r>
          </a:p>
          <a:p>
            <a:r>
              <a:rPr lang="en-US" altLang="ja-JP" sz="2400" dirty="0"/>
              <a:t>} </a:t>
            </a:r>
            <a:endParaRPr lang="ja-JP" altLang="en-US" sz="2400" dirty="0"/>
          </a:p>
        </p:txBody>
      </p:sp>
      <p:sp>
        <p:nvSpPr>
          <p:cNvPr id="6" name="テキスト ボックス 5"/>
          <p:cNvSpPr txBox="1"/>
          <p:nvPr/>
        </p:nvSpPr>
        <p:spPr>
          <a:xfrm>
            <a:off x="273538" y="4786131"/>
            <a:ext cx="8616461" cy="1938992"/>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a:t>
            </a:r>
            <a:r>
              <a:rPr kumimoji="1" lang="en-US" altLang="ja-JP" sz="2000" dirty="0"/>
              <a:t>double</a:t>
            </a:r>
            <a:r>
              <a:rPr kumimoji="1" lang="ja-JP" altLang="en-US" sz="2000" dirty="0"/>
              <a:t>型や構造体型、共用体型と同様、型式の後に変数名をコンマで並べてセミコロンをつければよい。</a:t>
            </a:r>
            <a:r>
              <a:rPr lang="en-US" altLang="ja-JP" sz="2000" dirty="0" err="1"/>
              <a:t>a,b,c</a:t>
            </a:r>
            <a:r>
              <a:rPr lang="ja-JP" altLang="en-US" sz="2000" dirty="0"/>
              <a:t>は上記のように宣言する代わりに</a:t>
            </a:r>
            <a:r>
              <a:rPr lang="en-US" altLang="ja-JP" sz="2000" dirty="0" err="1"/>
              <a:t>int</a:t>
            </a:r>
            <a:r>
              <a:rPr lang="ja-JP" altLang="en-US" sz="2000" dirty="0"/>
              <a:t>型として宣言してもよいが、列挙体型で宣言してあれば処理系によっては範囲外の値の代入に対して警告を発してくれる場合がある。ただし、列挙体へのポインタ型と</a:t>
            </a:r>
            <a:r>
              <a:rPr lang="en-US" altLang="ja-JP" sz="2000" dirty="0" err="1"/>
              <a:t>int</a:t>
            </a:r>
            <a:r>
              <a:rPr lang="ja-JP" altLang="en-US" sz="2000" dirty="0"/>
              <a:t>へのポインタ型が区別されるので、</a:t>
            </a:r>
            <a:r>
              <a:rPr kumimoji="1" lang="en-US" altLang="ja-JP" sz="2000" dirty="0" err="1"/>
              <a:t>scanf</a:t>
            </a:r>
            <a:r>
              <a:rPr kumimoji="1" lang="ja-JP" altLang="en-US" sz="2000" dirty="0"/>
              <a:t>で整数型として読み込む場合は、</a:t>
            </a:r>
            <a:r>
              <a:rPr kumimoji="1" lang="en-US" altLang="ja-JP" sz="2000" dirty="0" err="1"/>
              <a:t>int</a:t>
            </a:r>
            <a:r>
              <a:rPr kumimoji="1" lang="ja-JP" altLang="en-US" sz="2000" dirty="0"/>
              <a:t>型の変数で読み込んでから列挙体型の変数に代入することになる。</a:t>
            </a:r>
          </a:p>
        </p:txBody>
      </p:sp>
    </p:spTree>
    <p:extLst>
      <p:ext uri="{BB962C8B-B14F-4D97-AF65-F5344CB8AC3E}">
        <p14:creationId xmlns:p14="http://schemas.microsoft.com/office/powerpoint/2010/main" val="267653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typedef</a:t>
            </a:r>
            <a:r>
              <a:rPr lang="ja-JP" altLang="en-US" dirty="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p>
          <a:p>
            <a:r>
              <a:rPr lang="en-US" altLang="ja-JP" sz="2400" dirty="0"/>
              <a:t> </a:t>
            </a:r>
            <a:r>
              <a:rPr lang="en-US" altLang="ja-JP" sz="240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2146600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4" name="正方形/長方形 3"/>
          <p:cNvSpPr/>
          <p:nvPr/>
        </p:nvSpPr>
        <p:spPr>
          <a:xfrm>
            <a:off x="755576" y="1484784"/>
            <a:ext cx="7200800" cy="3785652"/>
          </a:xfrm>
          <a:prstGeom prst="rect">
            <a:avLst/>
          </a:prstGeom>
        </p:spPr>
        <p:txBody>
          <a:bodyPr wrap="square">
            <a:spAutoFit/>
          </a:bodyPr>
          <a:lstStyle/>
          <a:p>
            <a:pPr lvl="0"/>
            <a:r>
              <a:rPr lang="ja-JP" altLang="ja-JP" sz="2400" dirty="0"/>
              <a:t>文字列</a:t>
            </a:r>
            <a:r>
              <a:rPr lang="ja-JP" altLang="en-US" sz="2400" dirty="0"/>
              <a:t>（アルファベットのみ）</a:t>
            </a:r>
            <a:r>
              <a:rPr lang="ja-JP" altLang="ja-JP" sz="2400" dirty="0"/>
              <a:t>をキーボードから</a:t>
            </a:r>
            <a:r>
              <a:rPr lang="ja-JP" altLang="en-US" sz="2400" dirty="0"/>
              <a:t>受け取り</a:t>
            </a:r>
            <a:r>
              <a:rPr lang="ja-JP" altLang="ja-JP" sz="2400" dirty="0"/>
              <a:t>、それを逆順に表示するプログラムを作成</a:t>
            </a:r>
            <a:r>
              <a:rPr lang="ja-JP" altLang="en-US" sz="2400" dirty="0"/>
              <a:t>せよ</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で確保せよ。（上限以上の文字が入力された場合の対処は自由とする。）</a:t>
            </a:r>
            <a:endParaRPr lang="en-US" altLang="ja-JP" sz="2400" dirty="0"/>
          </a:p>
          <a:p>
            <a:pPr lvl="0"/>
            <a:endParaRPr lang="en-US" altLang="ja-JP" sz="2400" dirty="0"/>
          </a:p>
          <a:p>
            <a:pPr lvl="0"/>
            <a:r>
              <a:rPr lang="ja-JP" altLang="en-US" sz="2400" dirty="0"/>
              <a:t>（注意）文字列の形で格納する場合、最後にヌル文字が必要である。ただ、この問題では逆順に表示できさえすればよく、ヌル文字を追加で格納するかどうかは自由とする。</a:t>
            </a:r>
            <a:endParaRPr lang="ja-JP" altLang="ja-JP" sz="2400" dirty="0"/>
          </a:p>
        </p:txBody>
      </p:sp>
      <p:sp>
        <p:nvSpPr>
          <p:cNvPr id="5" name="正方形/長方形 4"/>
          <p:cNvSpPr/>
          <p:nvPr/>
        </p:nvSpPr>
        <p:spPr>
          <a:xfrm>
            <a:off x="3384376" y="5171607"/>
            <a:ext cx="4572000" cy="1323439"/>
          </a:xfrm>
          <a:prstGeom prst="rect">
            <a:avLst/>
          </a:prstGeom>
          <a:ln>
            <a:solidFill>
              <a:schemeClr val="tx1"/>
            </a:solidFill>
          </a:ln>
        </p:spPr>
        <p:txBody>
          <a:bodyPr>
            <a:spAutoFit/>
          </a:bodyPr>
          <a:lstStyle/>
          <a:p>
            <a:r>
              <a:rPr lang="en-US" altLang="ja-JP" sz="2000" dirty="0"/>
              <a:t>[</a:t>
            </a:r>
            <a:r>
              <a:rPr lang="ja-JP" altLang="en-US" sz="2000" dirty="0"/>
              <a:t>実行例</a:t>
            </a:r>
            <a:r>
              <a:rPr lang="en-US" altLang="ja-JP" sz="2000" dirty="0"/>
              <a:t>]</a:t>
            </a:r>
          </a:p>
          <a:p>
            <a:r>
              <a:rPr lang="ja-JP" altLang="en-US" sz="2000" dirty="0"/>
              <a:t>文字数の上限を入力してください</a:t>
            </a:r>
            <a:r>
              <a:rPr lang="en-US" altLang="ja-JP" sz="2000" dirty="0"/>
              <a:t>: </a:t>
            </a:r>
            <a:r>
              <a:rPr lang="en-US" altLang="ja-JP" sz="2000" dirty="0">
                <a:solidFill>
                  <a:srgbClr val="FF0000"/>
                </a:solidFill>
              </a:rPr>
              <a:t>10</a:t>
            </a:r>
          </a:p>
          <a:p>
            <a:r>
              <a:rPr lang="ja-JP" altLang="en-US" sz="2000" dirty="0"/>
              <a:t>文字列を入力してください</a:t>
            </a:r>
            <a:r>
              <a:rPr lang="en-US" altLang="ja-JP" sz="2000" dirty="0"/>
              <a:t>: </a:t>
            </a:r>
            <a:r>
              <a:rPr lang="en-US" altLang="ja-JP" sz="2000" dirty="0" err="1">
                <a:solidFill>
                  <a:srgbClr val="FF0000"/>
                </a:solidFill>
              </a:rPr>
              <a:t>abcde</a:t>
            </a:r>
            <a:endParaRPr lang="en-US" altLang="ja-JP" sz="2000" dirty="0">
              <a:solidFill>
                <a:srgbClr val="FF0000"/>
              </a:solidFill>
            </a:endParaRPr>
          </a:p>
          <a:p>
            <a:r>
              <a:rPr lang="en-US" altLang="ja-JP" sz="2000" dirty="0" err="1"/>
              <a:t>edcba</a:t>
            </a:r>
            <a:endParaRPr lang="en-US" altLang="ja-JP" sz="2000" dirty="0"/>
          </a:p>
        </p:txBody>
      </p:sp>
    </p:spTree>
    <p:extLst>
      <p:ext uri="{BB962C8B-B14F-4D97-AF65-F5344CB8AC3E}">
        <p14:creationId xmlns:p14="http://schemas.microsoft.com/office/powerpoint/2010/main" val="2197811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基本課題２</a:t>
            </a:r>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a:t>以下</a:t>
            </a:r>
            <a:r>
              <a:rPr lang="ja-JP" altLang="en-US" sz="2400" dirty="0"/>
              <a:t>のように学部生か大学院生か</a:t>
            </a:r>
            <a:r>
              <a:rPr kumimoji="1" lang="ja-JP" altLang="en-US" sz="2400" dirty="0"/>
              <a:t>をキーボードから読み取り、それを画面に表示するプログラムを作成せよ。ただし、</a:t>
            </a:r>
            <a:r>
              <a:rPr lang="ja-JP" altLang="en-US" sz="2400" dirty="0"/>
              <a:t>学部生か大学院生かは以下のように定義される列挙体型</a:t>
            </a:r>
            <a:r>
              <a:rPr lang="en-US" altLang="ja-JP" sz="2400" dirty="0" err="1"/>
              <a:t>ug</a:t>
            </a:r>
            <a:r>
              <a:rPr lang="ja-JP" altLang="en-US" sz="2400" dirty="0"/>
              <a:t>を用いて表し、</a:t>
            </a:r>
            <a:r>
              <a:rPr lang="en-US" altLang="ja-JP" sz="2400" dirty="0" err="1"/>
              <a:t>ug</a:t>
            </a:r>
            <a:r>
              <a:rPr lang="ja-JP" altLang="en-US" sz="2400" dirty="0"/>
              <a:t>型の数値を受け取って画面に表示する関数</a:t>
            </a:r>
            <a:r>
              <a:rPr lang="en-US" altLang="ja-JP" sz="2400" dirty="0" err="1"/>
              <a:t>showUG</a:t>
            </a:r>
            <a:r>
              <a:rPr lang="ja-JP" altLang="en-US" sz="2400" dirty="0"/>
              <a:t>を定義してそれを用いたプログラムとせよ。</a:t>
            </a:r>
            <a:endParaRPr kumimoji="1" lang="en-US" altLang="ja-JP" sz="2400" dirty="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a:t>typedef</a:t>
            </a:r>
            <a:r>
              <a:rPr lang="en-US" altLang="ja-JP" sz="2400" dirty="0"/>
              <a:t> </a:t>
            </a:r>
            <a:r>
              <a:rPr lang="en-US" altLang="ja-JP" sz="2400" dirty="0" err="1"/>
              <a:t>enum</a:t>
            </a:r>
            <a:r>
              <a:rPr lang="en-US" altLang="ja-JP" sz="2400" dirty="0"/>
              <a:t> {Und, </a:t>
            </a:r>
            <a:r>
              <a:rPr lang="en-US" altLang="ja-JP" sz="2400" dirty="0" err="1"/>
              <a:t>Gra</a:t>
            </a:r>
            <a:r>
              <a:rPr lang="en-US" altLang="ja-JP" sz="2400" dirty="0"/>
              <a:t>} </a:t>
            </a:r>
            <a:r>
              <a:rPr lang="en-US" altLang="ja-JP" sz="2400" dirty="0" err="1"/>
              <a:t>ug</a:t>
            </a:r>
            <a:r>
              <a:rPr lang="en-US" altLang="ja-JP" sz="2400" dirty="0"/>
              <a:t>; </a:t>
            </a:r>
          </a:p>
          <a:p>
            <a:r>
              <a:rPr kumimoji="1" lang="en-US" altLang="ja-JP" sz="2400" dirty="0"/>
              <a:t> </a:t>
            </a:r>
            <a:r>
              <a:rPr lang="en-US" altLang="ja-JP" sz="2400" dirty="0"/>
              <a:t>void </a:t>
            </a:r>
            <a:r>
              <a:rPr lang="en-US" altLang="ja-JP" sz="2400" dirty="0" err="1"/>
              <a:t>showUG</a:t>
            </a:r>
            <a:r>
              <a:rPr lang="en-US" altLang="ja-JP" sz="2400" dirty="0"/>
              <a:t> (</a:t>
            </a:r>
            <a:r>
              <a:rPr lang="en-US" altLang="ja-JP" sz="2400" dirty="0" err="1"/>
              <a:t>ug</a:t>
            </a:r>
            <a:r>
              <a:rPr lang="en-US" altLang="ja-JP" sz="2400" dirty="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ja-JP" altLang="en-US" dirty="0"/>
              <a:t>学部生か大学院生かを入力</a:t>
            </a:r>
            <a:r>
              <a:rPr lang="en-US" altLang="ja-JP" dirty="0"/>
              <a:t>(</a:t>
            </a:r>
            <a:r>
              <a:rPr lang="ja-JP" altLang="en-US" dirty="0"/>
              <a:t>学部生</a:t>
            </a:r>
            <a:r>
              <a:rPr lang="en-US" altLang="ja-JP" dirty="0"/>
              <a:t>0, </a:t>
            </a:r>
            <a:r>
              <a:rPr lang="ja-JP" altLang="en-US" dirty="0"/>
              <a:t>大学院生</a:t>
            </a:r>
            <a:r>
              <a:rPr lang="en-US" altLang="ja-JP" dirty="0"/>
              <a:t>1): </a:t>
            </a:r>
            <a:r>
              <a:rPr lang="en-US" altLang="ja-JP" dirty="0">
                <a:solidFill>
                  <a:srgbClr val="FF0000"/>
                </a:solidFill>
              </a:rPr>
              <a:t>0</a:t>
            </a:r>
          </a:p>
          <a:p>
            <a:r>
              <a:rPr lang="ja-JP" altLang="en-US" dirty="0"/>
              <a:t>あなたは学部生です。</a:t>
            </a:r>
            <a:endParaRPr lang="en-US" altLang="ja-JP" dirty="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showUG</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327864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発展</a:t>
            </a:r>
            <a:r>
              <a:rPr kumimoji="1" lang="ja-JP" altLang="en-US" dirty="0"/>
              <a:t>課題</a:t>
            </a:r>
            <a:r>
              <a:rPr lang="ja-JP" altLang="en-US" dirty="0"/>
              <a:t>１</a:t>
            </a:r>
            <a:endParaRPr kumimoji="1" lang="ja-JP" altLang="en-US" dirty="0"/>
          </a:p>
        </p:txBody>
      </p:sp>
      <p:sp>
        <p:nvSpPr>
          <p:cNvPr id="5" name="正方形/長方形 4"/>
          <p:cNvSpPr/>
          <p:nvPr/>
        </p:nvSpPr>
        <p:spPr>
          <a:xfrm>
            <a:off x="395536" y="1137170"/>
            <a:ext cx="8490129" cy="1631216"/>
          </a:xfrm>
          <a:prstGeom prst="rect">
            <a:avLst/>
          </a:prstGeom>
        </p:spPr>
        <p:txBody>
          <a:bodyPr wrap="square">
            <a:spAutoFit/>
          </a:bodyPr>
          <a:lstStyle/>
          <a:p>
            <a:r>
              <a:rPr kumimoji="0" lang="ja-JP" altLang="en-US" sz="2000">
                <a:ea typeface="ＭＳ Ｐゴシック" charset="-128"/>
              </a:rPr>
              <a:t>受験者数、およびその人数分の氏名、数学</a:t>
            </a:r>
            <a:r>
              <a:rPr kumimoji="0" lang="ja-JP" altLang="en-US" sz="2000" dirty="0">
                <a:ea typeface="ＭＳ Ｐゴシック" charset="-128"/>
              </a:rPr>
              <a:t>、</a:t>
            </a:r>
            <a:r>
              <a:rPr kumimoji="0" lang="ja-JP" altLang="en-US" sz="2000">
                <a:ea typeface="ＭＳ Ｐゴシック" charset="-128"/>
              </a:rPr>
              <a:t>英語の点数を標準入力から</a:t>
            </a:r>
            <a:r>
              <a:rPr kumimoji="0" lang="ja-JP" altLang="en-US" sz="2000" dirty="0">
                <a:ea typeface="ＭＳ Ｐゴシック" charset="-128"/>
              </a:rPr>
              <a:t>受け取り、氏名、各科目</a:t>
            </a:r>
            <a:r>
              <a:rPr kumimoji="0" lang="ja-JP" altLang="en-US" sz="2000">
                <a:ea typeface="ＭＳ Ｐゴシック" charset="-128"/>
              </a:rPr>
              <a:t>の点数の一覧を表示するプログラムを</a:t>
            </a:r>
            <a:r>
              <a:rPr kumimoji="0" lang="en-US" altLang="ja-JP" sz="2000" dirty="0" err="1">
                <a:ea typeface="ＭＳ Ｐゴシック" charset="-128"/>
              </a:rPr>
              <a:t>sample.c</a:t>
            </a:r>
            <a:r>
              <a:rPr kumimoji="0" lang="ja-JP" altLang="en-US" sz="2000">
                <a:ea typeface="ＭＳ Ｐゴシック" charset="-128"/>
              </a:rPr>
              <a:t>として講義用ページに置いてある。このプログラムを、以下の実行例のように合計点も表示されるように修正せよ。データの例は</a:t>
            </a:r>
            <a:r>
              <a:rPr kumimoji="0" lang="en-US" altLang="ja-JP" sz="2000" dirty="0" err="1">
                <a:ea typeface="ＭＳ Ｐゴシック" charset="-128"/>
              </a:rPr>
              <a:t>seiseki.txt</a:t>
            </a:r>
            <a:r>
              <a:rPr kumimoji="0" lang="ja-JP" altLang="en-US" sz="2000">
                <a:ea typeface="ＭＳ Ｐゴシック" charset="-128"/>
              </a:rPr>
              <a:t>として講義用ページに置いてある。</a:t>
            </a:r>
            <a:endParaRPr kumimoji="0" lang="en-US" altLang="ja-JP" sz="2000" dirty="0">
              <a:ea typeface="ＭＳ Ｐゴシック" charset="-128"/>
            </a:endParaRPr>
          </a:p>
        </p:txBody>
      </p:sp>
      <p:sp>
        <p:nvSpPr>
          <p:cNvPr id="10" name="テキスト ボックス 9"/>
          <p:cNvSpPr txBox="1"/>
          <p:nvPr/>
        </p:nvSpPr>
        <p:spPr>
          <a:xfrm>
            <a:off x="395536" y="2814089"/>
            <a:ext cx="1107996" cy="369332"/>
          </a:xfrm>
          <a:prstGeom prst="rect">
            <a:avLst/>
          </a:prstGeom>
          <a:noFill/>
        </p:spPr>
        <p:txBody>
          <a:bodyPr wrap="none" rtlCol="0">
            <a:spAutoFit/>
          </a:bodyPr>
          <a:lstStyle/>
          <a:p>
            <a:r>
              <a:rPr kumimoji="1" lang="ja-JP" altLang="en-US" dirty="0"/>
              <a:t>（実行例）</a:t>
            </a:r>
          </a:p>
        </p:txBody>
      </p:sp>
      <p:sp>
        <p:nvSpPr>
          <p:cNvPr id="11" name="正方形/長方形 10"/>
          <p:cNvSpPr/>
          <p:nvPr/>
        </p:nvSpPr>
        <p:spPr>
          <a:xfrm>
            <a:off x="1440160" y="2812342"/>
            <a:ext cx="3635896" cy="3416320"/>
          </a:xfrm>
          <a:prstGeom prst="rect">
            <a:avLst/>
          </a:prstGeom>
          <a:ln>
            <a:noFill/>
          </a:ln>
        </p:spPr>
        <p:txBody>
          <a:bodyPr wrap="square">
            <a:spAutoFit/>
          </a:bodyPr>
          <a:lstStyle/>
          <a:p>
            <a:r>
              <a:rPr lang="en" altLang="ja-JP" dirty="0">
                <a:latin typeface="Courier New" panose="02070309020205020404" pitchFamily="49" charset="0"/>
              </a:rPr>
              <a:t>% ./</a:t>
            </a:r>
            <a:r>
              <a:rPr lang="en" altLang="ja-JP" dirty="0" err="1">
                <a:latin typeface="Courier New" panose="02070309020205020404" pitchFamily="49" charset="0"/>
              </a:rPr>
              <a:t>a.out</a:t>
            </a:r>
            <a:r>
              <a:rPr lang="en" altLang="ja-JP" dirty="0">
                <a:latin typeface="Courier New" panose="02070309020205020404" pitchFamily="49" charset="0"/>
              </a:rPr>
              <a:t> &lt; </a:t>
            </a:r>
            <a:r>
              <a:rPr lang="en" altLang="ja-JP" dirty="0" err="1">
                <a:latin typeface="Courier New" panose="02070309020205020404" pitchFamily="49" charset="0"/>
              </a:rPr>
              <a:t>seiseki.txt</a:t>
            </a:r>
            <a:endParaRPr lang="en" altLang="ja-JP" dirty="0">
              <a:latin typeface="Courier New" panose="02070309020205020404" pitchFamily="49" charset="0"/>
            </a:endParaRPr>
          </a:p>
          <a:p>
            <a:r>
              <a:rPr lang="ja-JP" altLang="en-US">
                <a:latin typeface="Courier New" panose="02070309020205020404" pitchFamily="49" charset="0"/>
              </a:rPr>
              <a:t>氏名     数学 英語 合計</a:t>
            </a:r>
          </a:p>
          <a:p>
            <a:r>
              <a:rPr lang="ja-JP" altLang="en-US">
                <a:latin typeface="Courier New" panose="02070309020205020404" pitchFamily="49" charset="0"/>
              </a:rPr>
              <a:t>芝浦太郎   </a:t>
            </a:r>
            <a:r>
              <a:rPr lang="en-US" altLang="ja-JP" dirty="0">
                <a:latin typeface="Courier New" panose="02070309020205020404" pitchFamily="49" charset="0"/>
              </a:rPr>
              <a:t>90   90  180</a:t>
            </a:r>
          </a:p>
          <a:p>
            <a:r>
              <a:rPr lang="ja-JP" altLang="en-US">
                <a:latin typeface="Courier New" panose="02070309020205020404" pitchFamily="49" charset="0"/>
              </a:rPr>
              <a:t>芝浦次郎  </a:t>
            </a:r>
            <a:r>
              <a:rPr lang="en-US" altLang="ja-JP" dirty="0">
                <a:latin typeface="Courier New" panose="02070309020205020404" pitchFamily="49" charset="0"/>
              </a:rPr>
              <a:t>100  100  200</a:t>
            </a:r>
          </a:p>
          <a:p>
            <a:r>
              <a:rPr lang="ja-JP" altLang="en-US">
                <a:latin typeface="Courier New" panose="02070309020205020404" pitchFamily="49" charset="0"/>
              </a:rPr>
              <a:t>芝浦三郎   </a:t>
            </a:r>
            <a:r>
              <a:rPr lang="en-US" altLang="ja-JP" dirty="0">
                <a:latin typeface="Courier New" panose="02070309020205020404" pitchFamily="49" charset="0"/>
              </a:rPr>
              <a:t>80   90  170</a:t>
            </a:r>
          </a:p>
          <a:p>
            <a:r>
              <a:rPr lang="ja-JP" altLang="en-US">
                <a:latin typeface="Courier New" panose="02070309020205020404" pitchFamily="49" charset="0"/>
              </a:rPr>
              <a:t>芝浦四郎   </a:t>
            </a:r>
            <a:r>
              <a:rPr lang="en-US" altLang="ja-JP" dirty="0">
                <a:latin typeface="Courier New" panose="02070309020205020404" pitchFamily="49" charset="0"/>
              </a:rPr>
              <a:t>77   88  165</a:t>
            </a:r>
          </a:p>
          <a:p>
            <a:r>
              <a:rPr lang="ja-JP" altLang="en-US">
                <a:latin typeface="Courier New" panose="02070309020205020404" pitchFamily="49" charset="0"/>
              </a:rPr>
              <a:t>芝浦五郎   </a:t>
            </a:r>
            <a:r>
              <a:rPr lang="en-US" altLang="ja-JP" dirty="0">
                <a:latin typeface="Courier New" panose="02070309020205020404" pitchFamily="49" charset="0"/>
              </a:rPr>
              <a:t>50   60  110</a:t>
            </a:r>
          </a:p>
          <a:p>
            <a:r>
              <a:rPr lang="ja-JP" altLang="en-US">
                <a:latin typeface="Courier New" panose="02070309020205020404" pitchFamily="49" charset="0"/>
              </a:rPr>
              <a:t>芝浦六郎   </a:t>
            </a:r>
            <a:r>
              <a:rPr lang="en-US" altLang="ja-JP" dirty="0">
                <a:latin typeface="Courier New" panose="02070309020205020404" pitchFamily="49" charset="0"/>
              </a:rPr>
              <a:t>30   35   65</a:t>
            </a:r>
          </a:p>
          <a:p>
            <a:r>
              <a:rPr lang="ja-JP" altLang="en-US">
                <a:latin typeface="Courier New" panose="02070309020205020404" pitchFamily="49" charset="0"/>
              </a:rPr>
              <a:t>芝浦七郎   </a:t>
            </a:r>
            <a:r>
              <a:rPr lang="en-US" altLang="ja-JP" dirty="0">
                <a:latin typeface="Courier New" panose="02070309020205020404" pitchFamily="49" charset="0"/>
              </a:rPr>
              <a:t>40   40   80</a:t>
            </a:r>
          </a:p>
          <a:p>
            <a:r>
              <a:rPr lang="ja-JP" altLang="en-US">
                <a:latin typeface="Courier New" panose="02070309020205020404" pitchFamily="49" charset="0"/>
              </a:rPr>
              <a:t>芝浦八郎   </a:t>
            </a:r>
            <a:r>
              <a:rPr lang="en-US" altLang="ja-JP" dirty="0">
                <a:latin typeface="Courier New" panose="02070309020205020404" pitchFamily="49" charset="0"/>
              </a:rPr>
              <a:t>55   56  111</a:t>
            </a:r>
          </a:p>
          <a:p>
            <a:r>
              <a:rPr lang="ja-JP" altLang="en-US">
                <a:latin typeface="Courier New" panose="02070309020205020404" pitchFamily="49" charset="0"/>
              </a:rPr>
              <a:t>芝浦九郎   </a:t>
            </a:r>
            <a:r>
              <a:rPr lang="en-US" altLang="ja-JP" dirty="0">
                <a:latin typeface="Courier New" panose="02070309020205020404" pitchFamily="49" charset="0"/>
              </a:rPr>
              <a:t>77   78  155</a:t>
            </a:r>
          </a:p>
          <a:p>
            <a:r>
              <a:rPr lang="ja-JP" altLang="en-US">
                <a:latin typeface="Courier New" panose="02070309020205020404" pitchFamily="49" charset="0"/>
              </a:rPr>
              <a:t>芝浦十郎   </a:t>
            </a:r>
            <a:r>
              <a:rPr lang="en-US" altLang="ja-JP" dirty="0">
                <a:latin typeface="Courier New" panose="02070309020205020404" pitchFamily="49" charset="0"/>
              </a:rPr>
              <a:t>88   99  187</a:t>
            </a:r>
          </a:p>
        </p:txBody>
      </p:sp>
      <p:sp>
        <p:nvSpPr>
          <p:cNvPr id="6" name="正方形/長方形 5"/>
          <p:cNvSpPr/>
          <p:nvPr/>
        </p:nvSpPr>
        <p:spPr>
          <a:xfrm>
            <a:off x="5239100" y="2958105"/>
            <a:ext cx="3581372" cy="2554545"/>
          </a:xfrm>
          <a:prstGeom prst="rect">
            <a:avLst/>
          </a:prstGeom>
        </p:spPr>
        <p:txBody>
          <a:bodyPr wrap="square">
            <a:spAutoFit/>
          </a:bodyPr>
          <a:lstStyle/>
          <a:p>
            <a:r>
              <a:rPr lang="ja-JP" altLang="en-US" sz="2000" dirty="0"/>
              <a:t>一覧表示で縦をそろえるには、</a:t>
            </a:r>
            <a:endParaRPr lang="en-US" altLang="ja-JP" sz="2000" dirty="0"/>
          </a:p>
          <a:p>
            <a:r>
              <a:rPr lang="en-US" altLang="ja-JP" sz="2000" dirty="0" err="1"/>
              <a:t>printf</a:t>
            </a:r>
            <a:r>
              <a:rPr lang="ja-JP" altLang="en-US" sz="2000" dirty="0"/>
              <a:t>の変換指定を、文字列の場合は</a:t>
            </a:r>
            <a:r>
              <a:rPr lang="en-US" altLang="ja-JP" sz="2000" dirty="0">
                <a:solidFill>
                  <a:srgbClr val="FF0000"/>
                </a:solidFill>
              </a:rPr>
              <a:t>%-8s</a:t>
            </a:r>
            <a:r>
              <a:rPr lang="en-US" altLang="ja-JP" sz="2000" dirty="0"/>
              <a:t>, </a:t>
            </a:r>
            <a:r>
              <a:rPr lang="ja-JP" altLang="en-US" sz="2000" dirty="0"/>
              <a:t>整数の場合</a:t>
            </a:r>
            <a:r>
              <a:rPr lang="ja-JP" altLang="en-US" sz="2000"/>
              <a:t>は</a:t>
            </a:r>
            <a:r>
              <a:rPr lang="en-US" altLang="ja-JP" sz="2000" dirty="0">
                <a:solidFill>
                  <a:srgbClr val="FF0000"/>
                </a:solidFill>
              </a:rPr>
              <a:t>%5d</a:t>
            </a:r>
            <a:r>
              <a:rPr lang="ja-JP" altLang="en-US" sz="2000" dirty="0" err="1"/>
              <a:t>のように</a:t>
            </a:r>
            <a:r>
              <a:rPr lang="ja-JP" altLang="en-US" sz="2000" dirty="0"/>
              <a:t>すればよい。</a:t>
            </a:r>
            <a:endParaRPr lang="en-US" altLang="ja-JP" sz="2000" dirty="0"/>
          </a:p>
          <a:p>
            <a:r>
              <a:rPr lang="ja-JP" altLang="en-US" sz="2000" dirty="0"/>
              <a:t>詳しくは教科書</a:t>
            </a:r>
            <a:r>
              <a:rPr lang="en-US" altLang="ja-JP" sz="2000" dirty="0"/>
              <a:t>p.354-357</a:t>
            </a:r>
            <a:r>
              <a:rPr lang="ja-JP" altLang="en-US" sz="2000" dirty="0"/>
              <a:t>を参照。</a:t>
            </a:r>
            <a:endParaRPr lang="en-US" altLang="ja-JP" sz="2000" dirty="0"/>
          </a:p>
          <a:p>
            <a:r>
              <a:rPr lang="ja-JP" altLang="en-US" sz="2000" dirty="0"/>
              <a:t>あるいは</a:t>
            </a:r>
            <a:r>
              <a:rPr lang="en-US" altLang="ja-JP" sz="2000" dirty="0"/>
              <a:t>man</a:t>
            </a:r>
            <a:r>
              <a:rPr lang="ja-JP" altLang="en-US" sz="2000" dirty="0"/>
              <a:t>コマンドで</a:t>
            </a:r>
            <a:endParaRPr lang="en-US" altLang="ja-JP" sz="2000" dirty="0"/>
          </a:p>
          <a:p>
            <a:r>
              <a:rPr lang="en-US" altLang="ja-JP" sz="2000" dirty="0"/>
              <a:t>$ man –S 3 </a:t>
            </a:r>
            <a:r>
              <a:rPr lang="en-US" altLang="ja-JP" sz="2000" dirty="0" err="1"/>
              <a:t>printf</a:t>
            </a:r>
            <a:endParaRPr lang="en-US" altLang="ja-JP" sz="2000" dirty="0"/>
          </a:p>
          <a:p>
            <a:r>
              <a:rPr lang="ja-JP" altLang="en-US" sz="2000" dirty="0"/>
              <a:t>で調べればよい。</a:t>
            </a:r>
          </a:p>
        </p:txBody>
      </p:sp>
    </p:spTree>
    <p:extLst>
      <p:ext uri="{BB962C8B-B14F-4D97-AF65-F5344CB8AC3E}">
        <p14:creationId xmlns:p14="http://schemas.microsoft.com/office/powerpoint/2010/main" val="180188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ヒープ領域</a:t>
            </a:r>
            <a:r>
              <a:rPr lang="en-US" altLang="ja-JP" dirty="0"/>
              <a:t>(heap)</a:t>
            </a:r>
            <a:endParaRPr kumimoji="1" lang="ja-JP" altLang="en-US" dirty="0"/>
          </a:p>
        </p:txBody>
      </p:sp>
      <p:sp>
        <p:nvSpPr>
          <p:cNvPr id="3" name="コンテンツ プレースホルダ 2"/>
          <p:cNvSpPr>
            <a:spLocks noGrp="1"/>
          </p:cNvSpPr>
          <p:nvPr>
            <p:ph idx="1"/>
          </p:nvPr>
        </p:nvSpPr>
        <p:spPr>
          <a:xfrm>
            <a:off x="500034" y="1385886"/>
            <a:ext cx="8229600" cy="3328998"/>
          </a:xfrm>
        </p:spPr>
        <p:txBody>
          <a:bodyPr>
            <a:normAutofit lnSpcReduction="10000"/>
          </a:bodyPr>
          <a:lstStyle/>
          <a:p>
            <a:r>
              <a:rPr kumimoji="1" lang="ja-JP" altLang="en-US" sz="2800" dirty="0"/>
              <a:t>プログラムからはヒープ領域</a:t>
            </a:r>
            <a:r>
              <a:rPr kumimoji="1" lang="en-US" altLang="ja-JP" sz="2800" dirty="0"/>
              <a:t>(heap)</a:t>
            </a:r>
            <a:r>
              <a:rPr kumimoji="1" lang="ja-JP" altLang="en-US" sz="2800" dirty="0"/>
              <a:t>を用いることができる。</a:t>
            </a:r>
            <a:endParaRPr kumimoji="1" lang="en-US" altLang="ja-JP" sz="2800" dirty="0"/>
          </a:p>
          <a:p>
            <a:r>
              <a:rPr lang="ja-JP" altLang="en-US" sz="2800" dirty="0"/>
              <a:t>ヒープ領域を使うには、</a:t>
            </a:r>
            <a:r>
              <a:rPr lang="en-US" altLang="ja-JP" sz="2800" dirty="0" err="1"/>
              <a:t>malloc</a:t>
            </a:r>
            <a:r>
              <a:rPr lang="ja-JP" altLang="en-US" sz="2800" dirty="0"/>
              <a:t>あるいは</a:t>
            </a:r>
            <a:r>
              <a:rPr lang="en-US" altLang="ja-JP" sz="2800" dirty="0" err="1"/>
              <a:t>calloc</a:t>
            </a:r>
            <a:r>
              <a:rPr lang="ja-JP" altLang="en-US" sz="2800" dirty="0"/>
              <a:t>というライブラリ関数を呼び出すことにより領域を確保する。使い終わったら、</a:t>
            </a:r>
            <a:r>
              <a:rPr lang="en-US" altLang="ja-JP" sz="2800" dirty="0"/>
              <a:t>free</a:t>
            </a:r>
            <a:r>
              <a:rPr lang="ja-JP" altLang="en-US" sz="2800" dirty="0"/>
              <a:t>というライブラリ関数を呼び出すことにより解放する。解放することにより、それ以降の</a:t>
            </a:r>
            <a:r>
              <a:rPr lang="en-US" altLang="ja-JP" sz="2800" dirty="0" err="1"/>
              <a:t>malloc</a:t>
            </a:r>
            <a:r>
              <a:rPr lang="ja-JP" altLang="en-US" sz="2800" dirty="0"/>
              <a:t>あるいは</a:t>
            </a:r>
            <a:r>
              <a:rPr lang="en-US" altLang="ja-JP" sz="2800" dirty="0" err="1"/>
              <a:t>calloc</a:t>
            </a:r>
            <a:r>
              <a:rPr lang="ja-JP" altLang="en-US" sz="2800" dirty="0"/>
              <a:t>の呼び出し時に再利用可能になる。</a:t>
            </a:r>
            <a:endParaRPr lang="en-US" altLang="ja-JP" sz="2800" dirty="0"/>
          </a:p>
        </p:txBody>
      </p:sp>
      <p:sp>
        <p:nvSpPr>
          <p:cNvPr id="4" name="正方形/長方形 3"/>
          <p:cNvSpPr/>
          <p:nvPr/>
        </p:nvSpPr>
        <p:spPr>
          <a:xfrm>
            <a:off x="928662" y="5214950"/>
            <a:ext cx="7358114" cy="954107"/>
          </a:xfrm>
          <a:prstGeom prst="rect">
            <a:avLst/>
          </a:prstGeom>
          <a:ln>
            <a:solidFill>
              <a:schemeClr val="tx1"/>
            </a:solidFill>
          </a:ln>
        </p:spPr>
        <p:txBody>
          <a:bodyPr wrap="square">
            <a:spAutoFit/>
          </a:bodyPr>
          <a:lstStyle/>
          <a:p>
            <a:r>
              <a:rPr lang="ja-JP" altLang="en-US" sz="2800" dirty="0"/>
              <a:t>（注意）ヒープ領域は、データ構造の授業で習う木構造のヒープとは関係がない。</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正方形/長方形 3"/>
          <p:cNvSpPr/>
          <p:nvPr/>
        </p:nvSpPr>
        <p:spPr>
          <a:xfrm>
            <a:off x="1043608" y="1700808"/>
            <a:ext cx="6912768" cy="954107"/>
          </a:xfrm>
          <a:prstGeom prst="rect">
            <a:avLst/>
          </a:prstGeom>
        </p:spPr>
        <p:txBody>
          <a:bodyPr wrap="square">
            <a:spAutoFit/>
          </a:bodyPr>
          <a:lstStyle/>
          <a:p>
            <a:pPr>
              <a:buNone/>
            </a:pPr>
            <a:r>
              <a:rPr lang="ja-JP" altLang="en-US" sz="2800" dirty="0"/>
              <a:t>発展課題１の表示を、合計点の高い順に表示するように変更せよ。</a:t>
            </a:r>
          </a:p>
        </p:txBody>
      </p:sp>
    </p:spTree>
    <p:extLst>
      <p:ext uri="{BB962C8B-B14F-4D97-AF65-F5344CB8AC3E}">
        <p14:creationId xmlns:p14="http://schemas.microsoft.com/office/powerpoint/2010/main" val="3151167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036429"/>
          </a:xfrm>
        </p:spPr>
        <p:txBody>
          <a:bodyPr/>
          <a:lstStyle/>
          <a:p>
            <a:r>
              <a:rPr kumimoji="1" lang="ja-JP" altLang="en-US" dirty="0"/>
              <a:t>発展課題３</a:t>
            </a:r>
          </a:p>
        </p:txBody>
      </p:sp>
      <p:sp>
        <p:nvSpPr>
          <p:cNvPr id="4" name="正方形/長方形 3"/>
          <p:cNvSpPr/>
          <p:nvPr/>
        </p:nvSpPr>
        <p:spPr>
          <a:xfrm>
            <a:off x="467544" y="1234197"/>
            <a:ext cx="8064896" cy="1938992"/>
          </a:xfrm>
          <a:prstGeom prst="rect">
            <a:avLst/>
          </a:prstGeom>
        </p:spPr>
        <p:txBody>
          <a:bodyPr wrap="square">
            <a:spAutoFit/>
          </a:bodyPr>
          <a:lstStyle/>
          <a:p>
            <a:pPr lvl="0"/>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英字以外の文字（空白、ピリオド、コンマ、クエスチョンマーク等）は区切り文字とし、単語数にはカウントしない。</a:t>
            </a:r>
            <a:r>
              <a:rPr lang="ja-JP" altLang="ja-JP" sz="2400" dirty="0"/>
              <a:t>文字列を</a:t>
            </a:r>
            <a:r>
              <a:rPr lang="ja-JP" altLang="en-US" sz="2400" dirty="0"/>
              <a:t>格納する領域は、キーボードから文字数の上限を受け取り、</a:t>
            </a:r>
            <a:r>
              <a:rPr lang="en-US" altLang="ja-JP" sz="2400" dirty="0" err="1"/>
              <a:t>calloc</a:t>
            </a:r>
            <a:r>
              <a:rPr lang="ja-JP" altLang="en-US" sz="2400" dirty="0"/>
              <a:t>で確保せよ。</a:t>
            </a:r>
            <a:endParaRPr lang="en-US" altLang="ja-JP" sz="2400" dirty="0"/>
          </a:p>
        </p:txBody>
      </p:sp>
      <p:sp>
        <p:nvSpPr>
          <p:cNvPr id="5" name="正方形/長方形 4"/>
          <p:cNvSpPr/>
          <p:nvPr/>
        </p:nvSpPr>
        <p:spPr>
          <a:xfrm>
            <a:off x="467544" y="3307043"/>
            <a:ext cx="8064896" cy="193899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文字数の上限を入力してください</a:t>
            </a:r>
            <a:r>
              <a:rPr lang="en-US" altLang="ja-JP" sz="2400" dirty="0"/>
              <a:t>: </a:t>
            </a:r>
            <a:r>
              <a:rPr lang="en-US" altLang="ja-JP" sz="2400" dirty="0">
                <a:solidFill>
                  <a:srgbClr val="FF0000"/>
                </a:solidFill>
              </a:rPr>
              <a:t>20</a:t>
            </a:r>
            <a:endParaRPr lang="en-US" altLang="ja-JP" sz="2400" dirty="0"/>
          </a:p>
          <a:p>
            <a:r>
              <a:rPr lang="ja-JP" altLang="en-US" sz="2400" dirty="0"/>
              <a:t>英文を入力してください</a:t>
            </a:r>
            <a:r>
              <a:rPr lang="en-US" altLang="ja-JP" sz="2400" dirty="0"/>
              <a:t>: </a:t>
            </a:r>
            <a:r>
              <a:rPr lang="en-US" altLang="ja-JP" sz="2400" dirty="0">
                <a:solidFill>
                  <a:srgbClr val="FF0000"/>
                </a:solidFill>
              </a:rPr>
              <a:t>This is a pen.</a:t>
            </a:r>
          </a:p>
          <a:p>
            <a:r>
              <a:rPr lang="ja-JP" altLang="en-US" sz="2400" dirty="0"/>
              <a:t>単語数は</a:t>
            </a:r>
            <a:r>
              <a:rPr lang="en-US" altLang="ja-JP" sz="2400" dirty="0"/>
              <a:t>4</a:t>
            </a:r>
            <a:r>
              <a:rPr lang="ja-JP" altLang="en-US" sz="2400" dirty="0"/>
              <a:t>です。</a:t>
            </a:r>
            <a:endParaRPr lang="en-US" altLang="ja-JP" sz="2400" dirty="0"/>
          </a:p>
        </p:txBody>
      </p:sp>
      <p:sp>
        <p:nvSpPr>
          <p:cNvPr id="3" name="正方形/長方形 2"/>
          <p:cNvSpPr/>
          <p:nvPr/>
        </p:nvSpPr>
        <p:spPr>
          <a:xfrm>
            <a:off x="621904" y="5716391"/>
            <a:ext cx="8064896" cy="707886"/>
          </a:xfrm>
          <a:prstGeom prst="rect">
            <a:avLst/>
          </a:prstGeom>
        </p:spPr>
        <p:txBody>
          <a:bodyPr wrap="square">
            <a:spAutoFit/>
          </a:bodyPr>
          <a:lstStyle/>
          <a:p>
            <a:pPr lvl="0"/>
            <a:r>
              <a:rPr lang="ja-JP" altLang="en-US" sz="2000" dirty="0"/>
              <a:t>（参考）これ</a:t>
            </a:r>
            <a:r>
              <a:rPr lang="ja-JP" altLang="en-US" sz="2000"/>
              <a:t>は第</a:t>
            </a:r>
            <a:r>
              <a:rPr lang="en-US" altLang="ja-JP" sz="2000" dirty="0"/>
              <a:t>8</a:t>
            </a:r>
            <a:r>
              <a:rPr lang="ja-JP" altLang="en-US" sz="2000"/>
              <a:t>回</a:t>
            </a:r>
            <a:r>
              <a:rPr lang="ja-JP" altLang="en-US" sz="2000" dirty="0"/>
              <a:t>発展課題</a:t>
            </a:r>
            <a:r>
              <a:rPr lang="en-US" altLang="ja-JP" sz="2000" dirty="0"/>
              <a:t>1</a:t>
            </a:r>
            <a:r>
              <a:rPr lang="ja-JP" altLang="en-US" sz="2000" dirty="0"/>
              <a:t>の類題で、文字列を格納する領域を</a:t>
            </a:r>
            <a:r>
              <a:rPr lang="en-US" altLang="ja-JP" sz="2000" dirty="0" err="1"/>
              <a:t>calloc</a:t>
            </a:r>
            <a:r>
              <a:rPr lang="ja-JP" altLang="en-US" sz="2000" dirty="0"/>
              <a:t>で確保するようにした問題</a:t>
            </a:r>
            <a:endParaRPr lang="en-US" altLang="ja-JP" sz="2000" dirty="0"/>
          </a:p>
        </p:txBody>
      </p:sp>
    </p:spTree>
    <p:extLst>
      <p:ext uri="{BB962C8B-B14F-4D97-AF65-F5344CB8AC3E}">
        <p14:creationId xmlns:p14="http://schemas.microsoft.com/office/powerpoint/2010/main" val="2397830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発展課題４</a:t>
            </a:r>
          </a:p>
        </p:txBody>
      </p:sp>
      <p:sp>
        <p:nvSpPr>
          <p:cNvPr id="4" name="テキスト ボックス 3"/>
          <p:cNvSpPr txBox="1"/>
          <p:nvPr/>
        </p:nvSpPr>
        <p:spPr>
          <a:xfrm>
            <a:off x="582438" y="1306599"/>
            <a:ext cx="7979124" cy="2308324"/>
          </a:xfrm>
          <a:prstGeom prst="rect">
            <a:avLst/>
          </a:prstGeom>
          <a:noFill/>
        </p:spPr>
        <p:txBody>
          <a:bodyPr wrap="square" rtlCol="0">
            <a:spAutoFit/>
          </a:bodyPr>
          <a:lstStyle/>
          <a:p>
            <a:r>
              <a:rPr kumimoji="1" lang="ja-JP" altLang="en-US" sz="2400" dirty="0"/>
              <a:t>以下</a:t>
            </a:r>
            <a:r>
              <a:rPr lang="ja-JP" altLang="en-US" sz="2400" dirty="0"/>
              <a:t>のように生まれた月</a:t>
            </a:r>
            <a:r>
              <a:rPr kumimoji="1" lang="ja-JP" altLang="en-US" sz="2400" dirty="0"/>
              <a:t>をキーボードから読み取り、それを英語で画面に表示するプログラムを作成せよ。ただし、月</a:t>
            </a:r>
            <a:r>
              <a:rPr lang="ja-JP" altLang="en-US" sz="2400" dirty="0"/>
              <a:t>は以下のように定義される列挙体型</a:t>
            </a:r>
            <a:r>
              <a:rPr lang="en-US" altLang="ja-JP" sz="2400" dirty="0"/>
              <a:t>month</a:t>
            </a:r>
            <a:r>
              <a:rPr lang="ja-JP" altLang="en-US" sz="2400" dirty="0"/>
              <a:t>を用い、</a:t>
            </a:r>
            <a:r>
              <a:rPr lang="en-US" altLang="ja-JP" sz="2400" dirty="0"/>
              <a:t>month</a:t>
            </a:r>
            <a:r>
              <a:rPr lang="ja-JP" altLang="en-US" sz="2400" dirty="0"/>
              <a:t>型の数値を受け取り、月を英語で画面に表示する関数</a:t>
            </a:r>
            <a:r>
              <a:rPr lang="en-US" altLang="ja-JP" sz="2400" dirty="0" err="1"/>
              <a:t>showMonth</a:t>
            </a:r>
            <a:r>
              <a:rPr lang="ja-JP" altLang="en-US" sz="2400" dirty="0"/>
              <a:t>を定義してそれを用いたプログラムと</a:t>
            </a:r>
            <a:r>
              <a:rPr lang="ja-JP" altLang="en-US" sz="2400"/>
              <a:t>せよ。</a:t>
            </a:r>
            <a:endParaRPr lang="en-US" altLang="ja-JP" sz="2400" dirty="0"/>
          </a:p>
          <a:p>
            <a:r>
              <a:rPr kumimoji="1" lang="ja-JP" altLang="en-US" sz="2400"/>
              <a:t>（</a:t>
            </a:r>
            <a:r>
              <a:rPr kumimoji="1" lang="en-US" altLang="ja-JP" sz="2400" dirty="0" err="1"/>
              <a:t>showMonth</a:t>
            </a:r>
            <a:r>
              <a:rPr lang="ja-JP" altLang="en-US" sz="2400"/>
              <a:t>で</a:t>
            </a:r>
            <a:r>
              <a:rPr kumimoji="1" lang="ja-JP" altLang="en-US" sz="2400"/>
              <a:t>英文全体を表示してください。）</a:t>
            </a:r>
            <a:endParaRPr kumimoji="1" lang="en-US" altLang="ja-JP" sz="2400" dirty="0"/>
          </a:p>
        </p:txBody>
      </p:sp>
      <p:sp>
        <p:nvSpPr>
          <p:cNvPr id="5" name="テキスト ボックス 4"/>
          <p:cNvSpPr txBox="1"/>
          <p:nvPr/>
        </p:nvSpPr>
        <p:spPr>
          <a:xfrm>
            <a:off x="711577" y="3654712"/>
            <a:ext cx="7146331" cy="1200328"/>
          </a:xfrm>
          <a:prstGeom prst="rect">
            <a:avLst/>
          </a:prstGeom>
          <a:noFill/>
        </p:spPr>
        <p:txBody>
          <a:bodyPr wrap="square" rtlCol="0">
            <a:spAutoFit/>
          </a:bodyPr>
          <a:lstStyle/>
          <a:p>
            <a:r>
              <a:rPr lang="en-US" altLang="ja-JP" sz="2400" dirty="0"/>
              <a:t> typedef </a:t>
            </a:r>
            <a:r>
              <a:rPr lang="en-US" altLang="ja-JP" sz="2400" dirty="0" err="1"/>
              <a:t>enum</a:t>
            </a:r>
            <a:r>
              <a:rPr lang="en-US" altLang="ja-JP" sz="2400" dirty="0"/>
              <a:t>{Jan=1, Feb, Mar, Apr, May, Jun, Jul, Aug, Sep, Oct, Nov, Dec} month; </a:t>
            </a:r>
          </a:p>
          <a:p>
            <a:r>
              <a:rPr kumimoji="1" lang="en-US" altLang="ja-JP" sz="2400" dirty="0"/>
              <a:t> </a:t>
            </a:r>
            <a:r>
              <a:rPr lang="en-US" altLang="ja-JP" sz="2400" dirty="0"/>
              <a:t>void </a:t>
            </a:r>
            <a:r>
              <a:rPr lang="en-US" altLang="ja-JP" sz="2400" dirty="0" err="1"/>
              <a:t>showMonth</a:t>
            </a:r>
            <a:r>
              <a:rPr lang="en-US" altLang="ja-JP" sz="2400" dirty="0"/>
              <a:t> (month m)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生まれた月を入力</a:t>
            </a:r>
            <a:r>
              <a:rPr lang="en-US" altLang="ja-JP" sz="2000" dirty="0"/>
              <a:t>: </a:t>
            </a:r>
            <a:r>
              <a:rPr lang="en-US" altLang="ja-JP" sz="2000" dirty="0">
                <a:solidFill>
                  <a:srgbClr val="FF0000"/>
                </a:solidFill>
              </a:rPr>
              <a:t>7</a:t>
            </a:r>
          </a:p>
          <a:p>
            <a:r>
              <a:rPr lang="en-US" altLang="ja-JP" sz="2000" dirty="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a:t>（注意）上記の</a:t>
            </a:r>
            <a:r>
              <a:rPr kumimoji="1" lang="en-US" altLang="ja-JP" sz="2000" dirty="0" err="1"/>
              <a:t>typedef</a:t>
            </a:r>
            <a:r>
              <a:rPr kumimoji="1" lang="ja-JP" altLang="en-US" sz="2000" dirty="0"/>
              <a:t>宣言はプログラムの先頭部分</a:t>
            </a:r>
            <a:r>
              <a:rPr kumimoji="1" lang="en-US" altLang="ja-JP" sz="2000" dirty="0"/>
              <a:t>(</a:t>
            </a:r>
            <a:r>
              <a:rPr kumimoji="1" lang="en-US" altLang="ja-JP" sz="2000" dirty="0" err="1"/>
              <a:t>showMonth</a:t>
            </a:r>
            <a:r>
              <a:rPr lang="ja-JP" altLang="en-US" sz="2000" dirty="0"/>
              <a:t>関数</a:t>
            </a:r>
            <a:r>
              <a:rPr kumimoji="1" lang="en-US" altLang="ja-JP" sz="2000" dirty="0"/>
              <a:t>, main</a:t>
            </a:r>
            <a:r>
              <a:rPr kumimoji="1" lang="ja-JP" altLang="en-US" sz="2000" dirty="0"/>
              <a:t>関数より上の部分）で宣言する必要がある。</a:t>
            </a:r>
          </a:p>
        </p:txBody>
      </p:sp>
    </p:spTree>
    <p:extLst>
      <p:ext uri="{BB962C8B-B14F-4D97-AF65-F5344CB8AC3E}">
        <p14:creationId xmlns:p14="http://schemas.microsoft.com/office/powerpoint/2010/main" val="677754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a:t>発展</a:t>
            </a:r>
            <a:r>
              <a:rPr lang="ja-JP" altLang="en-US" sz="4000" dirty="0"/>
              <a:t>課題５</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endParaRPr lang="en-US" altLang="ja-JP" sz="2000" dirty="0"/>
          </a:p>
          <a:p>
            <a:r>
              <a:rPr lang="en-US" altLang="ja-JP" sz="2000" dirty="0"/>
              <a:t>% ./</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a:t>円の半径か三角形の底辺と高さをキーボードから読み取り、面積を表示するプログラムを作成せよ。ただし、円か三角形は以下の型</a:t>
            </a:r>
            <a:r>
              <a:rPr kumimoji="1" lang="en-US" altLang="ja-JP" sz="2000" dirty="0" err="1"/>
              <a:t>ct</a:t>
            </a:r>
            <a:r>
              <a:rPr lang="ja-JP" altLang="en-US" sz="2000" dirty="0"/>
              <a:t>、図形情報は以下の型</a:t>
            </a:r>
            <a:r>
              <a:rPr lang="en-US" altLang="ja-JP" sz="2000" dirty="0"/>
              <a:t>fig</a:t>
            </a:r>
            <a:r>
              <a:rPr lang="ja-JP" altLang="en-US" sz="2000" dirty="0"/>
              <a:t>を用いて表し、</a:t>
            </a:r>
            <a:r>
              <a:rPr lang="en-US" altLang="ja-JP" sz="2000" dirty="0"/>
              <a:t>fig *</a:t>
            </a:r>
            <a:r>
              <a:rPr lang="ja-JP" altLang="en-US" sz="2000" dirty="0"/>
              <a:t>型を受け取って面積を</a:t>
            </a:r>
            <a:r>
              <a:rPr lang="en-US" altLang="ja-JP" sz="2000" dirty="0"/>
              <a:t>double</a:t>
            </a:r>
            <a:r>
              <a:rPr lang="ja-JP" altLang="en-US" sz="2000" dirty="0"/>
              <a:t>型で返す関数</a:t>
            </a:r>
            <a:r>
              <a:rPr lang="en-US" altLang="ja-JP" sz="2000" dirty="0"/>
              <a:t>area</a:t>
            </a:r>
            <a:r>
              <a:rPr lang="ja-JP" altLang="en-US" sz="2000" dirty="0"/>
              <a:t>を定義してそれを用いたプログラムとせよ。円周率は</a:t>
            </a:r>
            <a:r>
              <a:rPr lang="en-US" altLang="ja-JP" sz="2000" dirty="0"/>
              <a:t>3.14</a:t>
            </a:r>
            <a:r>
              <a:rPr lang="ja-JP" altLang="en-US" sz="2000" dirty="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p>
          <a:p>
            <a:r>
              <a:rPr lang="en-US" altLang="ja-JP" sz="2000" dirty="0"/>
              <a:t>double area (fig * fig) {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a:t>（注意）上記の</a:t>
            </a:r>
            <a:r>
              <a:rPr kumimoji="1" lang="en-US" altLang="ja-JP" dirty="0" err="1"/>
              <a:t>typedef</a:t>
            </a:r>
            <a:r>
              <a:rPr kumimoji="1" lang="ja-JP" altLang="en-US" dirty="0"/>
              <a:t>宣言はプログラムの先頭部分</a:t>
            </a:r>
            <a:r>
              <a:rPr kumimoji="1" lang="en-US" altLang="ja-JP" dirty="0"/>
              <a:t>(</a:t>
            </a:r>
            <a:r>
              <a:rPr lang="en-US" altLang="ja-JP" dirty="0"/>
              <a:t>area</a:t>
            </a:r>
            <a:r>
              <a:rPr lang="ja-JP" altLang="en-US" dirty="0"/>
              <a:t>関数</a:t>
            </a:r>
            <a:r>
              <a:rPr kumimoji="1" lang="en-US" altLang="ja-JP" dirty="0"/>
              <a:t>, main</a:t>
            </a:r>
            <a:r>
              <a:rPr kumimoji="1" lang="ja-JP" altLang="en-US" dirty="0"/>
              <a:t>関数より上の部分）で宣言する必要がある。</a:t>
            </a:r>
          </a:p>
        </p:txBody>
      </p:sp>
    </p:spTree>
    <p:extLst>
      <p:ext uri="{BB962C8B-B14F-4D97-AF65-F5344CB8AC3E}">
        <p14:creationId xmlns:p14="http://schemas.microsoft.com/office/powerpoint/2010/main" val="1916622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err="1"/>
              <a:t>発展</a:t>
            </a:r>
            <a:r>
              <a:rPr lang="ja-JP" altLang="en-US" sz="4000"/>
              <a:t>課題６</a:t>
            </a:r>
            <a:endParaRPr kumimoji="1" lang="ja-JP" altLang="en-US" sz="4000" dirty="0"/>
          </a:p>
        </p:txBody>
      </p:sp>
      <p:sp>
        <p:nvSpPr>
          <p:cNvPr id="3" name="テキスト ボックス 2"/>
          <p:cNvSpPr txBox="1"/>
          <p:nvPr/>
        </p:nvSpPr>
        <p:spPr>
          <a:xfrm>
            <a:off x="783021" y="1435896"/>
            <a:ext cx="7267904" cy="5324535"/>
          </a:xfrm>
          <a:prstGeom prst="rect">
            <a:avLst/>
          </a:prstGeom>
          <a:noFill/>
        </p:spPr>
        <p:txBody>
          <a:bodyPr wrap="square" rtlCol="0">
            <a:spAutoFit/>
          </a:bodyPr>
          <a:lstStyle/>
          <a:p>
            <a:r>
              <a:rPr kumimoji="1" lang="ja-JP" altLang="en-US" sz="2000"/>
              <a:t>リストの例のプログラムに、</a:t>
            </a:r>
            <a:r>
              <a:rPr kumimoji="1" lang="en-US" altLang="ja-JP" sz="2000" dirty="0"/>
              <a:t>2</a:t>
            </a:r>
            <a:r>
              <a:rPr kumimoji="1" lang="ja-JP" altLang="en-US" sz="2000"/>
              <a:t>つのリストを受け取ってそれらを連結したリストを返す関数</a:t>
            </a:r>
            <a:r>
              <a:rPr kumimoji="1" lang="en-US" altLang="ja-JP" sz="2000" dirty="0"/>
              <a:t>append</a:t>
            </a:r>
            <a:r>
              <a:rPr kumimoji="1" lang="ja-JP" altLang="en-US" sz="2000"/>
              <a:t>を以下の形で追加せよ。</a:t>
            </a:r>
            <a:endParaRPr kumimoji="1" lang="en-US" altLang="ja-JP" sz="2000" dirty="0"/>
          </a:p>
          <a:p>
            <a:endParaRPr kumimoji="1" lang="en-US" altLang="ja-JP" sz="2000" dirty="0"/>
          </a:p>
          <a:p>
            <a:r>
              <a:rPr lang="en-US" altLang="ja-JP" sz="2000" dirty="0"/>
              <a:t>node * append (node * p1, node * p2) {</a:t>
            </a:r>
          </a:p>
          <a:p>
            <a:r>
              <a:rPr lang="en-US" altLang="ja-JP" sz="2000" dirty="0"/>
              <a:t>    …</a:t>
            </a:r>
          </a:p>
          <a:p>
            <a:r>
              <a:rPr lang="en-US" altLang="ja-JP" sz="2000" dirty="0"/>
              <a:t>}</a:t>
            </a:r>
          </a:p>
          <a:p>
            <a:endParaRPr kumimoji="1" lang="en-US" altLang="ja-JP" sz="2000" dirty="0"/>
          </a:p>
          <a:p>
            <a:r>
              <a:rPr lang="ja-JP" altLang="en-US" sz="2000"/>
              <a:t>第</a:t>
            </a:r>
            <a:r>
              <a:rPr lang="en-US" altLang="ja-JP" sz="2000" dirty="0"/>
              <a:t>2</a:t>
            </a:r>
            <a:r>
              <a:rPr lang="ja-JP" altLang="en-US" sz="2000"/>
              <a:t>引数に与えられたリストはそのまま再利用することを条件とする。さらに、</a:t>
            </a:r>
            <a:r>
              <a:rPr kumimoji="1" lang="en-US" altLang="ja-JP" sz="2000" dirty="0"/>
              <a:t>main</a:t>
            </a:r>
            <a:r>
              <a:rPr kumimoji="1" lang="ja-JP" altLang="en-US" sz="2000"/>
              <a:t>関数内で</a:t>
            </a:r>
            <a:r>
              <a:rPr lang="en-US" altLang="ja-JP" sz="2000" dirty="0"/>
              <a:t>  </a:t>
            </a:r>
            <a:r>
              <a:rPr kumimoji="1" lang="en-US" altLang="ja-JP" sz="2000" dirty="0" err="1"/>
              <a:t>printList</a:t>
            </a:r>
            <a:r>
              <a:rPr lang="en-US" altLang="ja-JP" sz="2000" dirty="0"/>
              <a:t>(append(list1, list2)); </a:t>
            </a:r>
            <a:r>
              <a:rPr lang="ja-JP" altLang="en-US" sz="2000"/>
              <a:t>を呼び出すことにより動作を確認せよ。</a:t>
            </a:r>
            <a:endParaRPr lang="en-US" altLang="ja-JP" sz="2000" dirty="0"/>
          </a:p>
          <a:p>
            <a:endParaRPr kumimoji="1" lang="en-US" altLang="ja-JP" sz="2000" dirty="0"/>
          </a:p>
          <a:p>
            <a:r>
              <a:rPr lang="en-US" altLang="ja-JP" sz="2000" dirty="0"/>
              <a:t>[</a:t>
            </a:r>
            <a:r>
              <a:rPr lang="ja-JP" altLang="en-US" sz="2000"/>
              <a:t>実行例</a:t>
            </a:r>
            <a:r>
              <a:rPr lang="en-US" altLang="ja-JP" sz="2000" dirty="0"/>
              <a:t>]</a:t>
            </a:r>
          </a:p>
          <a:p>
            <a:r>
              <a:rPr lang="en-US" altLang="ja-JP" sz="2000" dirty="0"/>
              <a:t>% ./</a:t>
            </a:r>
            <a:r>
              <a:rPr lang="en-US" altLang="ja-JP" sz="2000" dirty="0" err="1"/>
              <a:t>a.out</a:t>
            </a:r>
            <a:r>
              <a:rPr lang="en-US" altLang="ja-JP" sz="2000" dirty="0"/>
              <a:t> </a:t>
            </a:r>
          </a:p>
          <a:p>
            <a:r>
              <a:rPr lang="en-US" altLang="ja-JP" sz="2000" dirty="0">
                <a:solidFill>
                  <a:srgbClr val="FF0000"/>
                </a:solidFill>
              </a:rPr>
              <a:t>3 7 6 </a:t>
            </a:r>
          </a:p>
          <a:p>
            <a:r>
              <a:rPr lang="en-US" altLang="ja-JP" sz="2000" dirty="0">
                <a:solidFill>
                  <a:srgbClr val="FF0000"/>
                </a:solidFill>
              </a:rPr>
              <a:t>5 7 8 </a:t>
            </a:r>
          </a:p>
          <a:p>
            <a:r>
              <a:rPr lang="en-US" altLang="ja-JP" sz="2000" dirty="0"/>
              <a:t>3 7 6 5 7 8 </a:t>
            </a:r>
          </a:p>
          <a:p>
            <a:r>
              <a:rPr kumimoji="1" lang="en-US" altLang="ja-JP" sz="2000" dirty="0"/>
              <a:t>%</a:t>
            </a:r>
            <a:endParaRPr kumimoji="1" lang="ja-JP" altLang="en-US" sz="2000" dirty="0"/>
          </a:p>
        </p:txBody>
      </p:sp>
    </p:spTree>
    <p:extLst>
      <p:ext uri="{BB962C8B-B14F-4D97-AF65-F5344CB8AC3E}">
        <p14:creationId xmlns:p14="http://schemas.microsoft.com/office/powerpoint/2010/main" val="18329585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52400" y="152400"/>
            <a:ext cx="8420128" cy="909056"/>
          </a:xfrm>
        </p:spPr>
        <p:txBody>
          <a:bodyPr>
            <a:noAutofit/>
          </a:bodyPr>
          <a:lstStyle/>
          <a:p>
            <a:pPr eaLnBrk="1" hangingPunct="1">
              <a:defRPr/>
            </a:pPr>
            <a:r>
              <a:rPr lang="en-US" altLang="ja-JP" sz="3200" dirty="0"/>
              <a:t> </a:t>
            </a:r>
            <a:r>
              <a:rPr lang="ja-JP" altLang="en-US" sz="3200"/>
              <a:t>発展課題</a:t>
            </a:r>
            <a:r>
              <a:rPr lang="en-US" altLang="ja-JP" sz="3200" dirty="0"/>
              <a:t>1</a:t>
            </a:r>
            <a:r>
              <a:rPr lang="ja-JP" altLang="en-US" sz="3200"/>
              <a:t>の補足</a:t>
            </a:r>
            <a:r>
              <a:rPr lang="en-US" altLang="ja-JP" sz="3200" dirty="0"/>
              <a:t>: </a:t>
            </a:r>
            <a:r>
              <a:rPr lang="ja-JP" altLang="en-US" sz="3200"/>
              <a:t>構造体</a:t>
            </a:r>
            <a:r>
              <a:rPr lang="ja-JP" altLang="en-US" sz="3200" dirty="0"/>
              <a:t>配列の動的確保</a:t>
            </a:r>
            <a:br>
              <a:rPr lang="en-US" altLang="ja-JP" sz="3200" dirty="0"/>
            </a:br>
            <a:r>
              <a:rPr lang="ja-JP" altLang="en-US" sz="3200" dirty="0"/>
              <a:t>（</a:t>
            </a:r>
            <a:r>
              <a:rPr lang="en-US" altLang="ja-JP" sz="3200" dirty="0"/>
              <a:t>2</a:t>
            </a:r>
            <a:r>
              <a:rPr lang="ja-JP" altLang="en-US" sz="3200" dirty="0"/>
              <a:t>次元の点の座標での例）</a:t>
            </a:r>
          </a:p>
        </p:txBody>
      </p:sp>
      <p:sp>
        <p:nvSpPr>
          <p:cNvPr id="30725" name="Rectangle 3"/>
          <p:cNvSpPr>
            <a:spLocks noGrp="1" noChangeArrowheads="1"/>
          </p:cNvSpPr>
          <p:nvPr>
            <p:ph type="body" idx="1"/>
          </p:nvPr>
        </p:nvSpPr>
        <p:spPr>
          <a:xfrm>
            <a:off x="395536" y="1155126"/>
            <a:ext cx="8280400" cy="4303713"/>
          </a:xfrm>
          <a:ln>
            <a:solidFill>
              <a:schemeClr val="tx1"/>
            </a:solidFill>
          </a:ln>
        </p:spPr>
        <p:txBody>
          <a:bodyPr/>
          <a:lstStyle/>
          <a:p>
            <a:pPr eaLnBrk="1" hangingPunct="1">
              <a:buFont typeface="Wingdings" pitchFamily="-64" charset="2"/>
              <a:buNone/>
              <a:defRPr/>
            </a:pPr>
            <a:r>
              <a:rPr lang="en-US" altLang="ja-JP" sz="2000" dirty="0"/>
              <a:t>(0) point</a:t>
            </a:r>
            <a:r>
              <a:rPr lang="ja-JP" altLang="en-US" sz="2000" dirty="0"/>
              <a:t>構造体を定義</a:t>
            </a:r>
            <a:endParaRPr lang="en-US" altLang="ja-JP" sz="2000" dirty="0"/>
          </a:p>
          <a:p>
            <a:pPr marL="457200" indent="-457200" eaLnBrk="1" hangingPunct="1">
              <a:buFont typeface="Wingdings" pitchFamily="-64" charset="2"/>
              <a:buNone/>
              <a:defRPr/>
            </a:pPr>
            <a:r>
              <a:rPr lang="en-US" altLang="ja-JP" sz="2000" dirty="0"/>
              <a:t>(1) point</a:t>
            </a:r>
            <a:r>
              <a:rPr lang="ja-JP" altLang="en-US" sz="2000" dirty="0"/>
              <a:t>構造体へのポインタ型の変数</a:t>
            </a:r>
            <a:r>
              <a:rPr lang="en-US" altLang="ja-JP" sz="2000" dirty="0"/>
              <a:t>p</a:t>
            </a:r>
            <a:r>
              <a:rPr lang="ja-JP" altLang="en-US" sz="2000" dirty="0"/>
              <a:t>を宣言しておく。</a:t>
            </a:r>
            <a:endParaRPr lang="en-US" altLang="ja-JP" sz="2000" dirty="0"/>
          </a:p>
          <a:p>
            <a:pPr marL="457200" indent="-457200" eaLnBrk="1" hangingPunct="1">
              <a:buFont typeface="Wingdings" pitchFamily="-64" charset="2"/>
              <a:buNone/>
              <a:defRPr/>
            </a:pPr>
            <a:r>
              <a:rPr lang="en-US" altLang="ja-JP" sz="2000" dirty="0"/>
              <a:t>       point *p;</a:t>
            </a:r>
          </a:p>
          <a:p>
            <a:pPr>
              <a:buNone/>
              <a:defRPr/>
            </a:pPr>
            <a:r>
              <a:rPr lang="en-US" altLang="ja-JP" sz="2000" dirty="0"/>
              <a:t>(2)</a:t>
            </a:r>
            <a:r>
              <a:rPr lang="ja-JP" altLang="en-US" sz="2000" dirty="0"/>
              <a:t> 配列の要素数をキーボードから受け取り、</a:t>
            </a:r>
            <a:r>
              <a:rPr lang="en-US" altLang="ja-JP" sz="2000" dirty="0"/>
              <a:t>N</a:t>
            </a:r>
            <a:r>
              <a:rPr lang="ja-JP" altLang="en-US" sz="2000" dirty="0"/>
              <a:t>に格納する。</a:t>
            </a:r>
            <a:endParaRPr lang="en-US" altLang="ja-JP" sz="2000" dirty="0"/>
          </a:p>
          <a:p>
            <a:pPr eaLnBrk="1" hangingPunct="1">
              <a:buFont typeface="Wingdings" pitchFamily="-64" charset="2"/>
              <a:buNone/>
              <a:defRPr/>
            </a:pPr>
            <a:r>
              <a:rPr lang="en-US" altLang="ja-JP" sz="2000" dirty="0"/>
              <a:t>(3) p = </a:t>
            </a:r>
            <a:r>
              <a:rPr lang="en-US" altLang="ja-JP" sz="2000" dirty="0" err="1"/>
              <a:t>calloc</a:t>
            </a:r>
            <a:r>
              <a:rPr lang="en-US" altLang="ja-JP" sz="2000" dirty="0"/>
              <a:t> (N, </a:t>
            </a:r>
            <a:r>
              <a:rPr lang="en-US" altLang="ja-JP" sz="2000" dirty="0" err="1"/>
              <a:t>sizeof</a:t>
            </a:r>
            <a:r>
              <a:rPr lang="en-US" altLang="ja-JP" sz="2000" dirty="0"/>
              <a:t> (point)); </a:t>
            </a:r>
            <a:r>
              <a:rPr lang="ja-JP" altLang="en-US" sz="2000" dirty="0"/>
              <a:t>で必要な長さの</a:t>
            </a:r>
            <a:r>
              <a:rPr lang="en-US" altLang="en-US" sz="2000" dirty="0"/>
              <a:t>配列</a:t>
            </a:r>
            <a:r>
              <a:rPr lang="ja-JP" altLang="en-US" sz="2000" dirty="0"/>
              <a:t>を確保し、その先頭要素へのポインタを</a:t>
            </a:r>
            <a:r>
              <a:rPr lang="en-US" altLang="ja-JP" sz="2000" dirty="0"/>
              <a:t>p</a:t>
            </a:r>
            <a:r>
              <a:rPr lang="ja-JP" altLang="en-US" sz="2000" dirty="0"/>
              <a:t>に代入</a:t>
            </a:r>
            <a:endParaRPr lang="en-US" altLang="ja-JP" sz="2000" dirty="0"/>
          </a:p>
          <a:p>
            <a:pPr eaLnBrk="1" hangingPunct="1">
              <a:buFont typeface="Wingdings" pitchFamily="-64" charset="2"/>
              <a:buNone/>
              <a:defRPr/>
            </a:pPr>
            <a:r>
              <a:rPr lang="en-US" altLang="ja-JP" sz="2000" dirty="0"/>
              <a:t>(4) p</a:t>
            </a:r>
            <a:r>
              <a:rPr lang="ja-JP" altLang="en-US" sz="2000" dirty="0"/>
              <a:t>を使って、確保した領域内の各要素にアクセス。</a:t>
            </a:r>
            <a:endParaRPr lang="en-US" altLang="ja-JP" sz="2000" dirty="0"/>
          </a:p>
          <a:p>
            <a:pPr eaLnBrk="1" hangingPunct="1">
              <a:buFont typeface="Wingdings" pitchFamily="-64" charset="2"/>
              <a:buNone/>
              <a:defRPr/>
            </a:pPr>
            <a:r>
              <a:rPr lang="en-US" altLang="ja-JP" sz="2000" dirty="0"/>
              <a:t>      p[0], p[1] </a:t>
            </a:r>
            <a:r>
              <a:rPr lang="ja-JP" altLang="en-US" sz="2000" dirty="0"/>
              <a:t>などが領域内の各構造体を表す。（</a:t>
            </a:r>
            <a:r>
              <a:rPr lang="en-US" altLang="ja-JP" sz="2000" dirty="0"/>
              <a:t>*p, *(p + 1), </a:t>
            </a:r>
            <a:r>
              <a:rPr lang="ja-JP" altLang="en-US" sz="2000" dirty="0"/>
              <a:t>等でもよい）</a:t>
            </a:r>
            <a:endParaRPr lang="en-US" altLang="ja-JP" sz="2000" dirty="0"/>
          </a:p>
          <a:p>
            <a:pPr eaLnBrk="1" hangingPunct="1">
              <a:buFont typeface="Wingdings" pitchFamily="-64" charset="2"/>
              <a:buNone/>
              <a:defRPr/>
            </a:pPr>
            <a:r>
              <a:rPr lang="en-US" altLang="ja-JP" sz="2000" dirty="0"/>
              <a:t>      p[0].x, p[0].y, p[1].x, …</a:t>
            </a:r>
            <a:r>
              <a:rPr lang="ja-JP" altLang="en-US" sz="2000" dirty="0"/>
              <a:t>などが、領域の中に確保された各構造体のメンバーを表すことになる。</a:t>
            </a:r>
            <a:endParaRPr lang="en-US" altLang="ja-JP" sz="2000" dirty="0"/>
          </a:p>
          <a:p>
            <a:pPr eaLnBrk="1" hangingPunct="1">
              <a:buFont typeface="Wingdings" pitchFamily="-64" charset="2"/>
              <a:buNone/>
              <a:defRPr/>
            </a:pPr>
            <a:r>
              <a:rPr lang="en-US" altLang="ja-JP" sz="2000" dirty="0"/>
              <a:t>      p -&gt; x, p -&gt; y, (p+1)-&gt; x </a:t>
            </a:r>
            <a:r>
              <a:rPr lang="ja-JP" altLang="en-US" sz="2000" dirty="0"/>
              <a:t>等、アローを使った表記でもよい。</a:t>
            </a:r>
            <a:endParaRPr lang="en-US" altLang="ja-JP" sz="2000" dirty="0"/>
          </a:p>
        </p:txBody>
      </p:sp>
      <p:sp>
        <p:nvSpPr>
          <p:cNvPr id="33798" name="Text Box 4"/>
          <p:cNvSpPr txBox="1">
            <a:spLocks noChangeArrowheads="1"/>
          </p:cNvSpPr>
          <p:nvPr/>
        </p:nvSpPr>
        <p:spPr bwMode="auto">
          <a:xfrm>
            <a:off x="1000125" y="5566310"/>
            <a:ext cx="1704975" cy="1200150"/>
          </a:xfrm>
          <a:prstGeom prst="rect">
            <a:avLst/>
          </a:prstGeom>
          <a:solidFill>
            <a:srgbClr val="CCECFF"/>
          </a:solid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Tree>
    <p:extLst>
      <p:ext uri="{BB962C8B-B14F-4D97-AF65-F5344CB8AC3E}">
        <p14:creationId xmlns:p14="http://schemas.microsoft.com/office/powerpoint/2010/main" val="2844973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canf</a:t>
            </a:r>
            <a:r>
              <a:rPr kumimoji="1" lang="ja-JP" altLang="en-US" dirty="0"/>
              <a:t>について</a:t>
            </a:r>
          </a:p>
        </p:txBody>
      </p:sp>
      <p:sp>
        <p:nvSpPr>
          <p:cNvPr id="4" name="テキスト ボックス 3"/>
          <p:cNvSpPr txBox="1"/>
          <p:nvPr/>
        </p:nvSpPr>
        <p:spPr>
          <a:xfrm>
            <a:off x="340504" y="1417638"/>
            <a:ext cx="7617894" cy="4893647"/>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n;</a:t>
            </a:r>
          </a:p>
          <a:p>
            <a:r>
              <a:rPr lang="en-US" altLang="ja-JP" sz="2400" dirty="0"/>
              <a:t> char c;</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ja-JP" altLang="en-US" sz="2400" dirty="0"/>
              <a:t>のようなプログラムにおいて、例えば</a:t>
            </a:r>
            <a:r>
              <a:rPr lang="en-US" altLang="ja-JP" sz="2400" dirty="0"/>
              <a:t>5</a:t>
            </a:r>
            <a:r>
              <a:rPr lang="ja-JP" altLang="en-US" sz="2400" dirty="0"/>
              <a:t>を入力すると、</a:t>
            </a:r>
            <a:r>
              <a:rPr lang="en-US" altLang="ja-JP" sz="2400" dirty="0"/>
              <a:t>n</a:t>
            </a:r>
            <a:r>
              <a:rPr lang="ja-JP" altLang="en-US" sz="2400" dirty="0"/>
              <a:t>に</a:t>
            </a:r>
            <a:r>
              <a:rPr lang="en-US" altLang="ja-JP" sz="2400" dirty="0"/>
              <a:t>5</a:t>
            </a:r>
            <a:r>
              <a:rPr lang="ja-JP" altLang="en-US" sz="2400" dirty="0"/>
              <a:t>が代入されるが、入力のために</a:t>
            </a:r>
            <a:r>
              <a:rPr lang="en-US" altLang="ja-JP" sz="2400" dirty="0"/>
              <a:t>return</a:t>
            </a:r>
            <a:r>
              <a:rPr lang="ja-JP" altLang="en-US" sz="2400" dirty="0"/>
              <a:t>キーを押しており、改行文字が残っているため、</a:t>
            </a:r>
            <a:r>
              <a:rPr lang="en-US" altLang="ja-JP" sz="2400" dirty="0" err="1"/>
              <a:t>scanf</a:t>
            </a:r>
            <a:r>
              <a:rPr lang="en-US" altLang="ja-JP" sz="2400" dirty="0"/>
              <a:t>(“%c”, &amp;c);</a:t>
            </a:r>
            <a:r>
              <a:rPr lang="ja-JP" altLang="en-US" sz="2400" dirty="0"/>
              <a:t>で改行文字が読み取られる。</a:t>
            </a:r>
            <a:endParaRPr lang="en-US" altLang="ja-JP" sz="2400" dirty="0"/>
          </a:p>
          <a:p>
            <a:r>
              <a:rPr lang="ja-JP" altLang="en-US" sz="2400" dirty="0"/>
              <a:t>なので、次の文字を読み取るためには、以下のようにさらにもう一度</a:t>
            </a:r>
            <a:r>
              <a:rPr lang="en-US" altLang="ja-JP" sz="2400" dirty="0" err="1"/>
              <a:t>scanf</a:t>
            </a:r>
            <a:r>
              <a:rPr lang="ja-JP" altLang="en-US" sz="2400" dirty="0"/>
              <a:t>で読み取る必要がある。</a:t>
            </a:r>
            <a:endParaRPr lang="en-US" altLang="ja-JP" sz="2400" dirty="0"/>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scanf</a:t>
            </a:r>
            <a:r>
              <a:rPr lang="en-US" altLang="ja-JP" sz="2400" dirty="0"/>
              <a:t> (“%c”, &amp;c);</a:t>
            </a:r>
          </a:p>
          <a:p>
            <a:r>
              <a:rPr lang="en-US" altLang="ja-JP" sz="2400" dirty="0"/>
              <a:t> </a:t>
            </a:r>
            <a:r>
              <a:rPr lang="en-US" altLang="ja-JP" sz="2400" dirty="0" err="1"/>
              <a:t>scanf</a:t>
            </a:r>
            <a:r>
              <a:rPr lang="en-US" altLang="ja-JP" sz="2400" dirty="0"/>
              <a:t> (“%c”, &amp;c);</a:t>
            </a:r>
          </a:p>
        </p:txBody>
      </p:sp>
      <p:sp>
        <p:nvSpPr>
          <p:cNvPr id="3" name="正方形/長方形 2"/>
          <p:cNvSpPr/>
          <p:nvPr/>
        </p:nvSpPr>
        <p:spPr>
          <a:xfrm>
            <a:off x="3307944" y="1592459"/>
            <a:ext cx="4842831" cy="1015663"/>
          </a:xfrm>
          <a:prstGeom prst="rect">
            <a:avLst/>
          </a:prstGeom>
          <a:ln>
            <a:solidFill>
              <a:schemeClr val="tx1"/>
            </a:solidFill>
          </a:ln>
        </p:spPr>
        <p:txBody>
          <a:bodyPr wrap="square">
            <a:spAutoFit/>
          </a:bodyPr>
          <a:lstStyle/>
          <a:p>
            <a:r>
              <a:rPr lang="en-US" altLang="ja-JP" sz="2000" dirty="0"/>
              <a:t>%c</a:t>
            </a:r>
            <a:r>
              <a:rPr lang="ja-JP" altLang="en-US" sz="2000" dirty="0"/>
              <a:t>は空白や改行文字も読み取り対象となるので、</a:t>
            </a:r>
            <a:r>
              <a:rPr lang="en-US" altLang="ja-JP" sz="2000" dirty="0"/>
              <a:t>%d</a:t>
            </a:r>
            <a:r>
              <a:rPr lang="ja-JP" altLang="en-US" sz="2000" dirty="0"/>
              <a:t>で読み取ったあとに</a:t>
            </a:r>
            <a:r>
              <a:rPr lang="en-US" altLang="ja-JP" sz="2000" dirty="0"/>
              <a:t>%c</a:t>
            </a:r>
            <a:r>
              <a:rPr lang="ja-JP" altLang="en-US" sz="2000" dirty="0"/>
              <a:t>で読み取る場合は注意が必要。</a:t>
            </a:r>
            <a:endParaRPr lang="en-US" altLang="ja-JP" sz="2000" dirty="0"/>
          </a:p>
        </p:txBody>
      </p:sp>
    </p:spTree>
    <p:extLst>
      <p:ext uri="{BB962C8B-B14F-4D97-AF65-F5344CB8AC3E}">
        <p14:creationId xmlns:p14="http://schemas.microsoft.com/office/powerpoint/2010/main" val="8491377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a:t>scanf</a:t>
            </a:r>
            <a:r>
              <a:rPr kumimoji="1" lang="ja-JP" altLang="en-US" dirty="0"/>
              <a:t>について（続き）</a:t>
            </a:r>
          </a:p>
        </p:txBody>
      </p:sp>
      <p:sp>
        <p:nvSpPr>
          <p:cNvPr id="4" name="正方形/長方形 3"/>
          <p:cNvSpPr/>
          <p:nvPr/>
        </p:nvSpPr>
        <p:spPr>
          <a:xfrm>
            <a:off x="823188" y="1411418"/>
            <a:ext cx="6842408" cy="4154983"/>
          </a:xfrm>
          <a:prstGeom prst="rect">
            <a:avLst/>
          </a:prstGeom>
        </p:spPr>
        <p:txBody>
          <a:bodyPr wrap="square">
            <a:spAutoFit/>
          </a:bodyPr>
          <a:lstStyle/>
          <a:p>
            <a:r>
              <a:rPr lang="en-US" altLang="ja-JP" sz="2400" dirty="0" err="1"/>
              <a:t>scanf</a:t>
            </a:r>
            <a:r>
              <a:rPr lang="ja-JP" altLang="en-US" sz="2400" dirty="0"/>
              <a:t>で</a:t>
            </a:r>
            <a:r>
              <a:rPr lang="en-US" altLang="ja-JP" sz="2400" dirty="0"/>
              <a:t>%d</a:t>
            </a:r>
            <a:r>
              <a:rPr lang="ja-JP" altLang="en-US" sz="2400" dirty="0"/>
              <a:t>が指定されている場合は、数が出てくるまで、改行や空白が読み飛ばされる。</a:t>
            </a:r>
            <a:endParaRPr lang="en-US" altLang="ja-JP" sz="2400" dirty="0"/>
          </a:p>
          <a:p>
            <a:r>
              <a:rPr lang="en-US" altLang="ja-JP" sz="2400" dirty="0"/>
              <a:t> </a:t>
            </a:r>
            <a:r>
              <a:rPr lang="en-US" altLang="ja-JP" sz="2400" dirty="0" err="1"/>
              <a:t>int</a:t>
            </a:r>
            <a:r>
              <a:rPr lang="en-US" altLang="ja-JP" sz="2400" dirty="0"/>
              <a:t> n1;</a:t>
            </a:r>
          </a:p>
          <a:p>
            <a:r>
              <a:rPr lang="en-US" altLang="ja-JP" sz="2400" dirty="0"/>
              <a:t> </a:t>
            </a:r>
            <a:r>
              <a:rPr lang="en-US" altLang="ja-JP" sz="2400" dirty="0" err="1"/>
              <a:t>int</a:t>
            </a:r>
            <a:r>
              <a:rPr lang="en-US" altLang="ja-JP" sz="2400" dirty="0"/>
              <a:t> n2;</a:t>
            </a:r>
          </a:p>
          <a:p>
            <a:r>
              <a:rPr lang="en-US" altLang="ja-JP" sz="2400" dirty="0"/>
              <a:t> </a:t>
            </a:r>
            <a:r>
              <a:rPr lang="en-US" altLang="ja-JP" sz="2400" dirty="0" err="1"/>
              <a:t>scanf</a:t>
            </a:r>
            <a:r>
              <a:rPr lang="en-US" altLang="ja-JP" sz="2400" dirty="0"/>
              <a:t> (“%d”, &amp;n1);</a:t>
            </a:r>
          </a:p>
          <a:p>
            <a:r>
              <a:rPr lang="en-US" altLang="ja-JP" sz="2400" dirty="0"/>
              <a:t> </a:t>
            </a:r>
            <a:r>
              <a:rPr lang="en-US" altLang="ja-JP" sz="2400" dirty="0" err="1"/>
              <a:t>scanf</a:t>
            </a:r>
            <a:r>
              <a:rPr lang="en-US" altLang="ja-JP" sz="2400" dirty="0"/>
              <a:t> (“%d”, &amp;n2);</a:t>
            </a:r>
          </a:p>
          <a:p>
            <a:r>
              <a:rPr lang="ja-JP" altLang="en-US" sz="2400" dirty="0"/>
              <a:t>のようなプログラムだと、１回目の</a:t>
            </a:r>
            <a:r>
              <a:rPr lang="en-US" altLang="ja-JP" sz="2400" dirty="0" err="1"/>
              <a:t>scanf</a:t>
            </a:r>
            <a:r>
              <a:rPr lang="ja-JP" altLang="en-US" sz="2400" dirty="0"/>
              <a:t>で数を入れた後は改行文字が残っているが、次の</a:t>
            </a:r>
            <a:r>
              <a:rPr lang="en-US" altLang="ja-JP" sz="2400" dirty="0" err="1"/>
              <a:t>scanf</a:t>
            </a:r>
            <a:r>
              <a:rPr lang="ja-JP" altLang="en-US" sz="2400" dirty="0"/>
              <a:t>では残っていた改行文字は読み飛ばされ、その後の数字が読み取られる。（その数字の後に改行文字があったらそれは残る。）</a:t>
            </a:r>
            <a:endParaRPr lang="en-US" altLang="ja-JP" sz="2400" dirty="0"/>
          </a:p>
        </p:txBody>
      </p:sp>
    </p:spTree>
    <p:extLst>
      <p:ext uri="{BB962C8B-B14F-4D97-AF65-F5344CB8AC3E}">
        <p14:creationId xmlns:p14="http://schemas.microsoft.com/office/powerpoint/2010/main" val="2364505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618"/>
            <a:ext cx="8229600" cy="725470"/>
          </a:xfrm>
        </p:spPr>
        <p:txBody>
          <a:bodyPr>
            <a:normAutofit fontScale="90000"/>
          </a:bodyPr>
          <a:lstStyle/>
          <a:p>
            <a:r>
              <a:rPr lang="ja-JP" altLang="en-US" dirty="0"/>
              <a:t>参考</a:t>
            </a:r>
            <a:r>
              <a:rPr kumimoji="1" lang="ja-JP" altLang="en-US" dirty="0"/>
              <a:t>課題</a:t>
            </a:r>
            <a:r>
              <a:rPr lang="ja-JP" altLang="en-US" dirty="0"/>
              <a:t>１</a:t>
            </a:r>
            <a:endParaRPr kumimoji="1" lang="ja-JP" altLang="en-US" dirty="0"/>
          </a:p>
        </p:txBody>
      </p:sp>
      <p:sp>
        <p:nvSpPr>
          <p:cNvPr id="5" name="正方形/長方形 4"/>
          <p:cNvSpPr/>
          <p:nvPr/>
        </p:nvSpPr>
        <p:spPr>
          <a:xfrm>
            <a:off x="571472" y="1228470"/>
            <a:ext cx="7715304" cy="3046988"/>
          </a:xfrm>
          <a:prstGeom prst="rect">
            <a:avLst/>
          </a:prstGeom>
        </p:spPr>
        <p:txBody>
          <a:bodyPr wrap="square">
            <a:spAutoFit/>
          </a:bodyPr>
          <a:lstStyle/>
          <a:p>
            <a:r>
              <a:rPr kumimoji="0" lang="en-US" altLang="ja-JP" sz="2400" dirty="0">
                <a:ea typeface="ＭＳ Ｐゴシック" charset="-128"/>
              </a:rPr>
              <a:t>n</a:t>
            </a:r>
            <a:r>
              <a:rPr kumimoji="0" lang="ja-JP" altLang="en-US" sz="2400" dirty="0">
                <a:ea typeface="ＭＳ Ｐゴシック" charset="-128"/>
              </a:rPr>
              <a:t>個（</a:t>
            </a:r>
            <a:r>
              <a:rPr kumimoji="0" lang="en-US" altLang="ja-JP" sz="2400" dirty="0">
                <a:ea typeface="ＭＳ Ｐゴシック" charset="-128"/>
              </a:rPr>
              <a:t>n</a:t>
            </a:r>
            <a:r>
              <a:rPr kumimoji="0" lang="ja-JP" altLang="en-US" sz="2400" dirty="0">
                <a:ea typeface="ＭＳ Ｐゴシック" charset="-128"/>
              </a:rPr>
              <a:t>は実行時にキーボードから入力）の</a:t>
            </a:r>
            <a:r>
              <a:rPr kumimoji="0" lang="en-US" altLang="ja-JP" sz="2400" dirty="0" err="1">
                <a:ea typeface="ＭＳ Ｐゴシック" charset="-128"/>
              </a:rPr>
              <a:t>int</a:t>
            </a:r>
            <a:r>
              <a:rPr kumimoji="0" lang="ja-JP" altLang="en-US" sz="2400" dirty="0">
                <a:ea typeface="ＭＳ Ｐゴシック" charset="-128"/>
              </a:rPr>
              <a:t>型の数をキーボードから受け取り、それらの和を画面上に表示するプログラムを作成せよ。ただし、</a:t>
            </a:r>
            <a:r>
              <a:rPr kumimoji="0" lang="en-US" altLang="ja-JP" sz="2400" dirty="0" err="1">
                <a:ea typeface="ＭＳ Ｐゴシック" charset="-128"/>
              </a:rPr>
              <a:t>calloc</a:t>
            </a:r>
            <a:r>
              <a:rPr kumimoji="0" lang="ja-JP" altLang="en-US" sz="2400" dirty="0">
                <a:ea typeface="ＭＳ Ｐゴシック" charset="-128"/>
              </a:rPr>
              <a:t>を用いて長さ</a:t>
            </a:r>
            <a:r>
              <a:rPr kumimoji="0" lang="en-US" altLang="ja-JP" sz="2400" dirty="0">
                <a:ea typeface="ＭＳ Ｐゴシック" charset="-128"/>
              </a:rPr>
              <a:t>n</a:t>
            </a:r>
            <a:r>
              <a:rPr kumimoji="0" lang="ja-JP" altLang="en-US" sz="2400" dirty="0">
                <a:ea typeface="ＭＳ Ｐゴシック" charset="-128"/>
              </a:rPr>
              <a:t>の</a:t>
            </a:r>
            <a:r>
              <a:rPr kumimoji="0" lang="en-US" altLang="ja-JP" sz="2400" dirty="0" err="1">
                <a:ea typeface="ＭＳ Ｐゴシック" charset="-128"/>
              </a:rPr>
              <a:t>int</a:t>
            </a:r>
            <a:r>
              <a:rPr kumimoji="0" lang="ja-JP" altLang="en-US" sz="2400" dirty="0">
                <a:ea typeface="ＭＳ Ｐゴシック" charset="-128"/>
              </a:rPr>
              <a:t>型の領域を確保し、そこへキーボードからの</a:t>
            </a:r>
            <a:r>
              <a:rPr kumimoji="0" lang="en-US" altLang="ja-JP" sz="2400" dirty="0">
                <a:ea typeface="ＭＳ Ｐゴシック" charset="-128"/>
              </a:rPr>
              <a:t>n</a:t>
            </a:r>
            <a:r>
              <a:rPr kumimoji="0" lang="ja-JP" altLang="en-US" sz="2400" dirty="0">
                <a:ea typeface="ＭＳ Ｐゴシック" charset="-128"/>
              </a:rPr>
              <a:t>個の入力を格納せよ。和を計算する部分は、その領域の先頭要素へのポインタおよび長さ</a:t>
            </a:r>
            <a:r>
              <a:rPr kumimoji="0" lang="en-US" altLang="ja-JP" sz="2400" dirty="0">
                <a:ea typeface="ＭＳ Ｐゴシック" charset="-128"/>
              </a:rPr>
              <a:t>n</a:t>
            </a:r>
            <a:r>
              <a:rPr kumimoji="0" lang="ja-JP" altLang="en-US" sz="2400" dirty="0">
                <a:ea typeface="ＭＳ Ｐゴシック" charset="-128"/>
              </a:rPr>
              <a:t>を受け取って和を返す以下のような関数として定義せよ。</a:t>
            </a:r>
            <a:endParaRPr kumimoji="0" lang="en-US" altLang="ja-JP" sz="2400" dirty="0">
              <a:ea typeface="ＭＳ Ｐゴシック" charset="-128"/>
            </a:endParaRPr>
          </a:p>
          <a:p>
            <a:r>
              <a:rPr kumimoji="0" lang="en-US" altLang="ja-JP" sz="2400" dirty="0">
                <a:ea typeface="ＭＳ Ｐゴシック" charset="-128"/>
              </a:rPr>
              <a:t>    </a:t>
            </a:r>
            <a:r>
              <a:rPr kumimoji="0" lang="en-US" altLang="ja-JP" sz="2400" dirty="0" err="1">
                <a:ea typeface="ＭＳ Ｐゴシック" charset="-128"/>
              </a:rPr>
              <a:t>int</a:t>
            </a:r>
            <a:r>
              <a:rPr kumimoji="0" lang="en-US" altLang="ja-JP" sz="2400" dirty="0">
                <a:ea typeface="ＭＳ Ｐゴシック" charset="-128"/>
              </a:rPr>
              <a:t> sum (</a:t>
            </a:r>
            <a:r>
              <a:rPr kumimoji="0" lang="en-US" altLang="ja-JP" sz="2400" dirty="0" err="1">
                <a:ea typeface="ＭＳ Ｐゴシック" charset="-128"/>
              </a:rPr>
              <a:t>int</a:t>
            </a:r>
            <a:r>
              <a:rPr kumimoji="0" lang="en-US" altLang="ja-JP" sz="2400" dirty="0">
                <a:ea typeface="ＭＳ Ｐゴシック" charset="-128"/>
              </a:rPr>
              <a:t> * p, </a:t>
            </a:r>
            <a:r>
              <a:rPr kumimoji="0" lang="en-US" altLang="ja-JP" sz="2400" dirty="0" err="1">
                <a:ea typeface="ＭＳ Ｐゴシック" charset="-128"/>
              </a:rPr>
              <a:t>int</a:t>
            </a:r>
            <a:r>
              <a:rPr kumimoji="0" lang="en-US" altLang="ja-JP" sz="2400" dirty="0">
                <a:ea typeface="ＭＳ Ｐゴシック" charset="-128"/>
              </a:rPr>
              <a:t> n) { … }</a:t>
            </a:r>
          </a:p>
        </p:txBody>
      </p:sp>
      <p:sp>
        <p:nvSpPr>
          <p:cNvPr id="7" name="正方形/長方形 6"/>
          <p:cNvSpPr/>
          <p:nvPr/>
        </p:nvSpPr>
        <p:spPr>
          <a:xfrm>
            <a:off x="4894290" y="3852475"/>
            <a:ext cx="3335307" cy="255454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ja-JP" altLang="en-US" sz="2000" dirty="0"/>
              <a:t>いくつ入力しますか</a:t>
            </a:r>
            <a:r>
              <a:rPr lang="en-US" altLang="ja-JP" sz="2000" dirty="0"/>
              <a:t>: </a:t>
            </a:r>
            <a:r>
              <a:rPr lang="en-US" altLang="ja-JP" sz="2000" dirty="0">
                <a:solidFill>
                  <a:srgbClr val="FF0000"/>
                </a:solidFill>
              </a:rPr>
              <a:t>5</a:t>
            </a:r>
          </a:p>
          <a:p>
            <a:r>
              <a:rPr lang="en-US" altLang="ja-JP" sz="2000" dirty="0"/>
              <a:t>1</a:t>
            </a:r>
            <a:r>
              <a:rPr lang="ja-JP" altLang="en-US" sz="2000" dirty="0"/>
              <a:t>個目の数字を入力</a:t>
            </a:r>
            <a:r>
              <a:rPr lang="en-US" altLang="ja-JP" sz="2000" dirty="0"/>
              <a:t>: </a:t>
            </a:r>
            <a:r>
              <a:rPr lang="en-US" altLang="ja-JP" sz="2000" dirty="0">
                <a:solidFill>
                  <a:srgbClr val="FF0000"/>
                </a:solidFill>
              </a:rPr>
              <a:t>3</a:t>
            </a:r>
          </a:p>
          <a:p>
            <a:r>
              <a:rPr lang="en-US" altLang="ja-JP" sz="2000" dirty="0"/>
              <a:t>2</a:t>
            </a:r>
            <a:r>
              <a:rPr lang="ja-JP" altLang="en-US" sz="2000" dirty="0"/>
              <a:t>個目の数字を入力</a:t>
            </a:r>
            <a:r>
              <a:rPr lang="en-US" altLang="ja-JP" sz="2000" dirty="0"/>
              <a:t>: </a:t>
            </a:r>
            <a:r>
              <a:rPr lang="en-US" altLang="ja-JP" sz="2000" dirty="0">
                <a:solidFill>
                  <a:srgbClr val="FF0000"/>
                </a:solidFill>
              </a:rPr>
              <a:t>6</a:t>
            </a:r>
          </a:p>
          <a:p>
            <a:r>
              <a:rPr lang="en-US" altLang="ja-JP" sz="2000" dirty="0"/>
              <a:t>3</a:t>
            </a:r>
            <a:r>
              <a:rPr lang="ja-JP" altLang="en-US" sz="2000" dirty="0"/>
              <a:t>個目の数字を入力</a:t>
            </a:r>
            <a:r>
              <a:rPr lang="en-US" altLang="ja-JP" sz="2000" dirty="0"/>
              <a:t>: </a:t>
            </a:r>
            <a:r>
              <a:rPr lang="en-US" altLang="ja-JP" sz="2000" dirty="0">
                <a:solidFill>
                  <a:srgbClr val="FF0000"/>
                </a:solidFill>
              </a:rPr>
              <a:t>1</a:t>
            </a:r>
          </a:p>
          <a:p>
            <a:r>
              <a:rPr lang="en-US" altLang="ja-JP" sz="2000" dirty="0"/>
              <a:t>4</a:t>
            </a:r>
            <a:r>
              <a:rPr lang="ja-JP" altLang="en-US" sz="2000" dirty="0"/>
              <a:t>個目の数字を入力</a:t>
            </a:r>
            <a:r>
              <a:rPr lang="en-US" altLang="ja-JP" sz="2000" dirty="0"/>
              <a:t>: </a:t>
            </a:r>
            <a:r>
              <a:rPr lang="en-US" altLang="ja-JP" sz="2000" dirty="0">
                <a:solidFill>
                  <a:srgbClr val="FF0000"/>
                </a:solidFill>
              </a:rPr>
              <a:t>8</a:t>
            </a:r>
          </a:p>
          <a:p>
            <a:r>
              <a:rPr lang="en-US" altLang="ja-JP" sz="2000" dirty="0"/>
              <a:t>5</a:t>
            </a:r>
            <a:r>
              <a:rPr lang="ja-JP" altLang="en-US" sz="2000" dirty="0"/>
              <a:t>個目の数字を入力</a:t>
            </a:r>
            <a:r>
              <a:rPr lang="en-US" altLang="ja-JP" sz="2000" dirty="0"/>
              <a:t>: </a:t>
            </a:r>
            <a:r>
              <a:rPr lang="en-US" altLang="ja-JP" sz="2000" dirty="0">
                <a:solidFill>
                  <a:srgbClr val="FF0000"/>
                </a:solidFill>
              </a:rPr>
              <a:t>7</a:t>
            </a:r>
          </a:p>
          <a:p>
            <a:r>
              <a:rPr lang="ja-JP" altLang="en-US" sz="2000" dirty="0"/>
              <a:t>合計は</a:t>
            </a:r>
            <a:r>
              <a:rPr lang="en-US" altLang="ja-JP" sz="2000" dirty="0"/>
              <a:t>25</a:t>
            </a:r>
            <a:r>
              <a:rPr lang="ja-JP" altLang="en-US" sz="2000" dirty="0" err="1"/>
              <a:t>です</a:t>
            </a:r>
            <a:endParaRPr lang="ja-JP" altLang="en-US" sz="2000" dirty="0"/>
          </a:p>
        </p:txBody>
      </p:sp>
    </p:spTree>
    <p:extLst>
      <p:ext uri="{BB962C8B-B14F-4D97-AF65-F5344CB8AC3E}">
        <p14:creationId xmlns:p14="http://schemas.microsoft.com/office/powerpoint/2010/main" val="4126314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7280" y="369411"/>
            <a:ext cx="2951622" cy="894595"/>
          </a:xfrm>
        </p:spPr>
        <p:txBody>
          <a:bodyPr>
            <a:normAutofit fontScale="90000"/>
          </a:bodyPr>
          <a:lstStyle/>
          <a:p>
            <a:r>
              <a:rPr lang="ja-JP" altLang="en-US" sz="3600" dirty="0"/>
              <a:t>参考課題１ </a:t>
            </a:r>
            <a:br>
              <a:rPr lang="en-US" altLang="ja-JP" sz="3600" dirty="0"/>
            </a:br>
            <a:r>
              <a:rPr lang="ja-JP" altLang="en-US" sz="3600" dirty="0"/>
              <a:t>解答例</a:t>
            </a:r>
            <a:endParaRPr kumimoji="1" lang="ja-JP" altLang="en-US" sz="3600" dirty="0"/>
          </a:p>
        </p:txBody>
      </p:sp>
      <p:sp>
        <p:nvSpPr>
          <p:cNvPr id="4" name="正方形/長方形 3"/>
          <p:cNvSpPr/>
          <p:nvPr/>
        </p:nvSpPr>
        <p:spPr>
          <a:xfrm>
            <a:off x="532150" y="1739020"/>
            <a:ext cx="2660754" cy="2862322"/>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a:t>#include&lt;</a:t>
            </a:r>
            <a:r>
              <a:rPr lang="en-US" altLang="ja-JP" sz="2000" dirty="0" err="1"/>
              <a:t>stdlib.h</a:t>
            </a:r>
            <a:r>
              <a:rPr lang="en-US" altLang="ja-JP" sz="2000" dirty="0"/>
              <a:t>&gt;</a:t>
            </a:r>
          </a:p>
          <a:p>
            <a:endParaRPr lang="en-US" altLang="ja-JP" sz="2000" dirty="0"/>
          </a:p>
          <a:p>
            <a:r>
              <a:rPr lang="en-US" altLang="ja-JP" sz="2000" dirty="0" err="1"/>
              <a:t>int</a:t>
            </a:r>
            <a:r>
              <a:rPr lang="en-US" altLang="ja-JP" sz="2000" dirty="0"/>
              <a:t> sum (</a:t>
            </a:r>
            <a:r>
              <a:rPr lang="en-US" altLang="ja-JP" sz="2000" dirty="0" err="1"/>
              <a:t>int</a:t>
            </a:r>
            <a:r>
              <a:rPr lang="en-US" altLang="ja-JP" sz="2000" dirty="0"/>
              <a:t> * p, </a:t>
            </a:r>
            <a:r>
              <a:rPr lang="en-US" altLang="ja-JP" sz="2000" dirty="0" err="1"/>
              <a:t>int</a:t>
            </a:r>
            <a:r>
              <a:rPr lang="en-US" altLang="ja-JP" sz="2000" dirty="0"/>
              <a:t> n) {</a:t>
            </a:r>
          </a:p>
          <a:p>
            <a:r>
              <a:rPr lang="en-US" altLang="ja-JP" sz="2000" dirty="0"/>
              <a:t>  </a:t>
            </a:r>
            <a:r>
              <a:rPr lang="en-US" altLang="ja-JP" sz="2000" dirty="0" err="1"/>
              <a:t>int</a:t>
            </a:r>
            <a:r>
              <a:rPr lang="en-US" altLang="ja-JP" sz="2000" dirty="0"/>
              <a:t> </a:t>
            </a:r>
            <a:r>
              <a:rPr lang="en-US" altLang="ja-JP" sz="2000" dirty="0" err="1"/>
              <a:t>i</a:t>
            </a:r>
            <a:r>
              <a:rPr lang="en-US" altLang="ja-JP" sz="2000" dirty="0"/>
              <a:t>, sum=0;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sum = sum + p[</a:t>
            </a:r>
            <a:r>
              <a:rPr lang="en-US" altLang="ja-JP" sz="2000" dirty="0" err="1"/>
              <a:t>i</a:t>
            </a:r>
            <a:r>
              <a:rPr lang="en-US" altLang="ja-JP" sz="2000" dirty="0"/>
              <a:t>];</a:t>
            </a:r>
          </a:p>
          <a:p>
            <a:r>
              <a:rPr lang="en-US" altLang="ja-JP" sz="2000" dirty="0"/>
              <a:t>  return sum;</a:t>
            </a:r>
          </a:p>
          <a:p>
            <a:r>
              <a:rPr lang="en-US" altLang="ja-JP" sz="2000" dirty="0"/>
              <a:t>}</a:t>
            </a:r>
          </a:p>
        </p:txBody>
      </p:sp>
      <p:sp>
        <p:nvSpPr>
          <p:cNvPr id="5" name="正方形/長方形 4"/>
          <p:cNvSpPr/>
          <p:nvPr/>
        </p:nvSpPr>
        <p:spPr>
          <a:xfrm>
            <a:off x="3657600" y="629587"/>
            <a:ext cx="5291528" cy="5940088"/>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n,i</a:t>
            </a:r>
            <a:r>
              <a:rPr lang="en-US" altLang="ja-JP" sz="2000" dirty="0"/>
              <a:t>;</a:t>
            </a:r>
          </a:p>
          <a:p>
            <a:r>
              <a:rPr lang="en-US" altLang="ja-JP" sz="2000" dirty="0"/>
              <a:t>  </a:t>
            </a:r>
            <a:r>
              <a:rPr lang="en-US" altLang="ja-JP" sz="2000" dirty="0" err="1"/>
              <a:t>int</a:t>
            </a:r>
            <a:r>
              <a:rPr lang="en-US" altLang="ja-JP" sz="2000" dirty="0"/>
              <a:t> * p;</a:t>
            </a:r>
          </a:p>
          <a:p>
            <a:r>
              <a:rPr lang="en-US" altLang="ja-JP" sz="2000" dirty="0"/>
              <a:t>  </a:t>
            </a:r>
            <a:r>
              <a:rPr lang="en-US" altLang="ja-JP" sz="2000" dirty="0" err="1"/>
              <a:t>printf</a:t>
            </a:r>
            <a:r>
              <a:rPr lang="en-US" altLang="ja-JP" sz="2000" dirty="0"/>
              <a:t>("</a:t>
            </a:r>
            <a:r>
              <a:rPr lang="ja-JP" altLang="en-US" sz="2000" dirty="0"/>
              <a:t>いくつ入力しますか</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p = </a:t>
            </a:r>
            <a:r>
              <a:rPr lang="en-US" altLang="ja-JP" sz="2000" dirty="0" err="1"/>
              <a:t>calloc</a:t>
            </a:r>
            <a:r>
              <a:rPr lang="en-US" altLang="ja-JP" sz="2000" dirty="0"/>
              <a:t> (n, </a:t>
            </a:r>
            <a:r>
              <a:rPr lang="en-US" altLang="ja-JP" sz="2000" dirty="0" err="1"/>
              <a:t>sizeof</a:t>
            </a:r>
            <a:r>
              <a:rPr lang="en-US" altLang="ja-JP" sz="2000" dirty="0"/>
              <a:t> (</a:t>
            </a:r>
            <a:r>
              <a:rPr lang="en-US" altLang="ja-JP" sz="2000" dirty="0" err="1"/>
              <a:t>int</a:t>
            </a:r>
            <a:r>
              <a:rPr lang="en-US" altLang="ja-JP" sz="2000" dirty="0"/>
              <a:t>));</a:t>
            </a:r>
          </a:p>
          <a:p>
            <a:r>
              <a:rPr lang="en-US" altLang="ja-JP" sz="2000" dirty="0"/>
              <a:t>  if (p == NULL)</a:t>
            </a:r>
          </a:p>
          <a:p>
            <a:r>
              <a:rPr lang="en-US" altLang="ja-JP" sz="2000" dirty="0"/>
              <a:t>    </a:t>
            </a:r>
            <a:r>
              <a:rPr lang="en-US" altLang="ja-JP" sz="2000" dirty="0" err="1"/>
              <a:t>printf</a:t>
            </a:r>
            <a:r>
              <a:rPr lang="en-US" altLang="ja-JP" sz="2000" dirty="0"/>
              <a:t> ("</a:t>
            </a:r>
            <a:r>
              <a:rPr lang="ja-JP" altLang="en-US" sz="2000" dirty="0"/>
              <a:t>記憶域の確保に失敗しました。</a:t>
            </a:r>
            <a:r>
              <a:rPr lang="en-US" altLang="ja-JP" sz="2000" dirty="0"/>
              <a:t>\n");</a:t>
            </a:r>
          </a:p>
          <a:p>
            <a:r>
              <a:rPr lang="en-US" altLang="ja-JP" sz="2000" dirty="0"/>
              <a:t>  else {</a:t>
            </a:r>
          </a:p>
          <a:p>
            <a:r>
              <a:rPr lang="en-US" altLang="ja-JP" sz="2000" dirty="0"/>
              <a:t>    for(</a:t>
            </a:r>
            <a:r>
              <a:rPr lang="en-US" altLang="ja-JP" sz="2000" dirty="0" err="1"/>
              <a:t>i</a:t>
            </a:r>
            <a:r>
              <a:rPr lang="en-US" altLang="ja-JP" sz="2000" dirty="0"/>
              <a:t>=0; </a:t>
            </a:r>
            <a:r>
              <a:rPr lang="en-US" altLang="ja-JP" sz="2000" dirty="0" err="1"/>
              <a:t>i</a:t>
            </a:r>
            <a:r>
              <a:rPr lang="en-US" altLang="ja-JP" sz="2000" dirty="0"/>
              <a:t>&lt;n;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("%d</a:t>
            </a:r>
            <a:r>
              <a:rPr lang="ja-JP" altLang="en-US" sz="2000" dirty="0"/>
              <a:t>個目の数字を入力</a:t>
            </a:r>
            <a:r>
              <a:rPr lang="en-US" altLang="ja-JP" sz="2000" dirty="0"/>
              <a:t>: ", i+1);</a:t>
            </a:r>
          </a:p>
          <a:p>
            <a:r>
              <a:rPr lang="en-US" altLang="ja-JP" sz="2000" dirty="0"/>
              <a:t>      </a:t>
            </a:r>
            <a:r>
              <a:rPr lang="en-US" altLang="ja-JP" sz="2000" dirty="0" err="1"/>
              <a:t>scanf</a:t>
            </a:r>
            <a:r>
              <a:rPr lang="en-US" altLang="ja-JP" sz="2000" dirty="0"/>
              <a:t>("%d", &amp;p[</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合計は</a:t>
            </a:r>
            <a:r>
              <a:rPr lang="en-US" altLang="ja-JP" sz="2000" dirty="0"/>
              <a:t>%d</a:t>
            </a:r>
            <a:r>
              <a:rPr lang="ja-JP" altLang="en-US" sz="2000" dirty="0" err="1"/>
              <a:t>です</a:t>
            </a:r>
            <a:r>
              <a:rPr lang="en-US" altLang="ja-JP" sz="2000" dirty="0"/>
              <a:t>\</a:t>
            </a:r>
            <a:r>
              <a:rPr lang="en-US" altLang="ja-JP" sz="2000" dirty="0" err="1"/>
              <a:t>n",sum</a:t>
            </a:r>
            <a:r>
              <a:rPr lang="en-US" altLang="ja-JP" sz="2000" dirty="0"/>
              <a:t>(</a:t>
            </a:r>
            <a:r>
              <a:rPr lang="en-US" altLang="ja-JP" sz="2000" dirty="0" err="1"/>
              <a:t>p,n</a:t>
            </a:r>
            <a:r>
              <a:rPr lang="en-US" altLang="ja-JP" sz="2000" dirty="0"/>
              <a:t>));</a:t>
            </a:r>
          </a:p>
          <a:p>
            <a:r>
              <a:rPr lang="en-US" altLang="ja-JP" sz="2000" dirty="0"/>
              <a:t>    free (p);</a:t>
            </a:r>
          </a:p>
          <a:p>
            <a:r>
              <a:rPr lang="en-US" altLang="ja-JP" sz="2000" dirty="0"/>
              <a:t>  }</a:t>
            </a:r>
          </a:p>
          <a:p>
            <a:r>
              <a:rPr lang="en-US" altLang="ja-JP" sz="2000" dirty="0"/>
              <a:t>  return 0;</a:t>
            </a:r>
          </a:p>
          <a:p>
            <a:r>
              <a:rPr lang="en-US" altLang="ja-JP" sz="2000" dirty="0"/>
              <a:t>}</a:t>
            </a:r>
          </a:p>
        </p:txBody>
      </p:sp>
    </p:spTree>
    <p:extLst>
      <p:ext uri="{BB962C8B-B14F-4D97-AF65-F5344CB8AC3E}">
        <p14:creationId xmlns:p14="http://schemas.microsoft.com/office/powerpoint/2010/main" val="11829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642910" y="214290"/>
            <a:ext cx="7620000" cy="685800"/>
          </a:xfrm>
        </p:spPr>
        <p:txBody>
          <a:bodyPr>
            <a:normAutofit/>
          </a:bodyPr>
          <a:lstStyle/>
          <a:p>
            <a:pPr eaLnBrk="1" hangingPunct="1">
              <a:defRPr/>
            </a:pPr>
            <a:r>
              <a:rPr lang="en-US" altLang="ja-JP" sz="3400" dirty="0" err="1"/>
              <a:t>calloc</a:t>
            </a:r>
            <a:r>
              <a:rPr lang="ja-JP" altLang="en-US" sz="3400" dirty="0"/>
              <a:t>関数</a:t>
            </a:r>
            <a:endParaRPr lang="en-US" altLang="ja-JP" sz="3400" dirty="0"/>
          </a:p>
        </p:txBody>
      </p:sp>
      <p:sp>
        <p:nvSpPr>
          <p:cNvPr id="18437" name="Rectangle 3"/>
          <p:cNvSpPr>
            <a:spLocks noGrp="1" noChangeArrowheads="1"/>
          </p:cNvSpPr>
          <p:nvPr>
            <p:ph type="body" idx="1"/>
          </p:nvPr>
        </p:nvSpPr>
        <p:spPr>
          <a:xfrm>
            <a:off x="539552" y="1268760"/>
            <a:ext cx="7920880" cy="5328592"/>
          </a:xfrm>
        </p:spPr>
        <p:txBody>
          <a:bodyPr>
            <a:noAutofit/>
          </a:bodyPr>
          <a:lstStyle/>
          <a:p>
            <a:pPr eaLnBrk="1" hangingPunct="1"/>
            <a:r>
              <a:rPr lang="ja-JP" altLang="en-US" sz="2400" dirty="0"/>
              <a:t>ヒープ領域から実行時に記憶域を確保する。</a:t>
            </a:r>
            <a:endParaRPr lang="en-US" altLang="ja-JP" sz="2400" dirty="0"/>
          </a:p>
          <a:p>
            <a:pPr lvl="0"/>
            <a:r>
              <a:rPr lang="ja-JP" altLang="en-US" sz="2400" dirty="0">
                <a:latin typeface="+mn-ea"/>
              </a:rPr>
              <a:t>引数として、データ型のサイズ</a:t>
            </a:r>
            <a:r>
              <a:rPr lang="en-US" altLang="ja-JP" sz="2400" dirty="0">
                <a:latin typeface="+mn-ea"/>
              </a:rPr>
              <a:t>size</a:t>
            </a:r>
            <a:r>
              <a:rPr lang="ja-JP" altLang="en-US" sz="2400" dirty="0">
                <a:latin typeface="+mn-ea"/>
              </a:rPr>
              <a:t>（第</a:t>
            </a:r>
            <a:r>
              <a:rPr lang="en-US" altLang="ja-JP" sz="2400" dirty="0">
                <a:latin typeface="+mn-ea"/>
              </a:rPr>
              <a:t>2</a:t>
            </a:r>
            <a:r>
              <a:rPr lang="ja-JP" altLang="en-US" sz="2400" dirty="0">
                <a:latin typeface="+mn-ea"/>
              </a:rPr>
              <a:t>引数）と、その個数</a:t>
            </a:r>
            <a:r>
              <a:rPr lang="en-US" altLang="ja-JP" sz="2400" dirty="0">
                <a:latin typeface="+mn-ea"/>
              </a:rPr>
              <a:t>n</a:t>
            </a:r>
            <a:r>
              <a:rPr lang="ja-JP" altLang="en-US" sz="2400" dirty="0">
                <a:latin typeface="+mn-ea"/>
              </a:rPr>
              <a:t>（第</a:t>
            </a:r>
            <a:r>
              <a:rPr lang="en-US" altLang="ja-JP" sz="2400" dirty="0">
                <a:latin typeface="+mn-ea"/>
              </a:rPr>
              <a:t>1</a:t>
            </a:r>
            <a:r>
              <a:rPr lang="ja-JP" altLang="en-US" sz="2400" dirty="0">
                <a:latin typeface="+mn-ea"/>
              </a:rPr>
              <a:t>引数）を受け取り、</a:t>
            </a:r>
            <a:r>
              <a:rPr lang="en-US" altLang="ja-JP" sz="2400" dirty="0">
                <a:latin typeface="+mn-ea"/>
              </a:rPr>
              <a:t>1</a:t>
            </a:r>
            <a:r>
              <a:rPr lang="ja-JP" altLang="en-US" sz="2400" dirty="0">
                <a:latin typeface="+mn-ea"/>
              </a:rPr>
              <a:t>つの要素の大きさが</a:t>
            </a:r>
            <a:r>
              <a:rPr lang="en-US" altLang="ja-JP" sz="2400" dirty="0">
                <a:latin typeface="+mn-ea"/>
              </a:rPr>
              <a:t>size</a:t>
            </a:r>
            <a:r>
              <a:rPr lang="ja-JP" altLang="en-US" sz="2400" dirty="0">
                <a:latin typeface="+mn-ea"/>
              </a:rPr>
              <a:t>で長さ</a:t>
            </a:r>
            <a:r>
              <a:rPr lang="en-US" altLang="ja-JP" sz="2400" dirty="0">
                <a:latin typeface="+mn-ea"/>
              </a:rPr>
              <a:t>n</a:t>
            </a:r>
            <a:r>
              <a:rPr lang="ja-JP" altLang="en-US" sz="2400" dirty="0">
                <a:latin typeface="+mn-ea"/>
              </a:rPr>
              <a:t>の配列の領域を確保する。確保した領域のすべてのビットが</a:t>
            </a:r>
            <a:r>
              <a:rPr lang="en-US" altLang="ja-JP" sz="2400" dirty="0">
                <a:latin typeface="+mn-ea"/>
              </a:rPr>
              <a:t>0</a:t>
            </a:r>
            <a:r>
              <a:rPr lang="ja-JP" altLang="en-US" sz="2400" dirty="0">
                <a:latin typeface="+mn-ea"/>
              </a:rPr>
              <a:t>で初期化される。</a:t>
            </a:r>
            <a:r>
              <a:rPr kumimoji="0" lang="en-US" altLang="en-US" sz="2400" dirty="0">
                <a:latin typeface="+mn-ea"/>
              </a:rPr>
              <a:t>配列の</a:t>
            </a:r>
            <a:r>
              <a:rPr kumimoji="0" lang="ja-JP" altLang="en-US" sz="2400" dirty="0">
                <a:latin typeface="+mn-ea"/>
              </a:rPr>
              <a:t>確保に成功した場合は、その配列の先頭要素へのポインタを返し、失敗した場合は、ヌルポインタを返す。返り値の型は</a:t>
            </a:r>
            <a:r>
              <a:rPr kumimoji="0" lang="en-US" altLang="ja-JP" sz="2400" dirty="0">
                <a:latin typeface="+mn-ea"/>
              </a:rPr>
              <a:t>void * </a:t>
            </a:r>
            <a:r>
              <a:rPr kumimoji="0" lang="ja-JP" altLang="en-US" sz="2400" dirty="0">
                <a:latin typeface="+mn-ea"/>
              </a:rPr>
              <a:t>型である。返り値を</a:t>
            </a:r>
            <a:r>
              <a:rPr lang="ja-JP" altLang="en-US" sz="2400" dirty="0">
                <a:latin typeface="+mn-ea"/>
              </a:rPr>
              <a:t>ポインタ型の変数に代入するとき</a:t>
            </a:r>
            <a:r>
              <a:rPr kumimoji="0" lang="ja-JP" altLang="en-US" sz="2400" dirty="0">
                <a:latin typeface="+mn-ea"/>
              </a:rPr>
              <a:t>、</a:t>
            </a:r>
            <a:r>
              <a:rPr lang="ja-JP" altLang="en-US" sz="2400" dirty="0">
                <a:latin typeface="+mn-ea"/>
              </a:rPr>
              <a:t>キャストする必要はない（キャストしてもよいが）。</a:t>
            </a:r>
            <a:endParaRPr lang="en-US" altLang="ja-JP" sz="2400" dirty="0">
              <a:latin typeface="+mn-ea"/>
            </a:endParaRPr>
          </a:p>
          <a:p>
            <a:r>
              <a:rPr lang="ja-JP" altLang="en-US" sz="2400" dirty="0"/>
              <a:t>データ型のサイズは、</a:t>
            </a:r>
            <a:r>
              <a:rPr lang="en-US" altLang="ja-JP" sz="2400" dirty="0" err="1"/>
              <a:t>sizeof</a:t>
            </a:r>
            <a:r>
              <a:rPr lang="en-US" altLang="ja-JP" sz="2400" dirty="0"/>
              <a:t> (</a:t>
            </a:r>
            <a:r>
              <a:rPr lang="ja-JP" altLang="en-US" sz="2400" dirty="0"/>
              <a:t>型式</a:t>
            </a:r>
            <a:r>
              <a:rPr lang="en-US" altLang="ja-JP" sz="2400" dirty="0"/>
              <a:t>) </a:t>
            </a:r>
            <a:r>
              <a:rPr lang="ja-JP" altLang="en-US" sz="2400" dirty="0"/>
              <a:t>で取得できる。</a:t>
            </a:r>
            <a:endParaRPr lang="en-US" altLang="ja-JP" sz="2400" dirty="0"/>
          </a:p>
          <a:p>
            <a:r>
              <a:rPr lang="en-US" altLang="ja-JP" sz="2400" dirty="0" err="1"/>
              <a:t>calloc</a:t>
            </a:r>
            <a:r>
              <a:rPr lang="ja-JP" altLang="en-US" sz="2400" dirty="0"/>
              <a:t>関数を使うためには</a:t>
            </a:r>
            <a:r>
              <a:rPr lang="en-US" altLang="ja-JP" sz="2400" dirty="0" err="1"/>
              <a:t>stdlib.h</a:t>
            </a:r>
            <a:r>
              <a:rPr lang="ja-JP" altLang="en-US" sz="2400" dirty="0"/>
              <a:t>をインクルードする必要がある。</a:t>
            </a:r>
            <a:endParaRPr lang="en-US" altLang="ja-JP" sz="2400" dirty="0"/>
          </a:p>
          <a:p>
            <a:pPr eaLnBrk="1" hangingPunct="1">
              <a:buNone/>
            </a:pPr>
            <a:endParaRPr lang="en-US" altLang="ja-JP"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参考課題２</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a:t>季節を以下の実行例の</a:t>
            </a:r>
            <a:r>
              <a:rPr lang="ja-JP" altLang="en-US" sz="2400" dirty="0"/>
              <a:t>ように</a:t>
            </a:r>
            <a:r>
              <a:rPr kumimoji="1" lang="ja-JP" altLang="en-US" sz="2400" dirty="0"/>
              <a:t>キーボードから入力</a:t>
            </a:r>
            <a:r>
              <a:rPr lang="ja-JP" altLang="en-US" sz="2400" dirty="0"/>
              <a:t>し、それを表示するプログラムを作成せよ。ただし、季節は以下の</a:t>
            </a:r>
            <a:r>
              <a:rPr lang="en-US" altLang="ja-JP" sz="2400" dirty="0"/>
              <a:t>season</a:t>
            </a:r>
            <a:r>
              <a:rPr lang="ja-JP" altLang="en-US" sz="2400" dirty="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extLst>
      <p:ext uri="{BB962C8B-B14F-4D97-AF65-F5344CB8AC3E}">
        <p14:creationId xmlns:p14="http://schemas.microsoft.com/office/powerpoint/2010/main" val="1635640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a:t>参考課題</a:t>
            </a:r>
            <a:r>
              <a:rPr lang="ja-JP" altLang="en-US" sz="3200" dirty="0"/>
              <a:t>２</a:t>
            </a:r>
            <a:r>
              <a:rPr kumimoji="1" lang="ja-JP" altLang="en-US" sz="3200" dirty="0"/>
              <a:t>の解答例</a:t>
            </a:r>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a:t>  </a:t>
            </a:r>
            <a:r>
              <a:rPr lang="en-US" altLang="ja-JP" sz="2000" dirty="0" err="1"/>
              <a:t>enum</a:t>
            </a:r>
            <a:r>
              <a:rPr lang="en-US" altLang="ja-JP" sz="2000" dirty="0"/>
              <a:t> {Spring, Summer, Autumn, Winter};           </a:t>
            </a:r>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extLst>
      <p:ext uri="{BB962C8B-B14F-4D97-AF65-F5344CB8AC3E}">
        <p14:creationId xmlns:p14="http://schemas.microsoft.com/office/powerpoint/2010/main" val="1844162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参考課題３</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a:t>% ./</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a:t>円の半径か長方形の縦と横の長さをキーボードから読み取り、それらの情報を表示するプログラムを作成せよ。ただし、円か長方形かは以下の型</a:t>
            </a:r>
            <a:r>
              <a:rPr lang="en-US" altLang="ja-JP" sz="2000" dirty="0" err="1"/>
              <a:t>cr</a:t>
            </a:r>
            <a:r>
              <a:rPr kumimoji="1" lang="ja-JP" altLang="en-US" sz="2000" dirty="0"/>
              <a:t>、半径等の情報は以下の型</a:t>
            </a:r>
            <a:r>
              <a:rPr kumimoji="1" lang="en-US" altLang="ja-JP" sz="2000" dirty="0"/>
              <a:t>info</a:t>
            </a:r>
            <a:r>
              <a:rPr kumimoji="1" lang="ja-JP" altLang="en-US" sz="2000" dirty="0"/>
              <a:t>を用いて表すようにせよ。</a:t>
            </a:r>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14400995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a:t>参考課題</a:t>
            </a:r>
            <a:r>
              <a:rPr lang="ja-JP" altLang="en-US" sz="3200" dirty="0"/>
              <a:t>３</a:t>
            </a:r>
            <a:r>
              <a:rPr kumimoji="1" lang="ja-JP" altLang="en-US" sz="3200" dirty="0"/>
              <a:t>の解答例</a:t>
            </a:r>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a:t>/* </a:t>
            </a:r>
            <a:r>
              <a:rPr lang="ja-JP" altLang="en-US" dirty="0"/>
              <a:t>続き</a:t>
            </a:r>
            <a:r>
              <a:rPr lang="en-US" altLang="ja-JP" dirty="0"/>
              <a:t> */</a:t>
            </a:r>
          </a:p>
          <a:p>
            <a:r>
              <a:rPr lang="en-US" altLang="ja-JP" dirty="0" err="1"/>
              <a:t>int</a:t>
            </a:r>
            <a:r>
              <a:rPr lang="en-US" altLang="ja-JP" dirty="0"/>
              <a:t> 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196389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ヌル</a:t>
            </a:r>
            <a:r>
              <a:rPr lang="ja-JP" altLang="en-US" dirty="0"/>
              <a:t>ポインタ（空ポインタ）</a:t>
            </a:r>
            <a:endParaRPr kumimoji="1" lang="ja-JP" altLang="en-US" dirty="0"/>
          </a:p>
        </p:txBody>
      </p:sp>
      <p:sp>
        <p:nvSpPr>
          <p:cNvPr id="4" name="テキスト ボックス 3"/>
          <p:cNvSpPr txBox="1"/>
          <p:nvPr/>
        </p:nvSpPr>
        <p:spPr>
          <a:xfrm>
            <a:off x="457200" y="1556792"/>
            <a:ext cx="7931225" cy="4893647"/>
          </a:xfrm>
          <a:prstGeom prst="rect">
            <a:avLst/>
          </a:prstGeom>
          <a:noFill/>
        </p:spPr>
        <p:txBody>
          <a:bodyPr wrap="square" rtlCol="0">
            <a:spAutoFit/>
          </a:bodyPr>
          <a:lstStyle/>
          <a:p>
            <a:r>
              <a:rPr kumimoji="1" lang="ja-JP" altLang="en-US" sz="2400" dirty="0"/>
              <a:t>ヌルポインタ</a:t>
            </a:r>
            <a:r>
              <a:rPr lang="en-US" altLang="ja-JP" sz="2400" dirty="0"/>
              <a:t>(null pointer)</a:t>
            </a:r>
            <a:r>
              <a:rPr lang="ja-JP" altLang="en-US" sz="2400" dirty="0"/>
              <a:t>は、どこも指さないポインタであり、何かを指しているポインタとは異なることが保証されている。</a:t>
            </a:r>
            <a:endParaRPr lang="en-US" altLang="ja-JP" sz="2400" dirty="0"/>
          </a:p>
          <a:p>
            <a:r>
              <a:rPr lang="ja-JP" altLang="en-US" sz="2400" dirty="0"/>
              <a:t>整数値</a:t>
            </a:r>
            <a:r>
              <a:rPr lang="en-US" altLang="ja-JP" sz="2400" dirty="0"/>
              <a:t>0</a:t>
            </a:r>
            <a:r>
              <a:rPr lang="ja-JP" altLang="en-US" sz="2400" dirty="0"/>
              <a:t>は、任意のポインタ型へキャストすることができ、その結果をヌルポインタという。</a:t>
            </a:r>
            <a:endParaRPr lang="en-US" altLang="ja-JP" sz="2400" dirty="0"/>
          </a:p>
          <a:p>
            <a:endParaRPr lang="en-US" altLang="ja-JP" sz="2400" dirty="0"/>
          </a:p>
          <a:p>
            <a:r>
              <a:rPr lang="ja-JP" altLang="en-US" sz="2400" dirty="0"/>
              <a:t>ヌルポインタを表すため、ヌルポインタ定数（</a:t>
            </a:r>
            <a:r>
              <a:rPr lang="en-US" altLang="ja-JP" sz="2400" dirty="0"/>
              <a:t>0</a:t>
            </a:r>
            <a:r>
              <a:rPr lang="ja-JP" altLang="en-US" sz="2400" dirty="0"/>
              <a:t>か、あるいは</a:t>
            </a:r>
            <a:r>
              <a:rPr lang="en-US" altLang="ja-JP" sz="2400" dirty="0"/>
              <a:t>(void *) 0</a:t>
            </a:r>
            <a:r>
              <a:rPr lang="ja-JP" altLang="en-US" sz="2400" dirty="0"/>
              <a:t>）がマクロ</a:t>
            </a:r>
            <a:r>
              <a:rPr lang="en-US" altLang="ja-JP" sz="2400" dirty="0"/>
              <a:t>NULL</a:t>
            </a:r>
            <a:r>
              <a:rPr lang="ja-JP" altLang="en-US" sz="2400" dirty="0"/>
              <a:t>として</a:t>
            </a:r>
            <a:r>
              <a:rPr lang="en-US" altLang="ja-JP" sz="2400" dirty="0" err="1"/>
              <a:t>stddef.h</a:t>
            </a:r>
            <a:r>
              <a:rPr lang="ja-JP" altLang="en-US" sz="2400" dirty="0"/>
              <a:t>に定義されている。（</a:t>
            </a:r>
            <a:r>
              <a:rPr lang="en-US" altLang="ja-JP" sz="2400" dirty="0" err="1"/>
              <a:t>stdio.h</a:t>
            </a:r>
            <a:r>
              <a:rPr lang="en-US" altLang="ja-JP" sz="2400" dirty="0"/>
              <a:t>, </a:t>
            </a:r>
            <a:r>
              <a:rPr lang="en-US" altLang="ja-JP" sz="2400" dirty="0" err="1"/>
              <a:t>stdlib.h</a:t>
            </a:r>
            <a:r>
              <a:rPr lang="en-US" altLang="ja-JP" sz="2400" dirty="0"/>
              <a:t>, </a:t>
            </a:r>
            <a:r>
              <a:rPr lang="en-US" altLang="ja-JP" sz="2400" dirty="0" err="1"/>
              <a:t>string.h</a:t>
            </a:r>
            <a:r>
              <a:rPr lang="en-US" altLang="ja-JP" sz="2400" dirty="0"/>
              <a:t>, </a:t>
            </a:r>
            <a:r>
              <a:rPr lang="en-US" altLang="ja-JP" sz="2400" dirty="0" err="1"/>
              <a:t>time.h</a:t>
            </a:r>
            <a:r>
              <a:rPr lang="ja-JP" altLang="en-US" sz="2400" dirty="0"/>
              <a:t>のいずれを</a:t>
            </a:r>
            <a:r>
              <a:rPr lang="en-US" altLang="ja-JP" sz="2400" dirty="0"/>
              <a:t>include</a:t>
            </a:r>
            <a:r>
              <a:rPr lang="ja-JP" altLang="en-US" sz="2400" dirty="0"/>
              <a:t>しても</a:t>
            </a:r>
            <a:r>
              <a:rPr lang="en-US" altLang="ja-JP" sz="2400" dirty="0"/>
              <a:t>NULL</a:t>
            </a:r>
            <a:r>
              <a:rPr lang="ja-JP" altLang="en-US" sz="2400" dirty="0"/>
              <a:t>が使える。）</a:t>
            </a:r>
            <a:endParaRPr lang="en-US" altLang="ja-JP" sz="2400" dirty="0"/>
          </a:p>
          <a:p>
            <a:endParaRPr kumimoji="1" lang="en-US" altLang="ja-JP" sz="2400" dirty="0"/>
          </a:p>
          <a:p>
            <a:r>
              <a:rPr lang="ja-JP" altLang="en-US" sz="2400" dirty="0"/>
              <a:t>ヌルポインタは、キャスト無しで任意のポインタ型の変数に代入したり、任意のポインタ型の値と比較してよい。自動的に型変換される（暗黙の型変換）。</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1026"/>
          <p:cNvSpPr>
            <a:spLocks noGrp="1" noChangeArrowheads="1"/>
          </p:cNvSpPr>
          <p:nvPr>
            <p:ph type="title"/>
          </p:nvPr>
        </p:nvSpPr>
        <p:spPr>
          <a:xfrm>
            <a:off x="228600" y="228600"/>
            <a:ext cx="8343928" cy="685800"/>
          </a:xfrm>
        </p:spPr>
        <p:txBody>
          <a:bodyPr>
            <a:normAutofit fontScale="90000"/>
          </a:bodyPr>
          <a:lstStyle/>
          <a:p>
            <a:pPr eaLnBrk="1" hangingPunct="1">
              <a:defRPr/>
            </a:pPr>
            <a:r>
              <a:rPr lang="ja-JP" altLang="en-US" dirty="0"/>
              <a:t>例（打ち込んで確認）</a:t>
            </a:r>
            <a:endParaRPr lang="en-US" altLang="ja-JP" dirty="0"/>
          </a:p>
        </p:txBody>
      </p:sp>
      <p:sp>
        <p:nvSpPr>
          <p:cNvPr id="19461" name="Rectangle 1028"/>
          <p:cNvSpPr>
            <a:spLocks noChangeArrowheads="1"/>
          </p:cNvSpPr>
          <p:nvPr/>
        </p:nvSpPr>
        <p:spPr bwMode="auto">
          <a:xfrm>
            <a:off x="468313" y="1125538"/>
            <a:ext cx="7175521" cy="517512"/>
          </a:xfrm>
          <a:prstGeom prst="rect">
            <a:avLst/>
          </a:prstGeom>
          <a:noFill/>
          <a:ln w="9525">
            <a:noFill/>
            <a:miter lim="800000"/>
            <a:headEnd/>
            <a:tailEnd/>
          </a:ln>
        </p:spPr>
        <p:txBody>
          <a:bodyPr/>
          <a:lstStyle/>
          <a:p>
            <a:pPr marL="342900" indent="-342900" eaLnBrk="1" hangingPunct="1">
              <a:spcBef>
                <a:spcPct val="20000"/>
              </a:spcBef>
              <a:buClr>
                <a:schemeClr val="accent2"/>
              </a:buClr>
              <a:buSzPct val="85000"/>
              <a:buFont typeface="Wingdings" pitchFamily="-64" charset="2"/>
              <a:buChar char="n"/>
            </a:pPr>
            <a:endParaRPr lang="ja-JP" altLang="en-US" sz="2200" b="0" dirty="0">
              <a:latin typeface="News Gothic" pitchFamily="34" charset="0"/>
            </a:endParaRPr>
          </a:p>
        </p:txBody>
      </p:sp>
      <p:sp>
        <p:nvSpPr>
          <p:cNvPr id="10" name="正方形/長方形 9"/>
          <p:cNvSpPr/>
          <p:nvPr/>
        </p:nvSpPr>
        <p:spPr>
          <a:xfrm>
            <a:off x="642910" y="1071546"/>
            <a:ext cx="6572296" cy="5262979"/>
          </a:xfrm>
          <a:prstGeom prst="rect">
            <a:avLst/>
          </a:prstGeom>
          <a:ln>
            <a:solidFill>
              <a:schemeClr val="tx1"/>
            </a:solidFill>
          </a:ln>
        </p:spPr>
        <p:txBody>
          <a:bodyPr wrap="square">
            <a:spAutoFit/>
          </a:bodyPr>
          <a:lstStyle/>
          <a:p>
            <a:pPr>
              <a:defRPr/>
            </a:pPr>
            <a:r>
              <a:rPr lang="en-US" altLang="ja-JP" sz="2400" dirty="0"/>
              <a:t>#include &lt;</a:t>
            </a:r>
            <a:r>
              <a:rPr lang="en-US" altLang="ja-JP" sz="2400" dirty="0" err="1"/>
              <a:t>stdio.h</a:t>
            </a:r>
            <a:r>
              <a:rPr lang="en-US" altLang="ja-JP" sz="2400" dirty="0"/>
              <a:t>&gt;</a:t>
            </a:r>
          </a:p>
          <a:p>
            <a:pPr>
              <a:defRPr/>
            </a:pPr>
            <a:r>
              <a:rPr lang="en-US" altLang="ja-JP" sz="2400" dirty="0">
                <a:solidFill>
                  <a:srgbClr val="FF3300"/>
                </a:solidFill>
              </a:rPr>
              <a:t>#include &lt;</a:t>
            </a:r>
            <a:r>
              <a:rPr lang="en-US" altLang="ja-JP" sz="2400" dirty="0" err="1">
                <a:solidFill>
                  <a:srgbClr val="FF3300"/>
                </a:solidFill>
              </a:rPr>
              <a:t>stdlib.h</a:t>
            </a:r>
            <a:r>
              <a:rPr lang="en-US" altLang="ja-JP" sz="2400" dirty="0">
                <a:solidFill>
                  <a:srgbClr val="FF3300"/>
                </a:solidFill>
              </a:rPr>
              <a:t>&gt;</a:t>
            </a:r>
          </a:p>
          <a:p>
            <a:pPr>
              <a:defRPr/>
            </a:pPr>
            <a:r>
              <a:rPr lang="en-US" altLang="ja-JP" sz="2400" dirty="0" err="1"/>
              <a:t>int</a:t>
            </a:r>
            <a:r>
              <a:rPr lang="en-US" altLang="ja-JP" sz="2400" dirty="0"/>
              <a:t> main(void)</a:t>
            </a:r>
          </a:p>
          <a:p>
            <a:pPr>
              <a:defRPr/>
            </a:pPr>
            <a:r>
              <a:rPr lang="en-US" altLang="ja-JP" sz="2400" dirty="0"/>
              <a:t>{</a:t>
            </a:r>
          </a:p>
          <a:p>
            <a:pPr>
              <a:defRPr/>
            </a:pPr>
            <a:r>
              <a:rPr lang="en-US" altLang="ja-JP" sz="2400" dirty="0"/>
              <a:t>    </a:t>
            </a:r>
            <a:r>
              <a:rPr lang="en-US" altLang="ja-JP" sz="2400" dirty="0" err="1"/>
              <a:t>int</a:t>
            </a:r>
            <a:r>
              <a:rPr lang="en-US" altLang="ja-JP" sz="2400" dirty="0"/>
              <a:t> *p;</a:t>
            </a:r>
          </a:p>
          <a:p>
            <a:pPr>
              <a:defRPr/>
            </a:pPr>
            <a:r>
              <a:rPr lang="en-US" altLang="ja-JP" sz="2400" dirty="0"/>
              <a:t>    p = </a:t>
            </a:r>
            <a:r>
              <a:rPr lang="en-US" altLang="ja-JP" sz="2400" dirty="0" err="1">
                <a:solidFill>
                  <a:srgbClr val="FF0000"/>
                </a:solidFill>
              </a:rPr>
              <a:t>calloc</a:t>
            </a:r>
            <a:r>
              <a:rPr lang="en-US" altLang="ja-JP" sz="2400" dirty="0">
                <a:solidFill>
                  <a:srgbClr val="FF0000"/>
                </a:solidFill>
              </a:rPr>
              <a:t> (1, </a:t>
            </a:r>
            <a:r>
              <a:rPr lang="en-US" altLang="ja-JP" sz="2400" dirty="0" err="1">
                <a:solidFill>
                  <a:srgbClr val="FF0000"/>
                </a:solidFill>
              </a:rPr>
              <a:t>sizeof</a:t>
            </a:r>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a:t>
            </a:r>
            <a:r>
              <a:rPr lang="en-US" altLang="ja-JP" sz="2400" dirty="0"/>
              <a:t>;  </a:t>
            </a:r>
          </a:p>
          <a:p>
            <a:pPr>
              <a:defRPr/>
            </a:pPr>
            <a:r>
              <a:rPr lang="en-US" altLang="ja-JP" sz="2400" dirty="0"/>
              <a:t>    if( p == </a:t>
            </a:r>
            <a:r>
              <a:rPr lang="en-US" altLang="ja-JP" sz="2400" dirty="0">
                <a:solidFill>
                  <a:srgbClr val="FF0000"/>
                </a:solidFill>
              </a:rPr>
              <a:t>NULL</a:t>
            </a:r>
            <a:r>
              <a:rPr lang="en-US" altLang="ja-JP" sz="2400" dirty="0"/>
              <a:t> )</a:t>
            </a:r>
          </a:p>
          <a:p>
            <a:pPr>
              <a:defRPr/>
            </a:pPr>
            <a:r>
              <a:rPr lang="en-US" altLang="ja-JP" sz="2400" dirty="0"/>
              <a:t>        </a:t>
            </a:r>
            <a:r>
              <a:rPr lang="en-US" altLang="ja-JP" sz="2400" dirty="0" err="1"/>
              <a:t>printf</a:t>
            </a:r>
            <a:r>
              <a:rPr lang="ja-JP" altLang="en-US" sz="2400" dirty="0"/>
              <a:t>　</a:t>
            </a:r>
            <a:r>
              <a:rPr lang="en-US" altLang="ja-JP" sz="2400" dirty="0"/>
              <a:t>("</a:t>
            </a:r>
            <a:r>
              <a:rPr lang="ja-JP" altLang="en-US" sz="2400" dirty="0"/>
              <a:t>記憶域の確保に失敗しました。</a:t>
            </a:r>
            <a:r>
              <a:rPr lang="en-US" altLang="ja-JP" sz="2400" dirty="0"/>
              <a:t>\n");</a:t>
            </a:r>
          </a:p>
          <a:p>
            <a:pPr>
              <a:defRPr/>
            </a:pPr>
            <a:r>
              <a:rPr lang="en-US" altLang="ja-JP" sz="2400" dirty="0"/>
              <a:t>    else {</a:t>
            </a:r>
          </a:p>
          <a:p>
            <a:pPr>
              <a:defRPr/>
            </a:pPr>
            <a:r>
              <a:rPr lang="en-US" altLang="ja-JP" sz="2400" dirty="0"/>
              <a:t>        *p = 15;</a:t>
            </a:r>
          </a:p>
          <a:p>
            <a:pPr>
              <a:defRPr/>
            </a:pPr>
            <a:r>
              <a:rPr lang="en-US" altLang="ja-JP" sz="2400" dirty="0"/>
              <a:t>        </a:t>
            </a:r>
            <a:r>
              <a:rPr lang="en-US" altLang="ja-JP" sz="2400" dirty="0" err="1"/>
              <a:t>printf</a:t>
            </a:r>
            <a:r>
              <a:rPr lang="ja-JP" altLang="en-US" sz="2400" dirty="0"/>
              <a:t>　</a:t>
            </a:r>
            <a:r>
              <a:rPr lang="en-US" altLang="ja-JP" sz="2400" dirty="0"/>
              <a:t>("*p = %d\n", *p );</a:t>
            </a:r>
          </a:p>
          <a:p>
            <a:pPr>
              <a:defRPr/>
            </a:pPr>
            <a:r>
              <a:rPr lang="en-US" altLang="ja-JP" sz="2400" dirty="0"/>
              <a:t>    }</a:t>
            </a:r>
          </a:p>
          <a:p>
            <a:pPr>
              <a:defRPr/>
            </a:pPr>
            <a:r>
              <a:rPr lang="en-US" altLang="ja-JP" sz="2400" dirty="0"/>
              <a:t>    return 0;		</a:t>
            </a:r>
          </a:p>
          <a:p>
            <a:pPr>
              <a:defRPr/>
            </a:pPr>
            <a:r>
              <a:rPr lang="en-US" altLang="ja-JP" sz="2400" dirty="0"/>
              <a:t>}</a:t>
            </a:r>
            <a:endParaRPr lang="ja-JP" altLang="en-US" sz="2400" dirty="0"/>
          </a:p>
        </p:txBody>
      </p:sp>
      <p:sp>
        <p:nvSpPr>
          <p:cNvPr id="11" name="正方形/長方形 10"/>
          <p:cNvSpPr/>
          <p:nvPr/>
        </p:nvSpPr>
        <p:spPr>
          <a:xfrm>
            <a:off x="3453771" y="1481845"/>
            <a:ext cx="3222282" cy="923330"/>
          </a:xfrm>
          <a:prstGeom prst="rect">
            <a:avLst/>
          </a:prstGeom>
          <a:solidFill>
            <a:schemeClr val="bg1"/>
          </a:solidFill>
          <a:ln>
            <a:solidFill>
              <a:schemeClr val="tx1"/>
            </a:solidFill>
          </a:ln>
        </p:spPr>
        <p:txBody>
          <a:bodyPr wrap="square">
            <a:spAutoFit/>
          </a:bodyPr>
          <a:lstStyle/>
          <a:p>
            <a:r>
              <a:rPr lang="en-US" altLang="ja-JP" dirty="0" err="1">
                <a:latin typeface="News Gothic" pitchFamily="34" charset="0"/>
              </a:rPr>
              <a:t>int</a:t>
            </a:r>
            <a:r>
              <a:rPr lang="ja-JP" altLang="en-US" dirty="0">
                <a:latin typeface="News Gothic" pitchFamily="34" charset="0"/>
              </a:rPr>
              <a:t>型</a:t>
            </a:r>
            <a:r>
              <a:rPr lang="en-US" altLang="ja-JP" dirty="0">
                <a:latin typeface="News Gothic" pitchFamily="34" charset="0"/>
              </a:rPr>
              <a:t>1</a:t>
            </a:r>
            <a:r>
              <a:rPr lang="ja-JP" altLang="en-US" dirty="0">
                <a:latin typeface="News Gothic" pitchFamily="34" charset="0"/>
              </a:rPr>
              <a:t>個分の記憶域（長さ</a:t>
            </a:r>
            <a:r>
              <a:rPr lang="en-US" altLang="ja-JP" dirty="0">
                <a:latin typeface="News Gothic" pitchFamily="34" charset="0"/>
              </a:rPr>
              <a:t>1</a:t>
            </a:r>
            <a:r>
              <a:rPr lang="ja-JP" altLang="en-US" dirty="0">
                <a:latin typeface="News Gothic" pitchFamily="34" charset="0"/>
              </a:rPr>
              <a:t>の</a:t>
            </a:r>
            <a:r>
              <a:rPr lang="en-US" altLang="ja-JP" dirty="0" err="1">
                <a:latin typeface="News Gothic" pitchFamily="34" charset="0"/>
              </a:rPr>
              <a:t>int</a:t>
            </a:r>
            <a:r>
              <a:rPr lang="ja-JP" altLang="en-US" dirty="0">
                <a:latin typeface="News Gothic" pitchFamily="34" charset="0"/>
              </a:rPr>
              <a:t>型の配列）をヒープ領域から割り当てる</a:t>
            </a:r>
            <a:endParaRPr lang="ja-JP" altLang="en-US" dirty="0"/>
          </a:p>
        </p:txBody>
      </p:sp>
      <p:sp>
        <p:nvSpPr>
          <p:cNvPr id="6" name="正方形/長方形 5"/>
          <p:cNvSpPr/>
          <p:nvPr/>
        </p:nvSpPr>
        <p:spPr>
          <a:xfrm>
            <a:off x="4203100" y="3323653"/>
            <a:ext cx="3904741" cy="369332"/>
          </a:xfrm>
          <a:prstGeom prst="rect">
            <a:avLst/>
          </a:prstGeom>
          <a:solidFill>
            <a:schemeClr val="bg1"/>
          </a:solidFill>
          <a:ln>
            <a:solidFill>
              <a:schemeClr val="tx1"/>
            </a:solidFill>
          </a:ln>
        </p:spPr>
        <p:txBody>
          <a:bodyPr wrap="square">
            <a:spAutoFit/>
          </a:bodyPr>
          <a:lstStyle/>
          <a:p>
            <a:r>
              <a:rPr lang="en-US" altLang="ja-JP" dirty="0"/>
              <a:t>NULL</a:t>
            </a:r>
            <a:r>
              <a:rPr lang="ja-JP" altLang="en-US" dirty="0"/>
              <a:t>はキャスト無しで</a:t>
            </a:r>
            <a:r>
              <a:rPr lang="en-US" altLang="ja-JP" dirty="0"/>
              <a:t>p</a:t>
            </a:r>
            <a:r>
              <a:rPr lang="ja-JP" altLang="en-US" dirty="0"/>
              <a:t>と比較してよい</a:t>
            </a:r>
          </a:p>
        </p:txBody>
      </p:sp>
      <p:sp>
        <p:nvSpPr>
          <p:cNvPr id="7" name="正方形/長方形 6"/>
          <p:cNvSpPr/>
          <p:nvPr/>
        </p:nvSpPr>
        <p:spPr>
          <a:xfrm>
            <a:off x="5332461" y="2594150"/>
            <a:ext cx="2584974" cy="646331"/>
          </a:xfrm>
          <a:prstGeom prst="rect">
            <a:avLst/>
          </a:prstGeom>
          <a:solidFill>
            <a:schemeClr val="bg1"/>
          </a:solidFill>
          <a:ln>
            <a:solidFill>
              <a:schemeClr val="tx1"/>
            </a:solidFill>
          </a:ln>
        </p:spPr>
        <p:txBody>
          <a:bodyPr wrap="square">
            <a:spAutoFit/>
          </a:bodyPr>
          <a:lstStyle/>
          <a:p>
            <a:r>
              <a:rPr lang="en-US" altLang="ja-JP" dirty="0" err="1"/>
              <a:t>calloc</a:t>
            </a:r>
            <a:r>
              <a:rPr lang="ja-JP" altLang="en-US" dirty="0"/>
              <a:t>の返り値はキャスト無しで</a:t>
            </a:r>
            <a:r>
              <a:rPr lang="en-US" altLang="ja-JP" dirty="0"/>
              <a:t>p</a:t>
            </a:r>
            <a:r>
              <a:rPr lang="ja-JP" altLang="en-US" dirty="0"/>
              <a:t>に代入してよい</a:t>
            </a:r>
          </a:p>
        </p:txBody>
      </p:sp>
      <p:cxnSp>
        <p:nvCxnSpPr>
          <p:cNvPr id="3" name="直線矢印コネクタ 2"/>
          <p:cNvCxnSpPr/>
          <p:nvPr/>
        </p:nvCxnSpPr>
        <p:spPr>
          <a:xfrm flipH="1">
            <a:off x="2710173" y="2313406"/>
            <a:ext cx="743598" cy="6577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16"/>
          <p:cNvSpPr>
            <a:spLocks noChangeArrowheads="1"/>
          </p:cNvSpPr>
          <p:nvPr/>
        </p:nvSpPr>
        <p:spPr bwMode="auto">
          <a:xfrm>
            <a:off x="5428569" y="6022796"/>
            <a:ext cx="1204913" cy="576263"/>
          </a:xfrm>
          <a:prstGeom prst="cube">
            <a:avLst>
              <a:gd name="adj" fmla="val 25000"/>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416770" name="Rectangle 2"/>
          <p:cNvSpPr>
            <a:spLocks noGrp="1" noChangeArrowheads="1"/>
          </p:cNvSpPr>
          <p:nvPr>
            <p:ph type="title"/>
          </p:nvPr>
        </p:nvSpPr>
        <p:spPr>
          <a:xfrm>
            <a:off x="304800" y="152400"/>
            <a:ext cx="7620000" cy="685800"/>
          </a:xfrm>
        </p:spPr>
        <p:txBody>
          <a:bodyPr>
            <a:normAutofit fontScale="90000"/>
          </a:bodyPr>
          <a:lstStyle/>
          <a:p>
            <a:pPr eaLnBrk="1" hangingPunct="1">
              <a:defRPr/>
            </a:pPr>
            <a:r>
              <a:rPr lang="ja-JP" altLang="en-US" dirty="0"/>
              <a:t>解説</a:t>
            </a:r>
            <a:endParaRPr lang="en-US" altLang="ja-JP" dirty="0"/>
          </a:p>
        </p:txBody>
      </p:sp>
      <p:sp>
        <p:nvSpPr>
          <p:cNvPr id="20485" name="Rectangle 3"/>
          <p:cNvSpPr>
            <a:spLocks noGrp="1" noChangeArrowheads="1"/>
          </p:cNvSpPr>
          <p:nvPr>
            <p:ph type="body" idx="1"/>
          </p:nvPr>
        </p:nvSpPr>
        <p:spPr>
          <a:xfrm>
            <a:off x="381000" y="1196752"/>
            <a:ext cx="8511480" cy="660042"/>
          </a:xfrm>
        </p:spPr>
        <p:txBody>
          <a:bodyPr/>
          <a:lstStyle/>
          <a:p>
            <a:pPr eaLnBrk="1" hangingPunct="1"/>
            <a:r>
              <a:rPr lang="en-US" altLang="ja-JP" dirty="0" err="1"/>
              <a:t>calloc</a:t>
            </a:r>
            <a:r>
              <a:rPr lang="ja-JP" altLang="en-US" dirty="0"/>
              <a:t>関数による記憶域の動的な確保</a:t>
            </a:r>
            <a:endParaRPr lang="en-US" altLang="ja-JP" dirty="0"/>
          </a:p>
        </p:txBody>
      </p:sp>
      <p:sp>
        <p:nvSpPr>
          <p:cNvPr id="20487" name="AutoShape 6"/>
          <p:cNvSpPr>
            <a:spLocks noChangeArrowheads="1"/>
          </p:cNvSpPr>
          <p:nvPr/>
        </p:nvSpPr>
        <p:spPr bwMode="auto">
          <a:xfrm>
            <a:off x="1462113" y="6049020"/>
            <a:ext cx="1341196" cy="592149"/>
          </a:xfrm>
          <a:prstGeom prst="cube">
            <a:avLst>
              <a:gd name="adj" fmla="val 30555"/>
            </a:avLst>
          </a:prstGeom>
          <a:solidFill>
            <a:srgbClr val="FFFF99"/>
          </a:solidFill>
          <a:ln w="9525">
            <a:solidFill>
              <a:schemeClr val="tx1"/>
            </a:solidFill>
            <a:miter lim="800000"/>
            <a:headEnd/>
            <a:tailEnd/>
          </a:ln>
        </p:spPr>
        <p:txBody>
          <a:bodyPr wrap="none" anchor="ctr"/>
          <a:lstStyle/>
          <a:p>
            <a:pPr algn="ctr"/>
            <a:r>
              <a:rPr lang="en-US" altLang="ja-JP" b="0" dirty="0"/>
              <a:t>p</a:t>
            </a:r>
          </a:p>
        </p:txBody>
      </p:sp>
      <p:sp>
        <p:nvSpPr>
          <p:cNvPr id="20488" name="AutoShape 8"/>
          <p:cNvSpPr>
            <a:spLocks noChangeArrowheads="1"/>
          </p:cNvSpPr>
          <p:nvPr/>
        </p:nvSpPr>
        <p:spPr bwMode="auto">
          <a:xfrm>
            <a:off x="1462113" y="4763136"/>
            <a:ext cx="1341196" cy="1479552"/>
          </a:xfrm>
          <a:prstGeom prst="cube">
            <a:avLst>
              <a:gd name="adj" fmla="val 14199"/>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416782" name="AutoShape 14"/>
          <p:cNvSpPr>
            <a:spLocks noChangeArrowheads="1"/>
          </p:cNvSpPr>
          <p:nvPr/>
        </p:nvSpPr>
        <p:spPr bwMode="auto">
          <a:xfrm>
            <a:off x="529508" y="3092170"/>
            <a:ext cx="2896080" cy="1123712"/>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b="0" dirty="0" err="1"/>
              <a:t>int</a:t>
            </a:r>
            <a:r>
              <a:rPr lang="ja-JP" altLang="en-US" sz="2000" b="0" dirty="0"/>
              <a:t>型</a:t>
            </a:r>
            <a:r>
              <a:rPr lang="ja-JP" altLang="en-US" sz="2000" dirty="0"/>
              <a:t>への</a:t>
            </a:r>
            <a:r>
              <a:rPr lang="ja-JP" altLang="en-US" sz="2000" b="0" dirty="0"/>
              <a:t>ポインタ型の変数を</a:t>
            </a:r>
            <a:r>
              <a:rPr lang="ja-JP" altLang="en-US" sz="2000" dirty="0"/>
              <a:t>宣言</a:t>
            </a:r>
            <a:endParaRPr lang="en-US" altLang="ja-JP" sz="2000" dirty="0"/>
          </a:p>
          <a:p>
            <a:pPr>
              <a:defRPr/>
            </a:pPr>
            <a:r>
              <a:rPr lang="en-US" altLang="ja-JP" sz="2000" dirty="0"/>
              <a:t>      </a:t>
            </a:r>
            <a:r>
              <a:rPr lang="en-US" altLang="ja-JP" sz="2000" dirty="0" err="1"/>
              <a:t>int</a:t>
            </a:r>
            <a:r>
              <a:rPr lang="en-US" altLang="ja-JP" sz="2000" dirty="0"/>
              <a:t> * p;</a:t>
            </a:r>
          </a:p>
        </p:txBody>
      </p:sp>
      <p:sp>
        <p:nvSpPr>
          <p:cNvPr id="20493" name="AutoShape 16"/>
          <p:cNvSpPr>
            <a:spLocks noChangeArrowheads="1"/>
          </p:cNvSpPr>
          <p:nvPr/>
        </p:nvSpPr>
        <p:spPr bwMode="auto">
          <a:xfrm>
            <a:off x="5428567" y="56235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r>
              <a:rPr lang="en-US" altLang="ja-JP" b="0" dirty="0"/>
              <a:t>...</a:t>
            </a:r>
          </a:p>
        </p:txBody>
      </p:sp>
      <p:sp>
        <p:nvSpPr>
          <p:cNvPr id="20494" name="AutoShape 17"/>
          <p:cNvSpPr>
            <a:spLocks noChangeArrowheads="1"/>
          </p:cNvSpPr>
          <p:nvPr/>
        </p:nvSpPr>
        <p:spPr bwMode="auto">
          <a:xfrm>
            <a:off x="5428567" y="5191738"/>
            <a:ext cx="1204913" cy="576263"/>
          </a:xfrm>
          <a:prstGeom prst="cube">
            <a:avLst>
              <a:gd name="adj" fmla="val 25000"/>
            </a:avLst>
          </a:prstGeom>
          <a:solidFill>
            <a:schemeClr val="accent1"/>
          </a:solidFill>
          <a:ln w="9525">
            <a:solidFill>
              <a:schemeClr val="tx1"/>
            </a:solidFill>
            <a:miter lim="800000"/>
            <a:headEnd/>
            <a:tailEnd/>
          </a:ln>
        </p:spPr>
        <p:txBody>
          <a:bodyPr wrap="none" anchor="ctr"/>
          <a:lstStyle/>
          <a:p>
            <a:pPr algn="ctr"/>
            <a:endParaRPr lang="en-US" altLang="ja-JP" b="0"/>
          </a:p>
        </p:txBody>
      </p:sp>
      <p:sp>
        <p:nvSpPr>
          <p:cNvPr id="20495" name="AutoShape 18"/>
          <p:cNvSpPr>
            <a:spLocks noChangeArrowheads="1"/>
          </p:cNvSpPr>
          <p:nvPr/>
        </p:nvSpPr>
        <p:spPr bwMode="auto">
          <a:xfrm>
            <a:off x="5428567" y="4759938"/>
            <a:ext cx="1204913" cy="576263"/>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cxnSp>
        <p:nvCxnSpPr>
          <p:cNvPr id="20497" name="AutoShape 20"/>
          <p:cNvCxnSpPr>
            <a:cxnSpLocks noChangeShapeType="1"/>
            <a:endCxn id="20494" idx="2"/>
          </p:cNvCxnSpPr>
          <p:nvPr/>
        </p:nvCxnSpPr>
        <p:spPr bwMode="auto">
          <a:xfrm rot="10800000">
            <a:off x="5428568" y="5551903"/>
            <a:ext cx="1" cy="837401"/>
          </a:xfrm>
          <a:prstGeom prst="bentConnector3">
            <a:avLst>
              <a:gd name="adj1" fmla="val 22860100000"/>
            </a:avLst>
          </a:prstGeom>
          <a:noFill/>
          <a:ln w="28575">
            <a:solidFill>
              <a:schemeClr val="tx1"/>
            </a:solidFill>
            <a:miter lim="800000"/>
            <a:headEnd/>
            <a:tailEnd type="triangle" w="med" len="med"/>
          </a:ln>
        </p:spPr>
      </p:cxnSp>
      <p:sp>
        <p:nvSpPr>
          <p:cNvPr id="20498" name="Text Box 25"/>
          <p:cNvSpPr txBox="1">
            <a:spLocks noChangeArrowheads="1"/>
          </p:cNvSpPr>
          <p:nvPr/>
        </p:nvSpPr>
        <p:spPr bwMode="auto">
          <a:xfrm>
            <a:off x="1411458" y="1928802"/>
            <a:ext cx="3493713" cy="830997"/>
          </a:xfrm>
          <a:prstGeom prst="rect">
            <a:avLst/>
          </a:prstGeom>
          <a:solidFill>
            <a:srgbClr val="FFFF99"/>
          </a:solidFill>
          <a:ln w="9525">
            <a:solidFill>
              <a:schemeClr val="tx1"/>
            </a:solidFill>
            <a:miter lim="800000"/>
            <a:headEnd/>
            <a:tailEnd/>
          </a:ln>
        </p:spPr>
        <p:txBody>
          <a:bodyPr wrap="none">
            <a:spAutoFit/>
          </a:bodyPr>
          <a:lstStyle/>
          <a:p>
            <a:r>
              <a:rPr lang="en-US" altLang="ja-JP" sz="2400" dirty="0"/>
              <a:t> </a:t>
            </a:r>
            <a:r>
              <a:rPr lang="en-US" altLang="ja-JP" sz="2400" dirty="0" err="1"/>
              <a:t>i</a:t>
            </a:r>
            <a:r>
              <a:rPr lang="en-US" altLang="ja-JP" sz="2400" b="0" dirty="0" err="1"/>
              <a:t>nt</a:t>
            </a:r>
            <a:r>
              <a:rPr lang="en-US" altLang="ja-JP" sz="2400" b="0" dirty="0"/>
              <a:t> * p; </a:t>
            </a:r>
          </a:p>
          <a:p>
            <a:r>
              <a:rPr lang="en-US" altLang="ja-JP" sz="2400" b="0" dirty="0"/>
              <a:t> p = </a:t>
            </a:r>
            <a:r>
              <a:rPr lang="en-US" altLang="ja-JP" sz="2400" b="0" dirty="0" err="1"/>
              <a:t>calloc</a:t>
            </a:r>
            <a:r>
              <a:rPr lang="en-US" altLang="ja-JP" sz="2400" b="0" dirty="0"/>
              <a:t> (1, </a:t>
            </a:r>
            <a:r>
              <a:rPr lang="en-US" altLang="ja-JP" sz="2400" b="0" dirty="0" err="1"/>
              <a:t>sizeof</a:t>
            </a:r>
            <a:r>
              <a:rPr lang="en-US" altLang="ja-JP" sz="2400" b="0" dirty="0"/>
              <a:t> (</a:t>
            </a:r>
            <a:r>
              <a:rPr lang="en-US" altLang="ja-JP" sz="2400" b="0" dirty="0" err="1"/>
              <a:t>int</a:t>
            </a:r>
            <a:r>
              <a:rPr lang="en-US" altLang="ja-JP" sz="2400" b="0" dirty="0"/>
              <a:t>) ); </a:t>
            </a:r>
            <a:endParaRPr lang="ja-JP" altLang="en-US" sz="2400" b="0" dirty="0"/>
          </a:p>
        </p:txBody>
      </p:sp>
      <p:sp>
        <p:nvSpPr>
          <p:cNvPr id="34" name="AutoShape 14"/>
          <p:cNvSpPr>
            <a:spLocks noChangeArrowheads="1"/>
          </p:cNvSpPr>
          <p:nvPr/>
        </p:nvSpPr>
        <p:spPr bwMode="auto">
          <a:xfrm>
            <a:off x="3932452" y="2965237"/>
            <a:ext cx="4844428" cy="1464231"/>
          </a:xfrm>
          <a:prstGeom prst="roundRect">
            <a:avLst>
              <a:gd name="adj" fmla="val 16667"/>
            </a:avLst>
          </a:prstGeom>
          <a:solidFill>
            <a:srgbClr val="CCECFF"/>
          </a:solidFill>
          <a:ln w="9525" algn="ctr">
            <a:solidFill>
              <a:schemeClr val="tx1"/>
            </a:solidFill>
            <a:round/>
            <a:headEnd/>
            <a:tailEnd/>
          </a:ln>
          <a:effectLst/>
        </p:spPr>
        <p:txBody>
          <a:bodyPr wrap="square" anchor="ctr">
            <a:spAutoFit/>
          </a:bodyPr>
          <a:lstStyle/>
          <a:p>
            <a:pPr>
              <a:defRPr/>
            </a:pPr>
            <a:r>
              <a:rPr lang="en-US" altLang="ja-JP" sz="2000" dirty="0" err="1"/>
              <a:t>calloc</a:t>
            </a:r>
            <a:r>
              <a:rPr lang="ja-JP" altLang="en-US" sz="2000" dirty="0"/>
              <a:t>関数呼び出し時に</a:t>
            </a:r>
            <a:r>
              <a:rPr lang="en-US" altLang="ja-JP" sz="2000" dirty="0" err="1"/>
              <a:t>int</a:t>
            </a:r>
            <a:r>
              <a:rPr lang="ja-JP" altLang="en-US" sz="2000" dirty="0"/>
              <a:t>型の長さ</a:t>
            </a:r>
            <a:r>
              <a:rPr lang="en-US" altLang="ja-JP" sz="2000" dirty="0"/>
              <a:t>1</a:t>
            </a:r>
            <a:r>
              <a:rPr lang="ja-JP" altLang="en-US" sz="2000" dirty="0"/>
              <a:t>の配列の領域が確保され、その先頭要素へのポインタが</a:t>
            </a:r>
            <a:r>
              <a:rPr lang="en-US" altLang="ja-JP" sz="2000" dirty="0"/>
              <a:t>p</a:t>
            </a:r>
            <a:r>
              <a:rPr lang="ja-JP" altLang="en-US" sz="2000" dirty="0"/>
              <a:t>に代入される。</a:t>
            </a:r>
            <a:endParaRPr lang="en-US" altLang="ja-JP" sz="2000" dirty="0"/>
          </a:p>
          <a:p>
            <a:r>
              <a:rPr lang="en-US" altLang="ja-JP" sz="2000" dirty="0"/>
              <a:t>       p = </a:t>
            </a:r>
            <a:r>
              <a:rPr lang="en-US" altLang="ja-JP" sz="2000" dirty="0" err="1"/>
              <a:t>calloc</a:t>
            </a:r>
            <a:r>
              <a:rPr lang="en-US" altLang="ja-JP" sz="2000" dirty="0"/>
              <a:t> (1, </a:t>
            </a:r>
            <a:r>
              <a:rPr lang="en-US" altLang="ja-JP" sz="2000" dirty="0" err="1"/>
              <a:t>sizeof</a:t>
            </a:r>
            <a:r>
              <a:rPr lang="en-US" altLang="ja-JP" sz="2000" dirty="0"/>
              <a:t> (</a:t>
            </a:r>
            <a:r>
              <a:rPr lang="en-US" altLang="ja-JP" sz="2000" dirty="0" err="1"/>
              <a:t>int</a:t>
            </a:r>
            <a:r>
              <a:rPr lang="en-US" altLang="ja-JP" sz="2000" dirty="0"/>
              <a:t>) ); </a:t>
            </a:r>
            <a:endParaRPr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a:t>
            </a:r>
            <a:r>
              <a:rPr kumimoji="1" lang="en-US" altLang="ja-JP" dirty="0" err="1"/>
              <a:t>izeof</a:t>
            </a:r>
            <a:r>
              <a:rPr kumimoji="1" lang="ja-JP" altLang="en-US" dirty="0"/>
              <a:t>演算子</a:t>
            </a:r>
          </a:p>
        </p:txBody>
      </p:sp>
      <p:sp>
        <p:nvSpPr>
          <p:cNvPr id="4" name="テキスト ボックス 3"/>
          <p:cNvSpPr txBox="1"/>
          <p:nvPr/>
        </p:nvSpPr>
        <p:spPr>
          <a:xfrm>
            <a:off x="1000100" y="1428736"/>
            <a:ext cx="7500990" cy="830997"/>
          </a:xfrm>
          <a:prstGeom prst="rect">
            <a:avLst/>
          </a:prstGeom>
          <a:noFill/>
        </p:spPr>
        <p:txBody>
          <a:bodyPr wrap="square" rtlCol="0">
            <a:spAutoFit/>
          </a:bodyPr>
          <a:lstStyle/>
          <a:p>
            <a:r>
              <a:rPr lang="en-US" altLang="ja-JP" sz="2400" dirty="0" err="1"/>
              <a:t>s</a:t>
            </a:r>
            <a:r>
              <a:rPr kumimoji="1" lang="en-US" altLang="ja-JP" sz="2400" dirty="0" err="1"/>
              <a:t>izeof</a:t>
            </a:r>
            <a:r>
              <a:rPr kumimoji="1" lang="ja-JP" altLang="en-US" sz="2400" dirty="0"/>
              <a:t>演算子は、型式</a:t>
            </a:r>
            <a:r>
              <a:rPr kumimoji="1" lang="en-US" altLang="ja-JP" sz="2400" dirty="0"/>
              <a:t>(type expression)</a:t>
            </a:r>
            <a:r>
              <a:rPr kumimoji="1" lang="ja-JP" altLang="en-US" sz="2400" dirty="0"/>
              <a:t>を引数にとる。評価結果は、その型のサイズである。</a:t>
            </a:r>
          </a:p>
        </p:txBody>
      </p:sp>
      <p:sp>
        <p:nvSpPr>
          <p:cNvPr id="5" name="テキスト ボックス 4"/>
          <p:cNvSpPr txBox="1"/>
          <p:nvPr/>
        </p:nvSpPr>
        <p:spPr>
          <a:xfrm>
            <a:off x="1428727" y="2428868"/>
            <a:ext cx="800219" cy="461665"/>
          </a:xfrm>
          <a:prstGeom prst="rect">
            <a:avLst/>
          </a:prstGeom>
          <a:noFill/>
        </p:spPr>
        <p:txBody>
          <a:bodyPr wrap="none" rtlCol="0">
            <a:spAutoFit/>
          </a:bodyPr>
          <a:lstStyle/>
          <a:p>
            <a:r>
              <a:rPr kumimoji="1" lang="ja-JP" altLang="en-US" sz="2400" dirty="0"/>
              <a:t>構文</a:t>
            </a:r>
          </a:p>
        </p:txBody>
      </p:sp>
      <p:sp>
        <p:nvSpPr>
          <p:cNvPr id="6" name="テキスト ボックス 5"/>
          <p:cNvSpPr txBox="1"/>
          <p:nvPr/>
        </p:nvSpPr>
        <p:spPr>
          <a:xfrm>
            <a:off x="2214545" y="2928934"/>
            <a:ext cx="1771126" cy="461665"/>
          </a:xfrm>
          <a:prstGeom prst="rect">
            <a:avLst/>
          </a:prstGeom>
          <a:solidFill>
            <a:srgbClr val="FFFF00"/>
          </a:solidFill>
          <a:ln>
            <a:solidFill>
              <a:schemeClr val="tx1"/>
            </a:solidFill>
          </a:ln>
        </p:spPr>
        <p:txBody>
          <a:bodyPr wrap="none" rtlCol="0">
            <a:spAutoFit/>
          </a:bodyPr>
          <a:lstStyle/>
          <a:p>
            <a:r>
              <a:rPr lang="en-US" altLang="ja-JP" sz="2400" dirty="0" err="1"/>
              <a:t>s</a:t>
            </a:r>
            <a:r>
              <a:rPr kumimoji="1" lang="en-US" altLang="ja-JP" sz="2400" dirty="0" err="1"/>
              <a:t>izeof</a:t>
            </a:r>
            <a:r>
              <a:rPr kumimoji="1" lang="en-US" altLang="ja-JP" sz="2400" dirty="0"/>
              <a:t> (</a:t>
            </a:r>
            <a:r>
              <a:rPr kumimoji="1" lang="ja-JP" altLang="en-US" sz="2400" dirty="0"/>
              <a:t>型式</a:t>
            </a:r>
            <a:r>
              <a:rPr kumimoji="1" lang="en-US" altLang="ja-JP" sz="2400" dirty="0"/>
              <a:t>)</a:t>
            </a:r>
            <a:endParaRPr kumimoji="1" lang="ja-JP" altLang="en-US" sz="2400" dirty="0"/>
          </a:p>
        </p:txBody>
      </p:sp>
      <p:sp>
        <p:nvSpPr>
          <p:cNvPr id="7" name="テキスト ボックス 6"/>
          <p:cNvSpPr txBox="1"/>
          <p:nvPr/>
        </p:nvSpPr>
        <p:spPr>
          <a:xfrm>
            <a:off x="1428727" y="3500438"/>
            <a:ext cx="800219" cy="461665"/>
          </a:xfrm>
          <a:prstGeom prst="rect">
            <a:avLst/>
          </a:prstGeom>
          <a:noFill/>
        </p:spPr>
        <p:txBody>
          <a:bodyPr wrap="none" rtlCol="0">
            <a:spAutoFit/>
          </a:bodyPr>
          <a:lstStyle/>
          <a:p>
            <a:r>
              <a:rPr lang="ja-JP" altLang="en-US" sz="2400" dirty="0"/>
              <a:t>意味</a:t>
            </a:r>
            <a:endParaRPr kumimoji="1" lang="en-US" altLang="ja-JP" sz="2400" dirty="0"/>
          </a:p>
        </p:txBody>
      </p:sp>
      <p:sp>
        <p:nvSpPr>
          <p:cNvPr id="8" name="テキスト ボックス 7"/>
          <p:cNvSpPr txBox="1"/>
          <p:nvPr/>
        </p:nvSpPr>
        <p:spPr>
          <a:xfrm>
            <a:off x="2214546" y="4000504"/>
            <a:ext cx="5286412" cy="461665"/>
          </a:xfrm>
          <a:prstGeom prst="rect">
            <a:avLst/>
          </a:prstGeom>
          <a:solidFill>
            <a:srgbClr val="92D050"/>
          </a:solidFill>
          <a:ln>
            <a:solidFill>
              <a:schemeClr val="tx1"/>
            </a:solidFill>
          </a:ln>
        </p:spPr>
        <p:txBody>
          <a:bodyPr wrap="square" rtlCol="0">
            <a:spAutoFit/>
          </a:bodyPr>
          <a:lstStyle/>
          <a:p>
            <a:r>
              <a:rPr lang="en-US" altLang="ja-JP" sz="2400" dirty="0" err="1"/>
              <a:t>s</a:t>
            </a:r>
            <a:r>
              <a:rPr kumimoji="1" lang="en-US" altLang="ja-JP" sz="2400" dirty="0" err="1"/>
              <a:t>izeof</a:t>
            </a:r>
            <a:r>
              <a:rPr kumimoji="1" lang="en-US" altLang="ja-JP" sz="2400" dirty="0"/>
              <a:t> (t)</a:t>
            </a:r>
            <a:r>
              <a:rPr lang="ja-JP" altLang="en-US" sz="2400" dirty="0"/>
              <a:t> の評価結果は</a:t>
            </a:r>
            <a:r>
              <a:rPr lang="en-US" altLang="ja-JP" sz="2400" dirty="0"/>
              <a:t>t</a:t>
            </a:r>
            <a:r>
              <a:rPr lang="ja-JP" altLang="en-US" sz="2400" dirty="0"/>
              <a:t>のサイズである</a:t>
            </a:r>
            <a:endParaRPr kumimoji="1" lang="ja-JP" altLang="en-US" sz="2400" dirty="0"/>
          </a:p>
        </p:txBody>
      </p:sp>
      <p:sp>
        <p:nvSpPr>
          <p:cNvPr id="9" name="テキスト ボックス 8"/>
          <p:cNvSpPr txBox="1"/>
          <p:nvPr/>
        </p:nvSpPr>
        <p:spPr>
          <a:xfrm>
            <a:off x="1115616" y="4653136"/>
            <a:ext cx="7029994" cy="1938992"/>
          </a:xfrm>
          <a:prstGeom prst="rect">
            <a:avLst/>
          </a:prstGeom>
          <a:noFill/>
        </p:spPr>
        <p:txBody>
          <a:bodyPr wrap="square" rtlCol="0">
            <a:spAutoFit/>
          </a:bodyPr>
          <a:lstStyle/>
          <a:p>
            <a:r>
              <a:rPr lang="ja-JP" altLang="en-US" sz="2400" dirty="0"/>
              <a:t>型式は、</a:t>
            </a:r>
            <a:r>
              <a:rPr lang="en-US" altLang="ja-JP" sz="2400" dirty="0" err="1"/>
              <a:t>int</a:t>
            </a:r>
            <a:r>
              <a:rPr lang="en-US" altLang="ja-JP" sz="2400" dirty="0"/>
              <a:t>, double, char</a:t>
            </a:r>
            <a:r>
              <a:rPr lang="ja-JP" altLang="en-US" sz="2400" dirty="0"/>
              <a:t>等の基本型、</a:t>
            </a:r>
            <a:r>
              <a:rPr lang="en-US" altLang="ja-JP" sz="2400" dirty="0" err="1"/>
              <a:t>int</a:t>
            </a:r>
            <a:r>
              <a:rPr lang="en-US" altLang="ja-JP" sz="2400" dirty="0"/>
              <a:t> [3]</a:t>
            </a:r>
            <a:r>
              <a:rPr lang="ja-JP" altLang="en-US" sz="2400" dirty="0"/>
              <a:t>等の配列型、</a:t>
            </a:r>
            <a:r>
              <a:rPr lang="en-US" altLang="ja-JP" sz="2400" dirty="0" err="1"/>
              <a:t>struct</a:t>
            </a:r>
            <a:r>
              <a:rPr lang="en-US" altLang="ja-JP" sz="2400" dirty="0"/>
              <a:t> {</a:t>
            </a:r>
            <a:r>
              <a:rPr lang="en-US" altLang="ja-JP" sz="2400" dirty="0" err="1"/>
              <a:t>int</a:t>
            </a:r>
            <a:r>
              <a:rPr lang="en-US" altLang="ja-JP" sz="2400" dirty="0"/>
              <a:t> </a:t>
            </a:r>
            <a:r>
              <a:rPr lang="en-US" altLang="ja-JP" sz="2400" dirty="0" err="1"/>
              <a:t>px</a:t>
            </a:r>
            <a:r>
              <a:rPr lang="en-US" altLang="ja-JP" sz="2400" dirty="0"/>
              <a:t>; </a:t>
            </a:r>
            <a:r>
              <a:rPr lang="en-US" altLang="ja-JP" sz="2400" dirty="0" err="1"/>
              <a:t>int</a:t>
            </a:r>
            <a:r>
              <a:rPr lang="en-US" altLang="ja-JP" sz="2400" dirty="0"/>
              <a:t> </a:t>
            </a:r>
            <a:r>
              <a:rPr lang="en-US" altLang="ja-JP" sz="2400" dirty="0" err="1"/>
              <a:t>py</a:t>
            </a:r>
            <a:r>
              <a:rPr lang="en-US" altLang="ja-JP" sz="2400" dirty="0"/>
              <a:t>;} </a:t>
            </a:r>
            <a:r>
              <a:rPr lang="ja-JP" altLang="en-US" sz="2400" dirty="0"/>
              <a:t>等の構造体型、</a:t>
            </a:r>
            <a:r>
              <a:rPr lang="en-US" altLang="ja-JP" sz="2400" dirty="0" err="1"/>
              <a:t>int</a:t>
            </a:r>
            <a:r>
              <a:rPr lang="en-US" altLang="ja-JP" sz="2400" dirty="0"/>
              <a:t> *</a:t>
            </a:r>
            <a:r>
              <a:rPr lang="ja-JP" altLang="en-US" sz="2400" dirty="0"/>
              <a:t>等のポインタ型、</a:t>
            </a:r>
            <a:r>
              <a:rPr lang="en-US" altLang="ja-JP" sz="2400" dirty="0"/>
              <a:t> </a:t>
            </a:r>
            <a:r>
              <a:rPr lang="en-US" altLang="ja-JP" sz="2400" dirty="0" err="1"/>
              <a:t>typedef</a:t>
            </a:r>
            <a:r>
              <a:rPr lang="ja-JP" altLang="en-US" sz="2400" dirty="0"/>
              <a:t>で定義した型名、あるいはこれらの組み合わせなどである。詳しくは教科書あるいは規格書を参照。</a:t>
            </a:r>
            <a:endParaRPr kumimoji="1" lang="ja-JP" altLang="en-US"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TotalTime>
  <Words>6247</Words>
  <Application>Microsoft Macintosh PowerPoint</Application>
  <PresentationFormat>画面に合わせる (4:3)</PresentationFormat>
  <Paragraphs>622</Paragraphs>
  <Slides>53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53</vt:i4>
      </vt:variant>
    </vt:vector>
  </HeadingPairs>
  <TitlesOfParts>
    <vt:vector size="60" baseType="lpstr">
      <vt:lpstr>ＭＳ Ｐゴシック</vt:lpstr>
      <vt:lpstr>News Gothic</vt:lpstr>
      <vt:lpstr>Arial</vt:lpstr>
      <vt:lpstr>Calibri</vt:lpstr>
      <vt:lpstr>Courier New</vt:lpstr>
      <vt:lpstr>Wingdings</vt:lpstr>
      <vt:lpstr>Office テーマ</vt:lpstr>
      <vt:lpstr>プログラミング入門２</vt:lpstr>
      <vt:lpstr>今日の内容</vt:lpstr>
      <vt:lpstr>動的な記憶域確保</vt:lpstr>
      <vt:lpstr>ヒープ領域(heap)</vt:lpstr>
      <vt:lpstr>calloc関数</vt:lpstr>
      <vt:lpstr>ヌルポインタ（空ポインタ）</vt:lpstr>
      <vt:lpstr>例（打ち込んで確認）</vt:lpstr>
      <vt:lpstr>解説</vt:lpstr>
      <vt:lpstr>sizeof演算子</vt:lpstr>
      <vt:lpstr>例（打ち込んで確認）</vt:lpstr>
      <vt:lpstr>void へのポインタ型</vt:lpstr>
      <vt:lpstr>free関数 :  記憶域の解放</vt:lpstr>
      <vt:lpstr>例</vt:lpstr>
      <vt:lpstr>確保した領域へキーボードからの入力を書き込む例（打ち込んで確認）</vt:lpstr>
      <vt:lpstr>1次元配列の動的確保</vt:lpstr>
      <vt:lpstr>例（打ち込んで確認）</vt:lpstr>
      <vt:lpstr>リスト（新・明解C言語実践編12章参照）</vt:lpstr>
      <vt:lpstr>リストの要素1つ分のデータ構造</vt:lpstr>
      <vt:lpstr>リストの例</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発展課題３</vt:lpstr>
      <vt:lpstr>発展課題４</vt:lpstr>
      <vt:lpstr>発展課題５</vt:lpstr>
      <vt:lpstr>発展課題６</vt:lpstr>
      <vt:lpstr> 発展課題1の補足: 構造体配列の動的確保 （2次元の点の座標での例）</vt:lpstr>
      <vt:lpstr>scanfについて</vt:lpstr>
      <vt:lpstr>scanfについて（続き）</vt:lpstr>
      <vt:lpstr>参考課題１</vt:lpstr>
      <vt:lpstr>参考課題１  解答例</vt:lpstr>
      <vt:lpstr>参考課題２</vt:lpstr>
      <vt:lpstr>参考課題２の解答例</vt:lpstr>
      <vt:lpstr>参考課題３</vt:lpstr>
      <vt:lpstr>参考課題３の解答例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篠埜　功</cp:lastModifiedBy>
  <cp:revision>555</cp:revision>
  <dcterms:created xsi:type="dcterms:W3CDTF">2009-12-04T09:18:28Z</dcterms:created>
  <dcterms:modified xsi:type="dcterms:W3CDTF">2021-12-06T06:49:41Z</dcterms:modified>
</cp:coreProperties>
</file>