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8" r:id="rId3"/>
    <p:sldId id="264" r:id="rId4"/>
    <p:sldId id="276" r:id="rId5"/>
    <p:sldId id="265" r:id="rId6"/>
    <p:sldId id="266" r:id="rId7"/>
    <p:sldId id="267" r:id="rId8"/>
    <p:sldId id="268" r:id="rId9"/>
    <p:sldId id="269" r:id="rId10"/>
    <p:sldId id="273" r:id="rId11"/>
    <p:sldId id="280" r:id="rId12"/>
    <p:sldId id="272" r:id="rId13"/>
    <p:sldId id="287" r:id="rId14"/>
    <p:sldId id="288" r:id="rId15"/>
    <p:sldId id="289" r:id="rId16"/>
    <p:sldId id="290" r:id="rId17"/>
    <p:sldId id="291" r:id="rId18"/>
    <p:sldId id="292" r:id="rId19"/>
    <p:sldId id="293" r:id="rId20"/>
    <p:sldId id="274" r:id="rId21"/>
    <p:sldId id="275" r:id="rId22"/>
    <p:sldId id="277" r:id="rId23"/>
    <p:sldId id="283" r:id="rId24"/>
    <p:sldId id="278" r:id="rId25"/>
    <p:sldId id="279" r:id="rId26"/>
    <p:sldId id="281" r:id="rId27"/>
    <p:sldId id="304" r:id="rId28"/>
    <p:sldId id="282" r:id="rId29"/>
    <p:sldId id="300" r:id="rId30"/>
    <p:sldId id="305" r:id="rId31"/>
    <p:sldId id="306" r:id="rId32"/>
    <p:sldId id="285" r:id="rId33"/>
    <p:sldId id="286" r:id="rId34"/>
    <p:sldId id="302" r:id="rId35"/>
    <p:sldId id="294" r:id="rId36"/>
    <p:sldId id="297" r:id="rId37"/>
    <p:sldId id="298" r:id="rId38"/>
    <p:sldId id="299"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p:cViewPr varScale="1">
        <p:scale>
          <a:sx n="106" d="100"/>
          <a:sy n="106" d="100"/>
        </p:scale>
        <p:origin x="180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72D61F-AA85-411F-B823-1B19AE9269A4}" type="datetimeFigureOut">
              <a:rPr kumimoji="1" lang="ja-JP" altLang="en-US" smtClean="0"/>
              <a:pPr/>
              <a:t>2021/10/17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7D714-A019-4AFD-8B32-1CA20942078A}" type="slidenum">
              <a:rPr kumimoji="1" lang="ja-JP" altLang="en-US" smtClean="0"/>
              <a:pPr/>
              <a:t>‹#›</a:t>
            </a:fld>
            <a:endParaRPr kumimoji="1" lang="ja-JP" altLang="en-US"/>
          </a:p>
        </p:txBody>
      </p:sp>
    </p:spTree>
    <p:extLst>
      <p:ext uri="{BB962C8B-B14F-4D97-AF65-F5344CB8AC3E}">
        <p14:creationId xmlns:p14="http://schemas.microsoft.com/office/powerpoint/2010/main" val="36848428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D67D714-A019-4AFD-8B32-1CA20942078A}"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0210E9-32C0-4038-8A44-8E520BD51458}" type="slidenum">
              <a:rPr kumimoji="1" lang="ja-JP" altLang="en-US" smtClean="0"/>
              <a:pPr/>
              <a:t>19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D67D714-A019-4AFD-8B32-1CA20942078A}" type="slidenum">
              <a:rPr kumimoji="1" lang="ja-JP" altLang="en-US" smtClean="0"/>
              <a:pPr/>
              <a:t>30</a:t>
            </a:fld>
            <a:endParaRPr kumimoji="1" lang="ja-JP" altLang="en-US"/>
          </a:p>
        </p:txBody>
      </p:sp>
    </p:spTree>
    <p:extLst>
      <p:ext uri="{BB962C8B-B14F-4D97-AF65-F5344CB8AC3E}">
        <p14:creationId xmlns:p14="http://schemas.microsoft.com/office/powerpoint/2010/main" val="1235258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2021/10/17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gutenberg.org/files/1513/1513-0.tx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928670"/>
            <a:ext cx="7818662" cy="4156514"/>
          </a:xfrm>
        </p:spPr>
        <p:txBody>
          <a:bodyPr>
            <a:normAutofit fontScale="90000"/>
          </a:bodyPr>
          <a:lstStyle/>
          <a:p>
            <a:r>
              <a:rPr kumimoji="1" lang="ja-JP" altLang="en-US" dirty="0"/>
              <a:t>プログラミング入門２</a:t>
            </a:r>
            <a:br>
              <a:rPr kumimoji="1" lang="en-US" altLang="ja-JP" dirty="0"/>
            </a:br>
            <a:r>
              <a:rPr lang="ja-JP" altLang="en-US" dirty="0"/>
              <a:t>第４回</a:t>
            </a:r>
            <a:br>
              <a:rPr lang="en-US" altLang="ja-JP" dirty="0"/>
            </a:br>
            <a:br>
              <a:rPr lang="en-US" altLang="ja-JP" dirty="0"/>
            </a:br>
            <a:r>
              <a:rPr lang="ja-JP" altLang="en-US" dirty="0"/>
              <a:t>配列</a:t>
            </a:r>
            <a:br>
              <a:rPr lang="en-US" altLang="ja-JP" dirty="0"/>
            </a:br>
            <a:r>
              <a:rPr lang="en-US" altLang="ja-JP" dirty="0"/>
              <a:t>for</a:t>
            </a:r>
            <a:r>
              <a:rPr lang="ja-JP" altLang="en-US" dirty="0"/>
              <a:t>文</a:t>
            </a:r>
            <a:br>
              <a:rPr lang="en-US" altLang="ja-JP" dirty="0"/>
            </a:br>
            <a:r>
              <a:rPr lang="ja-JP" altLang="en-US" dirty="0"/>
              <a:t>変数宣言</a:t>
            </a:r>
            <a:br>
              <a:rPr lang="en-US" altLang="ja-JP" dirty="0"/>
            </a:br>
            <a:r>
              <a:rPr lang="ja-JP" altLang="en-US" dirty="0"/>
              <a:t>初期化</a:t>
            </a:r>
            <a:endParaRPr kumimoji="1" lang="ja-JP" altLang="en-US" dirty="0"/>
          </a:p>
        </p:txBody>
      </p:sp>
      <p:sp>
        <p:nvSpPr>
          <p:cNvPr id="4" name="テキスト ボックス 3"/>
          <p:cNvSpPr txBox="1"/>
          <p:nvPr/>
        </p:nvSpPr>
        <p:spPr>
          <a:xfrm>
            <a:off x="2571736" y="5570076"/>
            <a:ext cx="3541354"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a:t>
            </a:r>
            <a:r>
              <a:rPr lang="en-US" altLang="ja-JP" dirty="0"/>
              <a:t>2</a:t>
            </a:r>
            <a:r>
              <a:rPr lang="ja-JP" altLang="en-US" dirty="0"/>
              <a:t>）</a:t>
            </a:r>
            <a:endParaRPr kumimoji="1" lang="ja-JP" altLang="en-US" dirty="0"/>
          </a:p>
        </p:txBody>
      </p:sp>
      <p:sp>
        <p:nvSpPr>
          <p:cNvPr id="4" name="テキスト ボックス 3"/>
          <p:cNvSpPr txBox="1"/>
          <p:nvPr/>
        </p:nvSpPr>
        <p:spPr>
          <a:xfrm>
            <a:off x="928663" y="1643050"/>
            <a:ext cx="7000923" cy="2308324"/>
          </a:xfrm>
          <a:prstGeom prst="rect">
            <a:avLst/>
          </a:prstGeom>
          <a:noFill/>
        </p:spPr>
        <p:txBody>
          <a:bodyPr wrap="square" rtlCol="0">
            <a:spAutoFit/>
          </a:bodyPr>
          <a:lstStyle/>
          <a:p>
            <a:r>
              <a:rPr kumimoji="1" lang="ja-JP" altLang="en-US" sz="2400" dirty="0"/>
              <a:t>配列の初期化において、右辺の要素数が少ないときは、足りない</a:t>
            </a:r>
            <a:r>
              <a:rPr lang="ja-JP" altLang="en-US" sz="2400" dirty="0"/>
              <a:t>部分は</a:t>
            </a:r>
            <a:r>
              <a:rPr kumimoji="1" lang="en-US" altLang="ja-JP" sz="2400" dirty="0"/>
              <a:t>0 (double</a:t>
            </a:r>
            <a:r>
              <a:rPr kumimoji="1" lang="ja-JP" altLang="en-US" sz="2400" dirty="0"/>
              <a:t>型の場合は</a:t>
            </a:r>
            <a:r>
              <a:rPr kumimoji="1" lang="en-US" altLang="ja-JP" sz="2400" dirty="0"/>
              <a:t>0.0) </a:t>
            </a:r>
            <a:r>
              <a:rPr kumimoji="1" lang="ja-JP" altLang="en-US" sz="2400" dirty="0"/>
              <a:t>で初期化される。</a:t>
            </a:r>
            <a:r>
              <a:rPr lang="ja-JP" altLang="en-US" sz="2400" dirty="0"/>
              <a:t>たとえば、</a:t>
            </a:r>
            <a:endParaRPr kumimoji="1" lang="en-US" altLang="ja-JP" sz="2400" dirty="0"/>
          </a:p>
          <a:p>
            <a:r>
              <a:rPr lang="en-US" altLang="ja-JP" sz="2400" dirty="0"/>
              <a:t>    </a:t>
            </a:r>
            <a:r>
              <a:rPr lang="en-US" altLang="ja-JP" sz="2400" dirty="0" err="1"/>
              <a:t>int</a:t>
            </a:r>
            <a:r>
              <a:rPr lang="en-US" altLang="ja-JP" sz="2400" dirty="0"/>
              <a:t> a[3] = {10, 5};</a:t>
            </a:r>
          </a:p>
          <a:p>
            <a:r>
              <a:rPr kumimoji="1" lang="ja-JP" altLang="en-US" sz="2400" dirty="0" err="1"/>
              <a:t>のように</a:t>
            </a:r>
            <a:r>
              <a:rPr kumimoji="1" lang="ja-JP" altLang="en-US" sz="2400" dirty="0"/>
              <a:t>書くと、</a:t>
            </a:r>
            <a:r>
              <a:rPr kumimoji="1" lang="en-US" altLang="ja-JP" sz="2400" dirty="0"/>
              <a:t>a[0]</a:t>
            </a:r>
            <a:r>
              <a:rPr kumimoji="1" lang="ja-JP" altLang="en-US" sz="2400" dirty="0"/>
              <a:t>が</a:t>
            </a:r>
            <a:r>
              <a:rPr kumimoji="1" lang="en-US" altLang="ja-JP" sz="2400" dirty="0"/>
              <a:t>10, a[1]</a:t>
            </a:r>
            <a:r>
              <a:rPr kumimoji="1" lang="ja-JP" altLang="en-US" sz="2400" dirty="0"/>
              <a:t>が</a:t>
            </a:r>
            <a:r>
              <a:rPr kumimoji="1" lang="en-US" altLang="ja-JP" sz="2400" dirty="0"/>
              <a:t>5, a[2]</a:t>
            </a:r>
            <a:r>
              <a:rPr kumimoji="1" lang="ja-JP" altLang="en-US" sz="2400" dirty="0"/>
              <a:t>が</a:t>
            </a:r>
            <a:r>
              <a:rPr kumimoji="1" lang="en-US" altLang="ja-JP" sz="2400" dirty="0"/>
              <a:t>0</a:t>
            </a:r>
            <a:r>
              <a:rPr kumimoji="1" lang="ja-JP" altLang="en-US" sz="2400" dirty="0"/>
              <a:t>で初期化される。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a:t>
            </a:r>
            <a:r>
              <a:rPr lang="en-US" altLang="ja-JP" dirty="0"/>
              <a:t>3</a:t>
            </a:r>
            <a:r>
              <a:rPr lang="ja-JP" altLang="en-US" dirty="0"/>
              <a:t>）</a:t>
            </a:r>
            <a:endParaRPr kumimoji="1" lang="ja-JP" altLang="en-US" dirty="0"/>
          </a:p>
        </p:txBody>
      </p:sp>
      <p:sp>
        <p:nvSpPr>
          <p:cNvPr id="4" name="テキスト ボックス 3"/>
          <p:cNvSpPr txBox="1"/>
          <p:nvPr/>
        </p:nvSpPr>
        <p:spPr>
          <a:xfrm>
            <a:off x="928663" y="1643050"/>
            <a:ext cx="7000923" cy="2308324"/>
          </a:xfrm>
          <a:prstGeom prst="rect">
            <a:avLst/>
          </a:prstGeom>
          <a:noFill/>
        </p:spPr>
        <p:txBody>
          <a:bodyPr wrap="square" rtlCol="0">
            <a:spAutoFit/>
          </a:bodyPr>
          <a:lstStyle/>
          <a:p>
            <a:r>
              <a:rPr kumimoji="1" lang="ja-JP" altLang="en-US" sz="2400" dirty="0"/>
              <a:t>配列の初期化において、右辺に初期化子がある場合、要素数を省略できる。例えば、</a:t>
            </a:r>
            <a:endParaRPr kumimoji="1" lang="en-US" altLang="ja-JP" sz="2400" dirty="0"/>
          </a:p>
          <a:p>
            <a:r>
              <a:rPr lang="en-US" altLang="ja-JP" sz="2400" dirty="0"/>
              <a:t>    </a:t>
            </a:r>
            <a:r>
              <a:rPr lang="en-US" altLang="ja-JP" sz="2400" dirty="0" err="1"/>
              <a:t>int</a:t>
            </a:r>
            <a:r>
              <a:rPr lang="en-US" altLang="ja-JP" sz="2400" dirty="0"/>
              <a:t> a [ ] = {10, 5, 7};</a:t>
            </a:r>
          </a:p>
          <a:p>
            <a:r>
              <a:rPr kumimoji="1" lang="ja-JP" altLang="en-US" sz="2400" dirty="0" err="1"/>
              <a:t>のように</a:t>
            </a:r>
            <a:r>
              <a:rPr kumimoji="1" lang="ja-JP" altLang="en-US" sz="2400" dirty="0"/>
              <a:t>書くと、</a:t>
            </a:r>
            <a:endParaRPr kumimoji="1" lang="en-US" altLang="ja-JP" sz="2400" dirty="0"/>
          </a:p>
          <a:p>
            <a:r>
              <a:rPr lang="en-US" altLang="ja-JP" sz="2400" dirty="0"/>
              <a:t>    </a:t>
            </a:r>
            <a:r>
              <a:rPr lang="en-US" altLang="ja-JP" sz="2400" dirty="0" err="1"/>
              <a:t>int</a:t>
            </a:r>
            <a:r>
              <a:rPr lang="en-US" altLang="ja-JP" sz="2400" dirty="0"/>
              <a:t> a [3] = {10, 5, 7};</a:t>
            </a:r>
          </a:p>
          <a:p>
            <a:r>
              <a:rPr lang="ja-JP" altLang="en-US" sz="2400" dirty="0"/>
              <a:t>と書いたのと同じ意味になる。</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285728"/>
            <a:ext cx="8229600" cy="725470"/>
          </a:xfrm>
        </p:spPr>
        <p:txBody>
          <a:bodyPr>
            <a:normAutofit/>
          </a:bodyPr>
          <a:lstStyle/>
          <a:p>
            <a:r>
              <a:rPr lang="ja-JP" altLang="en-US" sz="3600" dirty="0"/>
              <a:t>例（打ち込んで確認）</a:t>
            </a:r>
            <a:endParaRPr kumimoji="1" lang="ja-JP" altLang="en-US" sz="3600" dirty="0"/>
          </a:p>
        </p:txBody>
      </p:sp>
      <p:sp>
        <p:nvSpPr>
          <p:cNvPr id="4" name="テキスト ボックス 3"/>
          <p:cNvSpPr txBox="1"/>
          <p:nvPr/>
        </p:nvSpPr>
        <p:spPr>
          <a:xfrm>
            <a:off x="954312" y="1037050"/>
            <a:ext cx="6858048" cy="5262979"/>
          </a:xfrm>
          <a:prstGeom prst="rect">
            <a:avLst/>
          </a:prstGeom>
          <a:noFill/>
          <a:ln>
            <a:solidFill>
              <a:schemeClr val="tx1"/>
            </a:solidFill>
          </a:ln>
        </p:spPr>
        <p:txBody>
          <a:bodyPr wrap="square" rtlCol="0">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a[3] = {10,5};</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b[3]</a:t>
            </a:r>
            <a:r>
              <a:rPr lang="ja-JP" altLang="en-US" sz="2400" dirty="0">
                <a:solidFill>
                  <a:srgbClr val="FF0000"/>
                </a:solidFill>
              </a:rPr>
              <a:t> </a:t>
            </a:r>
            <a:r>
              <a:rPr lang="en-US" altLang="ja-JP" sz="2400" dirty="0">
                <a:solidFill>
                  <a:srgbClr val="FF0000"/>
                </a:solidFill>
              </a:rPr>
              <a:t>= {0};</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c[ ] = {3,4,5};</a:t>
            </a:r>
          </a:p>
          <a:p>
            <a:r>
              <a:rPr lang="en-US" altLang="ja-JP" sz="2400" dirty="0"/>
              <a:t>    </a:t>
            </a:r>
            <a:r>
              <a:rPr lang="en-US" altLang="ja-JP" sz="2400" dirty="0" err="1"/>
              <a:t>int</a:t>
            </a:r>
            <a:r>
              <a:rPr lang="en-US" altLang="ja-JP" sz="2400" dirty="0"/>
              <a:t> </a:t>
            </a:r>
            <a:r>
              <a:rPr lang="en-US" altLang="ja-JP" sz="2400" dirty="0" err="1"/>
              <a:t>i</a:t>
            </a:r>
            <a:r>
              <a:rPr lang="en-US" altLang="ja-JP" sz="2400" dirty="0"/>
              <a:t>=0;</a:t>
            </a:r>
          </a:p>
          <a:p>
            <a:r>
              <a:rPr lang="en-US" altLang="ja-JP" sz="2400" dirty="0"/>
              <a:t>    while (</a:t>
            </a:r>
            <a:r>
              <a:rPr lang="en-US" altLang="ja-JP" sz="2400" dirty="0" err="1"/>
              <a:t>i</a:t>
            </a:r>
            <a:r>
              <a:rPr lang="en-US" altLang="ja-JP" sz="2400" dirty="0"/>
              <a:t>&lt;3) {</a:t>
            </a:r>
          </a:p>
          <a:p>
            <a:r>
              <a:rPr lang="en-US" altLang="ja-JP" sz="2400" dirty="0"/>
              <a:t>        </a:t>
            </a:r>
            <a:r>
              <a:rPr lang="en-US" altLang="ja-JP" sz="2400" dirty="0" err="1"/>
              <a:t>printf</a:t>
            </a:r>
            <a:r>
              <a:rPr lang="en-US" altLang="ja-JP" sz="2400" dirty="0"/>
              <a:t> ("a[%d] = %d\n", </a:t>
            </a:r>
            <a:r>
              <a:rPr lang="en-US" altLang="ja-JP" sz="2400" dirty="0" err="1"/>
              <a:t>i</a:t>
            </a:r>
            <a:r>
              <a:rPr lang="en-US" altLang="ja-JP" sz="2400" dirty="0"/>
              <a:t>, a[</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("b[%d] = %d\n", </a:t>
            </a:r>
            <a:r>
              <a:rPr lang="en-US" altLang="ja-JP" sz="2400" dirty="0" err="1"/>
              <a:t>i</a:t>
            </a:r>
            <a:r>
              <a:rPr lang="en-US" altLang="ja-JP" sz="2400" dirty="0"/>
              <a:t>, b[</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("c[%d] = %d\n", </a:t>
            </a:r>
            <a:r>
              <a:rPr lang="en-US" altLang="ja-JP" sz="2400" dirty="0" err="1"/>
              <a:t>i</a:t>
            </a:r>
            <a:r>
              <a:rPr lang="en-US" altLang="ja-JP" sz="2400" dirty="0"/>
              <a:t>, c[</a:t>
            </a:r>
            <a:r>
              <a:rPr lang="en-US" altLang="ja-JP" sz="2400" dirty="0" err="1"/>
              <a:t>i</a:t>
            </a:r>
            <a:r>
              <a:rPr lang="en-US" altLang="ja-JP" sz="2400" dirty="0"/>
              <a:t>]);</a:t>
            </a:r>
          </a:p>
          <a:p>
            <a:r>
              <a:rPr lang="en-US" altLang="ja-JP" sz="2400" dirty="0"/>
              <a:t>        </a:t>
            </a:r>
            <a:r>
              <a:rPr lang="en-US" altLang="ja-JP" sz="2400" dirty="0" err="1"/>
              <a:t>i</a:t>
            </a:r>
            <a:r>
              <a:rPr lang="en-US" altLang="ja-JP" sz="2400" dirty="0"/>
              <a:t>=i+1;</a:t>
            </a:r>
          </a:p>
          <a:p>
            <a:r>
              <a:rPr lang="en-US" altLang="ja-JP" sz="2400" dirty="0"/>
              <a:t>    }</a:t>
            </a:r>
          </a:p>
          <a:p>
            <a:r>
              <a:rPr lang="en-US" altLang="ja-JP" sz="2400" dirty="0"/>
              <a:t>    return 0;</a:t>
            </a:r>
          </a:p>
          <a:p>
            <a:r>
              <a:rPr lang="en-US" altLang="ja-JP" sz="2400" dirty="0"/>
              <a:t>}</a:t>
            </a:r>
          </a:p>
        </p:txBody>
      </p:sp>
      <p:sp>
        <p:nvSpPr>
          <p:cNvPr id="5" name="テキスト ボックス 4"/>
          <p:cNvSpPr txBox="1"/>
          <p:nvPr/>
        </p:nvSpPr>
        <p:spPr>
          <a:xfrm>
            <a:off x="3563888" y="2607295"/>
            <a:ext cx="4680520" cy="461665"/>
          </a:xfrm>
          <a:prstGeom prst="rect">
            <a:avLst/>
          </a:prstGeom>
          <a:solidFill>
            <a:srgbClr val="FFFFFF"/>
          </a:solidFill>
          <a:ln>
            <a:solidFill>
              <a:schemeClr val="tx1"/>
            </a:solidFill>
          </a:ln>
        </p:spPr>
        <p:txBody>
          <a:bodyPr wrap="square" rtlCol="0">
            <a:spAutoFit/>
          </a:bodyPr>
          <a:lstStyle/>
          <a:p>
            <a:r>
              <a:rPr lang="en-US" altLang="ja-JP" sz="2400" dirty="0"/>
              <a:t>b[0], b[1], b[2]</a:t>
            </a:r>
            <a:r>
              <a:rPr lang="en-US" altLang="en-US" sz="2400" dirty="0"/>
              <a:t>が</a:t>
            </a:r>
            <a:r>
              <a:rPr lang="en-US" altLang="ja-JP" sz="2400" dirty="0"/>
              <a:t>0</a:t>
            </a:r>
            <a:r>
              <a:rPr lang="ja-JP" altLang="en-US" sz="2400" dirty="0"/>
              <a:t>で初期化される。</a:t>
            </a:r>
            <a:endParaRPr kumimoji="1" lang="ja-JP" altLang="en-US" sz="2400" dirty="0"/>
          </a:p>
        </p:txBody>
      </p:sp>
      <p:sp>
        <p:nvSpPr>
          <p:cNvPr id="6" name="テキスト ボックス 5"/>
          <p:cNvSpPr txBox="1"/>
          <p:nvPr/>
        </p:nvSpPr>
        <p:spPr>
          <a:xfrm>
            <a:off x="3563888" y="1700808"/>
            <a:ext cx="4896544" cy="830997"/>
          </a:xfrm>
          <a:prstGeom prst="rect">
            <a:avLst/>
          </a:prstGeom>
          <a:solidFill>
            <a:srgbClr val="FFFFFF"/>
          </a:solidFill>
          <a:ln>
            <a:solidFill>
              <a:schemeClr val="tx1"/>
            </a:solidFill>
          </a:ln>
        </p:spPr>
        <p:txBody>
          <a:bodyPr wrap="square" rtlCol="0">
            <a:spAutoFit/>
          </a:bodyPr>
          <a:lstStyle/>
          <a:p>
            <a:r>
              <a:rPr lang="en-US" altLang="ja-JP" sz="2400" dirty="0"/>
              <a:t>a[0]</a:t>
            </a:r>
            <a:r>
              <a:rPr lang="ja-JP" altLang="en-US" sz="2400" dirty="0"/>
              <a:t>が</a:t>
            </a:r>
            <a:r>
              <a:rPr lang="en-US" altLang="ja-JP" sz="2400" dirty="0"/>
              <a:t>10, a[1]</a:t>
            </a:r>
            <a:r>
              <a:rPr lang="ja-JP" altLang="en-US" sz="2400" dirty="0"/>
              <a:t>が</a:t>
            </a:r>
            <a:r>
              <a:rPr lang="en-US" altLang="ja-JP" sz="2400" dirty="0"/>
              <a:t>5, a[2]</a:t>
            </a:r>
            <a:r>
              <a:rPr lang="ja-JP" altLang="en-US" sz="2400" dirty="0"/>
              <a:t>が</a:t>
            </a:r>
            <a:r>
              <a:rPr lang="en-US" altLang="ja-JP" sz="2400" dirty="0"/>
              <a:t>0</a:t>
            </a:r>
            <a:r>
              <a:rPr lang="ja-JP" altLang="en-US" sz="2400" dirty="0"/>
              <a:t>で初期化される。</a:t>
            </a:r>
            <a:endParaRPr kumimoji="1" lang="ja-JP" altLang="en-US" sz="2400" dirty="0"/>
          </a:p>
        </p:txBody>
      </p:sp>
      <p:sp>
        <p:nvSpPr>
          <p:cNvPr id="7" name="テキスト ボックス 6"/>
          <p:cNvSpPr txBox="1"/>
          <p:nvPr/>
        </p:nvSpPr>
        <p:spPr>
          <a:xfrm>
            <a:off x="3563888" y="3140968"/>
            <a:ext cx="5544616" cy="461665"/>
          </a:xfrm>
          <a:prstGeom prst="rect">
            <a:avLst/>
          </a:prstGeom>
          <a:solidFill>
            <a:srgbClr val="FFFFFF"/>
          </a:solidFill>
          <a:ln>
            <a:solidFill>
              <a:schemeClr val="tx1"/>
            </a:solidFill>
          </a:ln>
        </p:spPr>
        <p:txBody>
          <a:bodyPr wrap="square" rtlCol="0">
            <a:spAutoFit/>
          </a:bodyPr>
          <a:lstStyle/>
          <a:p>
            <a:r>
              <a:rPr lang="en-US" altLang="ja-JP" sz="2400" dirty="0"/>
              <a:t>c[0]</a:t>
            </a:r>
            <a:r>
              <a:rPr lang="ja-JP" altLang="en-US" sz="2400" dirty="0"/>
              <a:t>が</a:t>
            </a:r>
            <a:r>
              <a:rPr lang="en-US" altLang="ja-JP" sz="2400" dirty="0"/>
              <a:t>3, c[1]</a:t>
            </a:r>
            <a:r>
              <a:rPr lang="ja-JP" altLang="en-US" sz="2400" dirty="0"/>
              <a:t>が</a:t>
            </a:r>
            <a:r>
              <a:rPr lang="en-US" altLang="ja-JP" sz="2400" dirty="0"/>
              <a:t>4, c[2]</a:t>
            </a:r>
            <a:r>
              <a:rPr lang="ja-JP" altLang="en-US" sz="2400" dirty="0"/>
              <a:t>が</a:t>
            </a:r>
            <a:r>
              <a:rPr lang="en-US" altLang="ja-JP" sz="2400" dirty="0"/>
              <a:t>5</a:t>
            </a:r>
            <a:r>
              <a:rPr lang="ja-JP" altLang="en-US" sz="2400" dirty="0"/>
              <a:t>で初期化される。</a:t>
            </a:r>
            <a:endParaRPr kumimoji="1" lang="ja-JP"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857256"/>
          </a:xfrm>
        </p:spPr>
        <p:txBody>
          <a:bodyPr/>
          <a:lstStyle/>
          <a:p>
            <a:r>
              <a:rPr kumimoji="1" lang="en-US" altLang="ja-JP" dirty="0"/>
              <a:t>for</a:t>
            </a:r>
            <a:r>
              <a:rPr kumimoji="1" lang="ja-JP" altLang="en-US" dirty="0"/>
              <a:t>文</a:t>
            </a:r>
          </a:p>
        </p:txBody>
      </p:sp>
      <p:sp>
        <p:nvSpPr>
          <p:cNvPr id="4" name="テキスト ボックス 3"/>
          <p:cNvSpPr txBox="1"/>
          <p:nvPr/>
        </p:nvSpPr>
        <p:spPr>
          <a:xfrm>
            <a:off x="571472" y="1214422"/>
            <a:ext cx="8143900" cy="1384995"/>
          </a:xfrm>
          <a:prstGeom prst="rect">
            <a:avLst/>
          </a:prstGeom>
          <a:noFill/>
        </p:spPr>
        <p:txBody>
          <a:bodyPr wrap="square" rtlCol="0">
            <a:spAutoFit/>
          </a:bodyPr>
          <a:lstStyle/>
          <a:p>
            <a:r>
              <a:rPr kumimoji="1" lang="ja-JP" altLang="en-US" sz="2800" dirty="0"/>
              <a:t>これまでは繰り返しのための構文としては</a:t>
            </a:r>
            <a:r>
              <a:rPr kumimoji="1" lang="en-US" altLang="ja-JP" sz="2800" dirty="0"/>
              <a:t>while</a:t>
            </a:r>
            <a:r>
              <a:rPr kumimoji="1" lang="ja-JP" altLang="en-US" sz="2800" dirty="0"/>
              <a:t>文を使用していた。繰り返し構文は配列を扱う場合によく使われる。</a:t>
            </a:r>
            <a:endParaRPr kumimoji="1" lang="en-US" altLang="ja-JP" sz="2800" dirty="0"/>
          </a:p>
        </p:txBody>
      </p:sp>
      <p:sp>
        <p:nvSpPr>
          <p:cNvPr id="5" name="正方形/長方形 4"/>
          <p:cNvSpPr/>
          <p:nvPr/>
        </p:nvSpPr>
        <p:spPr>
          <a:xfrm>
            <a:off x="1714480" y="3325371"/>
            <a:ext cx="4585712" cy="2246769"/>
          </a:xfrm>
          <a:prstGeom prst="rect">
            <a:avLst/>
          </a:prstGeom>
          <a:ln>
            <a:solidFill>
              <a:schemeClr val="tx1"/>
            </a:solidFill>
          </a:ln>
        </p:spPr>
        <p:txBody>
          <a:bodyPr wrap="square">
            <a:spAutoFit/>
          </a:bodyPr>
          <a:lstStyle/>
          <a:p>
            <a:r>
              <a:rPr lang="en-US" altLang="ja-JP" sz="2800" dirty="0"/>
              <a:t> </a:t>
            </a:r>
            <a:r>
              <a:rPr lang="en-US" altLang="ja-JP" sz="2800" dirty="0" err="1"/>
              <a:t>i</a:t>
            </a:r>
            <a:r>
              <a:rPr lang="en-US" altLang="ja-JP" sz="2800" dirty="0"/>
              <a:t> = 0;</a:t>
            </a:r>
          </a:p>
          <a:p>
            <a:r>
              <a:rPr lang="en-US" altLang="ja-JP" sz="2800" dirty="0"/>
              <a:t> while (</a:t>
            </a:r>
            <a:r>
              <a:rPr lang="ja-JP" altLang="en-US" sz="2800" dirty="0"/>
              <a:t>条件式</a:t>
            </a:r>
            <a:r>
              <a:rPr lang="en-US" altLang="ja-JP" sz="2800" dirty="0"/>
              <a:t>) {</a:t>
            </a:r>
          </a:p>
          <a:p>
            <a:r>
              <a:rPr lang="en-US" altLang="ja-JP" sz="2800" dirty="0"/>
              <a:t>      … </a:t>
            </a:r>
            <a:r>
              <a:rPr lang="ja-JP" altLang="en-US" sz="2800" dirty="0"/>
              <a:t>配列に関する計算 </a:t>
            </a:r>
            <a:r>
              <a:rPr lang="en-US" altLang="ja-JP" sz="2800" dirty="0"/>
              <a:t>…</a:t>
            </a:r>
          </a:p>
          <a:p>
            <a:r>
              <a:rPr lang="en-US" altLang="ja-JP" sz="2800" dirty="0"/>
              <a:t>      </a:t>
            </a:r>
            <a:r>
              <a:rPr lang="en-US" altLang="ja-JP" sz="2800" dirty="0" err="1"/>
              <a:t>i</a:t>
            </a:r>
            <a:r>
              <a:rPr lang="en-US" altLang="ja-JP" sz="2800" dirty="0"/>
              <a:t> = </a:t>
            </a:r>
            <a:r>
              <a:rPr lang="en-US" altLang="ja-JP" sz="2800" dirty="0" err="1"/>
              <a:t>i</a:t>
            </a:r>
            <a:r>
              <a:rPr lang="en-US" altLang="ja-JP" sz="2800" dirty="0"/>
              <a:t> + 1;</a:t>
            </a:r>
          </a:p>
          <a:p>
            <a:r>
              <a:rPr lang="en-US" altLang="ja-JP" sz="2800" dirty="0"/>
              <a:t> }</a:t>
            </a:r>
            <a:endParaRPr lang="ja-JP" altLang="en-US" sz="2800" dirty="0"/>
          </a:p>
        </p:txBody>
      </p:sp>
      <p:sp>
        <p:nvSpPr>
          <p:cNvPr id="6" name="正方形/長方形 5"/>
          <p:cNvSpPr/>
          <p:nvPr/>
        </p:nvSpPr>
        <p:spPr>
          <a:xfrm>
            <a:off x="928662" y="2714620"/>
            <a:ext cx="4195379" cy="523220"/>
          </a:xfrm>
          <a:prstGeom prst="rect">
            <a:avLst/>
          </a:prstGeom>
        </p:spPr>
        <p:txBody>
          <a:bodyPr wrap="none">
            <a:spAutoFit/>
          </a:bodyPr>
          <a:lstStyle/>
          <a:p>
            <a:r>
              <a:rPr lang="ja-JP" altLang="en-US" sz="2800" dirty="0"/>
              <a:t>配列の処理の典型的な形</a:t>
            </a:r>
            <a:r>
              <a:rPr lang="en-US" altLang="ja-JP" sz="2800" dirty="0"/>
              <a:t>:</a:t>
            </a:r>
          </a:p>
        </p:txBody>
      </p:sp>
      <p:sp>
        <p:nvSpPr>
          <p:cNvPr id="7" name="テキスト ボックス 6"/>
          <p:cNvSpPr txBox="1"/>
          <p:nvPr/>
        </p:nvSpPr>
        <p:spPr>
          <a:xfrm>
            <a:off x="428596" y="5761041"/>
            <a:ext cx="8358246" cy="954107"/>
          </a:xfrm>
          <a:prstGeom prst="rect">
            <a:avLst/>
          </a:prstGeom>
          <a:noFill/>
        </p:spPr>
        <p:txBody>
          <a:bodyPr wrap="square" rtlCol="0">
            <a:spAutoFit/>
          </a:bodyPr>
          <a:lstStyle/>
          <a:p>
            <a:r>
              <a:rPr lang="ja-JP" altLang="en-US" sz="2800" dirty="0"/>
              <a:t>このような形のプログラムを見やすく書くための構文として</a:t>
            </a:r>
            <a:r>
              <a:rPr lang="en-US" altLang="ja-JP" sz="2800" dirty="0"/>
              <a:t>for</a:t>
            </a:r>
            <a:r>
              <a:rPr lang="ja-JP" altLang="en-US" sz="2800" dirty="0"/>
              <a:t>文がある。</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for</a:t>
            </a:r>
            <a:r>
              <a:rPr lang="ja-JP" altLang="en-US" dirty="0"/>
              <a:t>文</a:t>
            </a:r>
            <a:r>
              <a:rPr kumimoji="1" lang="ja-JP" altLang="en-US" dirty="0"/>
              <a:t>の例（左のプログラムを</a:t>
            </a:r>
            <a:br>
              <a:rPr kumimoji="1" lang="en-US" altLang="ja-JP" dirty="0"/>
            </a:br>
            <a:r>
              <a:rPr kumimoji="1" lang="ja-JP" altLang="en-US" dirty="0"/>
              <a:t>打ち込んで確認）</a:t>
            </a:r>
          </a:p>
        </p:txBody>
      </p:sp>
      <p:sp>
        <p:nvSpPr>
          <p:cNvPr id="5" name="正方形/長方形 4"/>
          <p:cNvSpPr/>
          <p:nvPr/>
        </p:nvSpPr>
        <p:spPr>
          <a:xfrm>
            <a:off x="285720" y="1772816"/>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solidFill>
                  <a:srgbClr val="FF0000"/>
                </a:solidFill>
              </a:rPr>
              <a:t>i</a:t>
            </a:r>
            <a:r>
              <a:rPr lang="en-US" altLang="ja-JP" sz="2400" dirty="0">
                <a:solidFill>
                  <a:srgbClr val="FF0000"/>
                </a:solidFill>
              </a:rPr>
              <a:t>=0</a:t>
            </a:r>
            <a:r>
              <a:rPr lang="en-US" altLang="ja-JP" sz="2400" dirty="0"/>
              <a:t>; </a:t>
            </a:r>
            <a:r>
              <a:rPr lang="en-US" altLang="ja-JP" sz="2400" dirty="0" err="1">
                <a:solidFill>
                  <a:srgbClr val="00B050"/>
                </a:solidFill>
              </a:rPr>
              <a:t>i</a:t>
            </a:r>
            <a:r>
              <a:rPr lang="en-US" altLang="ja-JP" sz="2400" dirty="0">
                <a:solidFill>
                  <a:srgbClr val="00B050"/>
                </a:solidFill>
              </a:rPr>
              <a:t>&lt;5</a:t>
            </a:r>
            <a:r>
              <a:rPr lang="en-US" altLang="ja-JP" sz="2400" dirty="0"/>
              <a:t>; </a:t>
            </a:r>
            <a:r>
              <a:rPr lang="en-US" altLang="ja-JP" sz="2400" dirty="0" err="1">
                <a:solidFill>
                  <a:schemeClr val="accent2">
                    <a:lumMod val="75000"/>
                  </a:schemeClr>
                </a:solidFill>
              </a:rPr>
              <a:t>i</a:t>
            </a:r>
            <a:r>
              <a:rPr lang="en-US" altLang="ja-JP" sz="2400" dirty="0">
                <a:solidFill>
                  <a:schemeClr val="accent2">
                    <a:lumMod val="75000"/>
                  </a:schemeClr>
                </a:solidFill>
              </a:rPr>
              <a:t>=i+1</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6" name="正方形/長方形 5"/>
          <p:cNvSpPr/>
          <p:nvPr/>
        </p:nvSpPr>
        <p:spPr>
          <a:xfrm>
            <a:off x="4644008" y="1700808"/>
            <a:ext cx="41434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a:t>
            </a:r>
            <a:r>
              <a:rPr lang="en-US" altLang="ja-JP" sz="2400" dirty="0" err="1">
                <a:solidFill>
                  <a:srgbClr val="FF0000"/>
                </a:solidFill>
              </a:rPr>
              <a:t>i</a:t>
            </a:r>
            <a:r>
              <a:rPr lang="en-US" altLang="ja-JP" sz="2400" dirty="0">
                <a:solidFill>
                  <a:srgbClr val="FF0000"/>
                </a:solidFill>
              </a:rPr>
              <a:t>=0</a:t>
            </a:r>
            <a:r>
              <a:rPr lang="en-US" altLang="ja-JP" sz="2400" dirty="0"/>
              <a:t>;</a:t>
            </a:r>
          </a:p>
          <a:p>
            <a:r>
              <a:rPr lang="en-US" altLang="ja-JP" sz="2400" dirty="0"/>
              <a:t>  while (</a:t>
            </a:r>
            <a:r>
              <a:rPr lang="en-US" altLang="ja-JP" sz="2400" dirty="0" err="1">
                <a:solidFill>
                  <a:srgbClr val="00B050"/>
                </a:solidFill>
              </a:rPr>
              <a:t>i</a:t>
            </a:r>
            <a:r>
              <a:rPr lang="en-US" altLang="ja-JP" sz="2400" dirty="0">
                <a:solidFill>
                  <a:srgbClr val="00B050"/>
                </a:solidFill>
              </a:rPr>
              <a:t>&lt;5</a:t>
            </a:r>
            <a:r>
              <a:rPr lang="en-US" altLang="ja-JP" sz="2400" dirty="0"/>
              <a:t>) {</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a:t>
            </a:r>
            <a:r>
              <a:rPr lang="en-US" altLang="ja-JP" sz="2400" dirty="0" err="1">
                <a:solidFill>
                  <a:schemeClr val="accent2">
                    <a:lumMod val="75000"/>
                  </a:schemeClr>
                </a:solidFill>
              </a:rPr>
              <a:t>i</a:t>
            </a:r>
            <a:r>
              <a:rPr lang="en-US" altLang="ja-JP" sz="2400" dirty="0">
                <a:solidFill>
                  <a:schemeClr val="accent2">
                    <a:lumMod val="75000"/>
                  </a:schemeClr>
                </a:solidFill>
              </a:rPr>
              <a:t>=i+1</a:t>
            </a:r>
            <a:r>
              <a:rPr lang="en-US" altLang="ja-JP" sz="2400" dirty="0"/>
              <a:t>;</a:t>
            </a:r>
          </a:p>
          <a:p>
            <a:r>
              <a:rPr lang="en-US" altLang="ja-JP" sz="2400" dirty="0"/>
              <a:t>  }</a:t>
            </a:r>
          </a:p>
          <a:p>
            <a:r>
              <a:rPr lang="en-US" altLang="ja-JP" sz="2400" dirty="0"/>
              <a:t>  return 0;</a:t>
            </a:r>
          </a:p>
          <a:p>
            <a:r>
              <a:rPr lang="en-US" altLang="ja-JP" sz="2400" dirty="0"/>
              <a:t>}</a:t>
            </a:r>
          </a:p>
        </p:txBody>
      </p:sp>
      <p:sp>
        <p:nvSpPr>
          <p:cNvPr id="7" name="テキスト ボックス 6"/>
          <p:cNvSpPr txBox="1"/>
          <p:nvPr/>
        </p:nvSpPr>
        <p:spPr>
          <a:xfrm>
            <a:off x="1785918" y="6000768"/>
            <a:ext cx="6066084" cy="523220"/>
          </a:xfrm>
          <a:prstGeom prst="rect">
            <a:avLst/>
          </a:prstGeom>
          <a:noFill/>
        </p:spPr>
        <p:txBody>
          <a:bodyPr wrap="none" rtlCol="0">
            <a:spAutoFit/>
          </a:bodyPr>
          <a:lstStyle/>
          <a:p>
            <a:r>
              <a:rPr kumimoji="1" lang="ja-JP" altLang="en-US" sz="2800" dirty="0"/>
              <a:t>左と右のプログラムは同じ意味である。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a:t>or</a:t>
            </a:r>
            <a:r>
              <a:rPr lang="ja-JP" altLang="en-US" dirty="0"/>
              <a:t>文</a:t>
            </a:r>
            <a:r>
              <a:rPr kumimoji="1" lang="ja-JP" altLang="en-US" dirty="0"/>
              <a:t>の構文（基本形）</a:t>
            </a:r>
          </a:p>
        </p:txBody>
      </p:sp>
      <p:sp>
        <p:nvSpPr>
          <p:cNvPr id="4" name="テキスト ボックス 3"/>
          <p:cNvSpPr txBox="1"/>
          <p:nvPr/>
        </p:nvSpPr>
        <p:spPr>
          <a:xfrm>
            <a:off x="714348" y="1357298"/>
            <a:ext cx="2036583" cy="523220"/>
          </a:xfrm>
          <a:prstGeom prst="rect">
            <a:avLst/>
          </a:prstGeom>
          <a:noFill/>
        </p:spPr>
        <p:txBody>
          <a:bodyPr wrap="none" rtlCol="0">
            <a:spAutoFit/>
          </a:bodyPr>
          <a:lstStyle/>
          <a:p>
            <a:r>
              <a:rPr lang="en-US" altLang="ja-JP" sz="2800" dirty="0"/>
              <a:t>f</a:t>
            </a:r>
            <a:r>
              <a:rPr kumimoji="1" lang="en-US" altLang="ja-JP" sz="2800" dirty="0"/>
              <a:t>or</a:t>
            </a:r>
            <a:r>
              <a:rPr kumimoji="1" lang="ja-JP" altLang="en-US" sz="2800" dirty="0"/>
              <a:t>文の構文</a:t>
            </a:r>
          </a:p>
        </p:txBody>
      </p:sp>
      <p:sp>
        <p:nvSpPr>
          <p:cNvPr id="5" name="Text Box 5"/>
          <p:cNvSpPr txBox="1">
            <a:spLocks noChangeArrowheads="1"/>
          </p:cNvSpPr>
          <p:nvPr/>
        </p:nvSpPr>
        <p:spPr bwMode="auto">
          <a:xfrm>
            <a:off x="1643042" y="2143116"/>
            <a:ext cx="2996782"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for</a:t>
            </a:r>
            <a:r>
              <a:rPr lang="ja-JP" altLang="en-US" sz="2800" dirty="0">
                <a:ea typeface="ＭＳ Ｐゴシック" charset="-128"/>
              </a:rPr>
              <a:t> （式</a:t>
            </a:r>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 </a:t>
            </a:r>
            <a:r>
              <a:rPr lang="ja-JP" altLang="en-US" sz="2800" dirty="0">
                <a:ea typeface="ＭＳ Ｐゴシック" charset="-128"/>
              </a:rPr>
              <a:t>式） 文</a:t>
            </a:r>
          </a:p>
        </p:txBody>
      </p:sp>
      <p:sp>
        <p:nvSpPr>
          <p:cNvPr id="6" name="テキスト ボックス 11"/>
          <p:cNvSpPr txBox="1">
            <a:spLocks noChangeArrowheads="1"/>
          </p:cNvSpPr>
          <p:nvPr/>
        </p:nvSpPr>
        <p:spPr bwMode="auto">
          <a:xfrm>
            <a:off x="642910" y="2928934"/>
            <a:ext cx="4821448" cy="523220"/>
          </a:xfrm>
          <a:prstGeom prst="rect">
            <a:avLst/>
          </a:prstGeom>
          <a:noFill/>
          <a:ln w="9525">
            <a:noFill/>
            <a:miter lim="800000"/>
            <a:headEnd/>
            <a:tailEnd/>
          </a:ln>
        </p:spPr>
        <p:txBody>
          <a:bodyPr wrap="none">
            <a:spAutoFit/>
          </a:bodyPr>
          <a:lstStyle/>
          <a:p>
            <a:r>
              <a:rPr lang="en-US" altLang="ja-JP" sz="2800" dirty="0"/>
              <a:t> for</a:t>
            </a:r>
            <a:r>
              <a:rPr kumimoji="1" lang="ja-JP" altLang="en-US" sz="2800" dirty="0"/>
              <a:t>文  </a:t>
            </a:r>
            <a:r>
              <a:rPr kumimoji="1" lang="en-US" altLang="ja-JP" sz="2800" dirty="0">
                <a:solidFill>
                  <a:srgbClr val="FF0000"/>
                </a:solidFill>
              </a:rPr>
              <a:t>for (e1; e2; e3) s  </a:t>
            </a:r>
            <a:r>
              <a:rPr kumimoji="1" lang="ja-JP" altLang="en-US" sz="2800" dirty="0"/>
              <a:t>の意味</a:t>
            </a:r>
            <a:endParaRPr kumimoji="1" lang="en-US" altLang="ja-JP" sz="2800" dirty="0"/>
          </a:p>
        </p:txBody>
      </p:sp>
      <p:sp>
        <p:nvSpPr>
          <p:cNvPr id="7" name="テキスト ボックス 6"/>
          <p:cNvSpPr txBox="1"/>
          <p:nvPr/>
        </p:nvSpPr>
        <p:spPr>
          <a:xfrm>
            <a:off x="1643042" y="3571876"/>
            <a:ext cx="3071834" cy="2677656"/>
          </a:xfrm>
          <a:prstGeom prst="rect">
            <a:avLst/>
          </a:prstGeom>
          <a:solidFill>
            <a:srgbClr val="92D050"/>
          </a:solidFill>
          <a:ln>
            <a:solidFill>
              <a:schemeClr val="tx1"/>
            </a:solidFill>
          </a:ln>
        </p:spPr>
        <p:txBody>
          <a:bodyPr wrap="square" rtlCol="0">
            <a:spAutoFit/>
          </a:bodyPr>
          <a:lstStyle/>
          <a:p>
            <a:r>
              <a:rPr lang="en-US" altLang="ja-JP" sz="2800" dirty="0"/>
              <a:t>e1;</a:t>
            </a:r>
          </a:p>
          <a:p>
            <a:r>
              <a:rPr lang="en-US" altLang="ja-JP" sz="2800" dirty="0"/>
              <a:t>while (e2) { </a:t>
            </a:r>
          </a:p>
          <a:p>
            <a:r>
              <a:rPr lang="en-US" altLang="ja-JP" sz="2800" dirty="0"/>
              <a:t>    s</a:t>
            </a:r>
          </a:p>
          <a:p>
            <a:r>
              <a:rPr lang="en-US" altLang="ja-JP" sz="2800" dirty="0"/>
              <a:t>    e3;</a:t>
            </a:r>
          </a:p>
          <a:p>
            <a:r>
              <a:rPr lang="en-US" altLang="ja-JP" sz="2800" dirty="0"/>
              <a:t>}</a:t>
            </a:r>
          </a:p>
          <a:p>
            <a:r>
              <a:rPr lang="ja-JP" altLang="en-US" sz="2800" dirty="0"/>
              <a:t>と同じ意味である。</a:t>
            </a:r>
            <a:endParaRPr lang="en-US" altLang="ja-JP" sz="2800" dirty="0"/>
          </a:p>
        </p:txBody>
      </p:sp>
      <p:sp>
        <p:nvSpPr>
          <p:cNvPr id="8" name="テキスト ボックス 7"/>
          <p:cNvSpPr txBox="1"/>
          <p:nvPr/>
        </p:nvSpPr>
        <p:spPr>
          <a:xfrm>
            <a:off x="5572132" y="3714752"/>
            <a:ext cx="3214678" cy="2862322"/>
          </a:xfrm>
          <a:prstGeom prst="rect">
            <a:avLst/>
          </a:prstGeom>
          <a:noFill/>
        </p:spPr>
        <p:txBody>
          <a:bodyPr wrap="square" rtlCol="0">
            <a:spAutoFit/>
          </a:bodyPr>
          <a:lstStyle/>
          <a:p>
            <a:r>
              <a:rPr lang="ja-JP" altLang="en-US" sz="2000" dirty="0"/>
              <a:t>（注意）</a:t>
            </a:r>
            <a:r>
              <a:rPr lang="en-US" altLang="ja-JP" sz="2000" dirty="0"/>
              <a:t>1999</a:t>
            </a:r>
            <a:r>
              <a:rPr lang="ja-JP" altLang="en-US" sz="2000" dirty="0"/>
              <a:t>年の</a:t>
            </a:r>
            <a:r>
              <a:rPr lang="en-US" altLang="ja-JP" sz="2000" dirty="0"/>
              <a:t>ISO</a:t>
            </a:r>
            <a:r>
              <a:rPr lang="ja-JP" altLang="en-US" sz="2000" dirty="0"/>
              <a:t>規格</a:t>
            </a:r>
            <a:r>
              <a:rPr lang="en-US" altLang="ja-JP" sz="2000" dirty="0"/>
              <a:t>(C99)</a:t>
            </a:r>
            <a:r>
              <a:rPr lang="ja-JP" altLang="en-US" sz="2000" dirty="0"/>
              <a:t>においては</a:t>
            </a:r>
            <a:r>
              <a:rPr lang="en-US" altLang="ja-JP" sz="2000" dirty="0"/>
              <a:t>e1</a:t>
            </a:r>
            <a:r>
              <a:rPr lang="ja-JP" altLang="en-US" sz="2000" dirty="0"/>
              <a:t>のところに変数</a:t>
            </a:r>
            <a:r>
              <a:rPr kumimoji="1" lang="ja-JP" altLang="en-US" sz="2000" dirty="0"/>
              <a:t>宣言（</a:t>
            </a:r>
            <a:r>
              <a:rPr kumimoji="1" lang="en-US" altLang="ja-JP" sz="2000" dirty="0"/>
              <a:t>for</a:t>
            </a:r>
            <a:r>
              <a:rPr kumimoji="1" lang="ja-JP" altLang="en-US" sz="2000" dirty="0"/>
              <a:t>文内部でのみ有効）が書ける</a:t>
            </a:r>
            <a:r>
              <a:rPr lang="ja-JP" altLang="en-US" sz="2000" dirty="0"/>
              <a:t>ように</a:t>
            </a:r>
            <a:r>
              <a:rPr lang="en-US" altLang="ja-JP" sz="2000" dirty="0"/>
              <a:t>for</a:t>
            </a:r>
            <a:r>
              <a:rPr lang="ja-JP" altLang="en-US" sz="2000" dirty="0"/>
              <a:t>文の定義が拡張されている</a:t>
            </a:r>
            <a:r>
              <a:rPr kumimoji="1" lang="ja-JP" altLang="en-US" sz="2000" dirty="0"/>
              <a:t>。</a:t>
            </a:r>
            <a:endParaRPr lang="en-US" altLang="ja-JP" sz="2000" dirty="0"/>
          </a:p>
          <a:p>
            <a:r>
              <a:rPr lang="en-US" altLang="ja-JP" sz="2000" dirty="0"/>
              <a:t>e1</a:t>
            </a:r>
            <a:r>
              <a:rPr lang="ja-JP" altLang="en-US" sz="2000" dirty="0"/>
              <a:t>のところが変数宣言の場合は、左の置き換えはできない（変数の有効範囲が変わってしまうので）。</a:t>
            </a:r>
            <a:endParaRPr kumimoji="1" lang="ja-JP"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p>
        </p:txBody>
      </p:sp>
      <p:sp>
        <p:nvSpPr>
          <p:cNvPr id="6" name="正方形/長方形 5"/>
          <p:cNvSpPr/>
          <p:nvPr/>
        </p:nvSpPr>
        <p:spPr>
          <a:xfrm>
            <a:off x="500034" y="1571612"/>
            <a:ext cx="5357850"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i</a:t>
            </a:r>
            <a:r>
              <a:rPr lang="en-US" altLang="ja-JP" sz="2800" dirty="0"/>
              <a:t>, sum=0, a[5]={1,2,3,4,5};</a:t>
            </a:r>
          </a:p>
          <a:p>
            <a:r>
              <a:rPr lang="en-US" altLang="ja-JP" sz="2800" dirty="0"/>
              <a:t>  for (</a:t>
            </a:r>
            <a:r>
              <a:rPr lang="en-US" altLang="ja-JP" sz="2800" dirty="0" err="1"/>
              <a:t>i</a:t>
            </a:r>
            <a:r>
              <a:rPr lang="en-US" altLang="ja-JP" sz="2800" dirty="0"/>
              <a:t>=0; </a:t>
            </a:r>
            <a:r>
              <a:rPr lang="en-US" altLang="ja-JP" sz="2800" dirty="0" err="1"/>
              <a:t>i</a:t>
            </a:r>
            <a:r>
              <a:rPr lang="en-US" altLang="ja-JP" sz="2800" dirty="0"/>
              <a:t>&lt;5; </a:t>
            </a:r>
            <a:r>
              <a:rPr lang="en-US" altLang="ja-JP" sz="2800" dirty="0" err="1"/>
              <a:t>i</a:t>
            </a:r>
            <a:r>
              <a:rPr lang="en-US" altLang="ja-JP" sz="2800" dirty="0"/>
              <a:t>=i+1) </a:t>
            </a:r>
            <a:r>
              <a:rPr lang="en-US" altLang="ja-JP" sz="2800" dirty="0">
                <a:solidFill>
                  <a:srgbClr val="FF0000"/>
                </a:solidFill>
              </a:rPr>
              <a:t>{</a:t>
            </a:r>
          </a:p>
          <a:p>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("a[%d]=%d\n", </a:t>
            </a:r>
            <a:r>
              <a:rPr lang="en-US" altLang="ja-JP" sz="2800" dirty="0" err="1">
                <a:solidFill>
                  <a:srgbClr val="FF0000"/>
                </a:solidFill>
              </a:rPr>
              <a:t>i</a:t>
            </a:r>
            <a:r>
              <a:rPr lang="en-US" altLang="ja-JP" sz="2800" dirty="0">
                <a:solidFill>
                  <a:srgbClr val="FF0000"/>
                </a:solidFill>
              </a:rPr>
              <a:t>, a[</a:t>
            </a:r>
            <a:r>
              <a:rPr lang="en-US" altLang="ja-JP" sz="2800" dirty="0" err="1">
                <a:solidFill>
                  <a:srgbClr val="FF0000"/>
                </a:solidFill>
              </a:rPr>
              <a:t>i</a:t>
            </a:r>
            <a:r>
              <a:rPr lang="en-US" altLang="ja-JP" sz="2800" dirty="0">
                <a:solidFill>
                  <a:srgbClr val="FF0000"/>
                </a:solidFill>
              </a:rPr>
              <a:t>]);</a:t>
            </a:r>
          </a:p>
          <a:p>
            <a:r>
              <a:rPr lang="en-US" altLang="ja-JP" sz="2800" dirty="0">
                <a:solidFill>
                  <a:srgbClr val="FF0000"/>
                </a:solidFill>
              </a:rPr>
              <a:t>    sum = sum + a[</a:t>
            </a:r>
            <a:r>
              <a:rPr lang="en-US" altLang="ja-JP" sz="2800" dirty="0" err="1">
                <a:solidFill>
                  <a:srgbClr val="FF0000"/>
                </a:solidFill>
              </a:rPr>
              <a:t>i</a:t>
            </a:r>
            <a:r>
              <a:rPr lang="en-US" altLang="ja-JP" sz="2800" dirty="0">
                <a:solidFill>
                  <a:srgbClr val="FF0000"/>
                </a:solidFill>
              </a:rPr>
              <a:t>];</a:t>
            </a:r>
          </a:p>
          <a:p>
            <a:r>
              <a:rPr lang="en-US" altLang="ja-JP" sz="2800" dirty="0">
                <a:solidFill>
                  <a:srgbClr val="FF0000"/>
                </a:solidFill>
              </a:rPr>
              <a:t>  }</a:t>
            </a:r>
          </a:p>
          <a:p>
            <a:r>
              <a:rPr lang="en-US" altLang="ja-JP" sz="2800" dirty="0"/>
              <a:t>  </a:t>
            </a:r>
            <a:r>
              <a:rPr lang="en-US" altLang="ja-JP" sz="2800" dirty="0" err="1"/>
              <a:t>printf</a:t>
            </a:r>
            <a:r>
              <a:rPr lang="en-US" altLang="ja-JP" sz="2800" dirty="0"/>
              <a:t> ("sum=%d\n", sum);</a:t>
            </a:r>
          </a:p>
          <a:p>
            <a:r>
              <a:rPr lang="en-US" altLang="ja-JP" sz="2800" dirty="0"/>
              <a:t>  return 0;</a:t>
            </a:r>
          </a:p>
          <a:p>
            <a:r>
              <a:rPr lang="en-US" altLang="ja-JP" sz="2800" dirty="0"/>
              <a:t>}</a:t>
            </a:r>
          </a:p>
        </p:txBody>
      </p:sp>
      <p:sp>
        <p:nvSpPr>
          <p:cNvPr id="7" name="テキスト ボックス 6"/>
          <p:cNvSpPr txBox="1"/>
          <p:nvPr/>
        </p:nvSpPr>
        <p:spPr>
          <a:xfrm>
            <a:off x="6072198" y="1571612"/>
            <a:ext cx="2357454" cy="1200329"/>
          </a:xfrm>
          <a:prstGeom prst="rect">
            <a:avLst/>
          </a:prstGeom>
          <a:noFill/>
          <a:ln>
            <a:noFill/>
          </a:ln>
        </p:spPr>
        <p:txBody>
          <a:bodyPr wrap="square" rtlCol="0">
            <a:spAutoFit/>
          </a:bodyPr>
          <a:lstStyle/>
          <a:p>
            <a:r>
              <a:rPr lang="ja-JP" altLang="en-US" sz="2400" dirty="0"/>
              <a:t>配列</a:t>
            </a:r>
            <a:r>
              <a:rPr lang="en-US" altLang="ja-JP" sz="2400" dirty="0"/>
              <a:t>a</a:t>
            </a:r>
            <a:r>
              <a:rPr lang="ja-JP" altLang="en-US" sz="2400" dirty="0"/>
              <a:t>の要素の和を表示するプログラムである。</a:t>
            </a:r>
            <a:endParaRPr kumimoji="1" lang="ja-JP" altLang="en-US" sz="2400" dirty="0"/>
          </a:p>
        </p:txBody>
      </p:sp>
      <p:sp>
        <p:nvSpPr>
          <p:cNvPr id="8" name="テキスト ボックス 7"/>
          <p:cNvSpPr txBox="1"/>
          <p:nvPr/>
        </p:nvSpPr>
        <p:spPr>
          <a:xfrm>
            <a:off x="6000760" y="3143248"/>
            <a:ext cx="2571768" cy="1200329"/>
          </a:xfrm>
          <a:prstGeom prst="rect">
            <a:avLst/>
          </a:prstGeom>
          <a:noFill/>
          <a:ln>
            <a:solidFill>
              <a:schemeClr val="tx1"/>
            </a:solidFill>
          </a:ln>
        </p:spPr>
        <p:txBody>
          <a:bodyPr wrap="square" rtlCol="0">
            <a:spAutoFit/>
          </a:bodyPr>
          <a:lstStyle/>
          <a:p>
            <a:r>
              <a:rPr kumimoji="1" lang="ja-JP" altLang="en-US" sz="2400" dirty="0"/>
              <a:t>この例では、</a:t>
            </a:r>
            <a:r>
              <a:rPr kumimoji="1" lang="en-US" altLang="ja-JP" sz="2400" dirty="0"/>
              <a:t>for</a:t>
            </a:r>
            <a:r>
              <a:rPr lang="ja-JP" altLang="en-US" sz="2400" dirty="0"/>
              <a:t>文の本体</a:t>
            </a:r>
            <a:r>
              <a:rPr lang="en-US" altLang="ja-JP" sz="2400" dirty="0"/>
              <a:t>(</a:t>
            </a:r>
            <a:r>
              <a:rPr lang="ja-JP" altLang="en-US" sz="2400" dirty="0"/>
              <a:t>赤字部分</a:t>
            </a:r>
            <a:r>
              <a:rPr lang="en-US" altLang="ja-JP" sz="2400" dirty="0"/>
              <a:t>)</a:t>
            </a:r>
            <a:r>
              <a:rPr lang="ja-JP" altLang="en-US" sz="2400" dirty="0"/>
              <a:t>が複合文である。</a:t>
            </a:r>
            <a:endParaRPr kumimoji="1" lang="ja-JP"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while</a:t>
            </a:r>
            <a:r>
              <a:rPr lang="ja-JP" altLang="en-US" dirty="0"/>
              <a:t>文を使った場合</a:t>
            </a:r>
            <a:endParaRPr kumimoji="1" lang="ja-JP" altLang="en-US" dirty="0"/>
          </a:p>
        </p:txBody>
      </p:sp>
      <p:sp>
        <p:nvSpPr>
          <p:cNvPr id="4" name="正方形/長方形 3"/>
          <p:cNvSpPr/>
          <p:nvPr/>
        </p:nvSpPr>
        <p:spPr>
          <a:xfrm>
            <a:off x="571472" y="1452169"/>
            <a:ext cx="4714908"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sum=0, a[5]={1,2,3,4,5};</a:t>
            </a:r>
          </a:p>
          <a:p>
            <a:r>
              <a:rPr lang="en-US" altLang="ja-JP" sz="2400" dirty="0"/>
              <a:t>  </a:t>
            </a:r>
            <a:r>
              <a:rPr lang="en-US" altLang="ja-JP" sz="2400" dirty="0" err="1"/>
              <a:t>i</a:t>
            </a:r>
            <a:r>
              <a:rPr lang="en-US" altLang="ja-JP" sz="2400" dirty="0"/>
              <a:t>=0;  </a:t>
            </a:r>
          </a:p>
          <a:p>
            <a:r>
              <a:rPr lang="en-US" altLang="ja-JP" sz="2400" dirty="0"/>
              <a:t>  while (</a:t>
            </a:r>
            <a:r>
              <a:rPr lang="en-US" altLang="ja-JP" sz="2400" dirty="0" err="1"/>
              <a:t>i</a:t>
            </a:r>
            <a:r>
              <a:rPr lang="en-US" altLang="ja-JP" sz="2400" dirty="0"/>
              <a:t>&lt;5) {</a:t>
            </a:r>
          </a:p>
          <a:p>
            <a:r>
              <a:rPr lang="en-US" altLang="ja-JP" sz="2400" dirty="0">
                <a:solidFill>
                  <a:srgbClr val="FF0000"/>
                </a:solidFill>
              </a:rPr>
              <a:t>    {</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("a[%d]=%d\n", </a:t>
            </a:r>
            <a:r>
              <a:rPr lang="en-US" altLang="ja-JP" sz="2400" dirty="0" err="1">
                <a:solidFill>
                  <a:srgbClr val="FF0000"/>
                </a:solidFill>
              </a:rPr>
              <a:t>i</a:t>
            </a:r>
            <a:r>
              <a:rPr lang="en-US" altLang="ja-JP" sz="2400" dirty="0">
                <a:solidFill>
                  <a:srgbClr val="FF0000"/>
                </a:solidFill>
              </a:rPr>
              <a:t>, a[</a:t>
            </a:r>
            <a:r>
              <a:rPr lang="en-US" altLang="ja-JP" sz="2400" dirty="0" err="1">
                <a:solidFill>
                  <a:srgbClr val="FF0000"/>
                </a:solidFill>
              </a:rPr>
              <a:t>i</a:t>
            </a:r>
            <a:r>
              <a:rPr lang="en-US" altLang="ja-JP" sz="2400" dirty="0">
                <a:solidFill>
                  <a:srgbClr val="FF0000"/>
                </a:solidFill>
              </a:rPr>
              <a:t>]);</a:t>
            </a:r>
          </a:p>
          <a:p>
            <a:r>
              <a:rPr lang="en-US" altLang="ja-JP" sz="2400" dirty="0">
                <a:solidFill>
                  <a:srgbClr val="FF0000"/>
                </a:solidFill>
              </a:rPr>
              <a:t>        sum = sum + a[</a:t>
            </a:r>
            <a:r>
              <a:rPr lang="en-US" altLang="ja-JP" sz="2400" dirty="0" err="1">
                <a:solidFill>
                  <a:srgbClr val="FF0000"/>
                </a:solidFill>
              </a:rPr>
              <a:t>i</a:t>
            </a:r>
            <a:r>
              <a:rPr lang="en-US" altLang="ja-JP" sz="2400" dirty="0">
                <a:solidFill>
                  <a:srgbClr val="FF0000"/>
                </a:solidFill>
              </a:rPr>
              <a:t>];</a:t>
            </a:r>
          </a:p>
          <a:p>
            <a:r>
              <a:rPr lang="en-US" altLang="ja-JP" sz="2400" dirty="0">
                <a:solidFill>
                  <a:srgbClr val="FF0000"/>
                </a:solidFill>
              </a:rPr>
              <a:t>    }</a:t>
            </a:r>
          </a:p>
          <a:p>
            <a:r>
              <a:rPr lang="en-US" altLang="ja-JP" sz="2400" dirty="0">
                <a:solidFill>
                  <a:srgbClr val="FF0000"/>
                </a:solidFill>
              </a:rPr>
              <a:t>    </a:t>
            </a:r>
            <a:r>
              <a:rPr lang="en-US" altLang="ja-JP" sz="2400" dirty="0" err="1"/>
              <a:t>i</a:t>
            </a:r>
            <a:r>
              <a:rPr lang="en-US" altLang="ja-JP" sz="2400" dirty="0"/>
              <a:t>=i+1;</a:t>
            </a:r>
          </a:p>
          <a:p>
            <a:r>
              <a:rPr lang="en-US" altLang="ja-JP" sz="2400" dirty="0"/>
              <a:t>  }</a:t>
            </a:r>
          </a:p>
          <a:p>
            <a:r>
              <a:rPr lang="en-US" altLang="ja-JP" sz="2400" dirty="0"/>
              <a:t>  </a:t>
            </a:r>
            <a:r>
              <a:rPr lang="en-US" altLang="ja-JP" sz="2400" dirty="0" err="1"/>
              <a:t>printf</a:t>
            </a:r>
            <a:r>
              <a:rPr lang="en-US" altLang="ja-JP" sz="2400" dirty="0"/>
              <a:t> ("sum=%d\n", sum);</a:t>
            </a:r>
          </a:p>
          <a:p>
            <a:r>
              <a:rPr lang="en-US" altLang="ja-JP" sz="2400" dirty="0"/>
              <a:t>  return 0;</a:t>
            </a:r>
          </a:p>
          <a:p>
            <a:r>
              <a:rPr lang="en-US" altLang="ja-JP" sz="2400" dirty="0"/>
              <a:t>}</a:t>
            </a:r>
          </a:p>
        </p:txBody>
      </p:sp>
      <p:sp>
        <p:nvSpPr>
          <p:cNvPr id="5" name="テキスト ボックス 4"/>
          <p:cNvSpPr txBox="1"/>
          <p:nvPr/>
        </p:nvSpPr>
        <p:spPr>
          <a:xfrm>
            <a:off x="5572132" y="1571612"/>
            <a:ext cx="2928958" cy="1938992"/>
          </a:xfrm>
          <a:prstGeom prst="rect">
            <a:avLst/>
          </a:prstGeom>
          <a:noFill/>
        </p:spPr>
        <p:txBody>
          <a:bodyPr wrap="square" rtlCol="0">
            <a:spAutoFit/>
          </a:bodyPr>
          <a:lstStyle/>
          <a:p>
            <a:r>
              <a:rPr lang="ja-JP" altLang="en-US" sz="2400" dirty="0"/>
              <a:t>前ページの</a:t>
            </a:r>
            <a:r>
              <a:rPr kumimoji="1" lang="ja-JP" altLang="en-US" sz="2400" dirty="0"/>
              <a:t>プログラムをさきほどの説明の通り</a:t>
            </a:r>
            <a:r>
              <a:rPr kumimoji="1" lang="en-US" altLang="ja-JP" sz="2400" dirty="0"/>
              <a:t>while</a:t>
            </a:r>
            <a:r>
              <a:rPr lang="ja-JP" altLang="en-US" sz="2400" dirty="0"/>
              <a:t>文で置き換えると左のプログラムになる。</a:t>
            </a:r>
            <a:endParaRPr lang="en-US" altLang="ja-JP" sz="2400" dirty="0"/>
          </a:p>
        </p:txBody>
      </p:sp>
      <p:sp>
        <p:nvSpPr>
          <p:cNvPr id="6" name="テキスト ボックス 5"/>
          <p:cNvSpPr txBox="1"/>
          <p:nvPr/>
        </p:nvSpPr>
        <p:spPr>
          <a:xfrm>
            <a:off x="5500694" y="4002480"/>
            <a:ext cx="3175762" cy="1200329"/>
          </a:xfrm>
          <a:prstGeom prst="rect">
            <a:avLst/>
          </a:prstGeom>
          <a:noFill/>
          <a:ln>
            <a:solidFill>
              <a:schemeClr val="tx1"/>
            </a:solidFill>
          </a:ln>
        </p:spPr>
        <p:txBody>
          <a:bodyPr wrap="square" rtlCol="0">
            <a:spAutoFit/>
          </a:bodyPr>
          <a:lstStyle/>
          <a:p>
            <a:r>
              <a:rPr kumimoji="1" lang="ja-JP" altLang="en-US" sz="2400" dirty="0"/>
              <a:t>（注）赤字の複合文の中括弧 </a:t>
            </a:r>
            <a:r>
              <a:rPr kumimoji="1" lang="en-US" altLang="ja-JP" sz="2400" dirty="0"/>
              <a:t>{ } </a:t>
            </a:r>
            <a:r>
              <a:rPr kumimoji="1" lang="ja-JP" altLang="en-US" sz="2400" dirty="0"/>
              <a:t>を取り除いても同じ意味である。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a:t>or</a:t>
            </a:r>
            <a:r>
              <a:rPr kumimoji="1" lang="ja-JP" altLang="en-US" dirty="0"/>
              <a:t>文の構文</a:t>
            </a:r>
          </a:p>
        </p:txBody>
      </p:sp>
      <p:sp>
        <p:nvSpPr>
          <p:cNvPr id="4" name="Text Box 5"/>
          <p:cNvSpPr txBox="1">
            <a:spLocks noChangeArrowheads="1"/>
          </p:cNvSpPr>
          <p:nvPr/>
        </p:nvSpPr>
        <p:spPr bwMode="auto">
          <a:xfrm>
            <a:off x="2000232" y="2714620"/>
            <a:ext cx="3398110" cy="584775"/>
          </a:xfrm>
          <a:prstGeom prst="rect">
            <a:avLst/>
          </a:prstGeom>
          <a:solidFill>
            <a:srgbClr val="FFFF00"/>
          </a:solidFill>
          <a:ln w="9525">
            <a:solidFill>
              <a:schemeClr val="tx1"/>
            </a:solidFill>
            <a:miter lim="800000"/>
            <a:headEnd/>
            <a:tailEnd/>
          </a:ln>
        </p:spPr>
        <p:txBody>
          <a:bodyPr wrap="none">
            <a:spAutoFit/>
          </a:bodyPr>
          <a:lstStyle/>
          <a:p>
            <a:r>
              <a:rPr lang="en-US" altLang="ja-JP" sz="3200" dirty="0">
                <a:ea typeface="ＭＳ Ｐゴシック" charset="-128"/>
              </a:rPr>
              <a:t> for</a:t>
            </a:r>
            <a:r>
              <a:rPr lang="ja-JP" altLang="en-US" sz="3200" dirty="0">
                <a:ea typeface="ＭＳ Ｐゴシック" charset="-128"/>
              </a:rPr>
              <a:t> （式</a:t>
            </a:r>
            <a:r>
              <a:rPr lang="en-US" altLang="ja-JP" sz="3200" dirty="0">
                <a:ea typeface="ＭＳ Ｐゴシック" charset="-128"/>
              </a:rPr>
              <a:t>; </a:t>
            </a:r>
            <a:r>
              <a:rPr lang="ja-JP" altLang="en-US" sz="3200" dirty="0">
                <a:ea typeface="ＭＳ Ｐゴシック" charset="-128"/>
              </a:rPr>
              <a:t>式</a:t>
            </a:r>
            <a:r>
              <a:rPr lang="en-US" altLang="ja-JP" sz="3200" dirty="0">
                <a:ea typeface="ＭＳ Ｐゴシック" charset="-128"/>
              </a:rPr>
              <a:t>; </a:t>
            </a:r>
            <a:r>
              <a:rPr lang="ja-JP" altLang="en-US" sz="3200" dirty="0">
                <a:ea typeface="ＭＳ Ｐゴシック" charset="-128"/>
              </a:rPr>
              <a:t>式） 文</a:t>
            </a:r>
          </a:p>
        </p:txBody>
      </p:sp>
      <p:sp>
        <p:nvSpPr>
          <p:cNvPr id="5" name="テキスト ボックス 4"/>
          <p:cNvSpPr txBox="1"/>
          <p:nvPr/>
        </p:nvSpPr>
        <p:spPr>
          <a:xfrm>
            <a:off x="928662" y="1643050"/>
            <a:ext cx="7501221" cy="954107"/>
          </a:xfrm>
          <a:prstGeom prst="rect">
            <a:avLst/>
          </a:prstGeom>
          <a:noFill/>
        </p:spPr>
        <p:txBody>
          <a:bodyPr wrap="none" rtlCol="0">
            <a:spAutoFit/>
          </a:bodyPr>
          <a:lstStyle/>
          <a:p>
            <a:r>
              <a:rPr lang="ja-JP" altLang="en-US" sz="2800" dirty="0"/>
              <a:t>さきほど</a:t>
            </a:r>
            <a:r>
              <a:rPr lang="en-US" altLang="ja-JP" sz="2800" dirty="0"/>
              <a:t>for</a:t>
            </a:r>
            <a:r>
              <a:rPr lang="ja-JP" altLang="en-US" sz="2800" dirty="0"/>
              <a:t>文の構文を以下のように定義したが、</a:t>
            </a:r>
            <a:endParaRPr lang="en-US" altLang="ja-JP" sz="2800" dirty="0"/>
          </a:p>
          <a:p>
            <a:r>
              <a:rPr kumimoji="1" lang="ja-JP" altLang="en-US" sz="2800" dirty="0"/>
              <a:t>括弧内の３つの式はそれぞれ省略可能である。</a:t>
            </a:r>
          </a:p>
        </p:txBody>
      </p:sp>
      <p:sp>
        <p:nvSpPr>
          <p:cNvPr id="7" name="テキスト ボックス 6"/>
          <p:cNvSpPr txBox="1"/>
          <p:nvPr/>
        </p:nvSpPr>
        <p:spPr>
          <a:xfrm>
            <a:off x="642910" y="3714752"/>
            <a:ext cx="7858180" cy="2677656"/>
          </a:xfrm>
          <a:prstGeom prst="rect">
            <a:avLst/>
          </a:prstGeom>
          <a:noFill/>
        </p:spPr>
        <p:txBody>
          <a:bodyPr wrap="square" rtlCol="0">
            <a:spAutoFit/>
          </a:bodyPr>
          <a:lstStyle/>
          <a:p>
            <a:r>
              <a:rPr lang="ja-JP" altLang="en-US" sz="2800" dirty="0"/>
              <a:t>１番目の式がない場合は、繰り返しの実行前に何もしないということである。</a:t>
            </a:r>
            <a:endParaRPr lang="en-US" altLang="ja-JP" sz="2800" dirty="0"/>
          </a:p>
          <a:p>
            <a:r>
              <a:rPr lang="ja-JP" altLang="en-US" sz="2800" dirty="0"/>
              <a:t>３番目の式がない場合は、各繰り返しにおいて、</a:t>
            </a:r>
            <a:r>
              <a:rPr lang="en-US" altLang="ja-JP" sz="2800" dirty="0"/>
              <a:t>for</a:t>
            </a:r>
            <a:r>
              <a:rPr lang="ja-JP" altLang="en-US" sz="2800" dirty="0"/>
              <a:t>文の本体の実行後、何もしないということである。</a:t>
            </a:r>
            <a:endParaRPr lang="en-US" altLang="ja-JP" sz="2800" dirty="0"/>
          </a:p>
          <a:p>
            <a:r>
              <a:rPr kumimoji="1" lang="ja-JP" altLang="en-US" sz="2800" dirty="0"/>
              <a:t>２番目の式がない場合は、繰り返しの条件が常に真という意味である。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例（左のプログラムを</a:t>
            </a:r>
            <a:br>
              <a:rPr kumimoji="1" lang="en-US" altLang="ja-JP" dirty="0"/>
            </a:br>
            <a:r>
              <a:rPr kumimoji="1" lang="ja-JP" altLang="en-US" dirty="0"/>
              <a:t>打ち込んで確認）</a:t>
            </a:r>
          </a:p>
        </p:txBody>
      </p:sp>
      <p:sp>
        <p:nvSpPr>
          <p:cNvPr id="4" name="正方形/長方形 3"/>
          <p:cNvSpPr/>
          <p:nvPr/>
        </p:nvSpPr>
        <p:spPr>
          <a:xfrm>
            <a:off x="714348" y="1643050"/>
            <a:ext cx="3429024"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for (;;)</a:t>
            </a:r>
          </a:p>
          <a:p>
            <a:r>
              <a:rPr lang="en-US" altLang="ja-JP" sz="2800" dirty="0"/>
              <a:t>    </a:t>
            </a:r>
            <a:r>
              <a:rPr lang="en-US" altLang="ja-JP" sz="2800" dirty="0" err="1"/>
              <a:t>printf</a:t>
            </a:r>
            <a:r>
              <a:rPr lang="en-US" altLang="ja-JP" sz="2800" dirty="0"/>
              <a:t> ("hello\n");</a:t>
            </a:r>
          </a:p>
          <a:p>
            <a:r>
              <a:rPr lang="en-US" altLang="ja-JP" sz="2800" dirty="0"/>
              <a:t>  return 0;</a:t>
            </a:r>
          </a:p>
          <a:p>
            <a:r>
              <a:rPr lang="en-US" altLang="ja-JP" sz="2800" dirty="0"/>
              <a:t>}</a:t>
            </a:r>
          </a:p>
        </p:txBody>
      </p:sp>
      <p:sp>
        <p:nvSpPr>
          <p:cNvPr id="5" name="テキスト ボックス 4"/>
          <p:cNvSpPr txBox="1"/>
          <p:nvPr/>
        </p:nvSpPr>
        <p:spPr>
          <a:xfrm>
            <a:off x="714349" y="4572008"/>
            <a:ext cx="7858180" cy="1815882"/>
          </a:xfrm>
          <a:prstGeom prst="rect">
            <a:avLst/>
          </a:prstGeom>
          <a:noFill/>
        </p:spPr>
        <p:txBody>
          <a:bodyPr wrap="square" rtlCol="0">
            <a:spAutoFit/>
          </a:bodyPr>
          <a:lstStyle/>
          <a:p>
            <a:r>
              <a:rPr kumimoji="1" lang="ja-JP" altLang="en-US" sz="2800" dirty="0"/>
              <a:t>式を３つとも省略すると、</a:t>
            </a:r>
            <a:r>
              <a:rPr lang="en-US" altLang="ja-JP" sz="2800" dirty="0"/>
              <a:t>w</a:t>
            </a:r>
            <a:r>
              <a:rPr kumimoji="1" lang="en-US" altLang="ja-JP" sz="2800" dirty="0"/>
              <a:t>hile(1)</a:t>
            </a:r>
            <a:r>
              <a:rPr kumimoji="1" lang="ja-JP" altLang="en-US" sz="2800" dirty="0"/>
              <a:t>で置き換えたプログラムと同じ意味である。</a:t>
            </a:r>
            <a:endParaRPr kumimoji="1" lang="en-US" altLang="ja-JP" sz="2800" dirty="0"/>
          </a:p>
          <a:p>
            <a:r>
              <a:rPr lang="ja-JP" altLang="en-US" sz="2800" dirty="0"/>
              <a:t>（無限に</a:t>
            </a:r>
            <a:r>
              <a:rPr lang="en-US" altLang="ja-JP" sz="2800" dirty="0"/>
              <a:t>hello</a:t>
            </a:r>
            <a:r>
              <a:rPr lang="ja-JP" altLang="en-US" sz="2800" dirty="0"/>
              <a:t>と出力し続けるので、</a:t>
            </a:r>
            <a:r>
              <a:rPr lang="en-US" altLang="ja-JP" sz="2800" dirty="0"/>
              <a:t>Ctrl-C</a:t>
            </a:r>
            <a:r>
              <a:rPr lang="ja-JP" altLang="en-US" sz="2800" dirty="0"/>
              <a:t>で終了させる。）</a:t>
            </a:r>
            <a:endParaRPr kumimoji="1" lang="ja-JP" altLang="en-US" sz="2800" dirty="0"/>
          </a:p>
        </p:txBody>
      </p:sp>
      <p:sp>
        <p:nvSpPr>
          <p:cNvPr id="6" name="正方形/長方形 5"/>
          <p:cNvSpPr/>
          <p:nvPr/>
        </p:nvSpPr>
        <p:spPr>
          <a:xfrm>
            <a:off x="4500562" y="1643050"/>
            <a:ext cx="4143372"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while (1)</a:t>
            </a:r>
          </a:p>
          <a:p>
            <a:r>
              <a:rPr lang="en-US" altLang="ja-JP" sz="2800" dirty="0"/>
              <a:t>    </a:t>
            </a:r>
            <a:r>
              <a:rPr lang="en-US" altLang="ja-JP" sz="2800" dirty="0" err="1"/>
              <a:t>printf</a:t>
            </a:r>
            <a:r>
              <a:rPr lang="en-US" altLang="ja-JP" sz="2800" dirty="0"/>
              <a:t> ("hello\n");</a:t>
            </a:r>
          </a:p>
          <a:p>
            <a:r>
              <a:rPr lang="en-US" altLang="ja-JP" sz="2800" dirty="0"/>
              <a:t>  return 0;</a:t>
            </a:r>
          </a:p>
          <a:p>
            <a:r>
              <a:rPr lang="en-US" altLang="ja-JP" sz="28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a:xfrm>
            <a:off x="683568" y="1556792"/>
            <a:ext cx="6563072" cy="2332855"/>
          </a:xfrm>
        </p:spPr>
        <p:txBody>
          <a:bodyPr>
            <a:normAutofit lnSpcReduction="10000"/>
          </a:bodyPr>
          <a:lstStyle/>
          <a:p>
            <a:r>
              <a:rPr kumimoji="1" lang="ja-JP" altLang="en-US" dirty="0"/>
              <a:t>配列</a:t>
            </a:r>
            <a:endParaRPr kumimoji="1" lang="en-US" altLang="ja-JP" dirty="0"/>
          </a:p>
          <a:p>
            <a:r>
              <a:rPr kumimoji="1" lang="en-US" altLang="ja-JP" dirty="0"/>
              <a:t>for</a:t>
            </a:r>
            <a:r>
              <a:rPr kumimoji="1" lang="ja-JP" altLang="en-US" dirty="0"/>
              <a:t>文</a:t>
            </a:r>
            <a:endParaRPr kumimoji="1" lang="en-US" altLang="ja-JP" dirty="0"/>
          </a:p>
          <a:p>
            <a:r>
              <a:rPr lang="ja-JP" altLang="en-US" dirty="0"/>
              <a:t>変数宣言</a:t>
            </a:r>
            <a:endParaRPr lang="en-US" altLang="ja-JP" dirty="0"/>
          </a:p>
          <a:p>
            <a:r>
              <a:rPr kumimoji="1" lang="ja-JP" altLang="en-US" dirty="0"/>
              <a:t>初期化</a:t>
            </a:r>
          </a:p>
        </p:txBody>
      </p:sp>
      <p:sp>
        <p:nvSpPr>
          <p:cNvPr id="4" name="テキスト ボックス 3"/>
          <p:cNvSpPr txBox="1"/>
          <p:nvPr/>
        </p:nvSpPr>
        <p:spPr>
          <a:xfrm>
            <a:off x="755576" y="4509120"/>
            <a:ext cx="7286676" cy="830997"/>
          </a:xfrm>
          <a:prstGeom prst="rect">
            <a:avLst/>
          </a:prstGeom>
          <a:noFill/>
        </p:spPr>
        <p:txBody>
          <a:bodyPr wrap="square" rtlCol="0">
            <a:spAutoFit/>
          </a:bodyPr>
          <a:lstStyle/>
          <a:p>
            <a:r>
              <a:rPr kumimoji="1" lang="ja-JP" altLang="en-US" sz="2400" dirty="0"/>
              <a:t>配列とは、同じ型のデータを格納する</a:t>
            </a:r>
            <a:r>
              <a:rPr lang="ja-JP" altLang="en-US" sz="2400" dirty="0"/>
              <a:t>箱（領域）</a:t>
            </a:r>
            <a:r>
              <a:rPr kumimoji="1" lang="ja-JP" altLang="en-US" sz="2400" dirty="0"/>
              <a:t>を一列に並</a:t>
            </a:r>
            <a:r>
              <a:rPr lang="ja-JP" altLang="en-US" sz="2400" dirty="0"/>
              <a:t>べて添え字でアクセスできるようにしたもの。</a:t>
            </a:r>
            <a:endParaRPr kumimoji="1" lang="en-US" altLang="ja-JP"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配列のコピー</a:t>
            </a:r>
          </a:p>
        </p:txBody>
      </p:sp>
      <p:sp>
        <p:nvSpPr>
          <p:cNvPr id="4" name="テキスト ボックス 3"/>
          <p:cNvSpPr txBox="1"/>
          <p:nvPr/>
        </p:nvSpPr>
        <p:spPr>
          <a:xfrm>
            <a:off x="1285852" y="1785926"/>
            <a:ext cx="6022452" cy="954107"/>
          </a:xfrm>
          <a:prstGeom prst="rect">
            <a:avLst/>
          </a:prstGeom>
          <a:noFill/>
          <a:ln>
            <a:solidFill>
              <a:schemeClr val="tx1"/>
            </a:solidFill>
          </a:ln>
        </p:spPr>
        <p:txBody>
          <a:bodyPr wrap="square" rtlCol="0">
            <a:spAutoFit/>
          </a:bodyPr>
          <a:lstStyle/>
          <a:p>
            <a:r>
              <a:rPr kumimoji="1" lang="ja-JP" altLang="en-US" sz="2800" dirty="0"/>
              <a:t>配列のコピーを行う場合は、各要素をコピーする必要がある。</a:t>
            </a:r>
          </a:p>
        </p:txBody>
      </p:sp>
      <p:sp>
        <p:nvSpPr>
          <p:cNvPr id="5" name="テキスト ボックス 4"/>
          <p:cNvSpPr txBox="1"/>
          <p:nvPr/>
        </p:nvSpPr>
        <p:spPr>
          <a:xfrm>
            <a:off x="1357290" y="3286124"/>
            <a:ext cx="2833148" cy="1569660"/>
          </a:xfrm>
          <a:prstGeom prst="rect">
            <a:avLst/>
          </a:prstGeom>
          <a:noFill/>
        </p:spPr>
        <p:txBody>
          <a:bodyPr wrap="none" rtlCol="0">
            <a:spAutoFit/>
          </a:bodyPr>
          <a:lstStyle/>
          <a:p>
            <a:r>
              <a:rPr kumimoji="1" lang="ja-JP" altLang="en-US" sz="2400" u="sng" dirty="0"/>
              <a:t>間違った例</a:t>
            </a:r>
            <a:endParaRPr kumimoji="1" lang="en-US" altLang="ja-JP" sz="2400" u="sng" dirty="0"/>
          </a:p>
          <a:p>
            <a:r>
              <a:rPr lang="en-US" altLang="ja-JP" sz="2400" dirty="0"/>
              <a:t>    </a:t>
            </a:r>
            <a:r>
              <a:rPr lang="en-US" altLang="ja-JP" sz="2400" dirty="0" err="1"/>
              <a:t>int</a:t>
            </a:r>
            <a:r>
              <a:rPr lang="en-US" altLang="ja-JP" sz="2400" dirty="0"/>
              <a:t> a[3] = {10, 5, 7};</a:t>
            </a:r>
          </a:p>
          <a:p>
            <a:r>
              <a:rPr kumimoji="1" lang="en-US" altLang="ja-JP" sz="2400" dirty="0"/>
              <a:t>    </a:t>
            </a:r>
            <a:r>
              <a:rPr kumimoji="1" lang="en-US" altLang="ja-JP" sz="2400" dirty="0" err="1"/>
              <a:t>int</a:t>
            </a:r>
            <a:r>
              <a:rPr kumimoji="1" lang="en-US" altLang="ja-JP" sz="2400" dirty="0"/>
              <a:t> b[3];</a:t>
            </a:r>
          </a:p>
          <a:p>
            <a:r>
              <a:rPr lang="en-US" altLang="ja-JP" sz="2400" dirty="0"/>
              <a:t>    </a:t>
            </a:r>
            <a:r>
              <a:rPr lang="en-US" altLang="ja-JP" sz="2400" dirty="0">
                <a:solidFill>
                  <a:srgbClr val="FF0000"/>
                </a:solidFill>
              </a:rPr>
              <a:t>b=a</a:t>
            </a:r>
            <a:r>
              <a:rPr lang="en-US" altLang="ja-JP" sz="2400" dirty="0"/>
              <a:t>;</a:t>
            </a:r>
            <a:endParaRPr kumimoji="1" lang="ja-JP" altLang="en-US" sz="2400" dirty="0"/>
          </a:p>
        </p:txBody>
      </p:sp>
      <p:sp>
        <p:nvSpPr>
          <p:cNvPr id="6" name="テキスト ボックス 5"/>
          <p:cNvSpPr txBox="1"/>
          <p:nvPr/>
        </p:nvSpPr>
        <p:spPr>
          <a:xfrm>
            <a:off x="1500166" y="5214950"/>
            <a:ext cx="6093335" cy="830997"/>
          </a:xfrm>
          <a:prstGeom prst="rect">
            <a:avLst/>
          </a:prstGeom>
          <a:noFill/>
          <a:ln>
            <a:solidFill>
              <a:schemeClr val="tx1"/>
            </a:solidFill>
          </a:ln>
        </p:spPr>
        <p:txBody>
          <a:bodyPr wrap="none" rtlCol="0">
            <a:spAutoFit/>
          </a:bodyPr>
          <a:lstStyle/>
          <a:p>
            <a:r>
              <a:rPr lang="en-US" altLang="ja-JP" sz="2400" dirty="0"/>
              <a:t> b=a</a:t>
            </a:r>
            <a:r>
              <a:rPr lang="ja-JP" altLang="en-US" sz="2400" dirty="0"/>
              <a:t>の代入式はコンパイル時にエラーになる。</a:t>
            </a:r>
            <a:endParaRPr lang="en-US" altLang="ja-JP" sz="2400" dirty="0"/>
          </a:p>
          <a:p>
            <a:r>
              <a:rPr kumimoji="1" lang="ja-JP" altLang="en-US" sz="2400" dirty="0"/>
              <a:t>詳しくはポインタの回に説明する。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7786"/>
            <a:ext cx="8258204" cy="642942"/>
          </a:xfrm>
        </p:spPr>
        <p:txBody>
          <a:bodyPr>
            <a:normAutofit/>
          </a:bodyPr>
          <a:lstStyle/>
          <a:p>
            <a:r>
              <a:rPr lang="ja-JP" altLang="en-US" sz="3600" dirty="0"/>
              <a:t>配列のコピー（打ち込んで確認）</a:t>
            </a:r>
            <a:endParaRPr kumimoji="1" lang="ja-JP" altLang="en-US" sz="3600" dirty="0"/>
          </a:p>
        </p:txBody>
      </p:sp>
      <p:sp>
        <p:nvSpPr>
          <p:cNvPr id="4" name="テキスト ボックス 3"/>
          <p:cNvSpPr txBox="1"/>
          <p:nvPr/>
        </p:nvSpPr>
        <p:spPr>
          <a:xfrm>
            <a:off x="1043608" y="1290240"/>
            <a:ext cx="7026148" cy="4154984"/>
          </a:xfrm>
          <a:prstGeom prst="rect">
            <a:avLst/>
          </a:prstGeom>
          <a:noFill/>
          <a:ln>
            <a:solidFill>
              <a:schemeClr val="tx1"/>
            </a:solidFill>
          </a:ln>
        </p:spPr>
        <p:txBody>
          <a:bodyPr wrap="square" rtlCol="0">
            <a:spAutoFit/>
          </a:bodyPr>
          <a:lstStyle/>
          <a:p>
            <a:r>
              <a:rPr kumimoji="1" lang="en-US" altLang="ja-JP" sz="2400" dirty="0"/>
              <a:t>#include &lt;</a:t>
            </a:r>
            <a:r>
              <a:rPr kumimoji="1"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{3,4,5,6,7};</a:t>
            </a:r>
          </a:p>
          <a:p>
            <a:r>
              <a:rPr lang="en-US" altLang="ja-JP" sz="2400" dirty="0"/>
              <a:t>    </a:t>
            </a:r>
            <a:r>
              <a:rPr lang="en-US" altLang="ja-JP" sz="2400" dirty="0" err="1"/>
              <a:t>int</a:t>
            </a:r>
            <a:r>
              <a:rPr lang="en-US" altLang="ja-JP" sz="2400" dirty="0"/>
              <a:t> b[5];</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p>
          <a:p>
            <a:r>
              <a:rPr lang="en-US" altLang="ja-JP" sz="2400" dirty="0">
                <a:solidFill>
                  <a:srgbClr val="FF0000"/>
                </a:solidFill>
              </a:rPr>
              <a:t>    for (</a:t>
            </a:r>
            <a:r>
              <a:rPr lang="en-US" altLang="ja-JP" sz="2400" dirty="0" err="1">
                <a:solidFill>
                  <a:srgbClr val="FF0000"/>
                </a:solidFill>
              </a:rPr>
              <a:t>i</a:t>
            </a:r>
            <a:r>
              <a:rPr lang="en-US" altLang="ja-JP" sz="2400" dirty="0">
                <a:solidFill>
                  <a:srgbClr val="FF0000"/>
                </a:solidFill>
              </a:rPr>
              <a:t>=0; </a:t>
            </a:r>
            <a:r>
              <a:rPr lang="en-US" altLang="ja-JP" sz="2400" dirty="0" err="1">
                <a:solidFill>
                  <a:srgbClr val="FF0000"/>
                </a:solidFill>
              </a:rPr>
              <a:t>i</a:t>
            </a:r>
            <a:r>
              <a:rPr lang="en-US" altLang="ja-JP" sz="2400" dirty="0">
                <a:solidFill>
                  <a:srgbClr val="FF0000"/>
                </a:solidFill>
              </a:rPr>
              <a:t>&lt;5; </a:t>
            </a:r>
            <a:r>
              <a:rPr lang="en-US" altLang="ja-JP" sz="2400" dirty="0" err="1">
                <a:solidFill>
                  <a:srgbClr val="FF0000"/>
                </a:solidFill>
              </a:rPr>
              <a:t>i</a:t>
            </a:r>
            <a:r>
              <a:rPr lang="en-US" altLang="ja-JP" sz="2400" dirty="0">
                <a:solidFill>
                  <a:srgbClr val="FF0000"/>
                </a:solidFill>
              </a:rPr>
              <a:t>=i+1)</a:t>
            </a:r>
          </a:p>
          <a:p>
            <a:r>
              <a:rPr lang="en-US" altLang="ja-JP" sz="2400" dirty="0">
                <a:solidFill>
                  <a:srgbClr val="FF0000"/>
                </a:solidFill>
              </a:rPr>
              <a:t>        b[</a:t>
            </a:r>
            <a:r>
              <a:rPr lang="en-US" altLang="ja-JP" sz="2400" dirty="0" err="1">
                <a:solidFill>
                  <a:srgbClr val="FF0000"/>
                </a:solidFill>
              </a:rPr>
              <a:t>i</a:t>
            </a:r>
            <a:r>
              <a:rPr lang="en-US" altLang="ja-JP" sz="2400" dirty="0">
                <a:solidFill>
                  <a:srgbClr val="FF0000"/>
                </a:solidFill>
              </a:rPr>
              <a:t>] = a[</a:t>
            </a:r>
            <a:r>
              <a:rPr lang="en-US" altLang="ja-JP" sz="2400" dirty="0" err="1">
                <a:solidFill>
                  <a:srgbClr val="FF0000"/>
                </a:solidFill>
              </a:rPr>
              <a:t>i</a:t>
            </a:r>
            <a:r>
              <a:rPr lang="en-US" altLang="ja-JP" sz="2400" dirty="0">
                <a:solidFill>
                  <a:srgbClr val="FF0000"/>
                </a:solidFill>
              </a:rPr>
              <a:t>]; </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a:t>
            </a:r>
            <a:r>
              <a:rPr lang="en-US" altLang="ja-JP" sz="2400" dirty="0" err="1"/>
              <a:t>printf</a:t>
            </a:r>
            <a:r>
              <a:rPr lang="en-US" altLang="ja-JP" sz="2400" dirty="0"/>
              <a:t> (“a[%d]=%d, b[%d]=%d\n”, </a:t>
            </a:r>
            <a:r>
              <a:rPr lang="en-US" altLang="ja-JP" sz="2400" dirty="0" err="1"/>
              <a:t>i</a:t>
            </a:r>
            <a:r>
              <a:rPr lang="en-US" altLang="ja-JP" sz="2400" dirty="0"/>
              <a:t>, a[</a:t>
            </a:r>
            <a:r>
              <a:rPr lang="en-US" altLang="ja-JP" sz="2400" dirty="0" err="1"/>
              <a:t>i</a:t>
            </a:r>
            <a:r>
              <a:rPr lang="en-US" altLang="ja-JP" sz="2400" dirty="0"/>
              <a:t>], </a:t>
            </a:r>
            <a:r>
              <a:rPr lang="en-US" altLang="ja-JP" sz="2400" dirty="0" err="1"/>
              <a:t>i</a:t>
            </a:r>
            <a:r>
              <a:rPr lang="en-US" altLang="ja-JP" sz="2400" dirty="0"/>
              <a:t>, b[</a:t>
            </a:r>
            <a:r>
              <a:rPr lang="en-US" altLang="ja-JP" sz="2400" dirty="0" err="1"/>
              <a:t>i</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3779913" y="3102059"/>
            <a:ext cx="4032447" cy="830997"/>
          </a:xfrm>
          <a:prstGeom prst="rect">
            <a:avLst/>
          </a:prstGeom>
          <a:noFill/>
          <a:ln>
            <a:solidFill>
              <a:schemeClr val="tx1"/>
            </a:solidFill>
          </a:ln>
        </p:spPr>
        <p:txBody>
          <a:bodyPr wrap="square" rtlCol="0">
            <a:spAutoFit/>
          </a:bodyPr>
          <a:lstStyle/>
          <a:p>
            <a:r>
              <a:rPr lang="en-US" altLang="ja-JP" sz="2400" dirty="0"/>
              <a:t> b[</a:t>
            </a:r>
            <a:r>
              <a:rPr lang="en-US" altLang="ja-JP" sz="2400" dirty="0" err="1"/>
              <a:t>i</a:t>
            </a:r>
            <a:r>
              <a:rPr lang="en-US" altLang="ja-JP" sz="2400" dirty="0"/>
              <a:t>] = a[</a:t>
            </a:r>
            <a:r>
              <a:rPr lang="en-US" altLang="ja-JP" sz="2400" dirty="0" err="1"/>
              <a:t>i</a:t>
            </a:r>
            <a:r>
              <a:rPr lang="en-US" altLang="ja-JP" sz="2400" dirty="0"/>
              <a:t>]</a:t>
            </a:r>
            <a:r>
              <a:rPr lang="ja-JP" altLang="en-US" sz="2400" dirty="0"/>
              <a:t>の代入式によって各要素ごとに代入を行っている。</a:t>
            </a:r>
            <a:endParaRPr kumimoji="1" lang="ja-JP"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多次元配列</a:t>
            </a:r>
            <a:endParaRPr kumimoji="1" lang="ja-JP" altLang="en-US" dirty="0"/>
          </a:p>
        </p:txBody>
      </p:sp>
      <p:sp>
        <p:nvSpPr>
          <p:cNvPr id="4" name="テキスト ボックス 3"/>
          <p:cNvSpPr txBox="1"/>
          <p:nvPr/>
        </p:nvSpPr>
        <p:spPr>
          <a:xfrm>
            <a:off x="714348" y="1500174"/>
            <a:ext cx="7500990" cy="5262979"/>
          </a:xfrm>
          <a:prstGeom prst="rect">
            <a:avLst/>
          </a:prstGeom>
          <a:noFill/>
        </p:spPr>
        <p:txBody>
          <a:bodyPr wrap="square" rtlCol="0">
            <a:spAutoFit/>
          </a:bodyPr>
          <a:lstStyle/>
          <a:p>
            <a:r>
              <a:rPr kumimoji="1" lang="ja-JP" altLang="en-US" sz="2800" dirty="0"/>
              <a:t>配列の要素は配列でもよい。</a:t>
            </a:r>
            <a:endParaRPr kumimoji="1" lang="en-US" altLang="ja-JP" sz="2800" dirty="0"/>
          </a:p>
          <a:p>
            <a:r>
              <a:rPr kumimoji="1" lang="ja-JP" altLang="en-US" sz="2800" dirty="0"/>
              <a:t>例えば、</a:t>
            </a:r>
            <a:r>
              <a:rPr lang="en-US" altLang="ja-JP" sz="2800" dirty="0" err="1"/>
              <a:t>int</a:t>
            </a:r>
            <a:r>
              <a:rPr lang="ja-JP" altLang="en-US" sz="2800" dirty="0"/>
              <a:t>型を要素にもつ長さ</a:t>
            </a:r>
            <a:r>
              <a:rPr lang="en-US" altLang="ja-JP" sz="2800" dirty="0"/>
              <a:t>3</a:t>
            </a:r>
            <a:r>
              <a:rPr lang="ja-JP" altLang="en-US" sz="2800" dirty="0"/>
              <a:t>の配列を要素にもつ長さ</a:t>
            </a:r>
            <a:r>
              <a:rPr lang="en-US" altLang="ja-JP" sz="2800" dirty="0"/>
              <a:t>2</a:t>
            </a:r>
            <a:r>
              <a:rPr lang="ja-JP" altLang="en-US" sz="2800" dirty="0"/>
              <a:t>の配列は、</a:t>
            </a:r>
            <a:endParaRPr lang="en-US" altLang="ja-JP" sz="2800" dirty="0"/>
          </a:p>
          <a:p>
            <a:r>
              <a:rPr kumimoji="1" lang="en-US" altLang="ja-JP" sz="2800" dirty="0"/>
              <a:t>   </a:t>
            </a:r>
            <a:r>
              <a:rPr lang="en-US" altLang="ja-JP" sz="2800" dirty="0" err="1"/>
              <a:t>int</a:t>
            </a:r>
            <a:r>
              <a:rPr lang="en-US" altLang="ja-JP" sz="2800" dirty="0"/>
              <a:t> a [2] [3]</a:t>
            </a:r>
            <a:r>
              <a:rPr lang="ja-JP" altLang="en-US" sz="2800" dirty="0"/>
              <a:t> </a:t>
            </a:r>
            <a:r>
              <a:rPr lang="en-US" altLang="ja-JP" sz="2800" dirty="0"/>
              <a:t>;</a:t>
            </a:r>
          </a:p>
          <a:p>
            <a:r>
              <a:rPr kumimoji="1" lang="ja-JP" altLang="en-US" sz="2800" dirty="0" err="1"/>
              <a:t>のように</a:t>
            </a:r>
            <a:r>
              <a:rPr kumimoji="1" lang="ja-JP" altLang="en-US" sz="2800" dirty="0"/>
              <a:t>宣言する。</a:t>
            </a:r>
            <a:r>
              <a:rPr lang="ja-JP" altLang="en-US" sz="2800" dirty="0"/>
              <a:t>これは２次元配列である。（３次元以上も同様に宣言できる。２次元以上の配列を多次元配列と呼ぶ。）</a:t>
            </a:r>
            <a:endParaRPr kumimoji="1" lang="en-US" altLang="ja-JP" sz="2800" dirty="0"/>
          </a:p>
          <a:p>
            <a:r>
              <a:rPr lang="ja-JP" altLang="en-US" sz="2800" dirty="0"/>
              <a:t>各要素は、</a:t>
            </a:r>
            <a:r>
              <a:rPr lang="en-US" altLang="ja-JP" sz="2800" dirty="0"/>
              <a:t>a[0][1]</a:t>
            </a:r>
            <a:r>
              <a:rPr lang="ja-JP" altLang="en-US" sz="2800" dirty="0"/>
              <a:t>のように、</a:t>
            </a:r>
            <a:r>
              <a:rPr lang="en-US" altLang="ja-JP" sz="2800" dirty="0"/>
              <a:t>[ ] </a:t>
            </a:r>
            <a:r>
              <a:rPr lang="ja-JP" altLang="en-US" sz="2800" dirty="0"/>
              <a:t>を並べて書くことによって表す。これは</a:t>
            </a:r>
            <a:r>
              <a:rPr lang="en-US" altLang="ja-JP" sz="2800" dirty="0"/>
              <a:t>(a[0])[1]</a:t>
            </a:r>
            <a:r>
              <a:rPr lang="ja-JP" altLang="en-US" sz="2800" dirty="0"/>
              <a:t>を括弧を省略して書いたものである。</a:t>
            </a:r>
            <a:r>
              <a:rPr kumimoji="1" lang="en-US" altLang="ja-JP" sz="2800" dirty="0"/>
              <a:t>a[0]</a:t>
            </a:r>
            <a:r>
              <a:rPr kumimoji="1" lang="ja-JP" altLang="en-US" sz="2800" dirty="0"/>
              <a:t>は</a:t>
            </a:r>
            <a:r>
              <a:rPr kumimoji="1" lang="en-US" altLang="ja-JP" sz="2800" dirty="0"/>
              <a:t>a</a:t>
            </a:r>
            <a:r>
              <a:rPr kumimoji="1" lang="ja-JP" altLang="en-US" sz="2800" dirty="0"/>
              <a:t>の</a:t>
            </a:r>
            <a:r>
              <a:rPr lang="en-US" altLang="ja-JP" sz="2800" dirty="0"/>
              <a:t>0</a:t>
            </a:r>
            <a:r>
              <a:rPr kumimoji="1" lang="ja-JP" altLang="en-US" sz="2800" dirty="0"/>
              <a:t>番目の要素（</a:t>
            </a:r>
            <a:r>
              <a:rPr kumimoji="1" lang="en-US" altLang="ja-JP" sz="2800" dirty="0" err="1"/>
              <a:t>int</a:t>
            </a:r>
            <a:r>
              <a:rPr kumimoji="1" lang="ja-JP" altLang="en-US" sz="2800" dirty="0"/>
              <a:t>型を要素にもつ長さ</a:t>
            </a:r>
            <a:r>
              <a:rPr kumimoji="1" lang="en-US" altLang="ja-JP" sz="2800" dirty="0"/>
              <a:t>3</a:t>
            </a:r>
            <a:r>
              <a:rPr kumimoji="1" lang="ja-JP" altLang="en-US" sz="2800" dirty="0"/>
              <a:t>の配列）を表し、</a:t>
            </a:r>
            <a:r>
              <a:rPr kumimoji="1" lang="en-US" altLang="ja-JP" sz="2800" dirty="0"/>
              <a:t>a[0][</a:t>
            </a:r>
            <a:r>
              <a:rPr lang="en-US" altLang="ja-JP" sz="2800" dirty="0"/>
              <a:t>1</a:t>
            </a:r>
            <a:r>
              <a:rPr kumimoji="1" lang="en-US" altLang="ja-JP" sz="2800" dirty="0"/>
              <a:t>]</a:t>
            </a:r>
            <a:r>
              <a:rPr kumimoji="1" lang="ja-JP" altLang="en-US" sz="2800" dirty="0"/>
              <a:t>は、配列</a:t>
            </a:r>
            <a:r>
              <a:rPr kumimoji="1" lang="en-US" altLang="ja-JP" sz="2800" dirty="0"/>
              <a:t>a[0]</a:t>
            </a:r>
            <a:r>
              <a:rPr kumimoji="1" lang="ja-JP" altLang="en-US" sz="2800" dirty="0"/>
              <a:t>の</a:t>
            </a:r>
            <a:r>
              <a:rPr kumimoji="1" lang="en-US" altLang="ja-JP" sz="2800" dirty="0"/>
              <a:t>1</a:t>
            </a:r>
            <a:r>
              <a:rPr kumimoji="1" lang="ja-JP" altLang="en-US" sz="2800" dirty="0"/>
              <a:t>番目の要素を表す。</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多次元配列のメモリ上での配置</a:t>
            </a:r>
          </a:p>
        </p:txBody>
      </p:sp>
      <p:sp>
        <p:nvSpPr>
          <p:cNvPr id="4" name="正方形/長方形 3"/>
          <p:cNvSpPr/>
          <p:nvPr/>
        </p:nvSpPr>
        <p:spPr>
          <a:xfrm>
            <a:off x="1000100" y="1500174"/>
            <a:ext cx="6643734" cy="1200329"/>
          </a:xfrm>
          <a:prstGeom prst="rect">
            <a:avLst/>
          </a:prstGeom>
        </p:spPr>
        <p:txBody>
          <a:bodyPr wrap="square">
            <a:spAutoFit/>
          </a:bodyPr>
          <a:lstStyle/>
          <a:p>
            <a:r>
              <a:rPr lang="en-US" altLang="ja-JP" sz="2400" dirty="0"/>
              <a:t> </a:t>
            </a:r>
            <a:r>
              <a:rPr lang="en-US" altLang="ja-JP" sz="2400" dirty="0" err="1"/>
              <a:t>int</a:t>
            </a:r>
            <a:r>
              <a:rPr lang="en-US" altLang="ja-JP" sz="2400" dirty="0"/>
              <a:t> a [2] [3]</a:t>
            </a:r>
            <a:r>
              <a:rPr lang="ja-JP" altLang="en-US" sz="2400" dirty="0"/>
              <a:t> </a:t>
            </a:r>
            <a:r>
              <a:rPr lang="en-US" altLang="ja-JP" sz="2400" dirty="0"/>
              <a:t>;</a:t>
            </a:r>
          </a:p>
          <a:p>
            <a:r>
              <a:rPr lang="ja-JP" altLang="en-US" sz="2400" dirty="0" err="1"/>
              <a:t>のように</a:t>
            </a:r>
            <a:r>
              <a:rPr lang="ja-JP" altLang="en-US" sz="2400" dirty="0"/>
              <a:t>宣言された２次元配列の各要素は以下のようにメモリ上に配置される。</a:t>
            </a:r>
            <a:endParaRPr lang="en-US" altLang="ja-JP" sz="2400" dirty="0"/>
          </a:p>
        </p:txBody>
      </p:sp>
      <p:graphicFrame>
        <p:nvGraphicFramePr>
          <p:cNvPr id="7" name="表 6"/>
          <p:cNvGraphicFramePr>
            <a:graphicFrameLocks noGrp="1"/>
          </p:cNvGraphicFramePr>
          <p:nvPr/>
        </p:nvGraphicFramePr>
        <p:xfrm>
          <a:off x="3857620" y="3286124"/>
          <a:ext cx="1928826" cy="27432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a[0][1]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a[0][2]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8" name="左中かっこ 7"/>
          <p:cNvSpPr/>
          <p:nvPr/>
        </p:nvSpPr>
        <p:spPr>
          <a:xfrm>
            <a:off x="3143240" y="3357562"/>
            <a:ext cx="642942" cy="121444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テキスト ボックス 8"/>
          <p:cNvSpPr txBox="1"/>
          <p:nvPr/>
        </p:nvSpPr>
        <p:spPr>
          <a:xfrm>
            <a:off x="1785918" y="3714752"/>
            <a:ext cx="1361270" cy="461665"/>
          </a:xfrm>
          <a:prstGeom prst="rect">
            <a:avLst/>
          </a:prstGeom>
          <a:noFill/>
        </p:spPr>
        <p:txBody>
          <a:bodyPr wrap="none" rtlCol="0">
            <a:spAutoFit/>
          </a:bodyPr>
          <a:lstStyle/>
          <a:p>
            <a:r>
              <a:rPr lang="ja-JP" altLang="en-US" sz="2400" dirty="0"/>
              <a:t>配列 </a:t>
            </a:r>
            <a:r>
              <a:rPr lang="en-US" altLang="ja-JP" sz="2400" dirty="0"/>
              <a:t>a[0]</a:t>
            </a:r>
          </a:p>
        </p:txBody>
      </p:sp>
      <p:sp>
        <p:nvSpPr>
          <p:cNvPr id="12" name="左中かっこ 11"/>
          <p:cNvSpPr/>
          <p:nvPr/>
        </p:nvSpPr>
        <p:spPr>
          <a:xfrm>
            <a:off x="3143240" y="4714884"/>
            <a:ext cx="642942" cy="121444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 name="テキスト ボックス 12"/>
          <p:cNvSpPr txBox="1"/>
          <p:nvPr/>
        </p:nvSpPr>
        <p:spPr>
          <a:xfrm>
            <a:off x="1785918" y="5072074"/>
            <a:ext cx="1361270" cy="461665"/>
          </a:xfrm>
          <a:prstGeom prst="rect">
            <a:avLst/>
          </a:prstGeom>
          <a:noFill/>
        </p:spPr>
        <p:txBody>
          <a:bodyPr wrap="none" rtlCol="0">
            <a:spAutoFit/>
          </a:bodyPr>
          <a:lstStyle/>
          <a:p>
            <a:r>
              <a:rPr lang="ja-JP" altLang="en-US" sz="2400" dirty="0"/>
              <a:t>配列 </a:t>
            </a:r>
            <a:r>
              <a:rPr lang="en-US" altLang="ja-JP" sz="2400" dirty="0"/>
              <a:t>a[1]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多次元配列の例（打ち込んで確認）</a:t>
            </a:r>
          </a:p>
        </p:txBody>
      </p:sp>
      <p:sp>
        <p:nvSpPr>
          <p:cNvPr id="4" name="テキスト ボックス 3"/>
          <p:cNvSpPr txBox="1"/>
          <p:nvPr/>
        </p:nvSpPr>
        <p:spPr>
          <a:xfrm>
            <a:off x="539552" y="1268760"/>
            <a:ext cx="7958688" cy="4893647"/>
          </a:xfrm>
          <a:prstGeom prst="rect">
            <a:avLst/>
          </a:prstGeom>
          <a:noFill/>
          <a:ln>
            <a:solidFill>
              <a:schemeClr val="tx1"/>
            </a:solidFill>
          </a:ln>
        </p:spPr>
        <p:txBody>
          <a:bodyPr wrap="square" rtlCol="0">
            <a:spAutoFit/>
          </a:bodyPr>
          <a:lstStyle/>
          <a:p>
            <a:r>
              <a:rPr lang="en-US" altLang="ja-JP" sz="2400" dirty="0"/>
              <a:t>/* 2*3</a:t>
            </a:r>
            <a:r>
              <a:rPr lang="ja-JP" altLang="en-US" sz="2400" dirty="0"/>
              <a:t>の配列の各要素に</a:t>
            </a:r>
            <a:r>
              <a:rPr lang="en-US" altLang="ja-JP" sz="2400" dirty="0"/>
              <a:t>1</a:t>
            </a:r>
            <a:r>
              <a:rPr lang="ja-JP" altLang="en-US" sz="2400" dirty="0"/>
              <a:t>を代入し、各要素の値を表示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r>
              <a:rPr lang="ja-JP" altLang="en-US" sz="2400" dirty="0"/>
              <a:t> </a:t>
            </a:r>
            <a:r>
              <a:rPr lang="en-US" altLang="ja-JP" sz="2400" dirty="0"/>
              <a:t>j;</a:t>
            </a:r>
          </a:p>
          <a:p>
            <a:r>
              <a:rPr lang="en-US" altLang="ja-JP" sz="2400" dirty="0"/>
              <a:t>    </a:t>
            </a:r>
            <a:r>
              <a:rPr lang="en-US" altLang="ja-JP" sz="2400" dirty="0" err="1"/>
              <a:t>int</a:t>
            </a:r>
            <a:r>
              <a:rPr lang="en-US" altLang="ja-JP" sz="2400" dirty="0"/>
              <a:t> a[2][3];</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a:t>
            </a:r>
            <a:r>
              <a:rPr lang="en-US" altLang="ja-JP" sz="2400" dirty="0" err="1"/>
              <a:t>i</a:t>
            </a:r>
            <a:r>
              <a:rPr lang="en-US" altLang="ja-JP" sz="2400" dirty="0"/>
              <a:t>][j] = 1;</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t>
            </a:r>
            <a:r>
              <a:rPr lang="en-US" altLang="ja-JP" sz="2400" dirty="0" err="1"/>
              <a:t>printf</a:t>
            </a:r>
            <a:r>
              <a:rPr lang="en-US" altLang="ja-JP" sz="2400" dirty="0"/>
              <a:t> ("a[%d][%d] = %d\n“, </a:t>
            </a:r>
            <a:r>
              <a:rPr lang="en-US" altLang="ja-JP" sz="2400" dirty="0" err="1"/>
              <a:t>i</a:t>
            </a:r>
            <a:r>
              <a:rPr lang="en-US" altLang="ja-JP" sz="2400" dirty="0"/>
              <a:t>, j, a[</a:t>
            </a:r>
            <a:r>
              <a:rPr lang="en-US" altLang="ja-JP" sz="2400" dirty="0" err="1"/>
              <a:t>i</a:t>
            </a:r>
            <a:r>
              <a:rPr lang="en-US" altLang="ja-JP" sz="2400" dirty="0"/>
              <a:t>][j] );</a:t>
            </a:r>
          </a:p>
          <a:p>
            <a:r>
              <a:rPr lang="en-US" altLang="ja-JP" sz="2400" dirty="0"/>
              <a:t>    return 0;</a:t>
            </a:r>
          </a:p>
          <a:p>
            <a:r>
              <a:rPr lang="en-US" altLang="ja-JP" sz="24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多次元配列の初期化</a:t>
            </a:r>
            <a:endParaRPr kumimoji="1" lang="ja-JP" altLang="en-US" dirty="0"/>
          </a:p>
        </p:txBody>
      </p:sp>
      <p:sp>
        <p:nvSpPr>
          <p:cNvPr id="4" name="テキスト ボックス 3"/>
          <p:cNvSpPr txBox="1"/>
          <p:nvPr/>
        </p:nvSpPr>
        <p:spPr>
          <a:xfrm>
            <a:off x="1043608" y="1527175"/>
            <a:ext cx="4698722" cy="461665"/>
          </a:xfrm>
          <a:prstGeom prst="rect">
            <a:avLst/>
          </a:prstGeom>
          <a:noFill/>
        </p:spPr>
        <p:txBody>
          <a:bodyPr wrap="none" rtlCol="0">
            <a:spAutoFit/>
          </a:bodyPr>
          <a:lstStyle/>
          <a:p>
            <a:r>
              <a:rPr kumimoji="1" lang="ja-JP" altLang="en-US" sz="2400" dirty="0"/>
              <a:t>１次元配列と同様に初期化できる。</a:t>
            </a:r>
          </a:p>
        </p:txBody>
      </p:sp>
      <p:sp>
        <p:nvSpPr>
          <p:cNvPr id="5" name="テキスト ボックス 4"/>
          <p:cNvSpPr txBox="1"/>
          <p:nvPr/>
        </p:nvSpPr>
        <p:spPr>
          <a:xfrm>
            <a:off x="1000100" y="2285992"/>
            <a:ext cx="6715172" cy="1569660"/>
          </a:xfrm>
          <a:prstGeom prst="rect">
            <a:avLst/>
          </a:prstGeom>
          <a:noFill/>
        </p:spPr>
        <p:txBody>
          <a:bodyPr wrap="square" rtlCol="0">
            <a:spAutoFit/>
          </a:bodyPr>
          <a:lstStyle/>
          <a:p>
            <a:r>
              <a:rPr lang="ja-JP" altLang="en-US" sz="2400" dirty="0"/>
              <a:t>（例）</a:t>
            </a:r>
            <a:endParaRPr lang="en-US" altLang="ja-JP" sz="2400" dirty="0"/>
          </a:p>
          <a:p>
            <a:r>
              <a:rPr kumimoji="1" lang="en-US" altLang="ja-JP" sz="2400" dirty="0"/>
              <a:t>    </a:t>
            </a:r>
            <a:r>
              <a:rPr kumimoji="1" lang="en-US" altLang="ja-JP" sz="2400" dirty="0" err="1"/>
              <a:t>int</a:t>
            </a:r>
            <a:r>
              <a:rPr kumimoji="1" lang="en-US" altLang="ja-JP" sz="2400" dirty="0"/>
              <a:t> a [2][3] = { {1,2,3}, {4,5,6} };</a:t>
            </a:r>
          </a:p>
          <a:p>
            <a:r>
              <a:rPr lang="ja-JP" altLang="en-US" sz="2400" dirty="0" err="1"/>
              <a:t>のように</a:t>
            </a:r>
            <a:r>
              <a:rPr lang="ja-JP" altLang="en-US" sz="2400" dirty="0"/>
              <a:t>宣言、初期化すると、配列 </a:t>
            </a:r>
            <a:r>
              <a:rPr lang="en-US" altLang="ja-JP" sz="2400" dirty="0"/>
              <a:t>a[0] </a:t>
            </a:r>
            <a:r>
              <a:rPr lang="ja-JP" altLang="en-US" sz="2400" dirty="0"/>
              <a:t>が</a:t>
            </a:r>
            <a:r>
              <a:rPr lang="en-US" altLang="ja-JP" sz="2400" dirty="0"/>
              <a:t>{1,2,3}</a:t>
            </a:r>
            <a:r>
              <a:rPr lang="ja-JP" altLang="en-US" sz="2400" dirty="0"/>
              <a:t>で初期化され、配列 </a:t>
            </a:r>
            <a:r>
              <a:rPr lang="en-US" altLang="ja-JP" sz="2400" dirty="0"/>
              <a:t>a[1] </a:t>
            </a:r>
            <a:r>
              <a:rPr lang="ja-JP" altLang="en-US" sz="2400" dirty="0"/>
              <a:t>が</a:t>
            </a:r>
            <a:r>
              <a:rPr lang="en-US" altLang="ja-JP" sz="2400" dirty="0"/>
              <a:t>{4,5,6}</a:t>
            </a:r>
            <a:r>
              <a:rPr lang="ja-JP" altLang="en-US" sz="2400" dirty="0"/>
              <a:t>で初期化される。</a:t>
            </a:r>
            <a:endParaRPr lang="en-US" altLang="ja-JP"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9794"/>
            <a:ext cx="7929618" cy="642942"/>
          </a:xfrm>
        </p:spPr>
        <p:txBody>
          <a:bodyPr>
            <a:normAutofit fontScale="90000"/>
          </a:bodyPr>
          <a:lstStyle/>
          <a:p>
            <a:r>
              <a:rPr kumimoji="1" lang="ja-JP" altLang="en-US" sz="4000" dirty="0"/>
              <a:t>プログラム例（打ち込んで確認）</a:t>
            </a:r>
          </a:p>
        </p:txBody>
      </p:sp>
      <p:sp>
        <p:nvSpPr>
          <p:cNvPr id="4" name="テキスト ボックス 3"/>
          <p:cNvSpPr txBox="1"/>
          <p:nvPr/>
        </p:nvSpPr>
        <p:spPr>
          <a:xfrm>
            <a:off x="1115616" y="1628800"/>
            <a:ext cx="5822748" cy="3785652"/>
          </a:xfrm>
          <a:prstGeom prst="rect">
            <a:avLst/>
          </a:prstGeom>
          <a:noFill/>
          <a:ln>
            <a:solidFill>
              <a:schemeClr val="tx1"/>
            </a:solidFill>
          </a:ln>
        </p:spPr>
        <p:txBody>
          <a:bodyPr wrap="none" rtlCol="0">
            <a:spAutoFit/>
          </a:bodyPr>
          <a:lstStyle/>
          <a:p>
            <a:r>
              <a:rPr lang="en-US" altLang="ja-JP" sz="2400" dirty="0"/>
              <a:t>/*  </a:t>
            </a:r>
            <a:r>
              <a:rPr lang="ja-JP" altLang="en-US" sz="2400" dirty="0"/>
              <a:t>初期化した値を表示して確認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kumimoji="1" lang="en-US" altLang="ja-JP" sz="2400" dirty="0"/>
              <a:t>    </a:t>
            </a:r>
            <a:r>
              <a:rPr kumimoji="1" lang="en-US" altLang="ja-JP" sz="2400" dirty="0" err="1">
                <a:solidFill>
                  <a:srgbClr val="FF0000"/>
                </a:solidFill>
              </a:rPr>
              <a:t>int</a:t>
            </a:r>
            <a:r>
              <a:rPr kumimoji="1" lang="en-US" altLang="ja-JP" sz="2400" dirty="0">
                <a:solidFill>
                  <a:srgbClr val="FF0000"/>
                </a:solidFill>
              </a:rPr>
              <a:t> a</a:t>
            </a:r>
            <a:r>
              <a:rPr lang="en-US" altLang="ja-JP" sz="2400" dirty="0">
                <a:solidFill>
                  <a:srgbClr val="FF0000"/>
                </a:solidFill>
              </a:rPr>
              <a:t>[2][3] = { {1,2,3}, {4,5,6} };</a:t>
            </a:r>
          </a:p>
          <a:p>
            <a:r>
              <a:rPr lang="en-US" altLang="ja-JP" sz="2400" dirty="0"/>
              <a:t> </a:t>
            </a:r>
            <a:r>
              <a:rPr lang="ja-JP" altLang="en-US" sz="2400" dirty="0"/>
              <a:t>   </a:t>
            </a:r>
            <a:r>
              <a:rPr lang="en-US" altLang="ja-JP" sz="2400" dirty="0" err="1"/>
              <a:t>int</a:t>
            </a:r>
            <a:r>
              <a:rPr lang="en-US" altLang="ja-JP" sz="2400" dirty="0"/>
              <a:t> </a:t>
            </a:r>
            <a:r>
              <a:rPr lang="en-US" altLang="ja-JP" sz="2400" dirty="0" err="1"/>
              <a:t>i</a:t>
            </a:r>
            <a:r>
              <a:rPr lang="en-US" altLang="ja-JP" sz="2400" dirty="0"/>
              <a:t>, j;</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t>
            </a:r>
            <a:r>
              <a:rPr lang="en-US" altLang="ja-JP" sz="2400" dirty="0" err="1"/>
              <a:t>printf</a:t>
            </a:r>
            <a:r>
              <a:rPr lang="en-US" altLang="ja-JP" sz="2400" dirty="0"/>
              <a:t> ("a[%d][%d] = %d\n", </a:t>
            </a:r>
            <a:r>
              <a:rPr lang="en-US" altLang="ja-JP" sz="2400" dirty="0" err="1"/>
              <a:t>i</a:t>
            </a:r>
            <a:r>
              <a:rPr lang="en-US" altLang="ja-JP" sz="2400" dirty="0"/>
              <a:t>, j, a[</a:t>
            </a:r>
            <a:r>
              <a:rPr lang="en-US" altLang="ja-JP" sz="2400" dirty="0" err="1"/>
              <a:t>i</a:t>
            </a:r>
            <a:r>
              <a:rPr lang="en-US" altLang="ja-JP" sz="2400" dirty="0"/>
              <a:t>][j]);</a:t>
            </a:r>
          </a:p>
          <a:p>
            <a:r>
              <a:rPr lang="en-US" altLang="ja-JP" sz="2400" dirty="0"/>
              <a:t>    return 0;</a:t>
            </a:r>
          </a:p>
          <a:p>
            <a:r>
              <a:rPr lang="en-US" altLang="ja-JP" sz="2400"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AD6CB-DADA-8246-A5CE-F5472796CD1A}"/>
              </a:ext>
            </a:extLst>
          </p:cNvPr>
          <p:cNvSpPr>
            <a:spLocks noGrp="1"/>
          </p:cNvSpPr>
          <p:nvPr>
            <p:ph type="title"/>
          </p:nvPr>
        </p:nvSpPr>
        <p:spPr>
          <a:xfrm>
            <a:off x="107504" y="188640"/>
            <a:ext cx="8928992" cy="850106"/>
          </a:xfrm>
        </p:spPr>
        <p:txBody>
          <a:bodyPr>
            <a:noAutofit/>
          </a:bodyPr>
          <a:lstStyle/>
          <a:p>
            <a:r>
              <a:rPr kumimoji="1" lang="ja-JP" altLang="en-US" sz="3200"/>
              <a:t>よくある間違い（右のプログラムを打ち込んで確認）</a:t>
            </a:r>
          </a:p>
        </p:txBody>
      </p:sp>
      <p:sp>
        <p:nvSpPr>
          <p:cNvPr id="4" name="正方形/長方形 3">
            <a:extLst>
              <a:ext uri="{FF2B5EF4-FFF2-40B4-BE49-F238E27FC236}">
                <a16:creationId xmlns:a16="http://schemas.microsoft.com/office/drawing/2014/main" id="{696F07B4-00BA-E24F-814A-F3E91756118F}"/>
              </a:ext>
            </a:extLst>
          </p:cNvPr>
          <p:cNvSpPr/>
          <p:nvPr/>
        </p:nvSpPr>
        <p:spPr>
          <a:xfrm>
            <a:off x="395536" y="1060721"/>
            <a:ext cx="3960440"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int main (void) {</a:t>
            </a:r>
          </a:p>
          <a:p>
            <a:r>
              <a:rPr lang="en-US" altLang="ja-JP" sz="2400" dirty="0"/>
              <a:t>  int </a:t>
            </a:r>
            <a:r>
              <a:rPr lang="en-US" altLang="ja-JP" sz="2400" dirty="0" err="1"/>
              <a:t>i</a:t>
            </a:r>
            <a:r>
              <a:rPr lang="en-US" altLang="ja-JP" sz="2400" dirty="0"/>
              <a:t>, x, y, z, a[4];</a:t>
            </a:r>
          </a:p>
          <a:p>
            <a:r>
              <a:rPr lang="en-US" altLang="ja-JP" sz="2400" dirty="0"/>
              <a:t>  for (</a:t>
            </a:r>
            <a:r>
              <a:rPr lang="en-US" altLang="ja-JP" sz="2400" dirty="0" err="1"/>
              <a:t>i</a:t>
            </a:r>
            <a:r>
              <a:rPr lang="en-US" altLang="ja-JP" sz="2400" dirty="0"/>
              <a:t>=0; </a:t>
            </a:r>
            <a:r>
              <a:rPr lang="en-US" altLang="ja-JP" sz="2400" dirty="0" err="1">
                <a:solidFill>
                  <a:srgbClr val="00B050"/>
                </a:solidFill>
              </a:rPr>
              <a:t>i</a:t>
            </a:r>
            <a:r>
              <a:rPr lang="en-US" altLang="ja-JP" sz="2400" dirty="0">
                <a:solidFill>
                  <a:srgbClr val="00B050"/>
                </a:solidFill>
              </a:rPr>
              <a:t>&lt;4</a:t>
            </a:r>
            <a:r>
              <a:rPr lang="en-US" altLang="ja-JP" sz="2400" dirty="0"/>
              <a:t>; </a:t>
            </a:r>
            <a:r>
              <a:rPr lang="en-US" altLang="ja-JP" sz="2400" dirty="0" err="1"/>
              <a:t>i</a:t>
            </a:r>
            <a:r>
              <a:rPr lang="en-US" altLang="ja-JP" sz="2400" dirty="0"/>
              <a:t>=i+1)</a:t>
            </a:r>
          </a:p>
          <a:p>
            <a:r>
              <a:rPr lang="en-US" altLang="ja-JP" sz="2400" dirty="0"/>
              <a:t>    a[</a:t>
            </a:r>
            <a:r>
              <a:rPr lang="en-US" altLang="ja-JP" sz="2400" dirty="0" err="1"/>
              <a:t>i</a:t>
            </a:r>
            <a:r>
              <a:rPr lang="en-US" altLang="ja-JP" sz="2400" dirty="0"/>
              <a:t>]=1;</a:t>
            </a:r>
          </a:p>
          <a:p>
            <a:r>
              <a:rPr lang="en-US" altLang="ja-JP" sz="2400" dirty="0"/>
              <a:t>  return 0;</a:t>
            </a:r>
          </a:p>
          <a:p>
            <a:r>
              <a:rPr lang="en-US" altLang="ja-JP" sz="2400" dirty="0"/>
              <a:t>}</a:t>
            </a:r>
          </a:p>
        </p:txBody>
      </p:sp>
      <p:sp>
        <p:nvSpPr>
          <p:cNvPr id="6" name="テキスト ボックス 5">
            <a:extLst>
              <a:ext uri="{FF2B5EF4-FFF2-40B4-BE49-F238E27FC236}">
                <a16:creationId xmlns:a16="http://schemas.microsoft.com/office/drawing/2014/main" id="{14782055-E48D-E84E-B0B4-D6F8C128FF48}"/>
              </a:ext>
            </a:extLst>
          </p:cNvPr>
          <p:cNvSpPr txBox="1"/>
          <p:nvPr/>
        </p:nvSpPr>
        <p:spPr>
          <a:xfrm>
            <a:off x="1031204" y="3810385"/>
            <a:ext cx="2316660" cy="400110"/>
          </a:xfrm>
          <a:prstGeom prst="rect">
            <a:avLst/>
          </a:prstGeom>
          <a:noFill/>
        </p:spPr>
        <p:txBody>
          <a:bodyPr wrap="none" rtlCol="0">
            <a:spAutoFit/>
          </a:bodyPr>
          <a:lstStyle/>
          <a:p>
            <a:r>
              <a:rPr kumimoji="1" lang="ja-JP" altLang="en-US" sz="2000"/>
              <a:t>問題</a:t>
            </a:r>
            <a:r>
              <a:rPr lang="ja-JP" altLang="en-US" sz="2000"/>
              <a:t>ない</a:t>
            </a:r>
            <a:r>
              <a:rPr kumimoji="1" lang="ja-JP" altLang="en-US" sz="2000"/>
              <a:t>プログラム</a:t>
            </a:r>
          </a:p>
        </p:txBody>
      </p:sp>
      <p:sp>
        <p:nvSpPr>
          <p:cNvPr id="7" name="テキスト ボックス 6">
            <a:extLst>
              <a:ext uri="{FF2B5EF4-FFF2-40B4-BE49-F238E27FC236}">
                <a16:creationId xmlns:a16="http://schemas.microsoft.com/office/drawing/2014/main" id="{0FDB3CE3-6200-8646-A00B-531605674382}"/>
              </a:ext>
            </a:extLst>
          </p:cNvPr>
          <p:cNvSpPr txBox="1"/>
          <p:nvPr/>
        </p:nvSpPr>
        <p:spPr>
          <a:xfrm>
            <a:off x="5182099" y="3810385"/>
            <a:ext cx="2563522" cy="400110"/>
          </a:xfrm>
          <a:prstGeom prst="rect">
            <a:avLst/>
          </a:prstGeom>
          <a:noFill/>
        </p:spPr>
        <p:txBody>
          <a:bodyPr wrap="none" rtlCol="0">
            <a:spAutoFit/>
          </a:bodyPr>
          <a:lstStyle/>
          <a:p>
            <a:r>
              <a:rPr kumimoji="1" lang="ja-JP" altLang="en-US" sz="2000"/>
              <a:t>問題のあるプログラム</a:t>
            </a:r>
          </a:p>
        </p:txBody>
      </p:sp>
      <p:sp>
        <p:nvSpPr>
          <p:cNvPr id="8" name="テキスト ボックス 7">
            <a:extLst>
              <a:ext uri="{FF2B5EF4-FFF2-40B4-BE49-F238E27FC236}">
                <a16:creationId xmlns:a16="http://schemas.microsoft.com/office/drawing/2014/main" id="{1962CA25-059F-EE46-B1A0-F9D1362A6982}"/>
              </a:ext>
            </a:extLst>
          </p:cNvPr>
          <p:cNvSpPr txBox="1"/>
          <p:nvPr/>
        </p:nvSpPr>
        <p:spPr>
          <a:xfrm>
            <a:off x="395536" y="4293096"/>
            <a:ext cx="8352928" cy="2554545"/>
          </a:xfrm>
          <a:prstGeom prst="rect">
            <a:avLst/>
          </a:prstGeom>
          <a:noFill/>
        </p:spPr>
        <p:txBody>
          <a:bodyPr wrap="square" rtlCol="0">
            <a:spAutoFit/>
          </a:bodyPr>
          <a:lstStyle/>
          <a:p>
            <a:r>
              <a:rPr kumimoji="1" lang="ja-JP" altLang="en-US" sz="2000"/>
              <a:t>左のプログラムは</a:t>
            </a:r>
            <a:r>
              <a:rPr kumimoji="1" lang="en-US" altLang="ja-JP" sz="2000" dirty="0"/>
              <a:t>a[0]</a:t>
            </a:r>
            <a:r>
              <a:rPr kumimoji="1" lang="ja-JP" altLang="en-US" sz="2000"/>
              <a:t>から</a:t>
            </a:r>
            <a:r>
              <a:rPr kumimoji="1" lang="en-US" altLang="ja-JP" sz="2000" dirty="0"/>
              <a:t>a[3]</a:t>
            </a:r>
            <a:r>
              <a:rPr lang="ja-JP" altLang="en-US" sz="2000"/>
              <a:t>に</a:t>
            </a:r>
            <a:r>
              <a:rPr lang="en-US" altLang="ja-JP" sz="2000" dirty="0"/>
              <a:t>1</a:t>
            </a:r>
            <a:r>
              <a:rPr lang="ja-JP" altLang="en-US" sz="2000"/>
              <a:t>を代入します</a:t>
            </a:r>
            <a:r>
              <a:rPr kumimoji="1" lang="ja-JP" altLang="en-US" sz="2000"/>
              <a:t>。</a:t>
            </a:r>
            <a:r>
              <a:rPr lang="ja-JP" altLang="en-US" sz="2000"/>
              <a:t>右のプログラムは</a:t>
            </a:r>
            <a:r>
              <a:rPr lang="en-US" altLang="ja-JP" sz="2000" dirty="0"/>
              <a:t>a[0]</a:t>
            </a:r>
            <a:r>
              <a:rPr lang="ja-JP" altLang="en-US" sz="2000"/>
              <a:t>から</a:t>
            </a:r>
            <a:r>
              <a:rPr lang="en-US" altLang="ja-JP" sz="2000" dirty="0"/>
              <a:t>a[3]</a:t>
            </a:r>
            <a:r>
              <a:rPr lang="ja-JP" altLang="en-US" sz="2000"/>
              <a:t>に</a:t>
            </a:r>
            <a:r>
              <a:rPr lang="en-US" altLang="ja-JP" sz="2000" dirty="0"/>
              <a:t>1</a:t>
            </a:r>
            <a:r>
              <a:rPr lang="ja-JP" altLang="en-US" sz="2000"/>
              <a:t>を代入した後で</a:t>
            </a:r>
            <a:r>
              <a:rPr lang="en-US" altLang="ja-JP" sz="2000" dirty="0"/>
              <a:t>a[4]</a:t>
            </a:r>
            <a:r>
              <a:rPr lang="ja-JP" altLang="en-US" sz="2000"/>
              <a:t>に</a:t>
            </a:r>
            <a:r>
              <a:rPr lang="en-US" altLang="ja-JP" sz="2000" dirty="0"/>
              <a:t>1</a:t>
            </a:r>
            <a:r>
              <a:rPr lang="ja-JP" altLang="en-US" sz="2000"/>
              <a:t>を代入しようとします。配列</a:t>
            </a:r>
            <a:r>
              <a:rPr lang="en-US" altLang="ja-JP" sz="2000" dirty="0"/>
              <a:t>a</a:t>
            </a:r>
            <a:r>
              <a:rPr lang="ja-JP" altLang="en-US" sz="2000"/>
              <a:t>の長さは</a:t>
            </a:r>
            <a:r>
              <a:rPr lang="en-US" altLang="ja-JP" sz="2000" dirty="0"/>
              <a:t>4</a:t>
            </a:r>
            <a:r>
              <a:rPr lang="ja-JP" altLang="en-US" sz="2000"/>
              <a:t>なので、</a:t>
            </a:r>
            <a:r>
              <a:rPr lang="en-US" altLang="ja-JP" sz="2000" dirty="0"/>
              <a:t>a[4]</a:t>
            </a:r>
            <a:r>
              <a:rPr lang="ja-JP" altLang="en-US" sz="2000"/>
              <a:t>は配列の範囲（境界）をはみ出ています。ほとんどの処理系でコンパイルが通り、実行時に</a:t>
            </a:r>
            <a:r>
              <a:rPr lang="en-US" altLang="ja-JP" sz="2000" dirty="0"/>
              <a:t>a[4]</a:t>
            </a:r>
            <a:r>
              <a:rPr lang="ja-JP" altLang="en-US" sz="2000"/>
              <a:t>に</a:t>
            </a:r>
            <a:r>
              <a:rPr lang="en-US" altLang="ja-JP" sz="2000" dirty="0"/>
              <a:t>1</a:t>
            </a:r>
            <a:r>
              <a:rPr lang="ja-JP" altLang="en-US" sz="2000"/>
              <a:t>が代入されてしまいます。</a:t>
            </a:r>
            <a:r>
              <a:rPr lang="en-US" altLang="ja-JP" sz="2000" dirty="0"/>
              <a:t>a[4]</a:t>
            </a:r>
            <a:r>
              <a:rPr lang="ja-JP" altLang="en-US" sz="2000"/>
              <a:t>の場所は別の変数や関数の戻り番地など、他の目的で使われている場所かもしれません。学情の</a:t>
            </a:r>
            <a:r>
              <a:rPr lang="en-US" altLang="ja-JP" sz="2000" dirty="0" err="1"/>
              <a:t>gcc</a:t>
            </a:r>
            <a:r>
              <a:rPr lang="ja-JP" altLang="en-US" sz="2000"/>
              <a:t>で実行すると右のプログラムは</a:t>
            </a:r>
            <a:r>
              <a:rPr lang="en-US" altLang="ja-JP" sz="2000" dirty="0"/>
              <a:t>a[4]</a:t>
            </a:r>
            <a:r>
              <a:rPr lang="ja-JP" altLang="en-US" sz="2000"/>
              <a:t>の場所が</a:t>
            </a:r>
            <a:r>
              <a:rPr lang="en-US" altLang="ja-JP" sz="2000" dirty="0" err="1"/>
              <a:t>i</a:t>
            </a:r>
            <a:r>
              <a:rPr lang="ja-JP" altLang="en-US" sz="2000"/>
              <a:t>の場所になっており、</a:t>
            </a:r>
            <a:r>
              <a:rPr lang="en-US" altLang="ja-JP" sz="2000" dirty="0"/>
              <a:t>a[4]</a:t>
            </a:r>
            <a:r>
              <a:rPr lang="ja-JP" altLang="en-US" sz="2000"/>
              <a:t>に</a:t>
            </a:r>
            <a:r>
              <a:rPr lang="en-US" altLang="ja-JP" sz="2000" dirty="0"/>
              <a:t>1</a:t>
            </a:r>
            <a:r>
              <a:rPr lang="ja-JP" altLang="en-US" sz="2000"/>
              <a:t>を代入すると</a:t>
            </a:r>
            <a:r>
              <a:rPr lang="en-US" altLang="ja-JP" sz="2000" dirty="0" err="1"/>
              <a:t>i</a:t>
            </a:r>
            <a:r>
              <a:rPr lang="ja-JP" altLang="en-US" sz="2000"/>
              <a:t>の値が</a:t>
            </a:r>
            <a:r>
              <a:rPr lang="en-US" altLang="ja-JP" sz="2000" dirty="0"/>
              <a:t>1</a:t>
            </a:r>
            <a:r>
              <a:rPr lang="ja-JP" altLang="en-US" sz="2000"/>
              <a:t>になり、無限ループになります。最適化によっても変わります。</a:t>
            </a:r>
            <a:r>
              <a:rPr lang="en-US" altLang="ja-JP" sz="2000" dirty="0" err="1"/>
              <a:t>gcc</a:t>
            </a:r>
            <a:r>
              <a:rPr lang="en-US" altLang="ja-JP" sz="2000" dirty="0"/>
              <a:t> -O1 </a:t>
            </a:r>
            <a:r>
              <a:rPr lang="en-US" altLang="ja-JP" sz="2000" dirty="0" err="1"/>
              <a:t>test.c</a:t>
            </a:r>
            <a:r>
              <a:rPr lang="ja-JP" altLang="en-US" sz="2000"/>
              <a:t>などとすると無限ループになりません。</a:t>
            </a:r>
            <a:endParaRPr kumimoji="1" lang="ja-JP" altLang="en-US" sz="2000"/>
          </a:p>
        </p:txBody>
      </p:sp>
      <p:sp>
        <p:nvSpPr>
          <p:cNvPr id="9" name="正方形/長方形 8">
            <a:extLst>
              <a:ext uri="{FF2B5EF4-FFF2-40B4-BE49-F238E27FC236}">
                <a16:creationId xmlns:a16="http://schemas.microsoft.com/office/drawing/2014/main" id="{36CFBB0A-4AD8-D64B-9954-2C2C0D10066A}"/>
              </a:ext>
            </a:extLst>
          </p:cNvPr>
          <p:cNvSpPr/>
          <p:nvPr/>
        </p:nvSpPr>
        <p:spPr>
          <a:xfrm>
            <a:off x="4716016" y="1052736"/>
            <a:ext cx="3887297"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int main (void) {</a:t>
            </a:r>
          </a:p>
          <a:p>
            <a:r>
              <a:rPr lang="en-US" altLang="ja-JP" sz="2400" dirty="0"/>
              <a:t>  int </a:t>
            </a:r>
            <a:r>
              <a:rPr lang="en-US" altLang="ja-JP" sz="2400" dirty="0" err="1"/>
              <a:t>i</a:t>
            </a:r>
            <a:r>
              <a:rPr lang="en-US" altLang="ja-JP" sz="2400" dirty="0"/>
              <a:t>, x, y, z, a[4];</a:t>
            </a:r>
          </a:p>
          <a:p>
            <a:r>
              <a:rPr lang="en-US" altLang="ja-JP" sz="2400" dirty="0"/>
              <a:t>  for (</a:t>
            </a:r>
            <a:r>
              <a:rPr lang="en-US" altLang="ja-JP" sz="2400" dirty="0" err="1"/>
              <a:t>i</a:t>
            </a:r>
            <a:r>
              <a:rPr lang="en-US" altLang="ja-JP" sz="2400" dirty="0"/>
              <a:t>=0; </a:t>
            </a:r>
            <a:r>
              <a:rPr lang="en-US" altLang="ja-JP" sz="2400" dirty="0" err="1">
                <a:solidFill>
                  <a:srgbClr val="00B050"/>
                </a:solidFill>
              </a:rPr>
              <a:t>i</a:t>
            </a:r>
            <a:r>
              <a:rPr lang="en-US" altLang="ja-JP" sz="2400" dirty="0">
                <a:solidFill>
                  <a:srgbClr val="00B050"/>
                </a:solidFill>
              </a:rPr>
              <a:t>&lt;=4</a:t>
            </a:r>
            <a:r>
              <a:rPr lang="en-US" altLang="ja-JP" sz="2400" dirty="0"/>
              <a:t>; </a:t>
            </a:r>
            <a:r>
              <a:rPr lang="en-US" altLang="ja-JP" sz="2400" dirty="0" err="1"/>
              <a:t>i</a:t>
            </a:r>
            <a:r>
              <a:rPr lang="en-US" altLang="ja-JP" sz="2400" dirty="0"/>
              <a:t>=i+1)</a:t>
            </a:r>
          </a:p>
          <a:p>
            <a:r>
              <a:rPr lang="en-US" altLang="ja-JP" sz="2400" dirty="0"/>
              <a:t>    a[</a:t>
            </a:r>
            <a:r>
              <a:rPr lang="en-US" altLang="ja-JP" sz="2400" dirty="0" err="1"/>
              <a:t>i</a:t>
            </a:r>
            <a:r>
              <a:rPr lang="en-US" altLang="ja-JP" sz="2400" dirty="0"/>
              <a:t>]=1;</a:t>
            </a:r>
          </a:p>
          <a:p>
            <a:r>
              <a:rPr lang="en-US" altLang="ja-JP" sz="2400" dirty="0"/>
              <a:t>  return 0;</a:t>
            </a:r>
          </a:p>
          <a:p>
            <a:r>
              <a:rPr lang="en-US" altLang="ja-JP" sz="2400" dirty="0"/>
              <a:t>}</a:t>
            </a:r>
          </a:p>
        </p:txBody>
      </p:sp>
    </p:spTree>
    <p:extLst>
      <p:ext uri="{BB962C8B-B14F-4D97-AF65-F5344CB8AC3E}">
        <p14:creationId xmlns:p14="http://schemas.microsoft.com/office/powerpoint/2010/main" val="2900456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8" name="テキスト ボックス 7"/>
          <p:cNvSpPr txBox="1"/>
          <p:nvPr/>
        </p:nvSpPr>
        <p:spPr>
          <a:xfrm>
            <a:off x="539552" y="1412776"/>
            <a:ext cx="7848872" cy="1569660"/>
          </a:xfrm>
          <a:prstGeom prst="rect">
            <a:avLst/>
          </a:prstGeom>
          <a:noFill/>
        </p:spPr>
        <p:txBody>
          <a:bodyPr wrap="square" rtlCol="0">
            <a:spAutoFit/>
          </a:bodyPr>
          <a:lstStyle/>
          <a:p>
            <a:r>
              <a:rPr lang="ja-JP" altLang="en-US" sz="2400"/>
              <a:t>情報工学科のある科目のある年の成績一覧（</a:t>
            </a:r>
            <a:r>
              <a:rPr lang="en-US" altLang="ja-JP" sz="2400" dirty="0" err="1"/>
              <a:t>seiseki.txt</a:t>
            </a:r>
            <a:r>
              <a:rPr lang="ja-JP" altLang="en-US" sz="2400"/>
              <a:t>）と、点数を全員分表示するプログラム（</a:t>
            </a:r>
            <a:r>
              <a:rPr lang="en-US" altLang="ja-JP" sz="2400" dirty="0" err="1"/>
              <a:t>a.c</a:t>
            </a:r>
            <a:r>
              <a:rPr lang="ja-JP" altLang="en-US" sz="2400"/>
              <a:t>）を講義用</a:t>
            </a:r>
            <a:r>
              <a:rPr lang="en-US" altLang="ja-JP" sz="2400" dirty="0"/>
              <a:t>web page</a:t>
            </a:r>
            <a:r>
              <a:rPr lang="ja-JP" altLang="en-US" sz="2400"/>
              <a:t>に置いてある。</a:t>
            </a:r>
            <a:r>
              <a:rPr lang="en-US" altLang="ja-JP" sz="2400" dirty="0" err="1"/>
              <a:t>a.c</a:t>
            </a:r>
            <a:r>
              <a:rPr lang="ja-JP" altLang="en-US" sz="2400"/>
              <a:t>を参考にして、この成績一覧の中で</a:t>
            </a:r>
            <a:r>
              <a:rPr lang="en-US" altLang="ja-JP" sz="2400" dirty="0"/>
              <a:t>80</a:t>
            </a:r>
            <a:r>
              <a:rPr lang="ja-JP" altLang="en-US" sz="2400"/>
              <a:t>点以上の人数を以下のように表示するプログラムを書け。</a:t>
            </a:r>
            <a:endParaRPr lang="en-US" altLang="ja-JP" sz="2400" dirty="0"/>
          </a:p>
        </p:txBody>
      </p:sp>
      <p:sp>
        <p:nvSpPr>
          <p:cNvPr id="4" name="正方形/長方形 3"/>
          <p:cNvSpPr/>
          <p:nvPr/>
        </p:nvSpPr>
        <p:spPr>
          <a:xfrm>
            <a:off x="899592" y="3160346"/>
            <a:ext cx="4572000" cy="1200329"/>
          </a:xfrm>
          <a:prstGeom prst="rect">
            <a:avLst/>
          </a:prstGeom>
          <a:ln>
            <a:solidFill>
              <a:schemeClr val="tx1"/>
            </a:solidFill>
          </a:ln>
        </p:spPr>
        <p:txBody>
          <a:bodyPr>
            <a:spAutoFit/>
          </a:bodyPr>
          <a:lstStyle/>
          <a:p>
            <a:r>
              <a:rPr lang="en-US" altLang="ja-JP" sz="2400" dirty="0"/>
              <a:t>[</a:t>
            </a:r>
            <a:r>
              <a:rPr lang="ja-JP" altLang="ja-JP" sz="2400"/>
              <a:t>実行例</a:t>
            </a:r>
            <a:r>
              <a:rPr lang="en-US" altLang="ja-JP" sz="2400" dirty="0"/>
              <a:t>]</a:t>
            </a:r>
          </a:p>
          <a:p>
            <a:r>
              <a:rPr lang="en" altLang="ja-JP" sz="2400" dirty="0"/>
              <a:t>% ./</a:t>
            </a:r>
            <a:r>
              <a:rPr lang="en" altLang="ja-JP" sz="2400" dirty="0" err="1"/>
              <a:t>a.out</a:t>
            </a:r>
            <a:r>
              <a:rPr lang="en" altLang="ja-JP" sz="2400" dirty="0"/>
              <a:t> &lt; </a:t>
            </a:r>
            <a:r>
              <a:rPr lang="en" altLang="ja-JP" sz="2400" dirty="0" err="1"/>
              <a:t>seiseki.txt</a:t>
            </a:r>
            <a:endParaRPr lang="en" altLang="ja-JP" sz="2400" dirty="0"/>
          </a:p>
          <a:p>
            <a:r>
              <a:rPr lang="en" altLang="ja-JP" sz="2400" dirty="0"/>
              <a:t>80</a:t>
            </a:r>
            <a:r>
              <a:rPr lang="ja-JP" altLang="en-US" sz="2400"/>
              <a:t>点以上の人は</a:t>
            </a:r>
            <a:r>
              <a:rPr lang="en-US" altLang="ja-JP" sz="2400" dirty="0"/>
              <a:t>81</a:t>
            </a:r>
            <a:r>
              <a:rPr lang="ja-JP" altLang="en-US" sz="2400"/>
              <a:t>人です。</a:t>
            </a:r>
          </a:p>
        </p:txBody>
      </p:sp>
      <p:sp>
        <p:nvSpPr>
          <p:cNvPr id="5" name="正方形/長方形 4">
            <a:extLst>
              <a:ext uri="{FF2B5EF4-FFF2-40B4-BE49-F238E27FC236}">
                <a16:creationId xmlns:a16="http://schemas.microsoft.com/office/drawing/2014/main" id="{1125D3B3-6264-3447-8C72-8364588AD61C}"/>
              </a:ext>
            </a:extLst>
          </p:cNvPr>
          <p:cNvSpPr/>
          <p:nvPr/>
        </p:nvSpPr>
        <p:spPr>
          <a:xfrm>
            <a:off x="611560" y="4725144"/>
            <a:ext cx="7560840" cy="1569660"/>
          </a:xfrm>
          <a:prstGeom prst="rect">
            <a:avLst/>
          </a:prstGeom>
        </p:spPr>
        <p:txBody>
          <a:bodyPr wrap="square">
            <a:spAutoFit/>
          </a:bodyPr>
          <a:lstStyle/>
          <a:p>
            <a:r>
              <a:rPr lang="ja-JP" altLang="en-US" sz="2400"/>
              <a:t>（注意）</a:t>
            </a:r>
            <a:r>
              <a:rPr lang="en-US" altLang="ja-JP" sz="2400" dirty="0"/>
              <a:t> </a:t>
            </a:r>
            <a:r>
              <a:rPr lang="en-US" altLang="ja-JP" sz="2400" dirty="0" err="1"/>
              <a:t>a.c</a:t>
            </a:r>
            <a:r>
              <a:rPr lang="ja-JP" altLang="en-US" sz="2400"/>
              <a:t>と</a:t>
            </a:r>
            <a:r>
              <a:rPr lang="en-US" altLang="ja-JP" sz="2400" dirty="0" err="1"/>
              <a:t>seiseki.txt</a:t>
            </a:r>
            <a:r>
              <a:rPr lang="ja-JP" altLang="en-US" sz="2400"/>
              <a:t>は各自、講義用</a:t>
            </a:r>
            <a:r>
              <a:rPr lang="en-US" altLang="ja-JP" sz="2400" dirty="0"/>
              <a:t>web page</a:t>
            </a:r>
            <a:r>
              <a:rPr lang="ja-JP" altLang="en-US" sz="2400"/>
              <a:t>からダウンロードしてください。実行方法は上の実行例と同じです。</a:t>
            </a:r>
            <a:r>
              <a:rPr lang="en-US" altLang="ja-JP" sz="2400" dirty="0" err="1"/>
              <a:t>seiseki.txt</a:t>
            </a:r>
            <a:r>
              <a:rPr lang="ja-JP" altLang="en-US" sz="2400"/>
              <a:t>は実行ファイル（</a:t>
            </a:r>
            <a:r>
              <a:rPr lang="en-US" altLang="ja-JP" sz="2400" dirty="0" err="1"/>
              <a:t>a.out</a:t>
            </a:r>
            <a:r>
              <a:rPr lang="ja-JP" altLang="en-US" sz="2400"/>
              <a:t>）と同じディレクトリに置いてください。</a:t>
            </a:r>
            <a:endParaRPr lang="en-US" altLang="ja-JP"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792088"/>
          </a:xfrm>
        </p:spPr>
        <p:txBody>
          <a:bodyPr/>
          <a:lstStyle/>
          <a:p>
            <a:r>
              <a:rPr lang="ja-JP" altLang="en-US" dirty="0"/>
              <a:t>基本課題２</a:t>
            </a:r>
            <a:endParaRPr kumimoji="1" lang="ja-JP" altLang="en-US" dirty="0"/>
          </a:p>
        </p:txBody>
      </p:sp>
      <p:sp>
        <p:nvSpPr>
          <p:cNvPr id="6" name="正方形/長方形 5"/>
          <p:cNvSpPr/>
          <p:nvPr/>
        </p:nvSpPr>
        <p:spPr>
          <a:xfrm>
            <a:off x="539552" y="1589891"/>
            <a:ext cx="7838528" cy="830997"/>
          </a:xfrm>
          <a:prstGeom prst="rect">
            <a:avLst/>
          </a:prstGeom>
        </p:spPr>
        <p:txBody>
          <a:bodyPr wrap="square">
            <a:spAutoFit/>
          </a:bodyPr>
          <a:lstStyle/>
          <a:p>
            <a:r>
              <a:rPr lang="ja-JP" altLang="en-US" sz="2400"/>
              <a:t>基本課題</a:t>
            </a:r>
            <a:r>
              <a:rPr lang="en-US" altLang="ja-JP" sz="2400" dirty="0"/>
              <a:t>1</a:t>
            </a:r>
            <a:r>
              <a:rPr lang="ja-JP" altLang="en-US" sz="2400"/>
              <a:t>の成績一覧について、平均点を以下のように小数点以下</a:t>
            </a:r>
            <a:r>
              <a:rPr lang="en-US" altLang="ja-JP" sz="2400" dirty="0"/>
              <a:t>2</a:t>
            </a:r>
            <a:r>
              <a:rPr lang="ja-JP" altLang="en-US" sz="2400"/>
              <a:t>桁まで表示するプログラムを書け。</a:t>
            </a:r>
            <a:endParaRPr lang="en-US" altLang="ja-JP" sz="2400" dirty="0"/>
          </a:p>
        </p:txBody>
      </p:sp>
      <p:sp>
        <p:nvSpPr>
          <p:cNvPr id="4" name="正方形/長方形 3"/>
          <p:cNvSpPr/>
          <p:nvPr/>
        </p:nvSpPr>
        <p:spPr>
          <a:xfrm>
            <a:off x="971600" y="2492896"/>
            <a:ext cx="4572000" cy="1200329"/>
          </a:xfrm>
          <a:prstGeom prst="rect">
            <a:avLst/>
          </a:prstGeom>
          <a:ln>
            <a:solidFill>
              <a:schemeClr val="tx1"/>
            </a:solidFill>
          </a:ln>
        </p:spPr>
        <p:txBody>
          <a:bodyPr>
            <a:spAutoFit/>
          </a:bodyPr>
          <a:lstStyle/>
          <a:p>
            <a:r>
              <a:rPr lang="en-US" altLang="ja-JP" sz="2400" dirty="0"/>
              <a:t>[</a:t>
            </a:r>
            <a:r>
              <a:rPr lang="ja-JP" altLang="en-US" sz="2400"/>
              <a:t>実行例</a:t>
            </a:r>
            <a:r>
              <a:rPr lang="en-US" altLang="ja-JP" sz="2400" dirty="0"/>
              <a:t>]</a:t>
            </a:r>
          </a:p>
          <a:p>
            <a:r>
              <a:rPr lang="en-US" altLang="ja-JP" sz="2400" dirty="0"/>
              <a:t>% ./</a:t>
            </a:r>
            <a:r>
              <a:rPr lang="en-US" altLang="ja-JP" sz="2400" dirty="0" err="1"/>
              <a:t>a.out</a:t>
            </a:r>
            <a:r>
              <a:rPr lang="en-US" altLang="ja-JP" sz="2400" dirty="0"/>
              <a:t> &lt; </a:t>
            </a:r>
            <a:r>
              <a:rPr lang="en-US" altLang="ja-JP" sz="2400" dirty="0" err="1"/>
              <a:t>seiseki.txt</a:t>
            </a:r>
            <a:endParaRPr lang="en-US" altLang="ja-JP" sz="2400" dirty="0"/>
          </a:p>
          <a:p>
            <a:r>
              <a:rPr lang="ja-JP" altLang="en-US" sz="2400"/>
              <a:t>平均点は</a:t>
            </a:r>
            <a:r>
              <a:rPr lang="en-US" altLang="ja-JP" sz="2400" dirty="0"/>
              <a:t>82.70</a:t>
            </a:r>
            <a:r>
              <a:rPr lang="ja-JP" altLang="en-US" sz="2400"/>
              <a:t>点です。</a:t>
            </a:r>
          </a:p>
        </p:txBody>
      </p:sp>
      <p:sp>
        <p:nvSpPr>
          <p:cNvPr id="3" name="テキスト ボックス 2">
            <a:extLst>
              <a:ext uri="{FF2B5EF4-FFF2-40B4-BE49-F238E27FC236}">
                <a16:creationId xmlns:a16="http://schemas.microsoft.com/office/drawing/2014/main" id="{E09A7FC7-9A41-024A-AF50-A8B456D9E218}"/>
              </a:ext>
            </a:extLst>
          </p:cNvPr>
          <p:cNvSpPr txBox="1"/>
          <p:nvPr/>
        </p:nvSpPr>
        <p:spPr>
          <a:xfrm>
            <a:off x="678396" y="4005064"/>
            <a:ext cx="7560840" cy="1200329"/>
          </a:xfrm>
          <a:prstGeom prst="rect">
            <a:avLst/>
          </a:prstGeom>
          <a:noFill/>
        </p:spPr>
        <p:txBody>
          <a:bodyPr wrap="square" rtlCol="0">
            <a:spAutoFit/>
          </a:bodyPr>
          <a:lstStyle/>
          <a:p>
            <a:r>
              <a:rPr lang="ja-JP" altLang="en-US" sz="2400"/>
              <a:t>平均点は</a:t>
            </a:r>
            <a:r>
              <a:rPr lang="en-US" altLang="ja-JP" sz="2400" dirty="0"/>
              <a:t>double</a:t>
            </a:r>
            <a:r>
              <a:rPr lang="ja-JP" altLang="en-US" sz="2400"/>
              <a:t>型で求め、変換指定子を</a:t>
            </a:r>
            <a:r>
              <a:rPr lang="en-US" altLang="ja-JP" sz="2400" dirty="0"/>
              <a:t>%.2f</a:t>
            </a:r>
            <a:r>
              <a:rPr lang="ja-JP" altLang="en-US" sz="2400"/>
              <a:t>にして</a:t>
            </a:r>
            <a:r>
              <a:rPr lang="en-US" altLang="ja-JP" sz="2400" dirty="0" err="1"/>
              <a:t>printf</a:t>
            </a:r>
            <a:r>
              <a:rPr lang="ja-JP" altLang="en-US" sz="2400"/>
              <a:t>で表示してください。</a:t>
            </a:r>
            <a:r>
              <a:rPr lang="en" altLang="ja-JP" sz="2400" dirty="0"/>
              <a:t>%.2f</a:t>
            </a:r>
            <a:r>
              <a:rPr lang="ja-JP" altLang="en-US" sz="2400"/>
              <a:t>は小数点以下</a:t>
            </a:r>
            <a:r>
              <a:rPr lang="en-US" altLang="ja-JP" sz="2400" dirty="0"/>
              <a:t>2</a:t>
            </a:r>
            <a:r>
              <a:rPr lang="ja-JP" altLang="en-US" sz="2400"/>
              <a:t>桁まで表示するという意味です。</a:t>
            </a:r>
            <a:endParaRPr lang="en-US" altLang="ja-JP" sz="2400" dirty="0"/>
          </a:p>
        </p:txBody>
      </p:sp>
      <p:sp>
        <p:nvSpPr>
          <p:cNvPr id="5" name="正方形/長方形 4">
            <a:extLst>
              <a:ext uri="{FF2B5EF4-FFF2-40B4-BE49-F238E27FC236}">
                <a16:creationId xmlns:a16="http://schemas.microsoft.com/office/drawing/2014/main" id="{39CD2D5C-CE37-2242-85DD-3EE0FB38A6B4}"/>
              </a:ext>
            </a:extLst>
          </p:cNvPr>
          <p:cNvSpPr/>
          <p:nvPr/>
        </p:nvSpPr>
        <p:spPr>
          <a:xfrm>
            <a:off x="678396" y="5373216"/>
            <a:ext cx="7560840" cy="1200329"/>
          </a:xfrm>
          <a:prstGeom prst="rect">
            <a:avLst/>
          </a:prstGeom>
        </p:spPr>
        <p:txBody>
          <a:bodyPr wrap="square">
            <a:spAutoFit/>
          </a:bodyPr>
          <a:lstStyle/>
          <a:p>
            <a:r>
              <a:rPr lang="ja-JP" altLang="en-US" sz="2400"/>
              <a:t>（ヒント） 点数の合計を</a:t>
            </a:r>
            <a:r>
              <a:rPr lang="en-US" altLang="ja-JP" sz="2400" dirty="0"/>
              <a:t>int</a:t>
            </a:r>
            <a:r>
              <a:rPr lang="ja-JP" altLang="en-US" sz="2400"/>
              <a:t>型で計算し、人数で割ればよい。割り算の際に、分子か分母をキャスト演算子（</a:t>
            </a:r>
            <a:r>
              <a:rPr lang="en" altLang="ja-JP" sz="2400" dirty="0"/>
              <a:t>double</a:t>
            </a:r>
            <a:r>
              <a:rPr lang="ja-JP" altLang="en" sz="2400"/>
              <a:t>）</a:t>
            </a:r>
            <a:r>
              <a:rPr lang="ja-JP" altLang="en-US" sz="2400"/>
              <a:t>を使って型変換すると、</a:t>
            </a:r>
            <a:r>
              <a:rPr lang="en-US" altLang="ja-JP" sz="2400" dirty="0"/>
              <a:t>double</a:t>
            </a:r>
            <a:r>
              <a:rPr lang="ja-JP" altLang="en-US" sz="2400"/>
              <a:t>型で平均点が得られる。</a:t>
            </a:r>
          </a:p>
        </p:txBody>
      </p:sp>
    </p:spTree>
    <p:extLst>
      <p:ext uri="{BB962C8B-B14F-4D97-AF65-F5344CB8AC3E}">
        <p14:creationId xmlns:p14="http://schemas.microsoft.com/office/powerpoint/2010/main" val="399778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9"/>
          <p:cNvGrpSpPr>
            <a:grpSpLocks/>
          </p:cNvGrpSpPr>
          <p:nvPr/>
        </p:nvGrpSpPr>
        <p:grpSpPr bwMode="auto">
          <a:xfrm>
            <a:off x="4214810" y="5003805"/>
            <a:ext cx="1439862" cy="566738"/>
            <a:chOff x="2789" y="2614"/>
            <a:chExt cx="907" cy="357"/>
          </a:xfrm>
        </p:grpSpPr>
        <p:sp>
          <p:nvSpPr>
            <p:cNvPr id="7219" name="AutoShape 7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7220" name="Text Box 71"/>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[2]</a:t>
              </a:r>
            </a:p>
          </p:txBody>
        </p:sp>
      </p:grpSp>
      <p:grpSp>
        <p:nvGrpSpPr>
          <p:cNvPr id="5" name="Group 63"/>
          <p:cNvGrpSpPr>
            <a:grpSpLocks/>
          </p:cNvGrpSpPr>
          <p:nvPr/>
        </p:nvGrpSpPr>
        <p:grpSpPr bwMode="auto">
          <a:xfrm>
            <a:off x="4214810" y="4638680"/>
            <a:ext cx="1439862" cy="566738"/>
            <a:chOff x="2789" y="2614"/>
            <a:chExt cx="907" cy="357"/>
          </a:xfrm>
        </p:grpSpPr>
        <p:sp>
          <p:nvSpPr>
            <p:cNvPr id="7217" name="AutoShape 6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7218" name="Text Box 65"/>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[1]</a:t>
              </a:r>
            </a:p>
          </p:txBody>
        </p:sp>
      </p:grpSp>
      <p:sp>
        <p:nvSpPr>
          <p:cNvPr id="335874" name="Rectangle 2"/>
          <p:cNvSpPr>
            <a:spLocks noGrp="1" noChangeArrowheads="1"/>
          </p:cNvSpPr>
          <p:nvPr>
            <p:ph type="title"/>
          </p:nvPr>
        </p:nvSpPr>
        <p:spPr>
          <a:xfrm>
            <a:off x="428596" y="285728"/>
            <a:ext cx="7620000" cy="685800"/>
          </a:xfrm>
        </p:spPr>
        <p:txBody>
          <a:bodyPr>
            <a:normAutofit/>
          </a:bodyPr>
          <a:lstStyle/>
          <a:p>
            <a:pPr eaLnBrk="1" hangingPunct="1">
              <a:defRPr/>
            </a:pPr>
            <a:r>
              <a:rPr kumimoji="0" lang="ja-JP" altLang="en-US" sz="3600" dirty="0">
                <a:ea typeface="ＭＳ Ｐゴシック" pitchFamily="-108" charset="-128"/>
              </a:rPr>
              <a:t>配列の宣言</a:t>
            </a:r>
          </a:p>
        </p:txBody>
      </p:sp>
      <p:sp>
        <p:nvSpPr>
          <p:cNvPr id="7177" name="Rectangle 3"/>
          <p:cNvSpPr>
            <a:spLocks noGrp="1" noChangeArrowheads="1"/>
          </p:cNvSpPr>
          <p:nvPr>
            <p:ph type="body" idx="1"/>
          </p:nvPr>
        </p:nvSpPr>
        <p:spPr>
          <a:xfrm>
            <a:off x="179388" y="1196975"/>
            <a:ext cx="8351837" cy="719138"/>
          </a:xfrm>
        </p:spPr>
        <p:txBody>
          <a:bodyPr/>
          <a:lstStyle/>
          <a:p>
            <a:pPr eaLnBrk="1" hangingPunct="1"/>
            <a:r>
              <a:rPr kumimoji="0" lang="ja-JP" altLang="en-US" sz="2600" dirty="0">
                <a:ea typeface="ＭＳ Ｐゴシック" charset="-128"/>
              </a:rPr>
              <a:t>３人分の点数を格納する</a:t>
            </a:r>
            <a:r>
              <a:rPr kumimoji="0" lang="en-US" altLang="ja-JP" sz="2600" dirty="0" err="1">
                <a:ea typeface="ＭＳ Ｐゴシック" charset="-128"/>
              </a:rPr>
              <a:t>int</a:t>
            </a:r>
            <a:r>
              <a:rPr kumimoji="0" lang="ja-JP" altLang="en-US" sz="2600" dirty="0">
                <a:ea typeface="ＭＳ Ｐゴシック" charset="-128"/>
              </a:rPr>
              <a:t>型の変数を用意したい場合</a:t>
            </a:r>
          </a:p>
        </p:txBody>
      </p:sp>
      <p:sp>
        <p:nvSpPr>
          <p:cNvPr id="7212" name="Text Box 6"/>
          <p:cNvSpPr txBox="1">
            <a:spLocks noChangeArrowheads="1"/>
          </p:cNvSpPr>
          <p:nvPr/>
        </p:nvSpPr>
        <p:spPr bwMode="auto">
          <a:xfrm>
            <a:off x="714348" y="2571744"/>
            <a:ext cx="692150" cy="396875"/>
          </a:xfrm>
          <a:prstGeom prst="rect">
            <a:avLst/>
          </a:prstGeom>
          <a:solidFill>
            <a:schemeClr val="bg1"/>
          </a:solidFill>
          <a:ln w="9525">
            <a:noFill/>
            <a:miter lim="800000"/>
            <a:headEnd/>
            <a:tailEnd/>
          </a:ln>
        </p:spPr>
        <p:txBody>
          <a:bodyPr wrap="none">
            <a:spAutoFit/>
          </a:bodyPr>
          <a:lstStyle/>
          <a:p>
            <a:pPr algn="ctr"/>
            <a:r>
              <a:rPr lang="ja-JP" altLang="en-US" sz="2000" dirty="0">
                <a:ea typeface="ＭＳ Ｐゴシック" charset="-128"/>
              </a:rPr>
              <a:t>型名</a:t>
            </a:r>
          </a:p>
        </p:txBody>
      </p:sp>
      <p:sp>
        <p:nvSpPr>
          <p:cNvPr id="7213" name="Text Box 7"/>
          <p:cNvSpPr txBox="1">
            <a:spLocks noChangeArrowheads="1"/>
          </p:cNvSpPr>
          <p:nvPr/>
        </p:nvSpPr>
        <p:spPr bwMode="auto">
          <a:xfrm>
            <a:off x="1554148" y="2603497"/>
            <a:ext cx="946150" cy="396875"/>
          </a:xfrm>
          <a:prstGeom prst="rect">
            <a:avLst/>
          </a:prstGeom>
          <a:solidFill>
            <a:schemeClr val="bg1"/>
          </a:solidFill>
          <a:ln w="9525">
            <a:noFill/>
            <a:miter lim="800000"/>
            <a:headEnd/>
            <a:tailEnd/>
          </a:ln>
        </p:spPr>
        <p:txBody>
          <a:bodyPr wrap="none">
            <a:spAutoFit/>
          </a:bodyPr>
          <a:lstStyle/>
          <a:p>
            <a:pPr algn="ctr"/>
            <a:r>
              <a:rPr lang="ja-JP" altLang="en-US" sz="2000" dirty="0">
                <a:ea typeface="ＭＳ Ｐゴシック" charset="-128"/>
              </a:rPr>
              <a:t>変数名</a:t>
            </a:r>
          </a:p>
        </p:txBody>
      </p:sp>
      <p:sp>
        <p:nvSpPr>
          <p:cNvPr id="7179" name="Text Box 11"/>
          <p:cNvSpPr txBox="1">
            <a:spLocks noChangeArrowheads="1"/>
          </p:cNvSpPr>
          <p:nvPr/>
        </p:nvSpPr>
        <p:spPr bwMode="auto">
          <a:xfrm>
            <a:off x="357158" y="1886249"/>
            <a:ext cx="2677656" cy="461665"/>
          </a:xfrm>
          <a:prstGeom prst="rect">
            <a:avLst/>
          </a:prstGeom>
          <a:noFill/>
          <a:ln w="9525">
            <a:solidFill>
              <a:schemeClr val="tx1"/>
            </a:solidFill>
            <a:miter lim="800000"/>
            <a:headEnd/>
            <a:tailEnd/>
          </a:ln>
        </p:spPr>
        <p:txBody>
          <a:bodyPr wrap="none">
            <a:spAutoFit/>
          </a:bodyPr>
          <a:lstStyle/>
          <a:p>
            <a:r>
              <a:rPr lang="en-US" altLang="ja-JP" sz="2400" dirty="0" err="1">
                <a:ea typeface="ＭＳ Ｐゴシック" charset="-128"/>
              </a:rPr>
              <a:t>int</a:t>
            </a:r>
            <a:r>
              <a:rPr lang="ja-JP" altLang="en-US" sz="2400" dirty="0">
                <a:ea typeface="ＭＳ Ｐゴシック" charset="-128"/>
              </a:rPr>
              <a:t>型の変数の宣言</a:t>
            </a:r>
          </a:p>
        </p:txBody>
      </p:sp>
      <p:grpSp>
        <p:nvGrpSpPr>
          <p:cNvPr id="8" name="Group 22"/>
          <p:cNvGrpSpPr>
            <a:grpSpLocks/>
          </p:cNvGrpSpPr>
          <p:nvPr/>
        </p:nvGrpSpPr>
        <p:grpSpPr bwMode="auto">
          <a:xfrm>
            <a:off x="846121" y="4286256"/>
            <a:ext cx="1439863" cy="527133"/>
            <a:chOff x="1111" y="3158"/>
            <a:chExt cx="907" cy="428"/>
          </a:xfrm>
        </p:grpSpPr>
        <p:sp>
          <p:nvSpPr>
            <p:cNvPr id="7209" name="AutoShape 15"/>
            <p:cNvSpPr>
              <a:spLocks noChangeArrowheads="1"/>
            </p:cNvSpPr>
            <p:nvPr/>
          </p:nvSpPr>
          <p:spPr bwMode="auto">
            <a:xfrm>
              <a:off x="1111" y="3158"/>
              <a:ext cx="907" cy="409"/>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7210" name="Text Box 16"/>
            <p:cNvSpPr txBox="1">
              <a:spLocks noChangeArrowheads="1"/>
            </p:cNvSpPr>
            <p:nvPr/>
          </p:nvSpPr>
          <p:spPr bwMode="auto">
            <a:xfrm>
              <a:off x="1411" y="3211"/>
              <a:ext cx="330" cy="375"/>
            </a:xfrm>
            <a:prstGeom prst="rect">
              <a:avLst/>
            </a:prstGeom>
            <a:noFill/>
            <a:ln w="9525">
              <a:noFill/>
              <a:miter lim="800000"/>
              <a:headEnd/>
              <a:tailEnd/>
            </a:ln>
          </p:spPr>
          <p:txBody>
            <a:bodyPr>
              <a:spAutoFit/>
            </a:bodyPr>
            <a:lstStyle/>
            <a:p>
              <a:r>
                <a:rPr lang="en-US" altLang="ja-JP" sz="2400" b="1" dirty="0">
                  <a:ea typeface="ＭＳ Ｐゴシック" charset="-128"/>
                </a:rPr>
                <a:t>x</a:t>
              </a:r>
            </a:p>
          </p:txBody>
        </p:sp>
      </p:grpSp>
      <p:sp>
        <p:nvSpPr>
          <p:cNvPr id="7207" name="AutoShape 21"/>
          <p:cNvSpPr>
            <a:spLocks noChangeArrowheads="1"/>
          </p:cNvSpPr>
          <p:nvPr/>
        </p:nvSpPr>
        <p:spPr bwMode="auto">
          <a:xfrm rot="5400000">
            <a:off x="1322364" y="3535364"/>
            <a:ext cx="433387" cy="649288"/>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335896" name="Text Box 24"/>
          <p:cNvSpPr txBox="1">
            <a:spLocks noChangeArrowheads="1"/>
          </p:cNvSpPr>
          <p:nvPr/>
        </p:nvSpPr>
        <p:spPr bwMode="auto">
          <a:xfrm>
            <a:off x="3813146" y="1886249"/>
            <a:ext cx="4046621" cy="461665"/>
          </a:xfrm>
          <a:prstGeom prst="rect">
            <a:avLst/>
          </a:prstGeom>
          <a:noFill/>
          <a:ln w="9525">
            <a:solidFill>
              <a:schemeClr val="tx1"/>
            </a:solidFill>
            <a:miter lim="800000"/>
            <a:headEnd/>
            <a:tailEnd/>
          </a:ln>
        </p:spPr>
        <p:txBody>
          <a:bodyPr wrap="none">
            <a:spAutoFit/>
          </a:bodyPr>
          <a:lstStyle/>
          <a:p>
            <a:r>
              <a:rPr lang="en-US" altLang="ja-JP" sz="2400" dirty="0" err="1">
                <a:ea typeface="ＭＳ Ｐゴシック" charset="-128"/>
              </a:rPr>
              <a:t>int</a:t>
            </a:r>
            <a:r>
              <a:rPr lang="ja-JP" altLang="en-US" sz="2400" dirty="0">
                <a:ea typeface="ＭＳ Ｐゴシック" charset="-128"/>
              </a:rPr>
              <a:t>型を要素とする配列の宣言</a:t>
            </a:r>
          </a:p>
        </p:txBody>
      </p:sp>
      <p:sp>
        <p:nvSpPr>
          <p:cNvPr id="335952" name="Text Box 80"/>
          <p:cNvSpPr txBox="1">
            <a:spLocks noChangeArrowheads="1"/>
          </p:cNvSpPr>
          <p:nvPr/>
        </p:nvSpPr>
        <p:spPr bwMode="auto">
          <a:xfrm>
            <a:off x="5797548" y="4295607"/>
            <a:ext cx="3071802" cy="1200329"/>
          </a:xfrm>
          <a:prstGeom prst="rect">
            <a:avLst/>
          </a:prstGeom>
          <a:solidFill>
            <a:srgbClr val="FFFF99"/>
          </a:solidFill>
          <a:ln w="952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p>
            <a:pPr>
              <a:defRPr/>
            </a:pPr>
            <a:r>
              <a:rPr lang="en-US" altLang="ja-JP" sz="2400" dirty="0">
                <a:ea typeface="ＭＳ Ｐゴシック" pitchFamily="-108" charset="-128"/>
              </a:rPr>
              <a:t> a[0] </a:t>
            </a:r>
            <a:r>
              <a:rPr lang="ja-JP" altLang="en-US" sz="2400" dirty="0">
                <a:ea typeface="ＭＳ Ｐゴシック" pitchFamily="-108" charset="-128"/>
              </a:rPr>
              <a:t>～</a:t>
            </a:r>
            <a:r>
              <a:rPr lang="en-US" altLang="ja-JP" sz="2400" dirty="0">
                <a:ea typeface="ＭＳ Ｐゴシック" pitchFamily="-108" charset="-128"/>
              </a:rPr>
              <a:t>a[2]</a:t>
            </a:r>
            <a:r>
              <a:rPr lang="ja-JP" altLang="en-US" sz="2400" dirty="0" err="1">
                <a:ea typeface="ＭＳ Ｐゴシック" pitchFamily="-108" charset="-128"/>
              </a:rPr>
              <a:t>までの</a:t>
            </a:r>
            <a:r>
              <a:rPr lang="en-US" altLang="ja-JP" sz="2400" dirty="0">
                <a:ea typeface="ＭＳ Ｐゴシック" pitchFamily="-108" charset="-128"/>
              </a:rPr>
              <a:t>3</a:t>
            </a:r>
            <a:r>
              <a:rPr lang="ja-JP" altLang="en-US" sz="2400" dirty="0">
                <a:ea typeface="ＭＳ Ｐゴシック" pitchFamily="-108" charset="-128"/>
              </a:rPr>
              <a:t>個の</a:t>
            </a:r>
            <a:r>
              <a:rPr lang="en-US" altLang="ja-JP" sz="2400" dirty="0" err="1">
                <a:ea typeface="ＭＳ Ｐゴシック" pitchFamily="-108" charset="-128"/>
              </a:rPr>
              <a:t>int</a:t>
            </a:r>
            <a:r>
              <a:rPr lang="ja-JP" altLang="en-US" sz="2400" dirty="0">
                <a:ea typeface="ＭＳ Ｐゴシック" pitchFamily="-108" charset="-128"/>
              </a:rPr>
              <a:t>型のデータの格納場所が用意される。</a:t>
            </a:r>
          </a:p>
        </p:txBody>
      </p:sp>
      <p:sp>
        <p:nvSpPr>
          <p:cNvPr id="63" name="テキスト ボックス 62"/>
          <p:cNvSpPr txBox="1"/>
          <p:nvPr/>
        </p:nvSpPr>
        <p:spPr>
          <a:xfrm>
            <a:off x="4482285" y="2857496"/>
            <a:ext cx="3258777" cy="769441"/>
          </a:xfrm>
          <a:prstGeom prst="rect">
            <a:avLst/>
          </a:prstGeom>
          <a:noFill/>
        </p:spPr>
        <p:txBody>
          <a:bodyPr wrap="none" rtlCol="0">
            <a:spAutoFit/>
          </a:bodyPr>
          <a:lstStyle/>
          <a:p>
            <a:r>
              <a:rPr lang="en-US" altLang="ja-JP" sz="4400" dirty="0" err="1"/>
              <a:t>i</a:t>
            </a:r>
            <a:r>
              <a:rPr kumimoji="1" lang="en-US" altLang="ja-JP" sz="4400" dirty="0" err="1"/>
              <a:t>nt</a:t>
            </a:r>
            <a:r>
              <a:rPr kumimoji="1" lang="en-US" altLang="ja-JP" sz="4400" dirty="0"/>
              <a:t>    a    [3]   ;</a:t>
            </a:r>
            <a:endParaRPr kumimoji="1" lang="ja-JP" altLang="en-US" sz="4400" dirty="0"/>
          </a:p>
        </p:txBody>
      </p:sp>
      <p:sp>
        <p:nvSpPr>
          <p:cNvPr id="64" name="AutoShape 21"/>
          <p:cNvSpPr>
            <a:spLocks noChangeArrowheads="1"/>
          </p:cNvSpPr>
          <p:nvPr/>
        </p:nvSpPr>
        <p:spPr bwMode="auto">
          <a:xfrm rot="5400000">
            <a:off x="4894264" y="3535364"/>
            <a:ext cx="433387" cy="649288"/>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65" name="Text Box 80"/>
          <p:cNvSpPr txBox="1">
            <a:spLocks noChangeArrowheads="1"/>
          </p:cNvSpPr>
          <p:nvPr/>
        </p:nvSpPr>
        <p:spPr bwMode="auto">
          <a:xfrm>
            <a:off x="285720" y="5000636"/>
            <a:ext cx="3429024" cy="830997"/>
          </a:xfrm>
          <a:prstGeom prst="rect">
            <a:avLst/>
          </a:prstGeom>
          <a:solidFill>
            <a:srgbClr val="FFFF99"/>
          </a:solidFill>
          <a:ln w="952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p>
            <a:pPr>
              <a:defRPr/>
            </a:pPr>
            <a:r>
              <a:rPr lang="en-US" altLang="ja-JP" sz="2400" dirty="0" err="1">
                <a:ea typeface="ＭＳ Ｐゴシック" pitchFamily="-108" charset="-128"/>
              </a:rPr>
              <a:t>int</a:t>
            </a:r>
            <a:r>
              <a:rPr lang="ja-JP" altLang="en-US" sz="2400" dirty="0">
                <a:ea typeface="ＭＳ Ｐゴシック" pitchFamily="-108" charset="-128"/>
              </a:rPr>
              <a:t>型のデータの格納場所が１つ用意される。</a:t>
            </a:r>
          </a:p>
        </p:txBody>
      </p:sp>
      <p:sp>
        <p:nvSpPr>
          <p:cNvPr id="66" name="テキスト ボックス 65"/>
          <p:cNvSpPr txBox="1"/>
          <p:nvPr/>
        </p:nvSpPr>
        <p:spPr>
          <a:xfrm>
            <a:off x="4259221" y="5677213"/>
            <a:ext cx="4181534" cy="830997"/>
          </a:xfrm>
          <a:prstGeom prst="rect">
            <a:avLst/>
          </a:prstGeom>
          <a:noFill/>
          <a:ln>
            <a:solidFill>
              <a:schemeClr val="tx1"/>
            </a:solidFill>
          </a:ln>
        </p:spPr>
        <p:txBody>
          <a:bodyPr wrap="square" rtlCol="0">
            <a:spAutoFit/>
          </a:bodyPr>
          <a:lstStyle/>
          <a:p>
            <a:r>
              <a:rPr lang="en-US" altLang="ja-JP" sz="2400" dirty="0"/>
              <a:t>[ ]</a:t>
            </a:r>
            <a:r>
              <a:rPr lang="ja-JP" altLang="en-US" sz="2400" dirty="0"/>
              <a:t>内に書く番号</a:t>
            </a:r>
            <a:r>
              <a:rPr lang="en-US" altLang="ja-JP" sz="2400" dirty="0"/>
              <a:t>(</a:t>
            </a:r>
            <a:r>
              <a:rPr lang="ja-JP" altLang="en-US" sz="2400" dirty="0"/>
              <a:t>添え字という</a:t>
            </a:r>
            <a:r>
              <a:rPr lang="en-US" altLang="ja-JP" sz="2400" dirty="0"/>
              <a:t>)</a:t>
            </a:r>
            <a:r>
              <a:rPr lang="ja-JP" altLang="en-US" sz="2400" dirty="0"/>
              <a:t>は</a:t>
            </a:r>
            <a:r>
              <a:rPr lang="en-US" altLang="ja-JP" sz="2400" dirty="0"/>
              <a:t>0</a:t>
            </a:r>
            <a:r>
              <a:rPr lang="ja-JP" altLang="en-US" sz="2400" dirty="0"/>
              <a:t>から始まる。</a:t>
            </a:r>
            <a:endParaRPr kumimoji="1" lang="ja-JP" altLang="en-US" sz="2400" dirty="0"/>
          </a:p>
        </p:txBody>
      </p:sp>
      <p:grpSp>
        <p:nvGrpSpPr>
          <p:cNvPr id="67" name="Group 63"/>
          <p:cNvGrpSpPr>
            <a:grpSpLocks/>
          </p:cNvGrpSpPr>
          <p:nvPr/>
        </p:nvGrpSpPr>
        <p:grpSpPr bwMode="auto">
          <a:xfrm>
            <a:off x="4214810" y="4286256"/>
            <a:ext cx="1439862" cy="566738"/>
            <a:chOff x="2789" y="2614"/>
            <a:chExt cx="907" cy="357"/>
          </a:xfrm>
        </p:grpSpPr>
        <p:sp>
          <p:nvSpPr>
            <p:cNvPr id="68" name="AutoShape 6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69" name="Text Box 65"/>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[0]</a:t>
              </a:r>
            </a:p>
          </p:txBody>
        </p:sp>
      </p:grpSp>
      <p:sp>
        <p:nvSpPr>
          <p:cNvPr id="70" name="Text Box 6"/>
          <p:cNvSpPr txBox="1">
            <a:spLocks noChangeArrowheads="1"/>
          </p:cNvSpPr>
          <p:nvPr/>
        </p:nvSpPr>
        <p:spPr bwMode="auto">
          <a:xfrm>
            <a:off x="4161866" y="2571744"/>
            <a:ext cx="1338828" cy="369332"/>
          </a:xfrm>
          <a:prstGeom prst="rect">
            <a:avLst/>
          </a:prstGeom>
          <a:solidFill>
            <a:schemeClr val="bg1"/>
          </a:solidFill>
          <a:ln w="9525">
            <a:noFill/>
            <a:miter lim="800000"/>
            <a:headEnd/>
            <a:tailEnd/>
          </a:ln>
        </p:spPr>
        <p:txBody>
          <a:bodyPr wrap="none">
            <a:spAutoFit/>
          </a:bodyPr>
          <a:lstStyle/>
          <a:p>
            <a:pPr algn="ctr"/>
            <a:r>
              <a:rPr lang="ja-JP" altLang="en-US" dirty="0">
                <a:ea typeface="ＭＳ Ｐゴシック" charset="-128"/>
              </a:rPr>
              <a:t>要素の型名</a:t>
            </a:r>
          </a:p>
        </p:txBody>
      </p:sp>
      <p:sp>
        <p:nvSpPr>
          <p:cNvPr id="71" name="テキスト ボックス 70"/>
          <p:cNvSpPr txBox="1"/>
          <p:nvPr/>
        </p:nvSpPr>
        <p:spPr>
          <a:xfrm>
            <a:off x="5488659" y="2571744"/>
            <a:ext cx="1975221" cy="369332"/>
          </a:xfrm>
          <a:prstGeom prst="rect">
            <a:avLst/>
          </a:prstGeom>
          <a:noFill/>
        </p:spPr>
        <p:txBody>
          <a:bodyPr wrap="none" rtlCol="0">
            <a:spAutoFit/>
          </a:bodyPr>
          <a:lstStyle/>
          <a:p>
            <a:r>
              <a:rPr kumimoji="1" lang="ja-JP" altLang="en-US" dirty="0"/>
              <a:t>変数名   </a:t>
            </a:r>
            <a:r>
              <a:rPr kumimoji="1" lang="en-US" altLang="ja-JP" dirty="0"/>
              <a:t>[ </a:t>
            </a:r>
            <a:r>
              <a:rPr kumimoji="1" lang="ja-JP" altLang="en-US" dirty="0"/>
              <a:t>要素数 </a:t>
            </a:r>
            <a:r>
              <a:rPr kumimoji="1" lang="en-US" altLang="ja-JP" dirty="0"/>
              <a:t>]</a:t>
            </a:r>
            <a:endParaRPr kumimoji="1" lang="ja-JP" altLang="en-US" dirty="0"/>
          </a:p>
        </p:txBody>
      </p:sp>
      <p:sp>
        <p:nvSpPr>
          <p:cNvPr id="34" name="テキスト ボックス 33"/>
          <p:cNvSpPr txBox="1"/>
          <p:nvPr/>
        </p:nvSpPr>
        <p:spPr>
          <a:xfrm>
            <a:off x="571472" y="2786058"/>
            <a:ext cx="2086982" cy="769441"/>
          </a:xfrm>
          <a:prstGeom prst="rect">
            <a:avLst/>
          </a:prstGeom>
          <a:noFill/>
        </p:spPr>
        <p:txBody>
          <a:bodyPr wrap="none" rtlCol="0">
            <a:spAutoFit/>
          </a:bodyPr>
          <a:lstStyle/>
          <a:p>
            <a:r>
              <a:rPr kumimoji="1" lang="en-US" altLang="ja-JP" sz="4400" dirty="0"/>
              <a:t> </a:t>
            </a:r>
            <a:r>
              <a:rPr kumimoji="1" lang="en-US" altLang="ja-JP" sz="4400" dirty="0" err="1"/>
              <a:t>int</a:t>
            </a:r>
            <a:r>
              <a:rPr kumimoji="1" lang="en-US" altLang="ja-JP" sz="4400" dirty="0"/>
              <a:t>   x   ;</a:t>
            </a:r>
            <a:endParaRPr kumimoji="1" lang="ja-JP" altLang="en-US" sz="4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normAutofit/>
          </a:bodyPr>
          <a:lstStyle/>
          <a:p>
            <a:r>
              <a:rPr lang="ja-JP" altLang="en-US"/>
              <a:t>発展課題１</a:t>
            </a:r>
            <a:endParaRPr kumimoji="1" lang="ja-JP" altLang="en-US" dirty="0"/>
          </a:p>
        </p:txBody>
      </p:sp>
      <p:sp>
        <p:nvSpPr>
          <p:cNvPr id="4" name="テキスト ボックス 3"/>
          <p:cNvSpPr txBox="1"/>
          <p:nvPr/>
        </p:nvSpPr>
        <p:spPr>
          <a:xfrm>
            <a:off x="647564" y="1196752"/>
            <a:ext cx="7848872" cy="1569660"/>
          </a:xfrm>
          <a:prstGeom prst="rect">
            <a:avLst/>
          </a:prstGeom>
          <a:noFill/>
        </p:spPr>
        <p:txBody>
          <a:bodyPr wrap="square" rtlCol="0">
            <a:spAutoFit/>
          </a:bodyPr>
          <a:lstStyle/>
          <a:p>
            <a:r>
              <a:rPr lang="en-US" altLang="ja-JP" sz="2400" dirty="0"/>
              <a:t>256*256</a:t>
            </a:r>
            <a:r>
              <a:rPr lang="ja-JP" altLang="en-US" sz="2400"/>
              <a:t>の</a:t>
            </a:r>
            <a:r>
              <a:rPr lang="en-US" altLang="ja-JP" sz="2400" dirty="0"/>
              <a:t>24bit</a:t>
            </a:r>
            <a:r>
              <a:rPr lang="ja-JP" altLang="en-US" sz="2400"/>
              <a:t>の</a:t>
            </a:r>
            <a:r>
              <a:rPr lang="en-US" altLang="ja-JP" sz="2400" dirty="0"/>
              <a:t>bmp</a:t>
            </a:r>
            <a:r>
              <a:rPr lang="ja-JP" altLang="en-US" sz="2400"/>
              <a:t>画像を右</a:t>
            </a:r>
            <a:r>
              <a:rPr lang="en-US" altLang="ja-JP" sz="2400" dirty="0"/>
              <a:t>90</a:t>
            </a:r>
            <a:r>
              <a:rPr lang="ja-JP" altLang="en-US" sz="2400"/>
              <a:t>度回転させるプログラム（</a:t>
            </a:r>
            <a:r>
              <a:rPr lang="en-US" altLang="ja-JP" sz="2400" dirty="0" err="1"/>
              <a:t>bmp.c</a:t>
            </a:r>
            <a:r>
              <a:rPr lang="ja-JP" altLang="en-US" sz="2400"/>
              <a:t>）を講義用</a:t>
            </a:r>
            <a:r>
              <a:rPr lang="en-US" altLang="ja-JP" sz="2400" dirty="0"/>
              <a:t>web page</a:t>
            </a:r>
            <a:r>
              <a:rPr lang="ja-JP" altLang="en-US" sz="2400"/>
              <a:t>に置いてある。これを参考にして、右</a:t>
            </a:r>
            <a:r>
              <a:rPr lang="en-US" altLang="ja-JP" sz="2400" dirty="0"/>
              <a:t>180</a:t>
            </a:r>
            <a:r>
              <a:rPr lang="ja-JP" altLang="en-US" sz="2400"/>
              <a:t>度回転させるプログラムを書け。（画像を裏返さずに</a:t>
            </a:r>
            <a:r>
              <a:rPr lang="en-US" altLang="ja-JP" sz="2400" dirty="0"/>
              <a:t>180</a:t>
            </a:r>
            <a:r>
              <a:rPr lang="ja-JP" altLang="en-US" sz="2400"/>
              <a:t>度回転させてください）</a:t>
            </a:r>
            <a:endParaRPr lang="en-US" altLang="ja-JP" sz="2400" dirty="0"/>
          </a:p>
        </p:txBody>
      </p:sp>
      <p:sp>
        <p:nvSpPr>
          <p:cNvPr id="7" name="正方形/長方形 6"/>
          <p:cNvSpPr/>
          <p:nvPr/>
        </p:nvSpPr>
        <p:spPr>
          <a:xfrm>
            <a:off x="1259632" y="2742019"/>
            <a:ext cx="6300192" cy="830997"/>
          </a:xfrm>
          <a:prstGeom prst="rect">
            <a:avLst/>
          </a:prstGeom>
          <a:ln>
            <a:solidFill>
              <a:schemeClr val="tx1"/>
            </a:solidFill>
          </a:ln>
        </p:spPr>
        <p:txBody>
          <a:bodyPr wrap="square">
            <a:spAutoFit/>
          </a:bodyPr>
          <a:lstStyle/>
          <a:p>
            <a:r>
              <a:rPr lang="en-US" altLang="ja-JP" sz="2400" dirty="0"/>
              <a:t>[</a:t>
            </a:r>
            <a:r>
              <a:rPr lang="ja-JP" altLang="en-US" sz="2400"/>
              <a:t>実行例</a:t>
            </a:r>
            <a:r>
              <a:rPr lang="en-US" altLang="ja-JP" sz="2400" dirty="0"/>
              <a:t>]</a:t>
            </a:r>
            <a:endParaRPr lang="ja-JP" altLang="en-US" sz="2400" dirty="0"/>
          </a:p>
          <a:p>
            <a:r>
              <a:rPr lang="en-US" altLang="ja-JP" sz="2400" dirty="0"/>
              <a:t>% ./</a:t>
            </a:r>
            <a:r>
              <a:rPr lang="en-US" altLang="ja-JP" sz="2400" dirty="0" err="1"/>
              <a:t>a.out</a:t>
            </a:r>
            <a:r>
              <a:rPr lang="en-US" altLang="ja-JP" sz="2400" dirty="0"/>
              <a:t> &lt; </a:t>
            </a:r>
            <a:r>
              <a:rPr lang="en-US" altLang="ja-JP" sz="2400" dirty="0" err="1"/>
              <a:t>joho.bmp</a:t>
            </a:r>
            <a:r>
              <a:rPr lang="en-US" altLang="ja-JP" sz="2400" dirty="0"/>
              <a:t> &gt; joho2.bmp</a:t>
            </a:r>
          </a:p>
        </p:txBody>
      </p:sp>
      <p:sp>
        <p:nvSpPr>
          <p:cNvPr id="6" name="正方形/長方形 5">
            <a:extLst>
              <a:ext uri="{FF2B5EF4-FFF2-40B4-BE49-F238E27FC236}">
                <a16:creationId xmlns:a16="http://schemas.microsoft.com/office/drawing/2014/main" id="{9A6ADC11-FB48-584D-B4BF-EBE65AB27AEB}"/>
              </a:ext>
            </a:extLst>
          </p:cNvPr>
          <p:cNvSpPr/>
          <p:nvPr/>
        </p:nvSpPr>
        <p:spPr>
          <a:xfrm>
            <a:off x="755575" y="3663260"/>
            <a:ext cx="4657629" cy="1015663"/>
          </a:xfrm>
          <a:prstGeom prst="rect">
            <a:avLst/>
          </a:prstGeom>
        </p:spPr>
        <p:txBody>
          <a:bodyPr wrap="square">
            <a:spAutoFit/>
          </a:bodyPr>
          <a:lstStyle/>
          <a:p>
            <a:r>
              <a:rPr lang="en-US" altLang="ja-JP" sz="2000" dirty="0" err="1"/>
              <a:t>joho.bmp</a:t>
            </a:r>
            <a:r>
              <a:rPr lang="ja-JP" altLang="en-US" sz="2000"/>
              <a:t>は講義用</a:t>
            </a:r>
            <a:r>
              <a:rPr lang="en-US" altLang="ja-JP" sz="2000" dirty="0"/>
              <a:t>web page</a:t>
            </a:r>
            <a:r>
              <a:rPr lang="ja-JP" altLang="en-US" sz="2000"/>
              <a:t>に置いてあるので各自ダウンロードし、実行ファイル（</a:t>
            </a:r>
            <a:r>
              <a:rPr lang="en-US" altLang="ja-JP" sz="2000" dirty="0" err="1"/>
              <a:t>a.out</a:t>
            </a:r>
            <a:r>
              <a:rPr lang="ja-JP" altLang="en-US" sz="2000"/>
              <a:t>）と同じディレクトリに置いてください。</a:t>
            </a:r>
            <a:endParaRPr lang="en-US" altLang="ja-JP" sz="2000" dirty="0"/>
          </a:p>
        </p:txBody>
      </p:sp>
      <p:pic>
        <p:nvPicPr>
          <p:cNvPr id="8" name="図 7" descr="アイコン が含まれている画像&#10;&#10;自動的に生成された説明">
            <a:extLst>
              <a:ext uri="{FF2B5EF4-FFF2-40B4-BE49-F238E27FC236}">
                <a16:creationId xmlns:a16="http://schemas.microsoft.com/office/drawing/2014/main" id="{D2B21F95-B28C-6F4F-8C2E-CDAA23A826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7174" y="4559361"/>
            <a:ext cx="1699084" cy="1699084"/>
          </a:xfrm>
          <a:prstGeom prst="rect">
            <a:avLst/>
          </a:prstGeom>
          <a:ln>
            <a:solidFill>
              <a:schemeClr val="tx1"/>
            </a:solidFill>
          </a:ln>
        </p:spPr>
      </p:pic>
      <p:cxnSp>
        <p:nvCxnSpPr>
          <p:cNvPr id="10" name="直線矢印コネクタ 9">
            <a:extLst>
              <a:ext uri="{FF2B5EF4-FFF2-40B4-BE49-F238E27FC236}">
                <a16:creationId xmlns:a16="http://schemas.microsoft.com/office/drawing/2014/main" id="{B2016157-D96E-1048-BD7C-C80EB6C9A58C}"/>
              </a:ext>
            </a:extLst>
          </p:cNvPr>
          <p:cNvCxnSpPr>
            <a:cxnSpLocks/>
          </p:cNvCxnSpPr>
          <p:nvPr/>
        </p:nvCxnSpPr>
        <p:spPr>
          <a:xfrm>
            <a:off x="5485085" y="6258445"/>
            <a:ext cx="3067237"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50E5202E-428A-2C4D-8A42-AB0FDA192BEB}"/>
              </a:ext>
            </a:extLst>
          </p:cNvPr>
          <p:cNvCxnSpPr>
            <a:cxnSpLocks/>
          </p:cNvCxnSpPr>
          <p:nvPr/>
        </p:nvCxnSpPr>
        <p:spPr>
          <a:xfrm flipV="1">
            <a:off x="6277173" y="4170213"/>
            <a:ext cx="0" cy="23641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BDD850D8-F46D-4643-9FF0-36C9B2E4BB9F}"/>
              </a:ext>
            </a:extLst>
          </p:cNvPr>
          <p:cNvSpPr txBox="1"/>
          <p:nvPr/>
        </p:nvSpPr>
        <p:spPr>
          <a:xfrm>
            <a:off x="5960034" y="6237060"/>
            <a:ext cx="336952" cy="369332"/>
          </a:xfrm>
          <a:prstGeom prst="rect">
            <a:avLst/>
          </a:prstGeom>
          <a:noFill/>
        </p:spPr>
        <p:txBody>
          <a:bodyPr wrap="none" rtlCol="0">
            <a:spAutoFit/>
          </a:bodyPr>
          <a:lstStyle/>
          <a:p>
            <a:r>
              <a:rPr lang="en-US" altLang="ja-JP" dirty="0"/>
              <a:t>O</a:t>
            </a:r>
            <a:endParaRPr kumimoji="1" lang="ja-JP" altLang="en-US"/>
          </a:p>
        </p:txBody>
      </p:sp>
      <p:sp>
        <p:nvSpPr>
          <p:cNvPr id="17" name="テキスト ボックス 16">
            <a:extLst>
              <a:ext uri="{FF2B5EF4-FFF2-40B4-BE49-F238E27FC236}">
                <a16:creationId xmlns:a16="http://schemas.microsoft.com/office/drawing/2014/main" id="{25EC73AB-618D-AF42-B01A-9CEF284F293D}"/>
              </a:ext>
            </a:extLst>
          </p:cNvPr>
          <p:cNvSpPr txBox="1"/>
          <p:nvPr/>
        </p:nvSpPr>
        <p:spPr>
          <a:xfrm>
            <a:off x="7616218" y="6258445"/>
            <a:ext cx="535724" cy="369332"/>
          </a:xfrm>
          <a:prstGeom prst="rect">
            <a:avLst/>
          </a:prstGeom>
          <a:noFill/>
        </p:spPr>
        <p:txBody>
          <a:bodyPr wrap="none" rtlCol="0">
            <a:spAutoFit/>
          </a:bodyPr>
          <a:lstStyle/>
          <a:p>
            <a:r>
              <a:rPr kumimoji="1" lang="en-US" altLang="ja-JP" dirty="0"/>
              <a:t>255</a:t>
            </a:r>
            <a:endParaRPr kumimoji="1" lang="ja-JP" altLang="en-US"/>
          </a:p>
        </p:txBody>
      </p:sp>
      <p:sp>
        <p:nvSpPr>
          <p:cNvPr id="18" name="テキスト ボックス 17">
            <a:extLst>
              <a:ext uri="{FF2B5EF4-FFF2-40B4-BE49-F238E27FC236}">
                <a16:creationId xmlns:a16="http://schemas.microsoft.com/office/drawing/2014/main" id="{084A4D76-67F9-F24D-AD4A-E75CC91490D3}"/>
              </a:ext>
            </a:extLst>
          </p:cNvPr>
          <p:cNvSpPr txBox="1"/>
          <p:nvPr/>
        </p:nvSpPr>
        <p:spPr>
          <a:xfrm>
            <a:off x="5744010" y="4497182"/>
            <a:ext cx="535724" cy="369332"/>
          </a:xfrm>
          <a:prstGeom prst="rect">
            <a:avLst/>
          </a:prstGeom>
          <a:noFill/>
        </p:spPr>
        <p:txBody>
          <a:bodyPr wrap="none" rtlCol="0">
            <a:spAutoFit/>
          </a:bodyPr>
          <a:lstStyle/>
          <a:p>
            <a:r>
              <a:rPr kumimoji="1" lang="en-US" altLang="ja-JP" dirty="0"/>
              <a:t>255</a:t>
            </a:r>
            <a:endParaRPr kumimoji="1" lang="ja-JP" altLang="en-US"/>
          </a:p>
        </p:txBody>
      </p:sp>
      <p:sp>
        <p:nvSpPr>
          <p:cNvPr id="20" name="テキスト ボックス 19">
            <a:extLst>
              <a:ext uri="{FF2B5EF4-FFF2-40B4-BE49-F238E27FC236}">
                <a16:creationId xmlns:a16="http://schemas.microsoft.com/office/drawing/2014/main" id="{E45E42C6-F19A-E747-8B84-64E1FBC472C8}"/>
              </a:ext>
            </a:extLst>
          </p:cNvPr>
          <p:cNvSpPr txBox="1"/>
          <p:nvPr/>
        </p:nvSpPr>
        <p:spPr>
          <a:xfrm>
            <a:off x="8552322" y="6083172"/>
            <a:ext cx="340158" cy="523220"/>
          </a:xfrm>
          <a:prstGeom prst="rect">
            <a:avLst/>
          </a:prstGeom>
          <a:noFill/>
        </p:spPr>
        <p:txBody>
          <a:bodyPr wrap="none" rtlCol="0">
            <a:spAutoFit/>
          </a:bodyPr>
          <a:lstStyle/>
          <a:p>
            <a:r>
              <a:rPr kumimoji="1" lang="en-US" altLang="ja-JP" sz="2800" i="1" dirty="0">
                <a:ea typeface="Brush Script MT" panose="03060802040406070304" pitchFamily="66" charset="-122"/>
                <a:cs typeface="Vivaldi" panose="020F0502020204030204" pitchFamily="34" charset="0"/>
              </a:rPr>
              <a:t>x</a:t>
            </a:r>
            <a:endParaRPr kumimoji="1" lang="ja-JP" altLang="en-US" sz="2800" i="1">
              <a:ea typeface="YuKyokasho Medium" panose="02000500000000000000" pitchFamily="2" charset="-128"/>
              <a:cs typeface="Vivaldi" panose="020F0502020204030204" pitchFamily="34" charset="0"/>
            </a:endParaRPr>
          </a:p>
        </p:txBody>
      </p:sp>
      <p:sp>
        <p:nvSpPr>
          <p:cNvPr id="21" name="テキスト ボックス 20">
            <a:extLst>
              <a:ext uri="{FF2B5EF4-FFF2-40B4-BE49-F238E27FC236}">
                <a16:creationId xmlns:a16="http://schemas.microsoft.com/office/drawing/2014/main" id="{66675780-C1FA-E648-971B-E74D36C30415}"/>
              </a:ext>
            </a:extLst>
          </p:cNvPr>
          <p:cNvSpPr txBox="1"/>
          <p:nvPr/>
        </p:nvSpPr>
        <p:spPr>
          <a:xfrm>
            <a:off x="5989273" y="3717032"/>
            <a:ext cx="344966" cy="523220"/>
          </a:xfrm>
          <a:prstGeom prst="rect">
            <a:avLst/>
          </a:prstGeom>
          <a:noFill/>
        </p:spPr>
        <p:txBody>
          <a:bodyPr wrap="none" rtlCol="0">
            <a:spAutoFit/>
          </a:bodyPr>
          <a:lstStyle/>
          <a:p>
            <a:r>
              <a:rPr kumimoji="1" lang="en-US" altLang="ja-JP" sz="2800" i="1" dirty="0">
                <a:ea typeface="Brush Script MT" panose="03060802040406070304" pitchFamily="66" charset="-122"/>
                <a:cs typeface="Vivaldi" panose="020F0502020204030204" pitchFamily="34" charset="0"/>
              </a:rPr>
              <a:t>y</a:t>
            </a:r>
            <a:endParaRPr kumimoji="1" lang="ja-JP" altLang="en-US" sz="2800" i="1">
              <a:ea typeface="YuKyokasho Medium" panose="02000500000000000000" pitchFamily="2" charset="-128"/>
              <a:cs typeface="Vivaldi" panose="020F0502020204030204" pitchFamily="34" charset="0"/>
            </a:endParaRPr>
          </a:p>
        </p:txBody>
      </p:sp>
      <p:sp>
        <p:nvSpPr>
          <p:cNvPr id="3" name="テキスト ボックス 2">
            <a:extLst>
              <a:ext uri="{FF2B5EF4-FFF2-40B4-BE49-F238E27FC236}">
                <a16:creationId xmlns:a16="http://schemas.microsoft.com/office/drawing/2014/main" id="{91C5764A-ED3F-CA4F-A319-BE1019DFD05F}"/>
              </a:ext>
            </a:extLst>
          </p:cNvPr>
          <p:cNvSpPr txBox="1"/>
          <p:nvPr/>
        </p:nvSpPr>
        <p:spPr>
          <a:xfrm>
            <a:off x="755575" y="4741293"/>
            <a:ext cx="4279761" cy="707886"/>
          </a:xfrm>
          <a:prstGeom prst="rect">
            <a:avLst/>
          </a:prstGeom>
          <a:noFill/>
        </p:spPr>
        <p:txBody>
          <a:bodyPr wrap="square" rtlCol="0">
            <a:spAutoFit/>
          </a:bodyPr>
          <a:lstStyle/>
          <a:p>
            <a:r>
              <a:rPr lang="ja-JP" altLang="en-US" sz="2000"/>
              <a:t>（注意）</a:t>
            </a:r>
            <a:r>
              <a:rPr lang="en-US" altLang="ja-JP" sz="2000" dirty="0"/>
              <a:t> </a:t>
            </a:r>
            <a:r>
              <a:rPr lang="en-US" altLang="ja-JP" sz="2000" dirty="0" err="1"/>
              <a:t>b</a:t>
            </a:r>
            <a:r>
              <a:rPr kumimoji="1" lang="en-US" altLang="ja-JP" sz="2000" dirty="0" err="1"/>
              <a:t>mp.c</a:t>
            </a:r>
            <a:r>
              <a:rPr kumimoji="1" lang="ja-JP" altLang="en-US" sz="2000"/>
              <a:t>は</a:t>
            </a:r>
            <a:r>
              <a:rPr kumimoji="1" lang="en-US" altLang="ja-JP" sz="2000" dirty="0"/>
              <a:t>256*256</a:t>
            </a:r>
            <a:r>
              <a:rPr kumimoji="1" lang="ja-JP" altLang="en-US" sz="2000"/>
              <a:t>の</a:t>
            </a:r>
            <a:r>
              <a:rPr kumimoji="1" lang="en-US" altLang="ja-JP" sz="2000" dirty="0"/>
              <a:t>24bit</a:t>
            </a:r>
            <a:r>
              <a:rPr kumimoji="1" lang="ja-JP" altLang="en-US" sz="2000"/>
              <a:t>以外の</a:t>
            </a:r>
            <a:r>
              <a:rPr kumimoji="1" lang="en-US" altLang="ja-JP" sz="2000" dirty="0"/>
              <a:t>bmp</a:t>
            </a:r>
            <a:r>
              <a:rPr lang="ja-JP" altLang="en-US" sz="2000"/>
              <a:t>画像では正常に動作しません</a:t>
            </a:r>
            <a:endParaRPr kumimoji="1" lang="en-US" altLang="ja-JP" sz="2000" dirty="0"/>
          </a:p>
        </p:txBody>
      </p:sp>
      <p:sp>
        <p:nvSpPr>
          <p:cNvPr id="15" name="正方形/長方形 14">
            <a:extLst>
              <a:ext uri="{FF2B5EF4-FFF2-40B4-BE49-F238E27FC236}">
                <a16:creationId xmlns:a16="http://schemas.microsoft.com/office/drawing/2014/main" id="{3B23BFEE-3B34-654F-96E2-0E72E3AA6930}"/>
              </a:ext>
            </a:extLst>
          </p:cNvPr>
          <p:cNvSpPr/>
          <p:nvPr/>
        </p:nvSpPr>
        <p:spPr>
          <a:xfrm>
            <a:off x="755031" y="5645535"/>
            <a:ext cx="4421629" cy="707886"/>
          </a:xfrm>
          <a:prstGeom prst="rect">
            <a:avLst/>
          </a:prstGeom>
          <a:solidFill>
            <a:schemeClr val="accent3">
              <a:lumMod val="60000"/>
              <a:lumOff val="40000"/>
            </a:schemeClr>
          </a:solidFill>
          <a:ln>
            <a:solidFill>
              <a:schemeClr val="tx1"/>
            </a:solidFill>
          </a:ln>
        </p:spPr>
        <p:txBody>
          <a:bodyPr wrap="square">
            <a:spAutoFit/>
          </a:bodyPr>
          <a:lstStyle/>
          <a:p>
            <a:r>
              <a:rPr lang="ja-JP" altLang="en-US" sz="2000"/>
              <a:t>配列の境界を超えてアクセスしないように注意してプログラムを書いてください。</a:t>
            </a:r>
            <a:endParaRPr lang="en-US" altLang="ja-JP" sz="2000" dirty="0"/>
          </a:p>
        </p:txBody>
      </p:sp>
    </p:spTree>
    <p:extLst>
      <p:ext uri="{BB962C8B-B14F-4D97-AF65-F5344CB8AC3E}">
        <p14:creationId xmlns:p14="http://schemas.microsoft.com/office/powerpoint/2010/main" val="83263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normAutofit/>
          </a:bodyPr>
          <a:lstStyle/>
          <a:p>
            <a:r>
              <a:rPr lang="ja-JP" altLang="en-US"/>
              <a:t>発展課題２</a:t>
            </a:r>
            <a:endParaRPr kumimoji="1" lang="ja-JP" altLang="en-US" dirty="0"/>
          </a:p>
        </p:txBody>
      </p:sp>
      <p:sp>
        <p:nvSpPr>
          <p:cNvPr id="4" name="テキスト ボックス 3"/>
          <p:cNvSpPr txBox="1"/>
          <p:nvPr/>
        </p:nvSpPr>
        <p:spPr>
          <a:xfrm>
            <a:off x="647564" y="1196752"/>
            <a:ext cx="7848872" cy="1200329"/>
          </a:xfrm>
          <a:prstGeom prst="rect">
            <a:avLst/>
          </a:prstGeom>
          <a:noFill/>
        </p:spPr>
        <p:txBody>
          <a:bodyPr wrap="square" rtlCol="0">
            <a:spAutoFit/>
          </a:bodyPr>
          <a:lstStyle/>
          <a:p>
            <a:r>
              <a:rPr lang="en-US" altLang="ja-JP" sz="2400" dirty="0" err="1"/>
              <a:t>count.c</a:t>
            </a:r>
            <a:r>
              <a:rPr lang="ja-JP" altLang="en-US" sz="2400"/>
              <a:t>は、</a:t>
            </a:r>
            <a:r>
              <a:rPr lang="en-US" altLang="ja-JP" sz="2400" dirty="0" err="1"/>
              <a:t>romeo.txt</a:t>
            </a:r>
            <a:r>
              <a:rPr lang="ja-JP" altLang="en-US" sz="2400"/>
              <a:t>の中で</a:t>
            </a:r>
            <a:r>
              <a:rPr lang="en-US" altLang="ja-JP" sz="2400" dirty="0"/>
              <a:t>’a’</a:t>
            </a:r>
            <a:r>
              <a:rPr lang="ja-JP" altLang="en-US" sz="2400"/>
              <a:t>が何回出現しているかを数えるプログラムである。これを参考にして、</a:t>
            </a:r>
            <a:r>
              <a:rPr lang="en-US" altLang="ja-JP" sz="2400" dirty="0" err="1"/>
              <a:t>count.c</a:t>
            </a:r>
            <a:r>
              <a:rPr lang="ja-JP" altLang="en-US" sz="2400"/>
              <a:t>に</a:t>
            </a:r>
            <a:r>
              <a:rPr lang="en-US" altLang="ja-JP" sz="2400" dirty="0"/>
              <a:t>”my”</a:t>
            </a:r>
            <a:r>
              <a:rPr lang="ja-JP" altLang="en-US" sz="2400"/>
              <a:t>の出現回数を数える機能を追加せよ。</a:t>
            </a:r>
            <a:endParaRPr lang="en-US" altLang="ja-JP" sz="2400" dirty="0"/>
          </a:p>
        </p:txBody>
      </p:sp>
      <p:sp>
        <p:nvSpPr>
          <p:cNvPr id="7" name="正方形/長方形 6"/>
          <p:cNvSpPr/>
          <p:nvPr/>
        </p:nvSpPr>
        <p:spPr>
          <a:xfrm>
            <a:off x="1259632" y="2435404"/>
            <a:ext cx="6300192" cy="1569660"/>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endParaRPr lang="ja-JP" altLang="en-US" sz="2400" dirty="0"/>
          </a:p>
          <a:p>
            <a:r>
              <a:rPr lang="en-US" altLang="ja-JP" sz="2400" dirty="0"/>
              <a:t>% ./</a:t>
            </a:r>
            <a:r>
              <a:rPr lang="en-US" altLang="ja-JP" sz="2400" dirty="0" err="1"/>
              <a:t>a.out</a:t>
            </a:r>
            <a:r>
              <a:rPr lang="en-US" altLang="ja-JP" sz="2400" dirty="0"/>
              <a:t> &lt; </a:t>
            </a:r>
            <a:r>
              <a:rPr lang="en-US" altLang="ja-JP" sz="2400" dirty="0" err="1"/>
              <a:t>romeo.txt</a:t>
            </a:r>
            <a:endParaRPr lang="en-US" altLang="ja-JP" sz="2400" dirty="0"/>
          </a:p>
          <a:p>
            <a:r>
              <a:rPr lang="en-US" altLang="ja-JP" sz="2400" dirty="0"/>
              <a:t>'a'</a:t>
            </a:r>
            <a:r>
              <a:rPr lang="ja-JP" altLang="en-US" sz="2400"/>
              <a:t>は</a:t>
            </a:r>
            <a:r>
              <a:rPr lang="en-US" altLang="ja-JP" sz="2400" dirty="0"/>
              <a:t>8318</a:t>
            </a:r>
            <a:r>
              <a:rPr lang="ja-JP" altLang="en-US" sz="2400"/>
              <a:t>回出現しました。</a:t>
            </a:r>
          </a:p>
          <a:p>
            <a:r>
              <a:rPr lang="en-US" altLang="ja-JP" sz="2400" dirty="0"/>
              <a:t>"my"</a:t>
            </a:r>
            <a:r>
              <a:rPr lang="ja-JP" altLang="en-US" sz="2400"/>
              <a:t>は</a:t>
            </a:r>
            <a:r>
              <a:rPr lang="en-US" altLang="ja-JP" sz="2400" dirty="0"/>
              <a:t>325</a:t>
            </a:r>
            <a:r>
              <a:rPr lang="ja-JP" altLang="en-US" sz="2400"/>
              <a:t>回出現しました。</a:t>
            </a:r>
          </a:p>
        </p:txBody>
      </p:sp>
      <p:sp>
        <p:nvSpPr>
          <p:cNvPr id="6" name="正方形/長方形 5">
            <a:extLst>
              <a:ext uri="{FF2B5EF4-FFF2-40B4-BE49-F238E27FC236}">
                <a16:creationId xmlns:a16="http://schemas.microsoft.com/office/drawing/2014/main" id="{9A6ADC11-FB48-584D-B4BF-EBE65AB27AEB}"/>
              </a:ext>
            </a:extLst>
          </p:cNvPr>
          <p:cNvSpPr/>
          <p:nvPr/>
        </p:nvSpPr>
        <p:spPr>
          <a:xfrm>
            <a:off x="755576" y="4102040"/>
            <a:ext cx="7128792" cy="1631216"/>
          </a:xfrm>
          <a:prstGeom prst="rect">
            <a:avLst/>
          </a:prstGeom>
        </p:spPr>
        <p:txBody>
          <a:bodyPr wrap="square">
            <a:spAutoFit/>
          </a:bodyPr>
          <a:lstStyle/>
          <a:p>
            <a:r>
              <a:rPr lang="en-US" altLang="ja-JP" sz="2000" dirty="0" err="1"/>
              <a:t>count.c</a:t>
            </a:r>
            <a:r>
              <a:rPr lang="ja-JP" altLang="en-US" sz="2000"/>
              <a:t>と</a:t>
            </a:r>
            <a:r>
              <a:rPr lang="en-US" altLang="ja-JP" sz="2000" dirty="0" err="1"/>
              <a:t>romeo.txt</a:t>
            </a:r>
            <a:r>
              <a:rPr lang="ja-JP" altLang="en-US" sz="2000"/>
              <a:t>は講義用</a:t>
            </a:r>
            <a:r>
              <a:rPr lang="en-US" altLang="ja-JP" sz="2000" dirty="0"/>
              <a:t>web page</a:t>
            </a:r>
            <a:r>
              <a:rPr lang="ja-JP" altLang="en-US" sz="2000"/>
              <a:t>に置いてあるので各自ダウンロードしてください。</a:t>
            </a:r>
            <a:r>
              <a:rPr lang="en-US" altLang="ja-JP" sz="2000" dirty="0"/>
              <a:t> </a:t>
            </a:r>
            <a:r>
              <a:rPr lang="en-US" altLang="ja-JP" sz="2000" dirty="0" err="1"/>
              <a:t>romeo.txt</a:t>
            </a:r>
            <a:r>
              <a:rPr lang="ja-JP" altLang="en-US" sz="2000"/>
              <a:t>は実行ファイル（</a:t>
            </a:r>
            <a:r>
              <a:rPr lang="en-US" altLang="ja-JP" sz="2000" dirty="0" err="1"/>
              <a:t>a.out</a:t>
            </a:r>
            <a:r>
              <a:rPr lang="ja-JP" altLang="en-US" sz="2000"/>
              <a:t>）と同じディレクトリに置いてください。 （</a:t>
            </a:r>
            <a:r>
              <a:rPr lang="en-US" altLang="ja-JP" sz="2000" dirty="0" err="1"/>
              <a:t>romeo.txt</a:t>
            </a:r>
            <a:r>
              <a:rPr lang="ja-JP" altLang="en-US" sz="2000"/>
              <a:t>は</a:t>
            </a:r>
            <a:r>
              <a:rPr lang="en" altLang="ja-JP" sz="2000" dirty="0">
                <a:hlinkClick r:id="rId2"/>
              </a:rPr>
              <a:t>https://gutenberg.org/files/1513/1513-0.txt</a:t>
            </a:r>
            <a:r>
              <a:rPr lang="ja-JP" altLang="en-US" sz="2000"/>
              <a:t>からダウンロードしたものです。）</a:t>
            </a:r>
            <a:endParaRPr lang="en-US" altLang="ja-JP" sz="2000" dirty="0"/>
          </a:p>
        </p:txBody>
      </p:sp>
      <p:sp>
        <p:nvSpPr>
          <p:cNvPr id="3" name="正方形/長方形 2">
            <a:extLst>
              <a:ext uri="{FF2B5EF4-FFF2-40B4-BE49-F238E27FC236}">
                <a16:creationId xmlns:a16="http://schemas.microsoft.com/office/drawing/2014/main" id="{5A4EA760-0BBE-C345-BA6A-EFC8FF706383}"/>
              </a:ext>
            </a:extLst>
          </p:cNvPr>
          <p:cNvSpPr/>
          <p:nvPr/>
        </p:nvSpPr>
        <p:spPr>
          <a:xfrm>
            <a:off x="755576" y="5821444"/>
            <a:ext cx="7128792" cy="830997"/>
          </a:xfrm>
          <a:prstGeom prst="rect">
            <a:avLst/>
          </a:prstGeom>
          <a:solidFill>
            <a:schemeClr val="accent3">
              <a:lumMod val="60000"/>
              <a:lumOff val="40000"/>
            </a:schemeClr>
          </a:solidFill>
          <a:ln>
            <a:solidFill>
              <a:schemeClr val="tx1"/>
            </a:solidFill>
          </a:ln>
        </p:spPr>
        <p:txBody>
          <a:bodyPr wrap="square">
            <a:spAutoFit/>
          </a:bodyPr>
          <a:lstStyle/>
          <a:p>
            <a:r>
              <a:rPr lang="ja-JP" altLang="en-US" sz="2400"/>
              <a:t>配列の境界を超えてアクセスしないように注意してプログラムを書いてください。</a:t>
            </a:r>
            <a:endParaRPr lang="en-US" altLang="ja-JP" sz="2400" dirty="0"/>
          </a:p>
        </p:txBody>
      </p:sp>
    </p:spTree>
    <p:extLst>
      <p:ext uri="{BB962C8B-B14F-4D97-AF65-F5344CB8AC3E}">
        <p14:creationId xmlns:p14="http://schemas.microsoft.com/office/powerpoint/2010/main" val="1841234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発展課題３</a:t>
            </a:r>
            <a:endParaRPr kumimoji="1" lang="ja-JP" altLang="en-US" dirty="0"/>
          </a:p>
        </p:txBody>
      </p:sp>
      <p:sp>
        <p:nvSpPr>
          <p:cNvPr id="6" name="テキスト ボックス 5"/>
          <p:cNvSpPr txBox="1"/>
          <p:nvPr/>
        </p:nvSpPr>
        <p:spPr>
          <a:xfrm>
            <a:off x="611560" y="1196752"/>
            <a:ext cx="7704856" cy="1938992"/>
          </a:xfrm>
          <a:prstGeom prst="rect">
            <a:avLst/>
          </a:prstGeom>
          <a:noFill/>
        </p:spPr>
        <p:txBody>
          <a:bodyPr wrap="square" rtlCol="0">
            <a:spAutoFit/>
          </a:bodyPr>
          <a:lstStyle/>
          <a:p>
            <a:r>
              <a:rPr lang="en-US" altLang="ja-JP" sz="2400" dirty="0"/>
              <a:t>2</a:t>
            </a:r>
            <a:r>
              <a:rPr lang="ja-JP" altLang="en-US" sz="2400" dirty="0"/>
              <a:t>次元配列を</a:t>
            </a:r>
            <a:r>
              <a:rPr lang="en-US" altLang="ja-JP" sz="2400" dirty="0"/>
              <a:t>3</a:t>
            </a:r>
            <a:r>
              <a:rPr lang="ja-JP" altLang="en-US" sz="2400" dirty="0"/>
              <a:t>つ使って、</a:t>
            </a:r>
            <a:r>
              <a:rPr lang="en-US" altLang="ja-JP" sz="2400" dirty="0"/>
              <a:t>2*2</a:t>
            </a:r>
            <a:r>
              <a:rPr lang="ja-JP" altLang="en-US" sz="2400" dirty="0"/>
              <a:t>の行列の積を計算して表示するプログラムを書け。行列の各要素の値は</a:t>
            </a:r>
            <a:r>
              <a:rPr lang="en-US" altLang="ja-JP" sz="2400" dirty="0" err="1"/>
              <a:t>int</a:t>
            </a:r>
            <a:r>
              <a:rPr lang="ja-JP" altLang="en-US" sz="2400" dirty="0"/>
              <a:t>型とし、キーボードから読み込むようにせよ。ただし、</a:t>
            </a:r>
            <a:r>
              <a:rPr lang="en-US" altLang="ja-JP" sz="2400" dirty="0"/>
              <a:t>2</a:t>
            </a:r>
            <a:r>
              <a:rPr lang="ja-JP" altLang="en-US" sz="2400" dirty="0"/>
              <a:t>次元配列を使うことを条件とする。（</a:t>
            </a:r>
            <a:r>
              <a:rPr lang="en-US" altLang="ja-JP" sz="2400" dirty="0"/>
              <a:t>3</a:t>
            </a:r>
            <a:r>
              <a:rPr lang="ja-JP" altLang="en-US" sz="2400" dirty="0"/>
              <a:t>重ループを使うのが望ましいが、そうでなくても正解とする。）</a:t>
            </a:r>
            <a:endParaRPr lang="en-US" altLang="ja-JP" sz="2400" dirty="0"/>
          </a:p>
        </p:txBody>
      </p:sp>
      <p:sp>
        <p:nvSpPr>
          <p:cNvPr id="4" name="正方形/長方形 3"/>
          <p:cNvSpPr/>
          <p:nvPr/>
        </p:nvSpPr>
        <p:spPr>
          <a:xfrm>
            <a:off x="971600" y="3191485"/>
            <a:ext cx="3384376" cy="3477875"/>
          </a:xfrm>
          <a:prstGeom prst="rect">
            <a:avLst/>
          </a:prstGeom>
          <a:ln>
            <a:solidFill>
              <a:srgbClr val="000000"/>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5" name="正方形/長方形 4"/>
          <p:cNvSpPr/>
          <p:nvPr/>
        </p:nvSpPr>
        <p:spPr>
          <a:xfrm>
            <a:off x="4572000" y="3191485"/>
            <a:ext cx="3816424" cy="1938992"/>
          </a:xfrm>
          <a:prstGeom prst="rect">
            <a:avLst/>
          </a:prstGeom>
          <a:ln>
            <a:solidFill>
              <a:srgbClr val="000000"/>
            </a:solidFill>
          </a:ln>
        </p:spPr>
        <p:txBody>
          <a:bodyPr wrap="square">
            <a:spAutoFit/>
          </a:bodyPr>
          <a:lstStyle/>
          <a:p>
            <a:r>
              <a:rPr lang="ja-JP" altLang="en-US" sz="2000" dirty="0"/>
              <a:t>行列</a:t>
            </a:r>
            <a:r>
              <a:rPr lang="en-US" altLang="ja-JP" sz="2000" dirty="0" err="1"/>
              <a:t>a,b</a:t>
            </a:r>
            <a:r>
              <a:rPr lang="ja-JP" altLang="en-US" sz="2000" dirty="0"/>
              <a:t>の積は</a:t>
            </a:r>
          </a:p>
          <a:p>
            <a:r>
              <a:rPr lang="en-US" altLang="ja-JP" sz="2000" dirty="0"/>
              <a:t>p[0][0] = 3</a:t>
            </a:r>
          </a:p>
          <a:p>
            <a:r>
              <a:rPr lang="en-US" altLang="ja-JP" sz="2000" dirty="0"/>
              <a:t>p[0][1] = 3</a:t>
            </a:r>
          </a:p>
          <a:p>
            <a:r>
              <a:rPr lang="en-US" altLang="ja-JP" sz="2000" dirty="0"/>
              <a:t>p[1][0] = 7</a:t>
            </a:r>
          </a:p>
          <a:p>
            <a:r>
              <a:rPr lang="en-US" altLang="ja-JP" sz="2000" dirty="0"/>
              <a:t>p[1][1] = 7</a:t>
            </a:r>
          </a:p>
          <a:p>
            <a:r>
              <a:rPr lang="ja-JP" altLang="en-US" sz="2000" dirty="0"/>
              <a:t>です。</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p:spPr>
        <p:txBody>
          <a:bodyPr>
            <a:normAutofit/>
          </a:bodyPr>
          <a:lstStyle/>
          <a:p>
            <a:r>
              <a:rPr lang="ja-JP" altLang="en-US"/>
              <a:t>発展課題４</a:t>
            </a:r>
            <a:endParaRPr kumimoji="1" lang="ja-JP" altLang="en-US" dirty="0"/>
          </a:p>
        </p:txBody>
      </p:sp>
      <p:sp>
        <p:nvSpPr>
          <p:cNvPr id="5" name="テキスト ボックス 4"/>
          <p:cNvSpPr txBox="1"/>
          <p:nvPr/>
        </p:nvSpPr>
        <p:spPr>
          <a:xfrm>
            <a:off x="1043608" y="1484784"/>
            <a:ext cx="7200800" cy="1938992"/>
          </a:xfrm>
          <a:prstGeom prst="rect">
            <a:avLst/>
          </a:prstGeom>
          <a:noFill/>
        </p:spPr>
        <p:txBody>
          <a:bodyPr wrap="square" rtlCol="0">
            <a:spAutoFit/>
          </a:bodyPr>
          <a:lstStyle/>
          <a:p>
            <a:r>
              <a:rPr kumimoji="1" lang="en-US" altLang="ja-JP" sz="2400" dirty="0"/>
              <a:t>2*2</a:t>
            </a:r>
            <a:r>
              <a:rPr kumimoji="1" lang="ja-JP" altLang="en-US" sz="2400" dirty="0"/>
              <a:t>の</a:t>
            </a:r>
            <a:r>
              <a:rPr kumimoji="1" lang="en-US" altLang="ja-JP" sz="2400" dirty="0" err="1"/>
              <a:t>int</a:t>
            </a:r>
            <a:r>
              <a:rPr kumimoji="1" lang="ja-JP" altLang="en-US" sz="2400" dirty="0"/>
              <a:t>型の行列の</a:t>
            </a:r>
            <a:r>
              <a:rPr kumimoji="1" lang="en-US" altLang="ja-JP" sz="2400" dirty="0"/>
              <a:t>n</a:t>
            </a:r>
            <a:r>
              <a:rPr kumimoji="1" lang="ja-JP" altLang="en-US" sz="2400" dirty="0"/>
              <a:t>乗を計算</a:t>
            </a:r>
            <a:r>
              <a:rPr lang="ja-JP" altLang="en-US" sz="2400" dirty="0"/>
              <a:t>し、表示する</a:t>
            </a:r>
            <a:r>
              <a:rPr kumimoji="1" lang="ja-JP" altLang="en-US" sz="2400" dirty="0"/>
              <a:t>プログラムを書け。行列の値および</a:t>
            </a:r>
            <a:r>
              <a:rPr kumimoji="1" lang="en-US" altLang="ja-JP" sz="2400" dirty="0"/>
              <a:t>n</a:t>
            </a:r>
            <a:r>
              <a:rPr kumimoji="1" lang="ja-JP" altLang="en-US" sz="2400" dirty="0"/>
              <a:t>はキーボードから読み込むようにせよ。ただし、</a:t>
            </a:r>
            <a:r>
              <a:rPr kumimoji="1" lang="en-US" altLang="ja-JP" sz="2400" dirty="0"/>
              <a:t>2</a:t>
            </a:r>
            <a:r>
              <a:rPr lang="ja-JP" altLang="en-US" sz="2400" dirty="0"/>
              <a:t>次元配列を使うことを条件とする。（行列の掛け算部分は</a:t>
            </a:r>
            <a:r>
              <a:rPr lang="en-US" altLang="ja-JP" sz="2400" dirty="0"/>
              <a:t>3</a:t>
            </a:r>
            <a:r>
              <a:rPr lang="ja-JP" altLang="en-US" sz="2400" dirty="0"/>
              <a:t>重ループで書くのが望ましいが、そうでなくても正解とする。）</a:t>
            </a:r>
            <a:r>
              <a:rPr lang="en-US" altLang="ja-JP" sz="2400" dirty="0"/>
              <a:t>n</a:t>
            </a:r>
            <a:r>
              <a:rPr lang="ja-JP" altLang="en-US" sz="2400" dirty="0"/>
              <a:t>は</a:t>
            </a:r>
            <a:r>
              <a:rPr lang="en-US" altLang="ja-JP" sz="2400" dirty="0"/>
              <a:t>1</a:t>
            </a:r>
            <a:r>
              <a:rPr lang="ja-JP" altLang="en-US" sz="2400"/>
              <a:t>以上とする。</a:t>
            </a:r>
            <a:endParaRPr lang="en-US" altLang="ja-JP" sz="2400"/>
          </a:p>
        </p:txBody>
      </p:sp>
      <p:sp>
        <p:nvSpPr>
          <p:cNvPr id="4" name="正方形/長方形 3"/>
          <p:cNvSpPr/>
          <p:nvPr/>
        </p:nvSpPr>
        <p:spPr>
          <a:xfrm>
            <a:off x="1115616" y="3487648"/>
            <a:ext cx="3600400" cy="2677656"/>
          </a:xfrm>
          <a:prstGeom prst="rect">
            <a:avLst/>
          </a:prstGeom>
          <a:ln>
            <a:solidFill>
              <a:srgbClr val="000000"/>
            </a:solidFill>
          </a:ln>
        </p:spPr>
        <p:txBody>
          <a:bodyPr wrap="square">
            <a:spAutoFit/>
          </a:bodyPr>
          <a:lstStyle/>
          <a:p>
            <a:r>
              <a:rPr lang="en-US" altLang="ja-JP" sz="2400" dirty="0"/>
              <a:t> [</a:t>
            </a:r>
            <a:r>
              <a:rPr lang="ja-JP" altLang="en-US" sz="2400" dirty="0"/>
              <a:t>実行例</a:t>
            </a:r>
            <a:r>
              <a:rPr lang="en-US" altLang="ja-JP" sz="2400" dirty="0"/>
              <a:t>] </a:t>
            </a:r>
          </a:p>
          <a:p>
            <a:r>
              <a:rPr lang="ja-JP" altLang="en-US" sz="2400" dirty="0"/>
              <a:t>行列</a:t>
            </a:r>
            <a:r>
              <a:rPr lang="en-US" altLang="ja-JP" sz="2400" dirty="0"/>
              <a:t>a</a:t>
            </a:r>
            <a:r>
              <a:rPr lang="ja-JP" altLang="en-US" sz="2400" dirty="0"/>
              <a:t>を入力してください</a:t>
            </a:r>
            <a:r>
              <a:rPr lang="en-US" altLang="ja-JP" sz="2400" dirty="0"/>
              <a:t>:</a:t>
            </a:r>
          </a:p>
          <a:p>
            <a:r>
              <a:rPr lang="en-US" altLang="ja-JP" sz="2400" dirty="0"/>
              <a:t>a[0][0] = </a:t>
            </a:r>
            <a:r>
              <a:rPr lang="en-US" altLang="ja-JP" sz="2400" dirty="0">
                <a:solidFill>
                  <a:srgbClr val="FF0000"/>
                </a:solidFill>
              </a:rPr>
              <a:t>1</a:t>
            </a:r>
          </a:p>
          <a:p>
            <a:r>
              <a:rPr lang="en-US" altLang="ja-JP" sz="2400" dirty="0"/>
              <a:t>a[0][1] = </a:t>
            </a:r>
            <a:r>
              <a:rPr lang="en-US" altLang="ja-JP" sz="2400" dirty="0">
                <a:solidFill>
                  <a:srgbClr val="FF0000"/>
                </a:solidFill>
              </a:rPr>
              <a:t>2</a:t>
            </a:r>
          </a:p>
          <a:p>
            <a:r>
              <a:rPr lang="en-US" altLang="ja-JP" sz="2400" dirty="0"/>
              <a:t>a[1][0] = </a:t>
            </a:r>
            <a:r>
              <a:rPr lang="en-US" altLang="ja-JP" sz="2400" dirty="0">
                <a:solidFill>
                  <a:srgbClr val="FF0000"/>
                </a:solidFill>
              </a:rPr>
              <a:t>3</a:t>
            </a:r>
          </a:p>
          <a:p>
            <a:r>
              <a:rPr lang="en-US" altLang="ja-JP" sz="2400" dirty="0"/>
              <a:t>a[1][1] = </a:t>
            </a:r>
            <a:r>
              <a:rPr lang="en-US" altLang="ja-JP" sz="2400" dirty="0">
                <a:solidFill>
                  <a:srgbClr val="FF0000"/>
                </a:solidFill>
              </a:rPr>
              <a:t>4</a:t>
            </a:r>
          </a:p>
          <a:p>
            <a:r>
              <a:rPr lang="ja-JP" altLang="en-US" sz="2400" dirty="0"/>
              <a:t>何乗しますか</a:t>
            </a:r>
            <a:r>
              <a:rPr lang="en-US" altLang="ja-JP" sz="2400" dirty="0"/>
              <a:t>: </a:t>
            </a:r>
            <a:r>
              <a:rPr lang="en-US" altLang="ja-JP" sz="2400" dirty="0">
                <a:solidFill>
                  <a:srgbClr val="FF0000"/>
                </a:solidFill>
              </a:rPr>
              <a:t>3</a:t>
            </a:r>
          </a:p>
        </p:txBody>
      </p:sp>
      <p:sp>
        <p:nvSpPr>
          <p:cNvPr id="7" name="正方形/長方形 6"/>
          <p:cNvSpPr/>
          <p:nvPr/>
        </p:nvSpPr>
        <p:spPr>
          <a:xfrm>
            <a:off x="5148064" y="3487648"/>
            <a:ext cx="2736304" cy="2308324"/>
          </a:xfrm>
          <a:prstGeom prst="rect">
            <a:avLst/>
          </a:prstGeom>
          <a:ln>
            <a:solidFill>
              <a:srgbClr val="000000"/>
            </a:solidFill>
          </a:ln>
        </p:spPr>
        <p:txBody>
          <a:bodyPr wrap="square">
            <a:spAutoFit/>
          </a:bodyPr>
          <a:lstStyle/>
          <a:p>
            <a:r>
              <a:rPr lang="ja-JP" altLang="en-US" sz="2400" dirty="0"/>
              <a:t>行列</a:t>
            </a:r>
            <a:r>
              <a:rPr lang="en-US" altLang="ja-JP" sz="2400" dirty="0"/>
              <a:t>a</a:t>
            </a:r>
            <a:r>
              <a:rPr lang="ja-JP" altLang="en-US" sz="2400" dirty="0"/>
              <a:t>の</a:t>
            </a:r>
            <a:r>
              <a:rPr lang="en-US" altLang="ja-JP" sz="2400" dirty="0"/>
              <a:t>3</a:t>
            </a:r>
            <a:r>
              <a:rPr lang="ja-JP" altLang="en-US" sz="2400" dirty="0"/>
              <a:t>乗は</a:t>
            </a:r>
          </a:p>
          <a:p>
            <a:r>
              <a:rPr lang="en-US" altLang="ja-JP" sz="2400" dirty="0"/>
              <a:t>p[0][0] = 37</a:t>
            </a:r>
          </a:p>
          <a:p>
            <a:r>
              <a:rPr lang="en-US" altLang="ja-JP" sz="2400" dirty="0"/>
              <a:t>p[0][1] = 54</a:t>
            </a:r>
          </a:p>
          <a:p>
            <a:r>
              <a:rPr lang="en-US" altLang="ja-JP" sz="2400" dirty="0"/>
              <a:t>p[1][0] = 81</a:t>
            </a:r>
          </a:p>
          <a:p>
            <a:r>
              <a:rPr lang="en-US" altLang="ja-JP" sz="2400" dirty="0"/>
              <a:t>p[1][1] = 118</a:t>
            </a:r>
          </a:p>
          <a:p>
            <a:r>
              <a:rPr lang="ja-JP" altLang="en-US" sz="2400" dirty="0"/>
              <a:t>です。</a:t>
            </a:r>
          </a:p>
        </p:txBody>
      </p:sp>
      <p:sp>
        <p:nvSpPr>
          <p:cNvPr id="3" name="テキスト ボックス 2"/>
          <p:cNvSpPr txBox="1"/>
          <p:nvPr/>
        </p:nvSpPr>
        <p:spPr>
          <a:xfrm>
            <a:off x="611560" y="6207695"/>
            <a:ext cx="8028761" cy="461665"/>
          </a:xfrm>
          <a:prstGeom prst="rect">
            <a:avLst/>
          </a:prstGeom>
          <a:noFill/>
        </p:spPr>
        <p:txBody>
          <a:bodyPr wrap="none" rtlCol="0">
            <a:spAutoFit/>
          </a:bodyPr>
          <a:lstStyle/>
          <a:p>
            <a:r>
              <a:rPr kumimoji="1" lang="ja-JP" altLang="en-US" sz="2400" dirty="0"/>
              <a:t>（ヒント）</a:t>
            </a:r>
            <a:r>
              <a:rPr kumimoji="1" lang="en-US" altLang="ja-JP" sz="2400" dirty="0"/>
              <a:t> </a:t>
            </a:r>
            <a:r>
              <a:rPr kumimoji="1" lang="ja-JP" altLang="en-US" sz="2400" dirty="0"/>
              <a:t>単位行列に</a:t>
            </a:r>
            <a:r>
              <a:rPr kumimoji="1" lang="en-US" altLang="ja-JP" sz="2400" dirty="0"/>
              <a:t>a</a:t>
            </a:r>
            <a:r>
              <a:rPr kumimoji="1" lang="ja-JP" altLang="en-US" sz="2400" dirty="0"/>
              <a:t>を</a:t>
            </a:r>
            <a:r>
              <a:rPr kumimoji="1" lang="en-US" altLang="ja-JP" sz="2400" dirty="0"/>
              <a:t>n</a:t>
            </a:r>
            <a:r>
              <a:rPr kumimoji="1" lang="ja-JP" altLang="en-US" sz="2400" dirty="0"/>
              <a:t>回掛ける形にすると分かりやすい。</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C0763F-1528-5145-9CA2-27D7963CA30D}"/>
              </a:ext>
            </a:extLst>
          </p:cNvPr>
          <p:cNvSpPr>
            <a:spLocks noGrp="1"/>
          </p:cNvSpPr>
          <p:nvPr>
            <p:ph type="title"/>
          </p:nvPr>
        </p:nvSpPr>
        <p:spPr/>
        <p:txBody>
          <a:bodyPr/>
          <a:lstStyle/>
          <a:p>
            <a:r>
              <a:rPr kumimoji="1" lang="ja-JP" altLang="en-US"/>
              <a:t>発展課題</a:t>
            </a:r>
            <a:r>
              <a:rPr lang="en-US" altLang="ja-JP" dirty="0"/>
              <a:t>5</a:t>
            </a:r>
            <a:endParaRPr kumimoji="1" lang="ja-JP" altLang="en-US"/>
          </a:p>
        </p:txBody>
      </p:sp>
      <p:sp>
        <p:nvSpPr>
          <p:cNvPr id="3" name="コンテンツ プレースホルダー 2">
            <a:extLst>
              <a:ext uri="{FF2B5EF4-FFF2-40B4-BE49-F238E27FC236}">
                <a16:creationId xmlns:a16="http://schemas.microsoft.com/office/drawing/2014/main" id="{897295F3-418B-BC43-8863-CF1CAE7633CF}"/>
              </a:ext>
            </a:extLst>
          </p:cNvPr>
          <p:cNvSpPr>
            <a:spLocks noGrp="1"/>
          </p:cNvSpPr>
          <p:nvPr>
            <p:ph idx="1"/>
          </p:nvPr>
        </p:nvSpPr>
        <p:spPr>
          <a:xfrm>
            <a:off x="395536" y="1340768"/>
            <a:ext cx="8435280" cy="2088232"/>
          </a:xfrm>
        </p:spPr>
        <p:txBody>
          <a:bodyPr>
            <a:normAutofit fontScale="92500"/>
          </a:bodyPr>
          <a:lstStyle/>
          <a:p>
            <a:pPr marL="0" indent="0">
              <a:buNone/>
            </a:pPr>
            <a:r>
              <a:rPr kumimoji="1" lang="ja-JP" altLang="en-US" sz="2400"/>
              <a:t>キーボードから</a:t>
            </a:r>
            <a:r>
              <a:rPr kumimoji="1" lang="en-US" altLang="ja-JP" sz="2400" dirty="0"/>
              <a:t>1</a:t>
            </a:r>
            <a:r>
              <a:rPr lang="ja-JP" altLang="en-US" sz="2400"/>
              <a:t>以上</a:t>
            </a:r>
            <a:r>
              <a:rPr lang="en-US" altLang="ja-JP" sz="2400" dirty="0"/>
              <a:t>65535</a:t>
            </a:r>
            <a:r>
              <a:rPr kumimoji="1" lang="ja-JP" altLang="en-US" sz="2400"/>
              <a:t>以下の整数（</a:t>
            </a:r>
            <a:r>
              <a:rPr kumimoji="1" lang="en-US" altLang="ja-JP" sz="2400" dirty="0"/>
              <a:t>int</a:t>
            </a:r>
            <a:r>
              <a:rPr kumimoji="1" lang="ja-JP" altLang="en-US" sz="2400"/>
              <a:t>型）を受け取り、それを</a:t>
            </a:r>
            <a:r>
              <a:rPr kumimoji="1" lang="en-US" altLang="ja-JP" sz="2400" dirty="0"/>
              <a:t>2</a:t>
            </a:r>
            <a:r>
              <a:rPr kumimoji="1" lang="ja-JP" altLang="en-US" sz="2400"/>
              <a:t>進数の表記で画面に表示せよ。ただし、最上位桁は</a:t>
            </a:r>
            <a:r>
              <a:rPr kumimoji="1" lang="en-US" altLang="ja-JP" sz="2400" dirty="0"/>
              <a:t>1</a:t>
            </a:r>
            <a:r>
              <a:rPr kumimoji="1" lang="ja-JP" altLang="en-US" sz="2400"/>
              <a:t>になるように表示せよ。入力が正しいことの確認はしなくていいものとする。</a:t>
            </a:r>
            <a:endParaRPr kumimoji="1" lang="en-US" altLang="ja-JP" sz="2400" dirty="0"/>
          </a:p>
          <a:p>
            <a:pPr marL="0" indent="0">
              <a:buNone/>
            </a:pPr>
            <a:r>
              <a:rPr lang="ja-JP" altLang="en-US" sz="2400"/>
              <a:t>（ヒント）</a:t>
            </a:r>
            <a:r>
              <a:rPr lang="en-US" altLang="ja-JP" sz="2400" dirty="0"/>
              <a:t> </a:t>
            </a:r>
            <a:r>
              <a:rPr lang="ja-JP" altLang="en-US" sz="2400"/>
              <a:t>長さ</a:t>
            </a:r>
            <a:r>
              <a:rPr lang="en-US" altLang="ja-JP" sz="2400" dirty="0"/>
              <a:t>16</a:t>
            </a:r>
            <a:r>
              <a:rPr lang="ja-JP" altLang="en-US" sz="2400"/>
              <a:t>の配列を宣言し、下位から順に</a:t>
            </a:r>
            <a:r>
              <a:rPr lang="en-US" altLang="ja-JP" sz="2400" dirty="0"/>
              <a:t>0</a:t>
            </a:r>
            <a:r>
              <a:rPr lang="ja-JP" altLang="en-US" sz="2400"/>
              <a:t>または</a:t>
            </a:r>
            <a:r>
              <a:rPr lang="en-US" altLang="ja-JP" sz="2400" dirty="0"/>
              <a:t>1</a:t>
            </a:r>
            <a:r>
              <a:rPr lang="ja-JP" altLang="en-US" sz="2400"/>
              <a:t>を格納していき、最後に逆順に表示すればよい。</a:t>
            </a:r>
            <a:endParaRPr kumimoji="1" lang="ja-JP" altLang="en-US" sz="2400"/>
          </a:p>
        </p:txBody>
      </p:sp>
      <p:sp>
        <p:nvSpPr>
          <p:cNvPr id="5" name="正方形/長方形 4">
            <a:extLst>
              <a:ext uri="{FF2B5EF4-FFF2-40B4-BE49-F238E27FC236}">
                <a16:creationId xmlns:a16="http://schemas.microsoft.com/office/drawing/2014/main" id="{2F1CC508-6045-4E4E-AFFC-49FB67D67394}"/>
              </a:ext>
            </a:extLst>
          </p:cNvPr>
          <p:cNvSpPr/>
          <p:nvPr/>
        </p:nvSpPr>
        <p:spPr>
          <a:xfrm>
            <a:off x="683568" y="3429000"/>
            <a:ext cx="7488832" cy="3046988"/>
          </a:xfrm>
          <a:prstGeom prst="rect">
            <a:avLst/>
          </a:prstGeom>
          <a:ln>
            <a:solidFill>
              <a:schemeClr val="tx1"/>
            </a:solidFill>
          </a:ln>
        </p:spPr>
        <p:txBody>
          <a:bodyPr wrap="square">
            <a:spAutoFit/>
          </a:bodyPr>
          <a:lstStyle/>
          <a:p>
            <a:r>
              <a:rPr lang="en-US" altLang="ja-JP" sz="2400" dirty="0"/>
              <a:t>[</a:t>
            </a:r>
            <a:r>
              <a:rPr lang="ja-JP" altLang="en-US" sz="2400"/>
              <a:t>実行例</a:t>
            </a:r>
            <a:r>
              <a:rPr lang="en-US" altLang="ja-JP" sz="2400" dirty="0"/>
              <a:t>]</a:t>
            </a:r>
          </a:p>
          <a:p>
            <a:r>
              <a:rPr lang="en-US" altLang="ja-JP" sz="2400" dirty="0"/>
              <a:t>$ ./</a:t>
            </a:r>
            <a:r>
              <a:rPr lang="en-US" altLang="ja-JP" sz="2400" dirty="0" err="1"/>
              <a:t>a.out</a:t>
            </a:r>
            <a:endParaRPr lang="en-US" altLang="ja-JP" sz="2400" dirty="0"/>
          </a:p>
          <a:p>
            <a:r>
              <a:rPr lang="en-US" altLang="ja-JP" sz="2400" dirty="0"/>
              <a:t>1</a:t>
            </a:r>
            <a:r>
              <a:rPr lang="ja-JP" altLang="en-US" sz="2400"/>
              <a:t>から</a:t>
            </a:r>
            <a:r>
              <a:rPr lang="en-US" altLang="ja-JP" sz="2400" dirty="0"/>
              <a:t>65535</a:t>
            </a:r>
            <a:r>
              <a:rPr lang="ja-JP" altLang="en-US" sz="2400"/>
              <a:t>までの正の整数を入力して下さい</a:t>
            </a:r>
            <a:r>
              <a:rPr lang="en-US" altLang="ja-JP" sz="2400" dirty="0"/>
              <a:t>: </a:t>
            </a:r>
            <a:r>
              <a:rPr lang="en-US" altLang="ja-JP" sz="2400" dirty="0">
                <a:solidFill>
                  <a:srgbClr val="FF0000"/>
                </a:solidFill>
              </a:rPr>
              <a:t>10</a:t>
            </a:r>
          </a:p>
          <a:p>
            <a:r>
              <a:rPr lang="en-US" altLang="ja-JP" sz="2400" dirty="0"/>
              <a:t>10</a:t>
            </a:r>
            <a:r>
              <a:rPr lang="ja-JP" altLang="en-US" sz="2400"/>
              <a:t>を</a:t>
            </a:r>
            <a:r>
              <a:rPr lang="en-US" altLang="ja-JP" sz="2400" dirty="0"/>
              <a:t>2</a:t>
            </a:r>
            <a:r>
              <a:rPr lang="ja-JP" altLang="en-US" sz="2400"/>
              <a:t>進数で表記すると、</a:t>
            </a:r>
            <a:r>
              <a:rPr lang="en-US" altLang="ja-JP" sz="2400" dirty="0"/>
              <a:t>1010</a:t>
            </a:r>
            <a:r>
              <a:rPr lang="ja-JP" altLang="en-US" sz="2400"/>
              <a:t>です。</a:t>
            </a:r>
          </a:p>
          <a:p>
            <a:r>
              <a:rPr lang="en-US" altLang="ja-JP" sz="2400" dirty="0"/>
              <a:t>$ ./</a:t>
            </a:r>
            <a:r>
              <a:rPr lang="en-US" altLang="ja-JP" sz="2400" dirty="0" err="1"/>
              <a:t>a.out</a:t>
            </a:r>
            <a:endParaRPr lang="en-US" altLang="ja-JP" sz="2400" dirty="0"/>
          </a:p>
          <a:p>
            <a:r>
              <a:rPr lang="en-US" altLang="ja-JP" sz="2400" dirty="0"/>
              <a:t>1</a:t>
            </a:r>
            <a:r>
              <a:rPr lang="ja-JP" altLang="en-US" sz="2400"/>
              <a:t>から</a:t>
            </a:r>
            <a:r>
              <a:rPr lang="en-US" altLang="ja-JP" sz="2400" dirty="0"/>
              <a:t>65535</a:t>
            </a:r>
            <a:r>
              <a:rPr lang="ja-JP" altLang="en-US" sz="2400"/>
              <a:t>までの正の整数を入力して下さい</a:t>
            </a:r>
            <a:r>
              <a:rPr lang="en-US" altLang="ja-JP" sz="2400" dirty="0"/>
              <a:t>: </a:t>
            </a:r>
            <a:r>
              <a:rPr lang="en-US" altLang="ja-JP" sz="2400" dirty="0">
                <a:solidFill>
                  <a:srgbClr val="FF0000"/>
                </a:solidFill>
              </a:rPr>
              <a:t>10000</a:t>
            </a:r>
          </a:p>
          <a:p>
            <a:r>
              <a:rPr lang="en-US" altLang="ja-JP" sz="2400" dirty="0"/>
              <a:t>10000</a:t>
            </a:r>
            <a:r>
              <a:rPr lang="ja-JP" altLang="en-US" sz="2400"/>
              <a:t>を</a:t>
            </a:r>
            <a:r>
              <a:rPr lang="en-US" altLang="ja-JP" sz="2400" dirty="0"/>
              <a:t>2</a:t>
            </a:r>
            <a:r>
              <a:rPr lang="ja-JP" altLang="en-US" sz="2400"/>
              <a:t>進数で表記すると、</a:t>
            </a:r>
            <a:r>
              <a:rPr lang="en-US" altLang="ja-JP" sz="2400" dirty="0"/>
              <a:t>10011100010000</a:t>
            </a:r>
            <a:r>
              <a:rPr lang="ja-JP" altLang="en-US" sz="2400"/>
              <a:t>です。</a:t>
            </a:r>
          </a:p>
          <a:p>
            <a:r>
              <a:rPr lang="en-US" altLang="ja-JP" sz="2400" dirty="0"/>
              <a:t>$ </a:t>
            </a:r>
          </a:p>
        </p:txBody>
      </p:sp>
    </p:spTree>
    <p:extLst>
      <p:ext uri="{BB962C8B-B14F-4D97-AF65-F5344CB8AC3E}">
        <p14:creationId xmlns:p14="http://schemas.microsoft.com/office/powerpoint/2010/main" val="16014973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dirty="0"/>
              <a:t>参考課題１</a:t>
            </a:r>
            <a:endParaRPr kumimoji="1" lang="ja-JP" altLang="en-US" dirty="0"/>
          </a:p>
        </p:txBody>
      </p:sp>
      <p:sp>
        <p:nvSpPr>
          <p:cNvPr id="8" name="テキスト ボックス 7"/>
          <p:cNvSpPr txBox="1"/>
          <p:nvPr/>
        </p:nvSpPr>
        <p:spPr>
          <a:xfrm>
            <a:off x="539552" y="1148551"/>
            <a:ext cx="8064896" cy="1200329"/>
          </a:xfrm>
          <a:prstGeom prst="rect">
            <a:avLst/>
          </a:prstGeom>
          <a:noFill/>
        </p:spPr>
        <p:txBody>
          <a:bodyPr wrap="square" rtlCol="0">
            <a:spAutoFit/>
          </a:bodyPr>
          <a:lstStyle/>
          <a:p>
            <a:r>
              <a:rPr lang="ja-JP" altLang="en-US" sz="2400" dirty="0"/>
              <a:t>キーボードから</a:t>
            </a:r>
            <a:r>
              <a:rPr lang="en-US" altLang="ja-JP" sz="2400" dirty="0"/>
              <a:t>10</a:t>
            </a:r>
            <a:r>
              <a:rPr lang="ja-JP" altLang="en-US" sz="2400" dirty="0"/>
              <a:t>人分の点数（</a:t>
            </a:r>
            <a:r>
              <a:rPr lang="en-US" altLang="ja-JP" sz="2400" dirty="0"/>
              <a:t>100</a:t>
            </a:r>
            <a:r>
              <a:rPr lang="ja-JP" altLang="en-US" sz="2400" dirty="0"/>
              <a:t>点満点）を受け取って長さ</a:t>
            </a:r>
            <a:r>
              <a:rPr lang="en-US" altLang="ja-JP" sz="2400" dirty="0"/>
              <a:t>10</a:t>
            </a:r>
            <a:r>
              <a:rPr lang="ja-JP" altLang="en-US" sz="2400" dirty="0"/>
              <a:t>の配列に格納し、最高点、最低点、平均点を計算して表示するプログラムを書け。平均点は</a:t>
            </a:r>
            <a:r>
              <a:rPr lang="en-US" altLang="ja-JP" sz="2400" dirty="0"/>
              <a:t>double</a:t>
            </a:r>
            <a:r>
              <a:rPr lang="ja-JP" altLang="en-US" sz="2400" dirty="0"/>
              <a:t>型で計算し、表示せよ。</a:t>
            </a:r>
            <a:endParaRPr lang="en-US" altLang="ja-JP" sz="2400" dirty="0"/>
          </a:p>
        </p:txBody>
      </p:sp>
      <p:sp>
        <p:nvSpPr>
          <p:cNvPr id="4" name="正方形/長方形 3"/>
          <p:cNvSpPr/>
          <p:nvPr/>
        </p:nvSpPr>
        <p:spPr>
          <a:xfrm>
            <a:off x="1907704" y="2708920"/>
            <a:ext cx="6696744" cy="3785652"/>
          </a:xfrm>
          <a:prstGeom prst="rect">
            <a:avLst/>
          </a:prstGeom>
          <a:ln>
            <a:solidFill>
              <a:schemeClr val="tx1"/>
            </a:solidFill>
          </a:ln>
        </p:spPr>
        <p:txBody>
          <a:bodyPr wrap="square">
            <a:spAutoFit/>
          </a:bodyPr>
          <a:lstStyle/>
          <a:p>
            <a:r>
              <a:rPr lang="ja-JP" altLang="en-US" sz="2000" dirty="0"/>
              <a:t>点数を</a:t>
            </a:r>
            <a:r>
              <a:rPr lang="en-US" altLang="ja-JP" sz="2000" dirty="0"/>
              <a:t>10</a:t>
            </a:r>
            <a:r>
              <a:rPr lang="ja-JP" altLang="en-US" sz="2000" dirty="0"/>
              <a:t>人分入力してください</a:t>
            </a:r>
            <a:r>
              <a:rPr lang="en-US" altLang="ja-JP" sz="2000" dirty="0"/>
              <a:t>:</a:t>
            </a:r>
          </a:p>
          <a:p>
            <a:r>
              <a:rPr lang="en-US" altLang="ja-JP" sz="2000" dirty="0"/>
              <a:t>1</a:t>
            </a:r>
            <a:r>
              <a:rPr lang="ja-JP" altLang="en-US" sz="2000" dirty="0"/>
              <a:t>人目</a:t>
            </a:r>
            <a:r>
              <a:rPr lang="en-US" altLang="ja-JP" sz="2000" dirty="0"/>
              <a:t>: </a:t>
            </a:r>
            <a:r>
              <a:rPr lang="en-US" altLang="ja-JP" sz="2000" dirty="0">
                <a:solidFill>
                  <a:srgbClr val="FF0000"/>
                </a:solidFill>
              </a:rPr>
              <a:t>10</a:t>
            </a:r>
          </a:p>
          <a:p>
            <a:r>
              <a:rPr lang="en-US" altLang="ja-JP" sz="2000" dirty="0"/>
              <a:t>2</a:t>
            </a:r>
            <a:r>
              <a:rPr lang="ja-JP" altLang="en-US" sz="2000" dirty="0"/>
              <a:t>人目</a:t>
            </a:r>
            <a:r>
              <a:rPr lang="en-US" altLang="ja-JP" sz="2000" dirty="0"/>
              <a:t>: </a:t>
            </a:r>
            <a:r>
              <a:rPr lang="en-US" altLang="ja-JP" sz="2000" dirty="0">
                <a:solidFill>
                  <a:srgbClr val="FF0000"/>
                </a:solidFill>
              </a:rPr>
              <a:t>50</a:t>
            </a:r>
          </a:p>
          <a:p>
            <a:r>
              <a:rPr lang="en-US" altLang="ja-JP" sz="2000" dirty="0"/>
              <a:t>3</a:t>
            </a:r>
            <a:r>
              <a:rPr lang="ja-JP" altLang="en-US" sz="2000" dirty="0"/>
              <a:t>人目</a:t>
            </a:r>
            <a:r>
              <a:rPr lang="en-US" altLang="ja-JP" sz="2000" dirty="0"/>
              <a:t>: </a:t>
            </a:r>
            <a:r>
              <a:rPr lang="en-US" altLang="ja-JP" sz="2000" dirty="0">
                <a:solidFill>
                  <a:srgbClr val="FF0000"/>
                </a:solidFill>
              </a:rPr>
              <a:t>38</a:t>
            </a:r>
          </a:p>
          <a:p>
            <a:r>
              <a:rPr lang="en-US" altLang="ja-JP" sz="2000" dirty="0"/>
              <a:t>4</a:t>
            </a:r>
            <a:r>
              <a:rPr lang="ja-JP" altLang="en-US" sz="2000" dirty="0"/>
              <a:t>人目</a:t>
            </a:r>
            <a:r>
              <a:rPr lang="en-US" altLang="ja-JP" sz="2000" dirty="0"/>
              <a:t>: </a:t>
            </a:r>
            <a:r>
              <a:rPr lang="en-US" altLang="ja-JP" sz="2000" dirty="0">
                <a:solidFill>
                  <a:srgbClr val="FF0000"/>
                </a:solidFill>
              </a:rPr>
              <a:t>80</a:t>
            </a:r>
          </a:p>
          <a:p>
            <a:r>
              <a:rPr lang="en-US" altLang="ja-JP" sz="2000" dirty="0"/>
              <a:t>5</a:t>
            </a:r>
            <a:r>
              <a:rPr lang="ja-JP" altLang="en-US" sz="2000" dirty="0"/>
              <a:t>人目</a:t>
            </a:r>
            <a:r>
              <a:rPr lang="en-US" altLang="ja-JP" sz="2000" dirty="0"/>
              <a:t>: </a:t>
            </a:r>
            <a:r>
              <a:rPr lang="en-US" altLang="ja-JP" sz="2000" dirty="0">
                <a:solidFill>
                  <a:srgbClr val="FF0000"/>
                </a:solidFill>
              </a:rPr>
              <a:t>60</a:t>
            </a:r>
          </a:p>
          <a:p>
            <a:r>
              <a:rPr lang="en-US" altLang="ja-JP" sz="2000" dirty="0"/>
              <a:t>6</a:t>
            </a:r>
            <a:r>
              <a:rPr lang="ja-JP" altLang="en-US" sz="2000" dirty="0"/>
              <a:t>人目</a:t>
            </a:r>
            <a:r>
              <a:rPr lang="en-US" altLang="ja-JP" sz="2000" dirty="0"/>
              <a:t>: </a:t>
            </a:r>
            <a:r>
              <a:rPr lang="en-US" altLang="ja-JP" sz="2000" dirty="0">
                <a:solidFill>
                  <a:srgbClr val="FF0000"/>
                </a:solidFill>
              </a:rPr>
              <a:t>90</a:t>
            </a:r>
          </a:p>
          <a:p>
            <a:r>
              <a:rPr lang="en-US" altLang="ja-JP" sz="2000" dirty="0"/>
              <a:t>7</a:t>
            </a:r>
            <a:r>
              <a:rPr lang="ja-JP" altLang="en-US" sz="2000" dirty="0"/>
              <a:t>人目</a:t>
            </a:r>
            <a:r>
              <a:rPr lang="en-US" altLang="ja-JP" sz="2000" dirty="0"/>
              <a:t>: </a:t>
            </a:r>
            <a:r>
              <a:rPr lang="en-US" altLang="ja-JP" sz="2000" dirty="0">
                <a:solidFill>
                  <a:srgbClr val="FF0000"/>
                </a:solidFill>
              </a:rPr>
              <a:t>38</a:t>
            </a:r>
          </a:p>
          <a:p>
            <a:r>
              <a:rPr lang="en-US" altLang="ja-JP" sz="2000" dirty="0"/>
              <a:t>8</a:t>
            </a:r>
            <a:r>
              <a:rPr lang="ja-JP" altLang="en-US" sz="2000" dirty="0"/>
              <a:t>人目</a:t>
            </a:r>
            <a:r>
              <a:rPr lang="en-US" altLang="ja-JP" sz="2000" dirty="0"/>
              <a:t>: </a:t>
            </a:r>
            <a:r>
              <a:rPr lang="en-US" altLang="ja-JP" sz="2000" dirty="0">
                <a:solidFill>
                  <a:srgbClr val="FF0000"/>
                </a:solidFill>
              </a:rPr>
              <a:t>100</a:t>
            </a:r>
          </a:p>
          <a:p>
            <a:r>
              <a:rPr lang="en-US" altLang="ja-JP" sz="2000" dirty="0"/>
              <a:t>9</a:t>
            </a:r>
            <a:r>
              <a:rPr lang="ja-JP" altLang="en-US" sz="2000" dirty="0"/>
              <a:t>人目</a:t>
            </a:r>
            <a:r>
              <a:rPr lang="en-US" altLang="ja-JP" sz="2000" dirty="0"/>
              <a:t>: </a:t>
            </a:r>
            <a:r>
              <a:rPr lang="en-US" altLang="ja-JP" sz="2000" dirty="0">
                <a:solidFill>
                  <a:srgbClr val="FF0000"/>
                </a:solidFill>
              </a:rPr>
              <a:t>45</a:t>
            </a:r>
          </a:p>
          <a:p>
            <a:r>
              <a:rPr lang="en-US" altLang="ja-JP" sz="2000" dirty="0"/>
              <a:t>10</a:t>
            </a:r>
            <a:r>
              <a:rPr lang="ja-JP" altLang="en-US" sz="2000" dirty="0"/>
              <a:t>人目</a:t>
            </a:r>
            <a:r>
              <a:rPr lang="en-US" altLang="ja-JP" sz="2000" dirty="0"/>
              <a:t>: </a:t>
            </a:r>
            <a:r>
              <a:rPr lang="en-US" altLang="ja-JP" sz="2000" dirty="0">
                <a:solidFill>
                  <a:srgbClr val="FF0000"/>
                </a:solidFill>
              </a:rPr>
              <a:t>87</a:t>
            </a:r>
          </a:p>
          <a:p>
            <a:r>
              <a:rPr lang="ja-JP" altLang="en-US" sz="2000" dirty="0"/>
              <a:t>最高点は</a:t>
            </a:r>
            <a:r>
              <a:rPr lang="en-US" altLang="ja-JP" sz="2000" dirty="0"/>
              <a:t>100</a:t>
            </a:r>
            <a:r>
              <a:rPr lang="ja-JP" altLang="en-US" sz="2000" dirty="0"/>
              <a:t>点</a:t>
            </a:r>
            <a:r>
              <a:rPr lang="en-US" altLang="ja-JP" sz="2000" dirty="0"/>
              <a:t>, </a:t>
            </a:r>
            <a:r>
              <a:rPr lang="ja-JP" altLang="en-US" sz="2000" dirty="0"/>
              <a:t>最低点は</a:t>
            </a:r>
            <a:r>
              <a:rPr lang="en-US" altLang="ja-JP" sz="2000" dirty="0"/>
              <a:t>10</a:t>
            </a:r>
            <a:r>
              <a:rPr lang="ja-JP" altLang="en-US" sz="2000" dirty="0"/>
              <a:t>点</a:t>
            </a:r>
            <a:r>
              <a:rPr lang="en-US" altLang="ja-JP" sz="2000" dirty="0"/>
              <a:t>, </a:t>
            </a:r>
            <a:r>
              <a:rPr lang="ja-JP" altLang="en-US" sz="2000" dirty="0"/>
              <a:t>平均点は</a:t>
            </a:r>
            <a:r>
              <a:rPr lang="en-US" altLang="ja-JP" sz="2000" dirty="0"/>
              <a:t>59.800000</a:t>
            </a:r>
            <a:r>
              <a:rPr lang="ja-JP" altLang="en-US" sz="2000" dirty="0"/>
              <a:t>点です。</a:t>
            </a:r>
          </a:p>
        </p:txBody>
      </p:sp>
      <p:sp>
        <p:nvSpPr>
          <p:cNvPr id="5" name="テキスト ボックス 4"/>
          <p:cNvSpPr txBox="1"/>
          <p:nvPr/>
        </p:nvSpPr>
        <p:spPr>
          <a:xfrm>
            <a:off x="539552" y="2708920"/>
            <a:ext cx="1297150" cy="461665"/>
          </a:xfrm>
          <a:prstGeom prst="rect">
            <a:avLst/>
          </a:prstGeom>
          <a:noFill/>
        </p:spPr>
        <p:txBody>
          <a:bodyPr wrap="none" rtlCol="0">
            <a:spAutoFit/>
          </a:bodyPr>
          <a:lstStyle/>
          <a:p>
            <a:r>
              <a:rPr kumimoji="1" lang="en-US" altLang="ja-JP" sz="2400" dirty="0"/>
              <a:t>[</a:t>
            </a:r>
            <a:r>
              <a:rPr kumimoji="1" lang="ja-JP" altLang="en-US" sz="2400" dirty="0"/>
              <a:t>実行例</a:t>
            </a:r>
            <a:r>
              <a:rPr kumimoji="1" lang="en-US" altLang="ja-JP" sz="2400" dirty="0"/>
              <a:t>]</a:t>
            </a:r>
            <a:endParaRPr kumimoji="1" lang="ja-JP" alt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1018456" cy="5314602"/>
          </a:xfrm>
        </p:spPr>
        <p:txBody>
          <a:bodyPr vert="eaVert">
            <a:normAutofit/>
          </a:bodyPr>
          <a:lstStyle/>
          <a:p>
            <a:r>
              <a:rPr kumimoji="1" lang="ja-JP" altLang="en-US" dirty="0"/>
              <a:t>参考課題１解答例</a:t>
            </a:r>
          </a:p>
        </p:txBody>
      </p:sp>
      <p:sp>
        <p:nvSpPr>
          <p:cNvPr id="5" name="正方形/長方形 4"/>
          <p:cNvSpPr/>
          <p:nvPr/>
        </p:nvSpPr>
        <p:spPr>
          <a:xfrm>
            <a:off x="1907704" y="404664"/>
            <a:ext cx="6264696" cy="6247864"/>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a[10];</a:t>
            </a:r>
          </a:p>
          <a:p>
            <a:r>
              <a:rPr lang="en-US" altLang="ja-JP" sz="2000" dirty="0"/>
              <a:t>  </a:t>
            </a:r>
            <a:r>
              <a:rPr lang="en-US" altLang="ja-JP" sz="2000" dirty="0" err="1"/>
              <a:t>int</a:t>
            </a:r>
            <a:r>
              <a:rPr lang="en-US" altLang="ja-JP" sz="2000" dirty="0"/>
              <a:t> </a:t>
            </a:r>
            <a:r>
              <a:rPr lang="en-US" altLang="ja-JP" sz="2000" dirty="0" err="1"/>
              <a:t>i,max,min,sum</a:t>
            </a:r>
            <a:r>
              <a:rPr lang="en-US" altLang="ja-JP" sz="2000" dirty="0"/>
              <a:t>=0;</a:t>
            </a:r>
          </a:p>
          <a:p>
            <a:r>
              <a:rPr lang="en-US" altLang="ja-JP" sz="2000" dirty="0"/>
              <a:t>  </a:t>
            </a:r>
            <a:r>
              <a:rPr lang="en-US" altLang="ja-JP" sz="2000" dirty="0" err="1"/>
              <a:t>printf</a:t>
            </a:r>
            <a:r>
              <a:rPr lang="en-US" altLang="ja-JP" sz="2000" dirty="0"/>
              <a:t> ("</a:t>
            </a:r>
            <a:r>
              <a:rPr lang="ja-JP" altLang="en-US" sz="2000" dirty="0"/>
              <a:t>点数を</a:t>
            </a:r>
            <a:r>
              <a:rPr lang="en-US" altLang="ja-JP" sz="2000" dirty="0"/>
              <a:t>10</a:t>
            </a:r>
            <a:r>
              <a:rPr lang="ja-JP" altLang="en-US" sz="2000" dirty="0"/>
              <a:t>人分入力してください</a:t>
            </a:r>
            <a:r>
              <a:rPr lang="en-US" altLang="ja-JP" sz="2000" dirty="0"/>
              <a:t>: \n");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&lt;10; </a:t>
            </a:r>
            <a:r>
              <a:rPr lang="en-US" altLang="ja-JP" sz="2000" dirty="0" err="1"/>
              <a:t>i</a:t>
            </a:r>
            <a:r>
              <a:rPr lang="en-US" altLang="ja-JP" sz="2000" dirty="0"/>
              <a:t>=i+1) {</a:t>
            </a:r>
          </a:p>
          <a:p>
            <a:r>
              <a:rPr lang="en-US" altLang="ja-JP" sz="2000" dirty="0"/>
              <a:t>    </a:t>
            </a:r>
            <a:r>
              <a:rPr lang="en-US" altLang="ja-JP" sz="2000" dirty="0" err="1"/>
              <a:t>printf</a:t>
            </a:r>
            <a:r>
              <a:rPr lang="en-US" altLang="ja-JP" sz="2000" dirty="0"/>
              <a:t>("%d</a:t>
            </a:r>
            <a:r>
              <a:rPr lang="ja-JP" altLang="en-US" sz="2000" dirty="0"/>
              <a:t>人目</a:t>
            </a:r>
            <a:r>
              <a:rPr lang="en-US" altLang="ja-JP" sz="2000" dirty="0"/>
              <a:t>: ", i+1);</a:t>
            </a:r>
          </a:p>
          <a:p>
            <a:r>
              <a:rPr lang="en-US" altLang="ja-JP" sz="2000" dirty="0"/>
              <a:t>    </a:t>
            </a:r>
            <a:r>
              <a:rPr lang="en-US" altLang="ja-JP" sz="2000" dirty="0" err="1"/>
              <a:t>scanf</a:t>
            </a:r>
            <a:r>
              <a:rPr lang="en-US" altLang="ja-JP" sz="2000" dirty="0"/>
              <a:t> ("%d", &amp;a[</a:t>
            </a:r>
            <a:r>
              <a:rPr lang="en-US" altLang="ja-JP" sz="2000" dirty="0" err="1"/>
              <a:t>i</a:t>
            </a:r>
            <a:r>
              <a:rPr lang="en-US" altLang="ja-JP" sz="2000" dirty="0"/>
              <a:t>]);</a:t>
            </a:r>
          </a:p>
          <a:p>
            <a:r>
              <a:rPr lang="en-US" altLang="ja-JP" sz="2000" dirty="0"/>
              <a:t>  }</a:t>
            </a:r>
          </a:p>
          <a:p>
            <a:r>
              <a:rPr lang="en-US" altLang="ja-JP" sz="2000" dirty="0"/>
              <a:t>  max = min = a[0];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&lt;10; </a:t>
            </a:r>
            <a:r>
              <a:rPr lang="en-US" altLang="ja-JP" sz="2000" dirty="0" err="1"/>
              <a:t>i</a:t>
            </a:r>
            <a:r>
              <a:rPr lang="en-US" altLang="ja-JP" sz="2000" dirty="0"/>
              <a:t>=i+1) {</a:t>
            </a:r>
          </a:p>
          <a:p>
            <a:r>
              <a:rPr lang="en-US" altLang="ja-JP" sz="2000" dirty="0"/>
              <a:t>    sum = sum + a[</a:t>
            </a:r>
            <a:r>
              <a:rPr lang="en-US" altLang="ja-JP" sz="2000" dirty="0" err="1"/>
              <a:t>i</a:t>
            </a:r>
            <a:r>
              <a:rPr lang="en-US" altLang="ja-JP" sz="2000" dirty="0"/>
              <a:t>];</a:t>
            </a:r>
          </a:p>
          <a:p>
            <a:r>
              <a:rPr lang="en-US" altLang="ja-JP" sz="2000" dirty="0"/>
              <a:t>    if (max &lt; a[</a:t>
            </a:r>
            <a:r>
              <a:rPr lang="en-US" altLang="ja-JP" sz="2000" dirty="0" err="1"/>
              <a:t>i</a:t>
            </a:r>
            <a:r>
              <a:rPr lang="en-US" altLang="ja-JP" sz="2000" dirty="0"/>
              <a:t>]) max = a[</a:t>
            </a:r>
            <a:r>
              <a:rPr lang="en-US" altLang="ja-JP" sz="2000" dirty="0" err="1"/>
              <a:t>i</a:t>
            </a:r>
            <a:r>
              <a:rPr lang="en-US" altLang="ja-JP" sz="2000" dirty="0"/>
              <a:t>];</a:t>
            </a:r>
          </a:p>
          <a:p>
            <a:r>
              <a:rPr lang="en-US" altLang="ja-JP" sz="2000" dirty="0"/>
              <a:t>    if (min &gt; a[</a:t>
            </a:r>
            <a:r>
              <a:rPr lang="en-US" altLang="ja-JP" sz="2000" dirty="0" err="1"/>
              <a:t>i</a:t>
            </a:r>
            <a:r>
              <a:rPr lang="en-US" altLang="ja-JP" sz="2000" dirty="0"/>
              <a:t>]) min = a[</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最高点は</a:t>
            </a:r>
            <a:r>
              <a:rPr lang="en-US" altLang="ja-JP" sz="2000" dirty="0"/>
              <a:t>%d</a:t>
            </a:r>
            <a:r>
              <a:rPr lang="ja-JP" altLang="en-US" sz="2000" dirty="0"/>
              <a:t>点</a:t>
            </a:r>
            <a:r>
              <a:rPr lang="en-US" altLang="ja-JP" sz="2000" dirty="0"/>
              <a:t>, ", max);</a:t>
            </a:r>
          </a:p>
          <a:p>
            <a:r>
              <a:rPr lang="en-US" altLang="ja-JP" sz="2000" dirty="0"/>
              <a:t>  </a:t>
            </a:r>
            <a:r>
              <a:rPr lang="en-US" altLang="ja-JP" sz="2000" dirty="0" err="1"/>
              <a:t>printf</a:t>
            </a:r>
            <a:r>
              <a:rPr lang="en-US" altLang="ja-JP" sz="2000" dirty="0"/>
              <a:t> ("</a:t>
            </a:r>
            <a:r>
              <a:rPr lang="ja-JP" altLang="en-US" sz="2000" dirty="0"/>
              <a:t>最低点は</a:t>
            </a:r>
            <a:r>
              <a:rPr lang="en-US" altLang="ja-JP" sz="2000" dirty="0"/>
              <a:t>%d</a:t>
            </a:r>
            <a:r>
              <a:rPr lang="ja-JP" altLang="en-US" sz="2000" dirty="0"/>
              <a:t>点</a:t>
            </a:r>
            <a:r>
              <a:rPr lang="en-US" altLang="ja-JP" sz="2000" dirty="0"/>
              <a:t>, ", min);</a:t>
            </a:r>
          </a:p>
          <a:p>
            <a:r>
              <a:rPr lang="en-US" altLang="ja-JP" sz="2000" dirty="0"/>
              <a:t>  </a:t>
            </a:r>
            <a:r>
              <a:rPr lang="en-US" altLang="ja-JP" sz="2000" dirty="0" err="1"/>
              <a:t>printf</a:t>
            </a:r>
            <a:r>
              <a:rPr lang="en-US" altLang="ja-JP" sz="2000" dirty="0"/>
              <a:t> ("</a:t>
            </a:r>
            <a:r>
              <a:rPr lang="ja-JP" altLang="en-US" sz="2000" dirty="0"/>
              <a:t>平均点は</a:t>
            </a:r>
            <a:r>
              <a:rPr lang="en-US" altLang="ja-JP" sz="2000" dirty="0"/>
              <a:t>%f</a:t>
            </a:r>
            <a:r>
              <a:rPr lang="ja-JP" altLang="en-US" sz="2000" dirty="0"/>
              <a:t>点です。</a:t>
            </a:r>
            <a:r>
              <a:rPr lang="en-US" altLang="ja-JP" sz="2000" dirty="0"/>
              <a:t>\n", (double)sum/10);</a:t>
            </a:r>
          </a:p>
          <a:p>
            <a:r>
              <a:rPr lang="en-US" altLang="ja-JP" sz="2000" dirty="0"/>
              <a:t>  return 0;</a:t>
            </a:r>
          </a:p>
          <a:p>
            <a:r>
              <a:rPr lang="en-US" altLang="ja-JP" sz="2000" dirty="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参考課題２</a:t>
            </a:r>
            <a:endParaRPr kumimoji="1" lang="ja-JP" altLang="en-US" dirty="0"/>
          </a:p>
        </p:txBody>
      </p:sp>
      <p:sp>
        <p:nvSpPr>
          <p:cNvPr id="6" name="テキスト ボックス 5"/>
          <p:cNvSpPr txBox="1"/>
          <p:nvPr/>
        </p:nvSpPr>
        <p:spPr>
          <a:xfrm>
            <a:off x="611560" y="1196752"/>
            <a:ext cx="7704856" cy="1200329"/>
          </a:xfrm>
          <a:prstGeom prst="rect">
            <a:avLst/>
          </a:prstGeom>
          <a:noFill/>
        </p:spPr>
        <p:txBody>
          <a:bodyPr wrap="square" rtlCol="0">
            <a:spAutoFit/>
          </a:bodyPr>
          <a:lstStyle/>
          <a:p>
            <a:r>
              <a:rPr lang="en-US" altLang="ja-JP" sz="2400" dirty="0"/>
              <a:t>2</a:t>
            </a:r>
            <a:r>
              <a:rPr lang="ja-JP" altLang="en-US" sz="2400" dirty="0"/>
              <a:t>次元</a:t>
            </a:r>
            <a:r>
              <a:rPr lang="ja-JP" altLang="en-US" sz="2400"/>
              <a:t>配列を</a:t>
            </a:r>
            <a:r>
              <a:rPr lang="en-US" altLang="ja-JP" sz="2400" dirty="0"/>
              <a:t>3</a:t>
            </a:r>
            <a:r>
              <a:rPr lang="ja-JP" altLang="en-US" sz="2400"/>
              <a:t>つ</a:t>
            </a:r>
            <a:r>
              <a:rPr lang="ja-JP" altLang="en-US" sz="2400" dirty="0"/>
              <a:t>使って、</a:t>
            </a:r>
            <a:r>
              <a:rPr lang="en-US" altLang="ja-JP" sz="2400" dirty="0"/>
              <a:t>2*2</a:t>
            </a:r>
            <a:r>
              <a:rPr lang="ja-JP" altLang="en-US" sz="2400" dirty="0"/>
              <a:t>の行列の和を計算して表示するプログラムを書け。行列の各要素の値は</a:t>
            </a:r>
            <a:r>
              <a:rPr lang="en-US" altLang="ja-JP" sz="2400" dirty="0" err="1"/>
              <a:t>int</a:t>
            </a:r>
            <a:r>
              <a:rPr lang="ja-JP" altLang="en-US" sz="2400" dirty="0"/>
              <a:t>型とし、キーボードから読み込むようにせよ。</a:t>
            </a:r>
            <a:endParaRPr lang="en-US" altLang="ja-JP" sz="2400" dirty="0"/>
          </a:p>
        </p:txBody>
      </p:sp>
      <p:sp>
        <p:nvSpPr>
          <p:cNvPr id="7" name="正方形/長方形 6"/>
          <p:cNvSpPr/>
          <p:nvPr/>
        </p:nvSpPr>
        <p:spPr>
          <a:xfrm>
            <a:off x="827584" y="2420888"/>
            <a:ext cx="3744416" cy="4154984"/>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dirty="0"/>
              <a:t>行列</a:t>
            </a:r>
            <a:r>
              <a:rPr lang="en-US" altLang="ja-JP" sz="2400" dirty="0"/>
              <a:t>a</a:t>
            </a:r>
            <a:r>
              <a:rPr lang="ja-JP" altLang="en-US" sz="2400" dirty="0"/>
              <a:t>を入力してください</a:t>
            </a:r>
            <a:r>
              <a:rPr lang="en-US" altLang="ja-JP" sz="2400" dirty="0"/>
              <a:t>:</a:t>
            </a:r>
          </a:p>
          <a:p>
            <a:r>
              <a:rPr lang="en-US" altLang="ja-JP" sz="2400" dirty="0"/>
              <a:t>a[0][0] = </a:t>
            </a:r>
            <a:r>
              <a:rPr lang="en-US" altLang="ja-JP" sz="2400" dirty="0">
                <a:solidFill>
                  <a:srgbClr val="FF0000"/>
                </a:solidFill>
              </a:rPr>
              <a:t>1</a:t>
            </a:r>
          </a:p>
          <a:p>
            <a:r>
              <a:rPr lang="en-US" altLang="ja-JP" sz="2400" dirty="0"/>
              <a:t>a[0][1] = </a:t>
            </a:r>
            <a:r>
              <a:rPr lang="en-US" altLang="ja-JP" sz="2400" dirty="0">
                <a:solidFill>
                  <a:srgbClr val="FF0000"/>
                </a:solidFill>
              </a:rPr>
              <a:t>2</a:t>
            </a:r>
          </a:p>
          <a:p>
            <a:r>
              <a:rPr lang="en-US" altLang="ja-JP" sz="2400" dirty="0"/>
              <a:t>a[1][0] = </a:t>
            </a:r>
            <a:r>
              <a:rPr lang="en-US" altLang="ja-JP" sz="2400" dirty="0">
                <a:solidFill>
                  <a:srgbClr val="FF0000"/>
                </a:solidFill>
              </a:rPr>
              <a:t>3</a:t>
            </a:r>
          </a:p>
          <a:p>
            <a:r>
              <a:rPr lang="en-US" altLang="ja-JP" sz="2400" dirty="0"/>
              <a:t>a[1][1] = </a:t>
            </a:r>
            <a:r>
              <a:rPr lang="en-US" altLang="ja-JP" sz="2400" dirty="0">
                <a:solidFill>
                  <a:srgbClr val="FF0000"/>
                </a:solidFill>
              </a:rPr>
              <a:t>4</a:t>
            </a:r>
          </a:p>
          <a:p>
            <a:r>
              <a:rPr lang="ja-JP" altLang="en-US" sz="2400" dirty="0"/>
              <a:t>行列</a:t>
            </a:r>
            <a:r>
              <a:rPr lang="en-US" altLang="ja-JP" sz="2400" dirty="0"/>
              <a:t>b</a:t>
            </a:r>
            <a:r>
              <a:rPr lang="ja-JP" altLang="en-US" sz="2400" dirty="0"/>
              <a:t>を入力してください</a:t>
            </a:r>
            <a:r>
              <a:rPr lang="en-US" altLang="ja-JP" sz="2400" dirty="0"/>
              <a:t>:</a:t>
            </a:r>
          </a:p>
          <a:p>
            <a:r>
              <a:rPr lang="en-US" altLang="ja-JP" sz="2400" dirty="0"/>
              <a:t>b[0][0] = </a:t>
            </a:r>
            <a:r>
              <a:rPr lang="en-US" altLang="ja-JP" sz="2400" dirty="0">
                <a:solidFill>
                  <a:srgbClr val="FF0000"/>
                </a:solidFill>
              </a:rPr>
              <a:t>1</a:t>
            </a:r>
          </a:p>
          <a:p>
            <a:r>
              <a:rPr lang="en-US" altLang="ja-JP" sz="2400" dirty="0"/>
              <a:t>b[0][1] = </a:t>
            </a:r>
            <a:r>
              <a:rPr lang="en-US" altLang="ja-JP" sz="2400" dirty="0">
                <a:solidFill>
                  <a:srgbClr val="FF0000"/>
                </a:solidFill>
              </a:rPr>
              <a:t>1</a:t>
            </a:r>
          </a:p>
          <a:p>
            <a:r>
              <a:rPr lang="en-US" altLang="ja-JP" sz="2400" dirty="0"/>
              <a:t>b[1][0] = </a:t>
            </a:r>
            <a:r>
              <a:rPr lang="en-US" altLang="ja-JP" sz="2400" dirty="0">
                <a:solidFill>
                  <a:srgbClr val="FF0000"/>
                </a:solidFill>
              </a:rPr>
              <a:t>1</a:t>
            </a:r>
          </a:p>
          <a:p>
            <a:r>
              <a:rPr lang="en-US" altLang="ja-JP" sz="2400" dirty="0"/>
              <a:t>b[1][1] = </a:t>
            </a:r>
            <a:r>
              <a:rPr lang="en-US" altLang="ja-JP" sz="2400" dirty="0">
                <a:solidFill>
                  <a:srgbClr val="FF0000"/>
                </a:solidFill>
              </a:rPr>
              <a:t>1</a:t>
            </a:r>
          </a:p>
        </p:txBody>
      </p:sp>
      <p:sp>
        <p:nvSpPr>
          <p:cNvPr id="8" name="正方形/長方形 7"/>
          <p:cNvSpPr/>
          <p:nvPr/>
        </p:nvSpPr>
        <p:spPr>
          <a:xfrm>
            <a:off x="4932040" y="2780928"/>
            <a:ext cx="2736304" cy="2308324"/>
          </a:xfrm>
          <a:prstGeom prst="rect">
            <a:avLst/>
          </a:prstGeom>
        </p:spPr>
        <p:txBody>
          <a:bodyPr wrap="square">
            <a:spAutoFit/>
          </a:bodyPr>
          <a:lstStyle/>
          <a:p>
            <a:r>
              <a:rPr lang="ja-JP" altLang="en-US" sz="2400" dirty="0"/>
              <a:t>行列</a:t>
            </a:r>
            <a:r>
              <a:rPr lang="en-US" altLang="ja-JP" sz="2400" dirty="0" err="1"/>
              <a:t>a,b</a:t>
            </a:r>
            <a:r>
              <a:rPr lang="ja-JP" altLang="en-US" sz="2400" dirty="0"/>
              <a:t>の和は</a:t>
            </a:r>
          </a:p>
          <a:p>
            <a:r>
              <a:rPr lang="en-US" altLang="ja-JP" sz="2400" dirty="0"/>
              <a:t>s[0][0] = 2</a:t>
            </a:r>
          </a:p>
          <a:p>
            <a:r>
              <a:rPr lang="en-US" altLang="ja-JP" sz="2400" dirty="0"/>
              <a:t>s[0][1] = 3</a:t>
            </a:r>
          </a:p>
          <a:p>
            <a:r>
              <a:rPr lang="en-US" altLang="ja-JP" sz="2400" dirty="0"/>
              <a:t>s[1][0] = 4</a:t>
            </a:r>
          </a:p>
          <a:p>
            <a:r>
              <a:rPr lang="en-US" altLang="ja-JP" sz="2400" dirty="0"/>
              <a:t>s[1][1] = 5</a:t>
            </a:r>
          </a:p>
          <a:p>
            <a:r>
              <a:rPr lang="ja-JP" altLang="en-US" sz="2400" dirty="0"/>
              <a:t>です。</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a:t>
            </a:r>
            <a:r>
              <a:rPr lang="ja-JP" altLang="en-US" dirty="0"/>
              <a:t>２　解答例</a:t>
            </a:r>
            <a:endParaRPr kumimoji="1" lang="ja-JP" altLang="en-US" dirty="0"/>
          </a:p>
        </p:txBody>
      </p:sp>
      <p:sp>
        <p:nvSpPr>
          <p:cNvPr id="4" name="正方形/長方形 3"/>
          <p:cNvSpPr/>
          <p:nvPr/>
        </p:nvSpPr>
        <p:spPr>
          <a:xfrm>
            <a:off x="179512" y="1772816"/>
            <a:ext cx="4248472" cy="4678204"/>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a:t>
            </a:r>
          </a:p>
          <a:p>
            <a:r>
              <a:rPr lang="en-US" altLang="ja-JP" sz="2000" dirty="0"/>
              <a:t>  </a:t>
            </a:r>
            <a:r>
              <a:rPr lang="en-US" altLang="ja-JP" sz="2000" dirty="0" err="1"/>
              <a:t>int</a:t>
            </a:r>
            <a:r>
              <a:rPr lang="en-US" altLang="ja-JP" sz="2000" dirty="0"/>
              <a:t> a[2][2], b[2][2], s[2][2], </a:t>
            </a:r>
            <a:r>
              <a:rPr lang="en-US" altLang="ja-JP" sz="2000" dirty="0" err="1"/>
              <a:t>i</a:t>
            </a:r>
            <a:r>
              <a:rPr lang="en-US" altLang="ja-JP" sz="2000" dirty="0"/>
              <a:t>, j;</a:t>
            </a:r>
          </a:p>
          <a:p>
            <a:r>
              <a:rPr lang="en-US" altLang="ja-JP" sz="2000" dirty="0"/>
              <a:t>  </a:t>
            </a:r>
            <a:r>
              <a:rPr lang="en-US" altLang="ja-JP" sz="2000" dirty="0" err="1"/>
              <a:t>printf</a:t>
            </a:r>
            <a:r>
              <a:rPr lang="en-US" altLang="ja-JP" sz="2000" dirty="0"/>
              <a:t>("</a:t>
            </a:r>
            <a:r>
              <a:rPr lang="ja-JP" altLang="en-US" sz="2000" dirty="0"/>
              <a:t>行列</a:t>
            </a:r>
            <a:r>
              <a:rPr lang="en-US" altLang="ja-JP" sz="2000" dirty="0"/>
              <a:t>a</a:t>
            </a:r>
            <a:r>
              <a:rPr lang="ja-JP" altLang="en-US" sz="2000" dirty="0"/>
              <a:t>を入力してください</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 {</a:t>
            </a:r>
          </a:p>
          <a:p>
            <a:r>
              <a:rPr lang="en-US" altLang="ja-JP" sz="2000" dirty="0"/>
              <a:t>      </a:t>
            </a:r>
            <a:r>
              <a:rPr lang="en-US" altLang="ja-JP" sz="2000" dirty="0" err="1"/>
              <a:t>printf</a:t>
            </a:r>
            <a:r>
              <a:rPr lang="en-US" altLang="ja-JP" sz="2000" dirty="0"/>
              <a:t>("a[%d][%d] = ", </a:t>
            </a:r>
            <a:r>
              <a:rPr lang="en-US" altLang="ja-JP" sz="2000" dirty="0" err="1"/>
              <a:t>i</a:t>
            </a:r>
            <a:r>
              <a:rPr lang="en-US" altLang="ja-JP" sz="2000" dirty="0"/>
              <a:t>, j);</a:t>
            </a:r>
          </a:p>
          <a:p>
            <a:r>
              <a:rPr lang="en-US" altLang="ja-JP" sz="2000" dirty="0"/>
              <a:t>      </a:t>
            </a:r>
            <a:r>
              <a:rPr lang="en-US" altLang="ja-JP" sz="2000" dirty="0" err="1"/>
              <a:t>scanf</a:t>
            </a:r>
            <a:r>
              <a:rPr lang="en-US" altLang="ja-JP" sz="2000" dirty="0"/>
              <a:t>("%d", &amp;a[</a:t>
            </a:r>
            <a:r>
              <a:rPr lang="en-US" altLang="ja-JP" sz="2000" dirty="0" err="1"/>
              <a:t>i</a:t>
            </a:r>
            <a:r>
              <a:rPr lang="en-US" altLang="ja-JP" sz="2000" dirty="0"/>
              <a:t>][j]);</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行列</a:t>
            </a:r>
            <a:r>
              <a:rPr lang="en-US" altLang="ja-JP" sz="2000" dirty="0"/>
              <a:t>b</a:t>
            </a:r>
            <a:r>
              <a:rPr lang="ja-JP" altLang="en-US" sz="2000" dirty="0"/>
              <a:t>を入力してください</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 {</a:t>
            </a:r>
          </a:p>
          <a:p>
            <a:r>
              <a:rPr lang="en-US" altLang="ja-JP" sz="2000" dirty="0"/>
              <a:t>      </a:t>
            </a:r>
            <a:r>
              <a:rPr lang="en-US" altLang="ja-JP" sz="2000" dirty="0" err="1"/>
              <a:t>printf</a:t>
            </a:r>
            <a:r>
              <a:rPr lang="en-US" altLang="ja-JP" sz="2000" dirty="0"/>
              <a:t>("b[%d][%d] = ", </a:t>
            </a:r>
            <a:r>
              <a:rPr lang="en-US" altLang="ja-JP" sz="2000" dirty="0" err="1"/>
              <a:t>i</a:t>
            </a:r>
            <a:r>
              <a:rPr lang="en-US" altLang="ja-JP" sz="2000" dirty="0"/>
              <a:t>, j);</a:t>
            </a:r>
          </a:p>
          <a:p>
            <a:r>
              <a:rPr lang="en-US" altLang="ja-JP" sz="2000" dirty="0"/>
              <a:t>      </a:t>
            </a:r>
            <a:r>
              <a:rPr lang="en-US" altLang="ja-JP" sz="2000" dirty="0" err="1"/>
              <a:t>scanf</a:t>
            </a:r>
            <a:r>
              <a:rPr lang="en-US" altLang="ja-JP" sz="2000" dirty="0"/>
              <a:t>("%d", &amp;b[</a:t>
            </a:r>
            <a:r>
              <a:rPr lang="en-US" altLang="ja-JP" sz="2000" dirty="0" err="1"/>
              <a:t>i</a:t>
            </a:r>
            <a:r>
              <a:rPr lang="en-US" altLang="ja-JP" sz="2000" dirty="0"/>
              <a:t>][j]);</a:t>
            </a:r>
          </a:p>
          <a:p>
            <a:r>
              <a:rPr lang="en-US" altLang="ja-JP" sz="2000" dirty="0"/>
              <a:t>    }</a:t>
            </a:r>
          </a:p>
        </p:txBody>
      </p:sp>
      <p:sp>
        <p:nvSpPr>
          <p:cNvPr id="5" name="正方形/長方形 4"/>
          <p:cNvSpPr/>
          <p:nvPr/>
        </p:nvSpPr>
        <p:spPr>
          <a:xfrm>
            <a:off x="4572000" y="1772816"/>
            <a:ext cx="4464496" cy="3477875"/>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a:t>
            </a:r>
          </a:p>
          <a:p>
            <a:r>
              <a:rPr lang="en-US" altLang="ja-JP" sz="2000" dirty="0"/>
              <a:t>      s[</a:t>
            </a:r>
            <a:r>
              <a:rPr lang="en-US" altLang="ja-JP" sz="2000" dirty="0" err="1"/>
              <a:t>i</a:t>
            </a:r>
            <a:r>
              <a:rPr lang="en-US" altLang="ja-JP" sz="2000" dirty="0"/>
              <a:t>][j] = a[</a:t>
            </a:r>
            <a:r>
              <a:rPr lang="en-US" altLang="ja-JP" sz="2000" dirty="0" err="1"/>
              <a:t>i</a:t>
            </a:r>
            <a:r>
              <a:rPr lang="en-US" altLang="ja-JP" sz="2000" dirty="0"/>
              <a:t>][j] + b[</a:t>
            </a:r>
            <a:r>
              <a:rPr lang="en-US" altLang="ja-JP" sz="2000" dirty="0" err="1"/>
              <a:t>i</a:t>
            </a:r>
            <a:r>
              <a:rPr lang="en-US" altLang="ja-JP" sz="2000" dirty="0"/>
              <a:t>][j];</a:t>
            </a:r>
          </a:p>
          <a:p>
            <a:r>
              <a:rPr lang="en-US" altLang="ja-JP" sz="2000" dirty="0"/>
              <a:t>  </a:t>
            </a:r>
            <a:r>
              <a:rPr lang="en-US" altLang="ja-JP" sz="2000" dirty="0" err="1"/>
              <a:t>printf</a:t>
            </a:r>
            <a:r>
              <a:rPr lang="en-US" altLang="ja-JP" sz="2000" dirty="0"/>
              <a:t>("</a:t>
            </a:r>
            <a:r>
              <a:rPr lang="ja-JP" altLang="en-US" sz="2000" dirty="0"/>
              <a:t>行列</a:t>
            </a:r>
            <a:r>
              <a:rPr lang="en-US" altLang="ja-JP" sz="2000" dirty="0" err="1"/>
              <a:t>a,b</a:t>
            </a:r>
            <a:r>
              <a:rPr lang="ja-JP" altLang="en-US" sz="2000" dirty="0"/>
              <a:t>の和は</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a:t>
            </a:r>
          </a:p>
          <a:p>
            <a:r>
              <a:rPr lang="en-US" altLang="ja-JP" sz="2000" dirty="0"/>
              <a:t>      </a:t>
            </a:r>
            <a:r>
              <a:rPr lang="en-US" altLang="ja-JP" sz="2000" dirty="0" err="1"/>
              <a:t>printf</a:t>
            </a:r>
            <a:r>
              <a:rPr lang="en-US" altLang="ja-JP" sz="2000" dirty="0"/>
              <a:t>("s[%d][%d] = %d\n", </a:t>
            </a:r>
            <a:r>
              <a:rPr lang="en-US" altLang="ja-JP" sz="2000" dirty="0" err="1"/>
              <a:t>i</a:t>
            </a:r>
            <a:r>
              <a:rPr lang="en-US" altLang="ja-JP" sz="2000" dirty="0"/>
              <a:t>, j, s[</a:t>
            </a:r>
            <a:r>
              <a:rPr lang="en-US" altLang="ja-JP" sz="2000" dirty="0" err="1"/>
              <a:t>i</a:t>
            </a:r>
            <a:r>
              <a:rPr lang="en-US" altLang="ja-JP" sz="2000" dirty="0"/>
              <a:t>][j]);</a:t>
            </a:r>
          </a:p>
          <a:p>
            <a:r>
              <a:rPr lang="en-US" altLang="ja-JP" sz="2000" dirty="0"/>
              <a:t>  </a:t>
            </a:r>
            <a:r>
              <a:rPr lang="en-US" altLang="ja-JP" sz="2000" dirty="0" err="1"/>
              <a:t>printf</a:t>
            </a:r>
            <a:r>
              <a:rPr lang="en-US" altLang="ja-JP" sz="2000" dirty="0"/>
              <a:t>("</a:t>
            </a:r>
            <a:r>
              <a:rPr lang="ja-JP" altLang="en-US" sz="2000" dirty="0"/>
              <a:t>です。</a:t>
            </a:r>
            <a:r>
              <a:rPr lang="en-US" altLang="ja-JP" sz="2000" dirty="0"/>
              <a:t>\n");</a:t>
            </a:r>
          </a:p>
          <a:p>
            <a:r>
              <a:rPr lang="en-US" altLang="ja-JP" sz="2000" dirty="0"/>
              <a:t>  return 0;</a:t>
            </a:r>
          </a:p>
          <a:p>
            <a:r>
              <a:rPr lang="en-US" altLang="ja-JP" sz="2000" dirty="0"/>
              <a:t>}</a:t>
            </a:r>
            <a:endParaRPr lang="ja-JP"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配列の各要素への</a:t>
            </a:r>
            <a:r>
              <a:rPr lang="ja-JP" altLang="en-US" dirty="0"/>
              <a:t>アクセス</a:t>
            </a:r>
            <a:endParaRPr kumimoji="1" lang="ja-JP" altLang="en-US" dirty="0"/>
          </a:p>
        </p:txBody>
      </p:sp>
      <p:sp>
        <p:nvSpPr>
          <p:cNvPr id="4" name="テキスト ボックス 3"/>
          <p:cNvSpPr txBox="1"/>
          <p:nvPr/>
        </p:nvSpPr>
        <p:spPr>
          <a:xfrm>
            <a:off x="714348" y="2258319"/>
            <a:ext cx="3410357" cy="1384995"/>
          </a:xfrm>
          <a:prstGeom prst="rect">
            <a:avLst/>
          </a:prstGeom>
          <a:noFill/>
        </p:spPr>
        <p:txBody>
          <a:bodyPr wrap="none" rtlCol="0">
            <a:spAutoFit/>
          </a:bodyPr>
          <a:lstStyle/>
          <a:p>
            <a:r>
              <a:rPr kumimoji="1" lang="en-US" altLang="ja-JP" sz="2800" dirty="0"/>
              <a:t> </a:t>
            </a:r>
            <a:r>
              <a:rPr kumimoji="1" lang="en-US" altLang="ja-JP" sz="2800" dirty="0" err="1"/>
              <a:t>int</a:t>
            </a:r>
            <a:r>
              <a:rPr kumimoji="1" lang="en-US" altLang="ja-JP" sz="2800" dirty="0"/>
              <a:t> x;</a:t>
            </a:r>
          </a:p>
          <a:p>
            <a:r>
              <a:rPr lang="en-US" altLang="ja-JP" sz="2800" dirty="0"/>
              <a:t> x = 3;</a:t>
            </a:r>
          </a:p>
          <a:p>
            <a:r>
              <a:rPr kumimoji="1" lang="en-US" altLang="ja-JP" sz="2800" dirty="0"/>
              <a:t> </a:t>
            </a:r>
            <a:r>
              <a:rPr kumimoji="1" lang="en-US" altLang="ja-JP" sz="2800" dirty="0" err="1"/>
              <a:t>printf</a:t>
            </a:r>
            <a:r>
              <a:rPr kumimoji="1" lang="en-US" altLang="ja-JP" sz="2800" dirty="0"/>
              <a:t> (“%d\n”, x + 2);</a:t>
            </a:r>
            <a:endParaRPr kumimoji="1" lang="ja-JP" altLang="en-US" sz="2800" dirty="0"/>
          </a:p>
        </p:txBody>
      </p:sp>
      <p:sp>
        <p:nvSpPr>
          <p:cNvPr id="5" name="テキスト ボックス 4"/>
          <p:cNvSpPr txBox="1"/>
          <p:nvPr/>
        </p:nvSpPr>
        <p:spPr>
          <a:xfrm>
            <a:off x="4786314" y="2214554"/>
            <a:ext cx="3896067" cy="1384995"/>
          </a:xfrm>
          <a:prstGeom prst="rect">
            <a:avLst/>
          </a:prstGeom>
          <a:noFill/>
        </p:spPr>
        <p:txBody>
          <a:bodyPr wrap="none" rtlCol="0">
            <a:spAutoFit/>
          </a:bodyPr>
          <a:lstStyle/>
          <a:p>
            <a:r>
              <a:rPr kumimoji="1" lang="en-US" altLang="ja-JP" sz="2800" dirty="0"/>
              <a:t> </a:t>
            </a:r>
            <a:r>
              <a:rPr kumimoji="1" lang="en-US" altLang="ja-JP" sz="2800" dirty="0" err="1"/>
              <a:t>int</a:t>
            </a:r>
            <a:r>
              <a:rPr kumimoji="1" lang="en-US" altLang="ja-JP" sz="2800" dirty="0"/>
              <a:t> x [10];</a:t>
            </a:r>
          </a:p>
          <a:p>
            <a:r>
              <a:rPr lang="en-US" altLang="ja-JP" sz="2800" dirty="0"/>
              <a:t> </a:t>
            </a:r>
            <a:r>
              <a:rPr lang="en-US" altLang="ja-JP" sz="2800" dirty="0">
                <a:solidFill>
                  <a:srgbClr val="FF0000"/>
                </a:solidFill>
              </a:rPr>
              <a:t>x[0]</a:t>
            </a:r>
            <a:r>
              <a:rPr lang="en-US" altLang="ja-JP" sz="2800" dirty="0"/>
              <a:t> = 3;</a:t>
            </a:r>
          </a:p>
          <a:p>
            <a:r>
              <a:rPr kumimoji="1" lang="en-US" altLang="ja-JP" sz="2800" dirty="0"/>
              <a:t> </a:t>
            </a:r>
            <a:r>
              <a:rPr kumimoji="1" lang="en-US" altLang="ja-JP" sz="2800" dirty="0" err="1"/>
              <a:t>printf</a:t>
            </a:r>
            <a:r>
              <a:rPr kumimoji="1" lang="en-US" altLang="ja-JP" sz="2800" dirty="0"/>
              <a:t> (“%d\n”, </a:t>
            </a:r>
            <a:r>
              <a:rPr kumimoji="1" lang="en-US" altLang="ja-JP" sz="2800" dirty="0">
                <a:solidFill>
                  <a:srgbClr val="FF0000"/>
                </a:solidFill>
              </a:rPr>
              <a:t>x[0]</a:t>
            </a:r>
            <a:r>
              <a:rPr kumimoji="1" lang="en-US" altLang="ja-JP" sz="2800" dirty="0"/>
              <a:t> + 2);</a:t>
            </a:r>
            <a:endParaRPr kumimoji="1" lang="ja-JP" altLang="en-US" sz="2800" dirty="0"/>
          </a:p>
        </p:txBody>
      </p:sp>
      <p:sp>
        <p:nvSpPr>
          <p:cNvPr id="6" name="テキスト ボックス 5"/>
          <p:cNvSpPr txBox="1"/>
          <p:nvPr/>
        </p:nvSpPr>
        <p:spPr>
          <a:xfrm>
            <a:off x="714348" y="1714488"/>
            <a:ext cx="2339102" cy="461665"/>
          </a:xfrm>
          <a:prstGeom prst="rect">
            <a:avLst/>
          </a:prstGeom>
          <a:noFill/>
        </p:spPr>
        <p:txBody>
          <a:bodyPr wrap="none" rtlCol="0">
            <a:spAutoFit/>
          </a:bodyPr>
          <a:lstStyle/>
          <a:p>
            <a:r>
              <a:rPr kumimoji="1" lang="ja-JP" altLang="en-US" sz="2400" dirty="0"/>
              <a:t>変数の場合の例</a:t>
            </a:r>
          </a:p>
        </p:txBody>
      </p:sp>
      <p:sp>
        <p:nvSpPr>
          <p:cNvPr id="7" name="テキスト ボックス 6"/>
          <p:cNvSpPr txBox="1"/>
          <p:nvPr/>
        </p:nvSpPr>
        <p:spPr>
          <a:xfrm>
            <a:off x="4786314" y="1681451"/>
            <a:ext cx="2339102" cy="461665"/>
          </a:xfrm>
          <a:prstGeom prst="rect">
            <a:avLst/>
          </a:prstGeom>
          <a:noFill/>
        </p:spPr>
        <p:txBody>
          <a:bodyPr wrap="none" rtlCol="0">
            <a:spAutoFit/>
          </a:bodyPr>
          <a:lstStyle/>
          <a:p>
            <a:r>
              <a:rPr lang="ja-JP" altLang="en-US" sz="2400" dirty="0"/>
              <a:t>配列</a:t>
            </a:r>
            <a:r>
              <a:rPr kumimoji="1" lang="ja-JP" altLang="en-US" sz="2400" dirty="0"/>
              <a:t>の場合の例</a:t>
            </a:r>
          </a:p>
        </p:txBody>
      </p:sp>
      <p:sp>
        <p:nvSpPr>
          <p:cNvPr id="8" name="テキスト ボックス 7"/>
          <p:cNvSpPr txBox="1"/>
          <p:nvPr/>
        </p:nvSpPr>
        <p:spPr>
          <a:xfrm>
            <a:off x="500034" y="5429264"/>
            <a:ext cx="8143900" cy="1200329"/>
          </a:xfrm>
          <a:prstGeom prst="rect">
            <a:avLst/>
          </a:prstGeom>
          <a:noFill/>
          <a:ln>
            <a:solidFill>
              <a:schemeClr val="tx1"/>
            </a:solidFill>
          </a:ln>
        </p:spPr>
        <p:txBody>
          <a:bodyPr wrap="square" rtlCol="0">
            <a:spAutoFit/>
          </a:bodyPr>
          <a:lstStyle/>
          <a:p>
            <a:r>
              <a:rPr kumimoji="1" lang="ja-JP" altLang="en-US" sz="2400" dirty="0"/>
              <a:t>変数の場合と同様に、配列の各要素が</a:t>
            </a:r>
            <a:r>
              <a:rPr kumimoji="1" lang="en-US" altLang="ja-JP" sz="2400" dirty="0" err="1"/>
              <a:t>int</a:t>
            </a:r>
            <a:r>
              <a:rPr kumimoji="1" lang="ja-JP" altLang="en-US" sz="2400" dirty="0"/>
              <a:t>型や</a:t>
            </a:r>
            <a:r>
              <a:rPr kumimoji="1" lang="en-US" altLang="ja-JP" sz="2400" dirty="0"/>
              <a:t>double</a:t>
            </a:r>
            <a:r>
              <a:rPr kumimoji="1" lang="ja-JP" altLang="en-US" sz="2400" dirty="0"/>
              <a:t>型の場合には、そこへ値を代入したり、そこに格納されている値を参照したりできる。</a:t>
            </a:r>
          </a:p>
        </p:txBody>
      </p:sp>
      <p:sp>
        <p:nvSpPr>
          <p:cNvPr id="9" name="テキスト ボックス 8"/>
          <p:cNvSpPr txBox="1"/>
          <p:nvPr/>
        </p:nvSpPr>
        <p:spPr>
          <a:xfrm>
            <a:off x="500034" y="4014621"/>
            <a:ext cx="8072494" cy="1200329"/>
          </a:xfrm>
          <a:prstGeom prst="rect">
            <a:avLst/>
          </a:prstGeom>
          <a:noFill/>
          <a:ln>
            <a:solidFill>
              <a:schemeClr val="tx1"/>
            </a:solidFill>
          </a:ln>
        </p:spPr>
        <p:txBody>
          <a:bodyPr wrap="square" rtlCol="0">
            <a:spAutoFit/>
          </a:bodyPr>
          <a:lstStyle/>
          <a:p>
            <a:r>
              <a:rPr kumimoji="1" lang="ja-JP" altLang="en-US" sz="2400" dirty="0"/>
              <a:t>配列の各要素は、</a:t>
            </a:r>
            <a:r>
              <a:rPr kumimoji="1" lang="en-US" altLang="ja-JP" sz="2400" dirty="0"/>
              <a:t>x[0]</a:t>
            </a:r>
            <a:r>
              <a:rPr kumimoji="1" lang="ja-JP" altLang="en-US" sz="2400" dirty="0"/>
              <a:t>のように、配列名に続けて添え字を</a:t>
            </a:r>
            <a:r>
              <a:rPr kumimoji="1" lang="en-US" altLang="ja-JP" sz="2400" dirty="0"/>
              <a:t>[ ]</a:t>
            </a:r>
            <a:r>
              <a:rPr kumimoji="1" lang="ja-JP" altLang="en-US" sz="2400" dirty="0"/>
              <a:t>内に入れて表す</a:t>
            </a:r>
            <a:r>
              <a:rPr lang="ja-JP" altLang="en-US" sz="2400" dirty="0"/>
              <a:t>。添え字は数字でなくても変数などの式でも構わない。ポインタの回にもう一度説明する。</a:t>
            </a:r>
            <a:endParaRPr kumimoji="1" lang="en-US" altLang="ja-JP"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変数宣言の記法について</a:t>
            </a:r>
            <a:r>
              <a:rPr lang="ja-JP" altLang="en-US" dirty="0"/>
              <a:t>（１）</a:t>
            </a:r>
            <a:endParaRPr kumimoji="1" lang="ja-JP" altLang="en-US" dirty="0"/>
          </a:p>
        </p:txBody>
      </p:sp>
      <p:sp>
        <p:nvSpPr>
          <p:cNvPr id="4" name="テキスト ボックス 3"/>
          <p:cNvSpPr txBox="1"/>
          <p:nvPr/>
        </p:nvSpPr>
        <p:spPr>
          <a:xfrm>
            <a:off x="1142976" y="1500174"/>
            <a:ext cx="6929486" cy="830997"/>
          </a:xfrm>
          <a:prstGeom prst="rect">
            <a:avLst/>
          </a:prstGeom>
          <a:noFill/>
        </p:spPr>
        <p:txBody>
          <a:bodyPr wrap="square" rtlCol="0">
            <a:spAutoFit/>
          </a:bodyPr>
          <a:lstStyle/>
          <a:p>
            <a:r>
              <a:rPr kumimoji="1" lang="ja-JP" altLang="en-US" sz="2400" dirty="0"/>
              <a:t>これまで変数宣言は１つずつ</a:t>
            </a:r>
            <a:r>
              <a:rPr lang="ja-JP" altLang="en-US" sz="2400" dirty="0"/>
              <a:t>書いてきたが、同じ型の変数はまとめて宣言することができる。</a:t>
            </a:r>
            <a:endParaRPr lang="en-US" altLang="ja-JP" sz="2400" dirty="0"/>
          </a:p>
        </p:txBody>
      </p:sp>
      <p:sp>
        <p:nvSpPr>
          <p:cNvPr id="5" name="テキスト ボックス 4"/>
          <p:cNvSpPr txBox="1"/>
          <p:nvPr/>
        </p:nvSpPr>
        <p:spPr>
          <a:xfrm>
            <a:off x="1000100" y="2500306"/>
            <a:ext cx="6476453" cy="3785652"/>
          </a:xfrm>
          <a:prstGeom prst="rect">
            <a:avLst/>
          </a:prstGeom>
          <a:noFill/>
        </p:spPr>
        <p:txBody>
          <a:bodyPr wrap="non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kumimoji="1" lang="en-US" altLang="ja-JP" sz="2400" dirty="0"/>
              <a:t>    </a:t>
            </a:r>
            <a:r>
              <a:rPr kumimoji="1" lang="en-US" altLang="ja-JP" sz="2400" dirty="0" err="1"/>
              <a:t>int</a:t>
            </a:r>
            <a:r>
              <a:rPr kumimoji="1" lang="en-US" altLang="ja-JP" sz="2400" dirty="0"/>
              <a:t> y;</a:t>
            </a:r>
          </a:p>
          <a:p>
            <a:r>
              <a:rPr lang="en-US" altLang="ja-JP" sz="2400" dirty="0"/>
              <a:t>    </a:t>
            </a:r>
            <a:r>
              <a:rPr lang="en-US" altLang="ja-JP" sz="2400" dirty="0" err="1"/>
              <a:t>int</a:t>
            </a:r>
            <a:r>
              <a:rPr lang="en-US" altLang="ja-JP" sz="2400" dirty="0"/>
              <a:t> z;</a:t>
            </a:r>
          </a:p>
          <a:p>
            <a:r>
              <a:rPr lang="en-US" altLang="ja-JP" sz="2400" dirty="0"/>
              <a:t>    double a;</a:t>
            </a:r>
          </a:p>
          <a:p>
            <a:r>
              <a:rPr lang="en-US" altLang="ja-JP" sz="2400" dirty="0"/>
              <a:t>    double b;</a:t>
            </a:r>
          </a:p>
          <a:p>
            <a:r>
              <a:rPr kumimoji="1" lang="ja-JP" altLang="en-US" sz="2400" dirty="0"/>
              <a:t>は、</a:t>
            </a:r>
            <a:endParaRPr kumimoji="1" lang="en-US" altLang="ja-JP" sz="2400" dirty="0"/>
          </a:p>
          <a:p>
            <a:r>
              <a:rPr lang="en-US" altLang="ja-JP" sz="2400" dirty="0"/>
              <a:t>    </a:t>
            </a:r>
            <a:r>
              <a:rPr lang="en-US" altLang="ja-JP" sz="2400" dirty="0" err="1"/>
              <a:t>int</a:t>
            </a:r>
            <a:r>
              <a:rPr lang="en-US" altLang="ja-JP" sz="2400" dirty="0"/>
              <a:t> </a:t>
            </a:r>
            <a:r>
              <a:rPr lang="en-US" altLang="ja-JP" sz="2400" dirty="0" err="1"/>
              <a:t>x,y,z</a:t>
            </a:r>
            <a:r>
              <a:rPr lang="en-US" altLang="ja-JP" sz="2400" dirty="0"/>
              <a:t>;</a:t>
            </a:r>
          </a:p>
          <a:p>
            <a:r>
              <a:rPr lang="en-US" altLang="ja-JP" sz="2400" dirty="0"/>
              <a:t>    double a, b;</a:t>
            </a:r>
          </a:p>
          <a:p>
            <a:r>
              <a:rPr kumimoji="1" lang="ja-JP" altLang="en-US" sz="2400" dirty="0"/>
              <a:t>のように</a:t>
            </a:r>
            <a:r>
              <a:rPr lang="ja-JP" altLang="en-US" sz="2400" dirty="0"/>
              <a:t>、コンマで区切って一度に宣言してよい。</a:t>
            </a:r>
            <a:endParaRPr lang="en-US" altLang="ja-JP"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変数宣言の記法について</a:t>
            </a:r>
            <a:r>
              <a:rPr lang="ja-JP" altLang="en-US" dirty="0"/>
              <a:t>（２）</a:t>
            </a:r>
            <a:endParaRPr kumimoji="1" lang="ja-JP" altLang="en-US" dirty="0"/>
          </a:p>
        </p:txBody>
      </p:sp>
      <p:sp>
        <p:nvSpPr>
          <p:cNvPr id="4" name="テキスト ボックス 3"/>
          <p:cNvSpPr txBox="1"/>
          <p:nvPr/>
        </p:nvSpPr>
        <p:spPr>
          <a:xfrm>
            <a:off x="1071538" y="1500174"/>
            <a:ext cx="6929486" cy="461665"/>
          </a:xfrm>
          <a:prstGeom prst="rect">
            <a:avLst/>
          </a:prstGeom>
          <a:noFill/>
        </p:spPr>
        <p:txBody>
          <a:bodyPr wrap="square" rtlCol="0">
            <a:spAutoFit/>
          </a:bodyPr>
          <a:lstStyle/>
          <a:p>
            <a:r>
              <a:rPr lang="ja-JP" altLang="en-US" sz="2400" dirty="0"/>
              <a:t>配列の宣言もまとめて書いてよい。</a:t>
            </a:r>
            <a:endParaRPr lang="en-US" altLang="ja-JP" sz="2400" dirty="0"/>
          </a:p>
        </p:txBody>
      </p:sp>
      <p:sp>
        <p:nvSpPr>
          <p:cNvPr id="5" name="テキスト ボックス 4"/>
          <p:cNvSpPr txBox="1"/>
          <p:nvPr/>
        </p:nvSpPr>
        <p:spPr>
          <a:xfrm>
            <a:off x="714348" y="2143116"/>
            <a:ext cx="7358082" cy="3785652"/>
          </a:xfrm>
          <a:prstGeom prst="rect">
            <a:avLst/>
          </a:prstGeom>
          <a:noFill/>
        </p:spPr>
        <p:txBody>
          <a:bodyPr wrap="squar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kumimoji="1" lang="en-US" altLang="ja-JP" sz="2400" dirty="0"/>
              <a:t>    </a:t>
            </a:r>
            <a:r>
              <a:rPr kumimoji="1" lang="en-US" altLang="ja-JP" sz="2400" dirty="0" err="1"/>
              <a:t>int</a:t>
            </a:r>
            <a:r>
              <a:rPr kumimoji="1" lang="en-US" altLang="ja-JP" sz="2400" dirty="0"/>
              <a:t> a[3];</a:t>
            </a:r>
          </a:p>
          <a:p>
            <a:r>
              <a:rPr lang="en-US" altLang="ja-JP" sz="2400" dirty="0"/>
              <a:t>    </a:t>
            </a:r>
            <a:r>
              <a:rPr lang="en-US" altLang="ja-JP" sz="2400" dirty="0" err="1"/>
              <a:t>int</a:t>
            </a:r>
            <a:r>
              <a:rPr lang="en-US" altLang="ja-JP" sz="2400" dirty="0"/>
              <a:t> b[10];</a:t>
            </a:r>
          </a:p>
          <a:p>
            <a:r>
              <a:rPr lang="en-US" altLang="ja-JP" sz="2400" dirty="0"/>
              <a:t>    double y;</a:t>
            </a:r>
          </a:p>
          <a:p>
            <a:r>
              <a:rPr lang="en-US" altLang="ja-JP" sz="2400" dirty="0"/>
              <a:t>    double c[20];</a:t>
            </a:r>
          </a:p>
          <a:p>
            <a:r>
              <a:rPr kumimoji="1" lang="ja-JP" altLang="en-US" sz="2400" dirty="0"/>
              <a:t>は、</a:t>
            </a:r>
            <a:endParaRPr kumimoji="1" lang="en-US" altLang="ja-JP" sz="2400" dirty="0"/>
          </a:p>
          <a:p>
            <a:r>
              <a:rPr lang="en-US" altLang="ja-JP" sz="2400" dirty="0"/>
              <a:t>    </a:t>
            </a:r>
            <a:r>
              <a:rPr lang="en-US" altLang="ja-JP" sz="2400" dirty="0" err="1"/>
              <a:t>int</a:t>
            </a:r>
            <a:r>
              <a:rPr lang="en-US" altLang="ja-JP" sz="2400" dirty="0"/>
              <a:t> x, a[3], b[10];</a:t>
            </a:r>
          </a:p>
          <a:p>
            <a:r>
              <a:rPr lang="en-US" altLang="ja-JP" sz="2400" dirty="0"/>
              <a:t>    double y, c[20];</a:t>
            </a:r>
          </a:p>
          <a:p>
            <a:r>
              <a:rPr kumimoji="1" lang="ja-JP" altLang="en-US" sz="2400" dirty="0" err="1"/>
              <a:t>のように</a:t>
            </a:r>
            <a:r>
              <a:rPr lang="ja-JP" altLang="en-US" sz="2400" dirty="0"/>
              <a:t>コンマで区切って一度に宣言してよい。</a:t>
            </a:r>
            <a:endParaRPr lang="en-US" altLang="ja-JP"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a:t>
            </a:r>
            <a:r>
              <a:rPr lang="ja-JP" altLang="en-US" dirty="0"/>
              <a:t>と初期化</a:t>
            </a:r>
            <a:endParaRPr kumimoji="1" lang="ja-JP" altLang="en-US" dirty="0"/>
          </a:p>
        </p:txBody>
      </p:sp>
      <p:sp>
        <p:nvSpPr>
          <p:cNvPr id="4" name="テキスト ボックス 3"/>
          <p:cNvSpPr txBox="1"/>
          <p:nvPr/>
        </p:nvSpPr>
        <p:spPr>
          <a:xfrm>
            <a:off x="1142976" y="1500174"/>
            <a:ext cx="6929486" cy="461665"/>
          </a:xfrm>
          <a:prstGeom prst="rect">
            <a:avLst/>
          </a:prstGeom>
          <a:noFill/>
        </p:spPr>
        <p:txBody>
          <a:bodyPr wrap="square" rtlCol="0">
            <a:spAutoFit/>
          </a:bodyPr>
          <a:lstStyle/>
          <a:p>
            <a:r>
              <a:rPr lang="ja-JP" altLang="en-US" sz="2400" dirty="0"/>
              <a:t>変数宣言時に、変数の初期値を書くことができる。</a:t>
            </a:r>
            <a:endParaRPr lang="en-US" altLang="ja-JP" sz="2400" dirty="0"/>
          </a:p>
        </p:txBody>
      </p:sp>
      <p:sp>
        <p:nvSpPr>
          <p:cNvPr id="5" name="テキスト ボックス 4"/>
          <p:cNvSpPr txBox="1"/>
          <p:nvPr/>
        </p:nvSpPr>
        <p:spPr>
          <a:xfrm>
            <a:off x="1142976" y="2357430"/>
            <a:ext cx="6572296" cy="3046988"/>
          </a:xfrm>
          <a:prstGeom prst="rect">
            <a:avLst/>
          </a:prstGeom>
          <a:noFill/>
        </p:spPr>
        <p:txBody>
          <a:bodyPr wrap="squar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x=3;</a:t>
            </a:r>
          </a:p>
          <a:p>
            <a:r>
              <a:rPr lang="en-US" altLang="ja-JP" sz="2400" dirty="0"/>
              <a:t>    y=10;</a:t>
            </a:r>
          </a:p>
          <a:p>
            <a:r>
              <a:rPr lang="ja-JP" altLang="en-US" sz="2400" dirty="0"/>
              <a:t>は、</a:t>
            </a:r>
            <a:endParaRPr lang="en-US" altLang="ja-JP" sz="2400" dirty="0"/>
          </a:p>
          <a:p>
            <a:r>
              <a:rPr lang="en-US" altLang="ja-JP" sz="2400" dirty="0"/>
              <a:t>    </a:t>
            </a:r>
            <a:r>
              <a:rPr lang="en-US" altLang="ja-JP" sz="2400" dirty="0" err="1"/>
              <a:t>int</a:t>
            </a:r>
            <a:r>
              <a:rPr lang="en-US" altLang="ja-JP" sz="2400" dirty="0"/>
              <a:t> x=3, y=10;</a:t>
            </a:r>
          </a:p>
          <a:p>
            <a:r>
              <a:rPr lang="ja-JP" altLang="en-US" sz="2400" dirty="0" err="1"/>
              <a:t>のように</a:t>
            </a:r>
            <a:r>
              <a:rPr lang="ja-JP" altLang="en-US" sz="2400" dirty="0"/>
              <a:t>まとめて書いてよい。</a:t>
            </a:r>
            <a:endParaRPr lang="en-US" altLang="ja-JP" sz="2400" dirty="0"/>
          </a:p>
        </p:txBody>
      </p:sp>
      <p:sp>
        <p:nvSpPr>
          <p:cNvPr id="6" name="テキスト ボックス 5"/>
          <p:cNvSpPr txBox="1"/>
          <p:nvPr/>
        </p:nvSpPr>
        <p:spPr>
          <a:xfrm>
            <a:off x="1500166" y="5715016"/>
            <a:ext cx="6000792" cy="707886"/>
          </a:xfrm>
          <a:prstGeom prst="rect">
            <a:avLst/>
          </a:prstGeom>
          <a:noFill/>
          <a:ln>
            <a:solidFill>
              <a:schemeClr val="tx1"/>
            </a:solidFill>
          </a:ln>
        </p:spPr>
        <p:txBody>
          <a:bodyPr wrap="square" rtlCol="0">
            <a:spAutoFit/>
          </a:bodyPr>
          <a:lstStyle/>
          <a:p>
            <a:r>
              <a:rPr lang="ja-JP" altLang="en-US" sz="2000" dirty="0"/>
              <a:t>変数宣言時に初期化をすることによって、その変数の値を代入前に参照するという状況が起こらなくなる。</a:t>
            </a:r>
            <a:endParaRPr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配列の初期化（１）</a:t>
            </a:r>
            <a:endParaRPr kumimoji="1" lang="ja-JP" altLang="en-US" dirty="0"/>
          </a:p>
        </p:txBody>
      </p:sp>
      <p:sp>
        <p:nvSpPr>
          <p:cNvPr id="4" name="テキスト ボックス 3"/>
          <p:cNvSpPr txBox="1"/>
          <p:nvPr/>
        </p:nvSpPr>
        <p:spPr>
          <a:xfrm>
            <a:off x="928662" y="1643050"/>
            <a:ext cx="6248827" cy="4154984"/>
          </a:xfrm>
          <a:prstGeom prst="rect">
            <a:avLst/>
          </a:prstGeom>
          <a:noFill/>
        </p:spPr>
        <p:txBody>
          <a:bodyPr wrap="none" rtlCol="0">
            <a:spAutoFit/>
          </a:bodyPr>
          <a:lstStyle/>
          <a:p>
            <a:r>
              <a:rPr kumimoji="1" lang="ja-JP" altLang="en-US" sz="2400" dirty="0"/>
              <a:t>変数と同様、配列も宣言時に初期化できる。</a:t>
            </a:r>
            <a:endParaRPr kumimoji="1" lang="en-US" altLang="ja-JP" sz="2400" dirty="0"/>
          </a:p>
          <a:p>
            <a:r>
              <a:rPr lang="ja-JP" altLang="en-US" sz="2400" dirty="0"/>
              <a:t>宣言時に、右辺に中括弧で囲んで値を並べる。</a:t>
            </a:r>
            <a:endParaRPr kumimoji="1" lang="en-US" altLang="ja-JP" sz="2400" dirty="0"/>
          </a:p>
          <a:p>
            <a:endParaRPr lang="en-US" altLang="ja-JP" sz="2400" dirty="0"/>
          </a:p>
          <a:p>
            <a:r>
              <a:rPr lang="ja-JP" altLang="en-US" sz="2400" dirty="0"/>
              <a:t>例えば、</a:t>
            </a:r>
            <a:endParaRPr kumimoji="1" lang="en-US" altLang="ja-JP" sz="2400" dirty="0"/>
          </a:p>
          <a:p>
            <a:r>
              <a:rPr lang="en-US" altLang="ja-JP" sz="2400" dirty="0"/>
              <a:t>    </a:t>
            </a:r>
            <a:r>
              <a:rPr lang="en-US" altLang="ja-JP" sz="2400" dirty="0" err="1"/>
              <a:t>int</a:t>
            </a:r>
            <a:r>
              <a:rPr lang="en-US" altLang="ja-JP" sz="2400" dirty="0"/>
              <a:t> a[3];</a:t>
            </a:r>
          </a:p>
          <a:p>
            <a:r>
              <a:rPr kumimoji="1" lang="en-US" altLang="ja-JP" sz="2400" dirty="0"/>
              <a:t>    a[0] = 10;</a:t>
            </a:r>
          </a:p>
          <a:p>
            <a:r>
              <a:rPr lang="en-US" altLang="ja-JP" sz="2400" dirty="0"/>
              <a:t>    a[1] = 5;</a:t>
            </a:r>
          </a:p>
          <a:p>
            <a:r>
              <a:rPr kumimoji="1" lang="en-US" altLang="ja-JP" sz="2400" dirty="0"/>
              <a:t>    a[2] = 7;</a:t>
            </a:r>
          </a:p>
          <a:p>
            <a:r>
              <a:rPr lang="ja-JP" altLang="en-US" sz="2400" dirty="0"/>
              <a:t>は、</a:t>
            </a:r>
            <a:endParaRPr kumimoji="1" lang="en-US" altLang="ja-JP" sz="2400" dirty="0"/>
          </a:p>
          <a:p>
            <a:r>
              <a:rPr lang="en-US" altLang="ja-JP" sz="2400" dirty="0"/>
              <a:t>    </a:t>
            </a:r>
            <a:r>
              <a:rPr lang="en-US" altLang="ja-JP" sz="2400" dirty="0" err="1"/>
              <a:t>int</a:t>
            </a:r>
            <a:r>
              <a:rPr lang="en-US" altLang="ja-JP" sz="2400" dirty="0"/>
              <a:t> a[3] = {10, 5, 7};</a:t>
            </a:r>
          </a:p>
          <a:p>
            <a:r>
              <a:rPr kumimoji="1" lang="ja-JP" altLang="en-US" sz="2400" dirty="0" err="1"/>
              <a:t>のように</a:t>
            </a:r>
            <a:r>
              <a:rPr kumimoji="1" lang="ja-JP" altLang="en-US" sz="2400" dirty="0"/>
              <a:t>まとめて書くことができる。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配列の要素数について</a:t>
            </a:r>
            <a:endParaRPr kumimoji="1" lang="ja-JP" altLang="en-US" dirty="0"/>
          </a:p>
        </p:txBody>
      </p:sp>
      <p:sp>
        <p:nvSpPr>
          <p:cNvPr id="4" name="テキスト ボックス 3"/>
          <p:cNvSpPr txBox="1"/>
          <p:nvPr/>
        </p:nvSpPr>
        <p:spPr>
          <a:xfrm>
            <a:off x="785786" y="1500174"/>
            <a:ext cx="7358114" cy="4154984"/>
          </a:xfrm>
          <a:prstGeom prst="rect">
            <a:avLst/>
          </a:prstGeom>
          <a:noFill/>
        </p:spPr>
        <p:txBody>
          <a:bodyPr wrap="square" rtlCol="0">
            <a:spAutoFit/>
          </a:bodyPr>
          <a:lstStyle/>
          <a:p>
            <a:r>
              <a:rPr lang="ja-JP" altLang="en-US" sz="2400" dirty="0"/>
              <a:t>配列を宣言する際、要素数は定数でなければならない。</a:t>
            </a:r>
            <a:endParaRPr lang="en-US" altLang="ja-JP" sz="2400" dirty="0"/>
          </a:p>
          <a:p>
            <a:r>
              <a:rPr lang="ja-JP" altLang="en-US" sz="2400" dirty="0"/>
              <a:t>（教科書 </a:t>
            </a:r>
            <a:r>
              <a:rPr lang="en-US" altLang="ja-JP" sz="2400" dirty="0"/>
              <a:t>p. 111 </a:t>
            </a:r>
            <a:r>
              <a:rPr lang="ja-JP" altLang="en-US" sz="2400" dirty="0"/>
              <a:t>参照）</a:t>
            </a:r>
            <a:endParaRPr lang="en-US" altLang="ja-JP" sz="2400" dirty="0"/>
          </a:p>
          <a:p>
            <a:r>
              <a:rPr kumimoji="1" lang="ja-JP" altLang="en-US" sz="2400" dirty="0"/>
              <a:t>例えば、</a:t>
            </a:r>
            <a:endParaRPr kumimoji="1" lang="en-US" altLang="ja-JP" sz="2400" dirty="0"/>
          </a:p>
          <a:p>
            <a:r>
              <a:rPr lang="en-US" altLang="ja-JP" sz="2400" dirty="0"/>
              <a:t>    </a:t>
            </a:r>
            <a:r>
              <a:rPr lang="en-US" altLang="ja-JP" sz="2400" dirty="0" err="1"/>
              <a:t>int</a:t>
            </a:r>
            <a:r>
              <a:rPr lang="en-US" altLang="ja-JP" sz="2400" dirty="0"/>
              <a:t> n = 5;</a:t>
            </a:r>
          </a:p>
          <a:p>
            <a:r>
              <a:rPr kumimoji="1" lang="en-US" altLang="ja-JP" sz="2400" dirty="0"/>
              <a:t>    </a:t>
            </a:r>
            <a:r>
              <a:rPr kumimoji="1" lang="en-US" altLang="ja-JP" sz="2400" dirty="0" err="1"/>
              <a:t>int</a:t>
            </a:r>
            <a:r>
              <a:rPr kumimoji="1" lang="en-US" altLang="ja-JP" sz="2400" dirty="0"/>
              <a:t> a[n];</a:t>
            </a:r>
          </a:p>
          <a:p>
            <a:r>
              <a:rPr lang="ja-JP" altLang="en-US" sz="2400" dirty="0" err="1"/>
              <a:t>のように</a:t>
            </a:r>
            <a:r>
              <a:rPr lang="ja-JP" altLang="en-US" sz="2400" dirty="0"/>
              <a:t>要素数を変数で指定することは</a:t>
            </a:r>
            <a:r>
              <a:rPr lang="en-US" altLang="ja-JP" sz="2400" dirty="0"/>
              <a:t>(1990</a:t>
            </a:r>
            <a:r>
              <a:rPr lang="ja-JP" altLang="en-US" sz="2400" dirty="0"/>
              <a:t>年の</a:t>
            </a:r>
            <a:r>
              <a:rPr lang="en-US" altLang="ja-JP" sz="2400" dirty="0"/>
              <a:t>ISO</a:t>
            </a:r>
            <a:r>
              <a:rPr lang="ja-JP" altLang="en-US" sz="2400" dirty="0"/>
              <a:t>規格</a:t>
            </a:r>
            <a:r>
              <a:rPr lang="en-US" altLang="ja-JP" sz="2400" dirty="0"/>
              <a:t>(C89)</a:t>
            </a:r>
            <a:r>
              <a:rPr lang="ja-JP" altLang="en-US" sz="2400" dirty="0"/>
              <a:t>では</a:t>
            </a:r>
            <a:r>
              <a:rPr lang="en-US" altLang="ja-JP" sz="2400" dirty="0"/>
              <a:t>)</a:t>
            </a:r>
            <a:r>
              <a:rPr lang="ja-JP" altLang="en-US" sz="2400" dirty="0"/>
              <a:t>許されていない。</a:t>
            </a:r>
            <a:endParaRPr lang="en-US" altLang="ja-JP" sz="2400" dirty="0"/>
          </a:p>
          <a:p>
            <a:r>
              <a:rPr kumimoji="1" lang="ja-JP" altLang="en-US" sz="2400" dirty="0"/>
              <a:t>ただし、</a:t>
            </a:r>
            <a:r>
              <a:rPr kumimoji="1" lang="en-US" altLang="ja-JP" sz="2400" dirty="0"/>
              <a:t>1999</a:t>
            </a:r>
            <a:r>
              <a:rPr kumimoji="1" lang="ja-JP" altLang="en-US" sz="2400" dirty="0"/>
              <a:t>年の</a:t>
            </a:r>
            <a:r>
              <a:rPr kumimoji="1" lang="en-US" altLang="ja-JP" sz="2400" dirty="0"/>
              <a:t>ISO</a:t>
            </a:r>
            <a:r>
              <a:rPr lang="ja-JP" altLang="en-US" sz="2400" dirty="0"/>
              <a:t>規格</a:t>
            </a:r>
            <a:r>
              <a:rPr lang="en-US" altLang="ja-JP" sz="2400" dirty="0"/>
              <a:t>(C99)</a:t>
            </a:r>
            <a:r>
              <a:rPr lang="ja-JP" altLang="en-US" sz="2400" dirty="0"/>
              <a:t>では定数でなくてもよくなったので、上記のような宣言は許されている。</a:t>
            </a:r>
            <a:endParaRPr lang="en-US" altLang="ja-JP" sz="2400" dirty="0"/>
          </a:p>
          <a:p>
            <a:r>
              <a:rPr lang="ja-JP" altLang="en-US" sz="2400" dirty="0"/>
              <a:t>講義では</a:t>
            </a:r>
            <a:r>
              <a:rPr lang="en-US" altLang="ja-JP" sz="2400" dirty="0"/>
              <a:t>1990</a:t>
            </a:r>
            <a:r>
              <a:rPr lang="ja-JP" altLang="en-US" sz="2400" dirty="0"/>
              <a:t>年の</a:t>
            </a:r>
            <a:r>
              <a:rPr lang="en-US" altLang="ja-JP" sz="2400" dirty="0"/>
              <a:t>ISO</a:t>
            </a:r>
            <a:r>
              <a:rPr lang="ja-JP" altLang="en-US" sz="2400" dirty="0"/>
              <a:t>規格</a:t>
            </a:r>
            <a:r>
              <a:rPr lang="en-US" altLang="ja-JP" sz="2400" dirty="0"/>
              <a:t>(C89)</a:t>
            </a:r>
            <a:r>
              <a:rPr lang="ja-JP" altLang="en-US" sz="2400" dirty="0"/>
              <a:t>に従うが、試験ではどちらでもよいことにする。</a:t>
            </a:r>
            <a:endParaRPr lang="en-US" altLang="ja-JP"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1780</TotalTime>
  <Words>4994</Words>
  <Application>Microsoft Macintosh PowerPoint</Application>
  <PresentationFormat>画面に合わせる (4:3)</PresentationFormat>
  <Paragraphs>462</Paragraphs>
  <Slides>38</Slides>
  <Notes>3</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38</vt:i4>
      </vt:variant>
    </vt:vector>
  </HeadingPairs>
  <TitlesOfParts>
    <vt:vector size="41" baseType="lpstr">
      <vt:lpstr>Arial</vt:lpstr>
      <vt:lpstr>Calibri</vt:lpstr>
      <vt:lpstr>Office テーマ</vt:lpstr>
      <vt:lpstr>プログラミング入門２ 第４回  配列 for文 変数宣言 初期化</vt:lpstr>
      <vt:lpstr>今日の内容</vt:lpstr>
      <vt:lpstr>配列の宣言</vt:lpstr>
      <vt:lpstr>配列の各要素へのアクセス</vt:lpstr>
      <vt:lpstr>変数宣言の記法について（１）</vt:lpstr>
      <vt:lpstr>変数宣言の記法について（２）</vt:lpstr>
      <vt:lpstr>変数宣言と初期化</vt:lpstr>
      <vt:lpstr>配列の初期化（１）</vt:lpstr>
      <vt:lpstr>配列の要素数について</vt:lpstr>
      <vt:lpstr>配列の初期化（2）</vt:lpstr>
      <vt:lpstr>配列の初期化（3）</vt:lpstr>
      <vt:lpstr>例（打ち込んで確認）</vt:lpstr>
      <vt:lpstr>for文</vt:lpstr>
      <vt:lpstr>for文の例（左のプログラムを 打ち込んで確認）</vt:lpstr>
      <vt:lpstr>for文の構文（基本形）</vt:lpstr>
      <vt:lpstr>例</vt:lpstr>
      <vt:lpstr>while文を使った場合</vt:lpstr>
      <vt:lpstr>for文の構文</vt:lpstr>
      <vt:lpstr>例（左のプログラムを 打ち込んで確認）</vt:lpstr>
      <vt:lpstr>配列のコピー</vt:lpstr>
      <vt:lpstr>配列のコピー（打ち込んで確認）</vt:lpstr>
      <vt:lpstr>多次元配列</vt:lpstr>
      <vt:lpstr>多次元配列のメモリ上での配置</vt:lpstr>
      <vt:lpstr>多次元配列の例（打ち込んで確認）</vt:lpstr>
      <vt:lpstr>多次元配列の初期化</vt:lpstr>
      <vt:lpstr>プログラム例（打ち込んで確認）</vt:lpstr>
      <vt:lpstr>よくある間違い（右のプログラムを打ち込んで確認）</vt:lpstr>
      <vt:lpstr>基本課題１</vt:lpstr>
      <vt:lpstr>基本課題２</vt:lpstr>
      <vt:lpstr>発展課題１</vt:lpstr>
      <vt:lpstr>発展課題２</vt:lpstr>
      <vt:lpstr>発展課題３</vt:lpstr>
      <vt:lpstr>発展課題４</vt:lpstr>
      <vt:lpstr>発展課題5</vt:lpstr>
      <vt:lpstr>参考課題１</vt:lpstr>
      <vt:lpstr>参考課題１解答例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第５回 </dc:title>
  <dc:creator>sasano</dc:creator>
  <cp:lastModifiedBy>篠埜　功</cp:lastModifiedBy>
  <cp:revision>615</cp:revision>
  <dcterms:created xsi:type="dcterms:W3CDTF">2009-10-13T03:27:50Z</dcterms:created>
  <dcterms:modified xsi:type="dcterms:W3CDTF">2021-10-17T01:53:55Z</dcterms:modified>
</cp:coreProperties>
</file>