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11" r:id="rId2"/>
    <p:sldId id="344" r:id="rId3"/>
    <p:sldId id="346" r:id="rId4"/>
    <p:sldId id="348" r:id="rId5"/>
    <p:sldId id="349" r:id="rId6"/>
    <p:sldId id="350" r:id="rId7"/>
    <p:sldId id="351" r:id="rId8"/>
    <p:sldId id="353" r:id="rId9"/>
    <p:sldId id="354" r:id="rId10"/>
    <p:sldId id="355" r:id="rId11"/>
    <p:sldId id="356" r:id="rId12"/>
    <p:sldId id="357" r:id="rId13"/>
    <p:sldId id="345" r:id="rId14"/>
    <p:sldId id="313" r:id="rId15"/>
    <p:sldId id="314" r:id="rId16"/>
    <p:sldId id="316" r:id="rId17"/>
    <p:sldId id="317" r:id="rId18"/>
    <p:sldId id="318" r:id="rId19"/>
    <p:sldId id="319" r:id="rId20"/>
    <p:sldId id="315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58" r:id="rId33"/>
    <p:sldId id="332" r:id="rId34"/>
    <p:sldId id="359" r:id="rId35"/>
    <p:sldId id="352" r:id="rId36"/>
    <p:sldId id="360" r:id="rId37"/>
    <p:sldId id="335" r:id="rId38"/>
    <p:sldId id="334" r:id="rId39"/>
    <p:sldId id="336" r:id="rId40"/>
    <p:sldId id="341" r:id="rId41"/>
    <p:sldId id="338" r:id="rId42"/>
    <p:sldId id="340" r:id="rId4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FFFF99"/>
    <a:srgbClr val="CCCC00"/>
    <a:srgbClr val="3399FF"/>
    <a:srgbClr val="FF0000"/>
    <a:srgbClr val="FF66CC"/>
    <a:srgbClr val="008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78"/>
    </p:cViewPr>
  </p:sorterViewPr>
  <p:notesViewPr>
    <p:cSldViewPr snapToGrid="0">
      <p:cViewPr varScale="1">
        <p:scale>
          <a:sx n="52" d="100"/>
          <a:sy n="52" d="100"/>
        </p:scale>
        <p:origin x="-1956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0488B7B-912C-2148-A278-A66D0AFD74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50103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8BC5432-5426-FA46-8EDC-8DA1AF803C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29750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ja-JP" altLang="en-US">
              <a:latin typeface="Times New Roman" charset="0"/>
              <a:ea typeface="ＭＳ Ｐ明朝" charset="0"/>
            </a:endParaRPr>
          </a:p>
        </p:txBody>
      </p:sp>
      <p:sp>
        <p:nvSpPr>
          <p:cNvPr id="22531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0EA004A-3994-E94B-8A31-72922F3155A5}" type="slidenum">
              <a:rPr lang="ja-JP" altLang="en-US" sz="1200">
                <a:latin typeface="Times New Roman" charset="0"/>
              </a:rPr>
              <a:pPr/>
              <a:t>7</a:t>
            </a:fld>
            <a:endParaRPr lang="ja-JP" alt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3238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9227CC4-B108-6B49-93E9-C11B1F63F243}" type="slidenum">
              <a:rPr lang="en-US" altLang="ja-JP" sz="1200"/>
              <a:pPr/>
              <a:t>21</a:t>
            </a:fld>
            <a:endParaRPr lang="en-US" altLang="ja-JP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7C1F2EF-676D-D542-BA6B-0233453C1650}" type="slidenum">
              <a:rPr lang="en-US" altLang="ja-JP" sz="1200"/>
              <a:pPr/>
              <a:t>22</a:t>
            </a:fld>
            <a:endParaRPr lang="en-US" altLang="ja-JP" sz="120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025FF0D-5600-6D43-9298-104C936D9A6B}" type="slidenum">
              <a:rPr lang="en-US" altLang="ja-JP" sz="1200"/>
              <a:pPr/>
              <a:t>23</a:t>
            </a:fld>
            <a:endParaRPr lang="en-US" altLang="ja-JP" sz="120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DB97C11-7B26-5749-A439-8F93DE929AD4}" type="slidenum">
              <a:rPr lang="en-US" altLang="ja-JP" sz="1200"/>
              <a:pPr/>
              <a:t>24</a:t>
            </a:fld>
            <a:endParaRPr lang="en-US" altLang="ja-JP" sz="12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D74F344-2931-6740-800C-AB3B1E3F8A04}" type="slidenum">
              <a:rPr lang="en-US" altLang="ja-JP" sz="1200"/>
              <a:pPr/>
              <a:t>25</a:t>
            </a:fld>
            <a:endParaRPr lang="en-US" altLang="ja-JP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65839AA-0A75-9840-AA45-DCF15358450E}" type="slidenum">
              <a:rPr lang="en-US" altLang="ja-JP" sz="1200"/>
              <a:pPr/>
              <a:t>26</a:t>
            </a:fld>
            <a:endParaRPr lang="en-US" altLang="ja-JP" sz="120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236B16E-EAD6-1841-A80A-B0AE76B86D00}" type="slidenum">
              <a:rPr lang="en-US" altLang="ja-JP" sz="1200"/>
              <a:pPr/>
              <a:t>27</a:t>
            </a:fld>
            <a:endParaRPr lang="en-US" altLang="ja-JP" sz="12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BE4C65F-7609-D045-BE17-8F6D20FD55F6}" type="slidenum">
              <a:rPr lang="en-US" altLang="ja-JP" sz="1200"/>
              <a:pPr/>
              <a:t>28</a:t>
            </a:fld>
            <a:endParaRPr lang="en-US" altLang="ja-JP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1CC032B-1F0E-CB40-85CD-036743D500BB}" type="slidenum">
              <a:rPr lang="en-US" altLang="ja-JP" sz="1200"/>
              <a:pPr/>
              <a:t>29</a:t>
            </a:fld>
            <a:endParaRPr lang="en-US" altLang="ja-JP" sz="12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F1708F-9FF9-4346-9E03-0E336307ADAC}" type="slidenum">
              <a:rPr lang="en-US" altLang="ja-JP" sz="1200"/>
              <a:pPr/>
              <a:t>30</a:t>
            </a:fld>
            <a:endParaRPr lang="en-US" altLang="ja-JP" sz="120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ja-JP" altLang="en-US">
              <a:latin typeface="Times New Roman" charset="0"/>
              <a:ea typeface="ＭＳ Ｐ明朝" charset="0"/>
            </a:endParaRPr>
          </a:p>
        </p:txBody>
      </p:sp>
      <p:sp>
        <p:nvSpPr>
          <p:cNvPr id="22531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0EA004A-3994-E94B-8A31-72922F3155A5}" type="slidenum">
              <a:rPr lang="ja-JP" altLang="en-US" sz="1200">
                <a:latin typeface="Times New Roman" charset="0"/>
              </a:rPr>
              <a:pPr/>
              <a:t>9</a:t>
            </a:fld>
            <a:endParaRPr lang="ja-JP" alt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8060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FEF5129-F82C-4B49-AD6B-B5F24F64914F}" type="slidenum">
              <a:rPr lang="en-US" altLang="ja-JP" sz="1200"/>
              <a:pPr/>
              <a:t>31</a:t>
            </a:fld>
            <a:endParaRPr lang="en-US" altLang="ja-JP" sz="120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930D2B1-FAD2-9444-8ECC-E2A11FC6F621}" type="slidenum">
              <a:rPr lang="en-US" altLang="ja-JP" sz="1200"/>
              <a:pPr/>
              <a:t>33</a:t>
            </a:fld>
            <a:endParaRPr lang="en-US" altLang="ja-JP" sz="120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347134-FC71-ED4E-B6FD-3CA2085E99E7}" type="slidenum">
              <a:rPr lang="en-US" altLang="ja-JP" sz="1200"/>
              <a:pPr/>
              <a:t>38</a:t>
            </a:fld>
            <a:endParaRPr lang="en-US" altLang="ja-JP" sz="120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0DEA950-BB53-2745-9E01-946EC2A6C89A}" type="slidenum">
              <a:rPr lang="en-US" altLang="ja-JP" sz="1200"/>
              <a:pPr/>
              <a:t>14</a:t>
            </a:fld>
            <a:endParaRPr lang="en-US" altLang="ja-JP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68E7A7F-65FC-CE41-8312-A8B20E4C2A9B}" type="slidenum">
              <a:rPr lang="en-US" altLang="ja-JP" sz="1200"/>
              <a:pPr/>
              <a:t>15</a:t>
            </a:fld>
            <a:endParaRPr lang="en-US" altLang="ja-JP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B2C1D74-2F5A-404C-9C31-6AECD38620D2}" type="slidenum">
              <a:rPr lang="en-US" altLang="ja-JP" sz="1200"/>
              <a:pPr/>
              <a:t>16</a:t>
            </a:fld>
            <a:endParaRPr lang="en-US" altLang="ja-JP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B70AD5A-BFC9-2C47-A34D-F73ED6DE66F8}" type="slidenum">
              <a:rPr lang="en-US" altLang="ja-JP" sz="1200"/>
              <a:pPr/>
              <a:t>17</a:t>
            </a:fld>
            <a:endParaRPr lang="en-US" altLang="ja-JP" sz="120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C7A4C5A-0DCC-AB4E-B156-ECC1B9E5E3CC}" type="slidenum">
              <a:rPr lang="en-US" altLang="ja-JP" sz="1200"/>
              <a:pPr/>
              <a:t>18</a:t>
            </a:fld>
            <a:endParaRPr lang="en-US" altLang="ja-JP" sz="12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FDBD600-D5C3-9E4E-B0FB-40637BB28BAB}" type="slidenum">
              <a:rPr lang="en-US" altLang="ja-JP" sz="1200"/>
              <a:pPr/>
              <a:t>19</a:t>
            </a:fld>
            <a:endParaRPr lang="en-US" altLang="ja-JP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A6A7384-132F-6348-B63B-8E0EA3D9BB0D}" type="slidenum">
              <a:rPr lang="en-US" altLang="ja-JP" sz="1200"/>
              <a:pPr/>
              <a:t>20</a:t>
            </a:fld>
            <a:endParaRPr lang="en-US" altLang="ja-JP" sz="12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35177-7242-7444-94B6-3610905DB9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486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6BA2F-1E54-4A45-A5E3-63DF7C3CD3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4216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791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791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DBB1C-EC33-834C-B4DC-E64C9C4042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2240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2DA72-E1DA-6445-B2B0-8C8192A4D2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942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71590-9E07-D449-8784-1AEDCDCBE8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221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46D50-8BCE-C941-9046-F1C56C199D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9132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F1EC1-CDC1-7940-A80D-CC909F0161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856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A80A9-582E-864B-BBE4-D49826E50C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854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A45B5-1824-304F-B759-216AB05393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540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A4732-24F5-504D-804D-2F9914EFC4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339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CDB09-B033-1F4D-A885-0F2D201410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2740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4150" y="6256338"/>
            <a:ext cx="19304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D74B53-099A-AF40-ADA8-CBD85F4FF2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Times New Roman" pitchFamily="18" charset="0"/>
          <a:ea typeface="ＭＳ Ｐゴシック" pitchFamily="50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Times New Roman" pitchFamily="18" charset="0"/>
          <a:ea typeface="ＭＳ Ｐゴシック" pitchFamily="50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Times New Roman" pitchFamily="18" charset="0"/>
          <a:ea typeface="ＭＳ Ｐゴシック" pitchFamily="50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Times New Roman" pitchFamily="18" charset="0"/>
          <a:ea typeface="ＭＳ Ｐゴシック" pitchFamily="50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Times New Roman" pitchFamily="18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ogarith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777258" y="1235874"/>
            <a:ext cx="7589484" cy="2193126"/>
          </a:xfrm>
        </p:spPr>
        <p:txBody>
          <a:bodyPr/>
          <a:lstStyle/>
          <a:p>
            <a:pPr eaLnBrk="1" hangingPunct="1"/>
            <a:r>
              <a:rPr lang="en-US" altLang="ja-JP" sz="4000" dirty="0">
                <a:solidFill>
                  <a:schemeClr val="tx1"/>
                </a:solidFill>
                <a:latin typeface="Times New Roman" charset="0"/>
                <a:ea typeface="ＭＳ Ｐゴシック" charset="0"/>
              </a:rPr>
              <a:t>Introduction to </a:t>
            </a:r>
            <a:br>
              <a:rPr lang="en-US" altLang="ja-JP" sz="4000" dirty="0">
                <a:solidFill>
                  <a:schemeClr val="tx1"/>
                </a:solidFill>
                <a:latin typeface="Times New Roman" charset="0"/>
                <a:ea typeface="ＭＳ Ｐゴシック" charset="0"/>
              </a:rPr>
            </a:br>
            <a:r>
              <a:rPr lang="en-US" altLang="ja-JP" sz="4000" dirty="0">
                <a:solidFill>
                  <a:schemeClr val="tx1"/>
                </a:solidFill>
                <a:latin typeface="Times New Roman" charset="0"/>
                <a:ea typeface="ＭＳ Ｐゴシック" charset="0"/>
              </a:rPr>
              <a:t>Computer Science and Engineering from a programming language viewpoint</a:t>
            </a:r>
            <a:endParaRPr lang="ja-JP" altLang="en-US" sz="4000" dirty="0">
              <a:solidFill>
                <a:schemeClr val="tx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976687" y="5661525"/>
            <a:ext cx="738105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3200" dirty="0">
                <a:latin typeface="+mn-lt"/>
              </a:rPr>
              <a:t>Isao Sasano</a:t>
            </a:r>
            <a:endParaRPr lang="ja-JP" altLang="en-US" sz="3200" dirty="0">
              <a:latin typeface="+mn-lt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123439" y="5161831"/>
            <a:ext cx="68485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dirty="0">
                <a:latin typeface="+mn-lt"/>
              </a:rPr>
              <a:t>Department of Computer Science and Engineering</a:t>
            </a:r>
          </a:p>
        </p:txBody>
      </p:sp>
    </p:spTree>
    <p:extLst>
      <p:ext uri="{BB962C8B-B14F-4D97-AF65-F5344CB8AC3E}">
        <p14:creationId xmlns:p14="http://schemas.microsoft.com/office/powerpoint/2010/main" val="3829789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タイトル 1"/>
          <p:cNvSpPr>
            <a:spLocks noGrp="1"/>
          </p:cNvSpPr>
          <p:nvPr>
            <p:ph type="title"/>
          </p:nvPr>
        </p:nvSpPr>
        <p:spPr>
          <a:xfrm>
            <a:off x="684213" y="609600"/>
            <a:ext cx="8231187" cy="1143000"/>
          </a:xfrm>
        </p:spPr>
        <p:txBody>
          <a:bodyPr/>
          <a:lstStyle/>
          <a:p>
            <a:r>
              <a:rPr lang="en-US" altLang="ja-JP" dirty="0">
                <a:latin typeface="Arial Narrow" charset="0"/>
                <a:ea typeface="ＭＳ Ｐゴシック" charset="0"/>
              </a:rPr>
              <a:t>Benefits of expressing information by a sequence of symbols</a:t>
            </a:r>
            <a:endParaRPr lang="ja-JP" altLang="en-US" dirty="0">
              <a:latin typeface="Arial Narrow" charset="0"/>
              <a:ea typeface="ＭＳ Ｐゴシック" charset="0"/>
            </a:endParaRPr>
          </a:p>
        </p:txBody>
      </p:sp>
      <p:sp>
        <p:nvSpPr>
          <p:cNvPr id="23554" name="コンテンツ プレースホルダ 2"/>
          <p:cNvSpPr>
            <a:spLocks noGrp="1"/>
          </p:cNvSpPr>
          <p:nvPr>
            <p:ph idx="1"/>
          </p:nvPr>
        </p:nvSpPr>
        <p:spPr>
          <a:xfrm>
            <a:off x="421463" y="2087829"/>
            <a:ext cx="8262759" cy="3887565"/>
          </a:xfrm>
        </p:spPr>
        <p:txBody>
          <a:bodyPr/>
          <a:lstStyle/>
          <a:p>
            <a:r>
              <a:rPr lang="en-US" altLang="ja-JP" sz="3200" dirty="0">
                <a:latin typeface="Arial" charset="0"/>
                <a:ea typeface="ＭＳ Ｐゴシック" charset="0"/>
              </a:rPr>
              <a:t>We can </a:t>
            </a:r>
            <a:r>
              <a:rPr lang="en-US" altLang="ja-JP" sz="3200" u="sng" dirty="0">
                <a:latin typeface="Arial" charset="0"/>
                <a:ea typeface="ＭＳ Ｐゴシック" charset="0"/>
              </a:rPr>
              <a:t>store, restore, copy </a:t>
            </a:r>
            <a:r>
              <a:rPr lang="en-US" altLang="ja-JP" sz="3200" dirty="0">
                <a:latin typeface="Arial" charset="0"/>
                <a:ea typeface="ＭＳ Ｐゴシック" charset="0"/>
              </a:rPr>
              <a:t>of information </a:t>
            </a:r>
            <a:r>
              <a:rPr lang="en-US" altLang="ja-JP" sz="3200" u="sng" dirty="0">
                <a:latin typeface="Arial" charset="0"/>
                <a:ea typeface="ＭＳ Ｐゴシック" charset="0"/>
              </a:rPr>
              <a:t>accurately and fast</a:t>
            </a:r>
            <a:r>
              <a:rPr lang="en-US" altLang="ja-JP" sz="3200" dirty="0">
                <a:latin typeface="Arial" charset="0"/>
                <a:ea typeface="ＭＳ Ｐゴシック" charset="0"/>
              </a:rPr>
              <a:t>. </a:t>
            </a:r>
          </a:p>
          <a:p>
            <a:pPr lvl="1"/>
            <a:r>
              <a:rPr lang="en-US" altLang="ja-JP" dirty="0">
                <a:latin typeface="Arial" charset="0"/>
                <a:ea typeface="ＭＳ Ｐゴシック" charset="0"/>
              </a:rPr>
              <a:t>Instead, some information are lost by discretization and quantization. </a:t>
            </a:r>
          </a:p>
          <a:p>
            <a:pPr lvl="1"/>
            <a:r>
              <a:rPr lang="en-US" altLang="ja-JP" dirty="0">
                <a:latin typeface="Arial" charset="0"/>
                <a:ea typeface="ＭＳ Ｐゴシック" charset="0"/>
              </a:rPr>
              <a:t>By increasing the amount of data, we can increase accuracy.</a:t>
            </a:r>
          </a:p>
          <a:p>
            <a:r>
              <a:rPr lang="en-US" altLang="ja-JP" sz="3200" dirty="0">
                <a:latin typeface="Arial" charset="0"/>
                <a:ea typeface="ＭＳ Ｐゴシック" charset="0"/>
              </a:rPr>
              <a:t>We can </a:t>
            </a:r>
            <a:r>
              <a:rPr lang="en-US" altLang="ja-JP" sz="3200" u="sng" dirty="0">
                <a:latin typeface="Arial" charset="0"/>
                <a:ea typeface="ＭＳ Ｐゴシック" charset="0"/>
              </a:rPr>
              <a:t>process the information accurately and fast by writing a program</a:t>
            </a:r>
            <a:r>
              <a:rPr lang="en-US" altLang="ja-JP" sz="3200" dirty="0">
                <a:latin typeface="Arial" charset="0"/>
                <a:ea typeface="ＭＳ Ｐゴシック" charset="0"/>
              </a:rPr>
              <a:t>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1706511"/>
      </p:ext>
    </p:extLst>
  </p:cSld>
  <p:clrMapOvr>
    <a:masterClrMapping/>
  </p:clrMapOvr>
  <p:transition spd="slow" advTm="43393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>
          <a:xfrm>
            <a:off x="692150" y="330130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 Narrow" charset="0"/>
                <a:ea typeface="ＭＳ Ｐゴシック" charset="0"/>
              </a:rPr>
              <a:t>Inside the digital computers</a:t>
            </a:r>
            <a:endParaRPr lang="ja-JP" altLang="en-US" dirty="0">
              <a:latin typeface="Arial Narrow" charset="0"/>
              <a:ea typeface="ＭＳ Ｐゴシック" charset="0"/>
            </a:endParaRPr>
          </a:p>
        </p:txBody>
      </p:sp>
      <p:sp>
        <p:nvSpPr>
          <p:cNvPr id="24578" name="日付プレースホルダー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6F18070-ABEB-C74A-ACBA-4D605E5DECC6}" type="datetime1">
              <a:rPr lang="en-US" altLang="ja-JP" sz="1400"/>
              <a:pPr/>
              <a:t>9/28/21</a:t>
            </a:fld>
            <a:endParaRPr lang="en-US" altLang="ja-JP" sz="1400"/>
          </a:p>
        </p:txBody>
      </p:sp>
      <p:sp>
        <p:nvSpPr>
          <p:cNvPr id="24579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8D96987-3D0F-1B48-8BFF-D44831589F59}" type="slidenum">
              <a:rPr lang="en-US" altLang="ja-JP" sz="1400"/>
              <a:pPr/>
              <a:t>11</a:t>
            </a:fld>
            <a:endParaRPr lang="en-US" altLang="ja-JP" sz="1400"/>
          </a:p>
        </p:txBody>
      </p:sp>
      <p:pic>
        <p:nvPicPr>
          <p:cNvPr id="24580" name="図 5" descr="image-b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288" y="3050203"/>
            <a:ext cx="20828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581" name="図形グループ 8"/>
          <p:cNvGrpSpPr>
            <a:grpSpLocks/>
          </p:cNvGrpSpPr>
          <p:nvPr/>
        </p:nvGrpSpPr>
        <p:grpSpPr bwMode="auto">
          <a:xfrm>
            <a:off x="5859538" y="2893837"/>
            <a:ext cx="3035300" cy="1993900"/>
            <a:chOff x="5436096" y="2168860"/>
            <a:chExt cx="3035300" cy="1993900"/>
          </a:xfrm>
        </p:grpSpPr>
        <p:pic>
          <p:nvPicPr>
            <p:cNvPr id="24613" name="図 7" descr="Screen shot 2012-06-27 at 18.51.48 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6096" y="2168860"/>
              <a:ext cx="3035300" cy="199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614" name="図 6" descr="Screen shot 2012-06-27 at 18.51.31 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0112" y="2276872"/>
              <a:ext cx="2736304" cy="16507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4582" name="図 9" descr="keybord_image.gif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825" y="5699432"/>
            <a:ext cx="2449513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図 10" descr="images.jpe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266103"/>
            <a:ext cx="1635125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584" name="直線コネクタ 12"/>
          <p:cNvCxnSpPr>
            <a:cxnSpLocks noChangeShapeType="1"/>
          </p:cNvCxnSpPr>
          <p:nvPr/>
        </p:nvCxnSpPr>
        <p:spPr bwMode="auto">
          <a:xfrm>
            <a:off x="1835150" y="3374053"/>
            <a:ext cx="973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585" name="直線コネクタ 14"/>
          <p:cNvCxnSpPr>
            <a:cxnSpLocks noChangeShapeType="1"/>
          </p:cNvCxnSpPr>
          <p:nvPr/>
        </p:nvCxnSpPr>
        <p:spPr bwMode="auto">
          <a:xfrm>
            <a:off x="1835150" y="3751878"/>
            <a:ext cx="973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586" name="直線コネクタ 16"/>
          <p:cNvCxnSpPr>
            <a:cxnSpLocks noChangeShapeType="1"/>
          </p:cNvCxnSpPr>
          <p:nvPr/>
        </p:nvCxnSpPr>
        <p:spPr bwMode="auto">
          <a:xfrm>
            <a:off x="1835150" y="4056678"/>
            <a:ext cx="973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587" name="直線コネクタ 17"/>
          <p:cNvCxnSpPr>
            <a:cxnSpLocks noChangeShapeType="1"/>
          </p:cNvCxnSpPr>
          <p:nvPr/>
        </p:nvCxnSpPr>
        <p:spPr bwMode="auto">
          <a:xfrm>
            <a:off x="1835150" y="4382115"/>
            <a:ext cx="973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588" name="直線コネクタ 18"/>
          <p:cNvCxnSpPr>
            <a:cxnSpLocks noChangeShapeType="1"/>
          </p:cNvCxnSpPr>
          <p:nvPr/>
        </p:nvCxnSpPr>
        <p:spPr bwMode="auto">
          <a:xfrm>
            <a:off x="3486150" y="4606614"/>
            <a:ext cx="0" cy="1116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589" name="直線コネクタ 23"/>
          <p:cNvCxnSpPr>
            <a:cxnSpLocks noChangeShapeType="1"/>
          </p:cNvCxnSpPr>
          <p:nvPr/>
        </p:nvCxnSpPr>
        <p:spPr bwMode="auto">
          <a:xfrm>
            <a:off x="3790950" y="4606614"/>
            <a:ext cx="0" cy="1116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590" name="直線コネクタ 25"/>
          <p:cNvCxnSpPr>
            <a:cxnSpLocks noChangeShapeType="1"/>
          </p:cNvCxnSpPr>
          <p:nvPr/>
        </p:nvCxnSpPr>
        <p:spPr bwMode="auto">
          <a:xfrm>
            <a:off x="4095750" y="4606614"/>
            <a:ext cx="0" cy="1116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591" name="直線コネクタ 26"/>
          <p:cNvCxnSpPr>
            <a:cxnSpLocks noChangeShapeType="1"/>
          </p:cNvCxnSpPr>
          <p:nvPr/>
        </p:nvCxnSpPr>
        <p:spPr bwMode="auto">
          <a:xfrm>
            <a:off x="4392613" y="4606614"/>
            <a:ext cx="0" cy="1116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4592" name="テキスト ボックス 34"/>
          <p:cNvSpPr txBox="1">
            <a:spLocks noChangeArrowheads="1"/>
          </p:cNvSpPr>
          <p:nvPr/>
        </p:nvSpPr>
        <p:spPr bwMode="auto">
          <a:xfrm>
            <a:off x="2232025" y="3050203"/>
            <a:ext cx="360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0</a:t>
            </a:r>
            <a:endParaRPr lang="ja-JP" altLang="en-US" sz="1800"/>
          </a:p>
        </p:txBody>
      </p:sp>
      <p:sp>
        <p:nvSpPr>
          <p:cNvPr id="24593" name="テキスト ボックス 35"/>
          <p:cNvSpPr txBox="1">
            <a:spLocks noChangeArrowheads="1"/>
          </p:cNvSpPr>
          <p:nvPr/>
        </p:nvSpPr>
        <p:spPr bwMode="auto">
          <a:xfrm>
            <a:off x="2232025" y="3410565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1</a:t>
            </a:r>
            <a:endParaRPr lang="ja-JP" altLang="en-US" sz="1800"/>
          </a:p>
        </p:txBody>
      </p:sp>
      <p:sp>
        <p:nvSpPr>
          <p:cNvPr id="24594" name="テキスト ボックス 36"/>
          <p:cNvSpPr txBox="1">
            <a:spLocks noChangeArrowheads="1"/>
          </p:cNvSpPr>
          <p:nvPr/>
        </p:nvSpPr>
        <p:spPr bwMode="auto">
          <a:xfrm>
            <a:off x="2232025" y="3734415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1</a:t>
            </a:r>
            <a:endParaRPr lang="ja-JP" altLang="en-US" sz="1800"/>
          </a:p>
        </p:txBody>
      </p:sp>
      <p:sp>
        <p:nvSpPr>
          <p:cNvPr id="24595" name="テキスト ボックス 37"/>
          <p:cNvSpPr txBox="1">
            <a:spLocks noChangeArrowheads="1"/>
          </p:cNvSpPr>
          <p:nvPr/>
        </p:nvSpPr>
        <p:spPr bwMode="auto">
          <a:xfrm>
            <a:off x="2232025" y="4085253"/>
            <a:ext cx="360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0</a:t>
            </a:r>
            <a:endParaRPr lang="ja-JP" altLang="en-US" sz="1800"/>
          </a:p>
        </p:txBody>
      </p:sp>
      <p:sp>
        <p:nvSpPr>
          <p:cNvPr id="24596" name="テキスト ボックス 38"/>
          <p:cNvSpPr txBox="1">
            <a:spLocks noChangeArrowheads="1"/>
          </p:cNvSpPr>
          <p:nvPr/>
        </p:nvSpPr>
        <p:spPr bwMode="auto">
          <a:xfrm>
            <a:off x="3816350" y="4966976"/>
            <a:ext cx="360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0</a:t>
            </a:r>
            <a:endParaRPr lang="ja-JP" altLang="en-US" sz="1800"/>
          </a:p>
        </p:txBody>
      </p:sp>
      <p:sp>
        <p:nvSpPr>
          <p:cNvPr id="24597" name="テキスト ボックス 39"/>
          <p:cNvSpPr txBox="1">
            <a:spLocks noChangeArrowheads="1"/>
          </p:cNvSpPr>
          <p:nvPr/>
        </p:nvSpPr>
        <p:spPr bwMode="auto">
          <a:xfrm>
            <a:off x="4103688" y="4966976"/>
            <a:ext cx="3603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1</a:t>
            </a:r>
            <a:endParaRPr lang="ja-JP" altLang="en-US" sz="1800"/>
          </a:p>
        </p:txBody>
      </p:sp>
      <p:sp>
        <p:nvSpPr>
          <p:cNvPr id="24598" name="テキスト ボックス 40"/>
          <p:cNvSpPr txBox="1">
            <a:spLocks noChangeArrowheads="1"/>
          </p:cNvSpPr>
          <p:nvPr/>
        </p:nvSpPr>
        <p:spPr bwMode="auto">
          <a:xfrm>
            <a:off x="3167063" y="4966976"/>
            <a:ext cx="3603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1</a:t>
            </a:r>
            <a:endParaRPr lang="ja-JP" altLang="en-US" sz="1800"/>
          </a:p>
        </p:txBody>
      </p:sp>
      <p:sp>
        <p:nvSpPr>
          <p:cNvPr id="24599" name="テキスト ボックス 41"/>
          <p:cNvSpPr txBox="1">
            <a:spLocks noChangeArrowheads="1"/>
          </p:cNvSpPr>
          <p:nvPr/>
        </p:nvSpPr>
        <p:spPr bwMode="auto">
          <a:xfrm>
            <a:off x="3492500" y="4966976"/>
            <a:ext cx="358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0</a:t>
            </a:r>
            <a:endParaRPr lang="ja-JP" altLang="en-US" sz="1800"/>
          </a:p>
        </p:txBody>
      </p:sp>
      <p:cxnSp>
        <p:nvCxnSpPr>
          <p:cNvPr id="24600" name="直線コネクタ 42"/>
          <p:cNvCxnSpPr>
            <a:cxnSpLocks noChangeShapeType="1"/>
          </p:cNvCxnSpPr>
          <p:nvPr/>
        </p:nvCxnSpPr>
        <p:spPr bwMode="auto">
          <a:xfrm>
            <a:off x="4890498" y="3339128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601" name="直線コネクタ 43"/>
          <p:cNvCxnSpPr>
            <a:cxnSpLocks noChangeShapeType="1"/>
          </p:cNvCxnSpPr>
          <p:nvPr/>
        </p:nvCxnSpPr>
        <p:spPr bwMode="auto">
          <a:xfrm>
            <a:off x="4890498" y="3715365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602" name="直線コネクタ 44"/>
          <p:cNvCxnSpPr>
            <a:cxnSpLocks noChangeShapeType="1"/>
          </p:cNvCxnSpPr>
          <p:nvPr/>
        </p:nvCxnSpPr>
        <p:spPr bwMode="auto">
          <a:xfrm>
            <a:off x="4890498" y="4020165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603" name="直線コネクタ 45"/>
          <p:cNvCxnSpPr>
            <a:cxnSpLocks noChangeShapeType="1"/>
          </p:cNvCxnSpPr>
          <p:nvPr/>
        </p:nvCxnSpPr>
        <p:spPr bwMode="auto">
          <a:xfrm>
            <a:off x="4890498" y="4347190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4604" name="テキスト ボックス 46"/>
          <p:cNvSpPr txBox="1">
            <a:spLocks noChangeArrowheads="1"/>
          </p:cNvSpPr>
          <p:nvPr/>
        </p:nvSpPr>
        <p:spPr bwMode="auto">
          <a:xfrm>
            <a:off x="5285785" y="3013690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1</a:t>
            </a:r>
            <a:endParaRPr lang="ja-JP" altLang="en-US" sz="1800"/>
          </a:p>
        </p:txBody>
      </p:sp>
      <p:sp>
        <p:nvSpPr>
          <p:cNvPr id="24605" name="テキスト ボックス 47"/>
          <p:cNvSpPr txBox="1">
            <a:spLocks noChangeArrowheads="1"/>
          </p:cNvSpPr>
          <p:nvPr/>
        </p:nvSpPr>
        <p:spPr bwMode="auto">
          <a:xfrm>
            <a:off x="5285785" y="3374053"/>
            <a:ext cx="360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1</a:t>
            </a:r>
            <a:endParaRPr lang="ja-JP" altLang="en-US" sz="1800"/>
          </a:p>
        </p:txBody>
      </p:sp>
      <p:sp>
        <p:nvSpPr>
          <p:cNvPr id="24606" name="テキスト ボックス 48"/>
          <p:cNvSpPr txBox="1">
            <a:spLocks noChangeArrowheads="1"/>
          </p:cNvSpPr>
          <p:nvPr/>
        </p:nvSpPr>
        <p:spPr bwMode="auto">
          <a:xfrm>
            <a:off x="5285785" y="3697903"/>
            <a:ext cx="360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1</a:t>
            </a:r>
            <a:endParaRPr lang="ja-JP" altLang="en-US" sz="1800"/>
          </a:p>
        </p:txBody>
      </p:sp>
      <p:sp>
        <p:nvSpPr>
          <p:cNvPr id="24607" name="テキスト ボックス 49"/>
          <p:cNvSpPr txBox="1">
            <a:spLocks noChangeArrowheads="1"/>
          </p:cNvSpPr>
          <p:nvPr/>
        </p:nvSpPr>
        <p:spPr bwMode="auto">
          <a:xfrm>
            <a:off x="5285785" y="4048740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1</a:t>
            </a:r>
            <a:endParaRPr lang="ja-JP" altLang="en-US" sz="18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2357" y="1330284"/>
            <a:ext cx="83543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Digital computers interpret </a:t>
            </a:r>
            <a:r>
              <a:rPr lang="en-US" altLang="ja-JP" sz="2000" dirty="0"/>
              <a:t>some </a:t>
            </a:r>
            <a:r>
              <a:rPr kumimoji="1" lang="en-US" altLang="ja-JP" sz="2000" dirty="0"/>
              <a:t>physical phenomena </a:t>
            </a:r>
            <a:r>
              <a:rPr lang="en-US" altLang="ja-JP" sz="2000" dirty="0"/>
              <a:t>by</a:t>
            </a:r>
            <a:r>
              <a:rPr kumimoji="1" lang="en-US" altLang="ja-JP" sz="2000" dirty="0"/>
              <a:t> two states: CPU voltage --- high or low, </a:t>
            </a:r>
            <a:r>
              <a:rPr lang="en-US" altLang="ja-JP" sz="2000" dirty="0"/>
              <a:t>h</a:t>
            </a:r>
            <a:r>
              <a:rPr kumimoji="1" lang="en-US" altLang="ja-JP" sz="2000" dirty="0"/>
              <a:t>ard-disk </a:t>
            </a:r>
            <a:r>
              <a:rPr lang="en-US" altLang="ja-JP" sz="2000" dirty="0"/>
              <a:t>of</a:t>
            </a:r>
            <a:r>
              <a:rPr kumimoji="1" lang="en-US" altLang="ja-JP" sz="2000" dirty="0"/>
              <a:t> </a:t>
            </a:r>
            <a:r>
              <a:rPr kumimoji="1" lang="en-US" altLang="ja-JP" sz="2000" dirty="0" err="1"/>
              <a:t>ferromagnet</a:t>
            </a:r>
            <a:r>
              <a:rPr kumimoji="1" lang="en-US" altLang="ja-JP" sz="2000" dirty="0"/>
              <a:t> --- N and S</a:t>
            </a:r>
            <a:r>
              <a:rPr lang="en-US" altLang="ja-JP" sz="2000" dirty="0"/>
              <a:t>, hard-disk of ferroelectric --- + and -, CD-ROM --- concavo-convex. These states (</a:t>
            </a:r>
            <a:r>
              <a:rPr lang="en-US" altLang="ja-JP" sz="2000" dirty="0" err="1"/>
              <a:t>informations</a:t>
            </a:r>
            <a:r>
              <a:rPr lang="en-US" altLang="ja-JP" sz="2000" dirty="0"/>
              <a:t>) are communicated with HDD, keyboard, display, and so on. 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22163118"/>
      </p:ext>
    </p:extLst>
  </p:cSld>
  <p:clrMapOvr>
    <a:masterClrMapping/>
  </p:clrMapOvr>
  <p:transition spd="slow" advTm="6482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</a:t>
            </a:r>
            <a:r>
              <a:rPr kumimoji="1" lang="en-US" altLang="ja-JP" dirty="0"/>
              <a:t>igitalization</a:t>
            </a:r>
            <a:endParaRPr kumimoji="1" lang="ja-JP" altLang="en-US" dirty="0"/>
          </a:p>
        </p:txBody>
      </p:sp>
      <p:sp>
        <p:nvSpPr>
          <p:cNvPr id="4" name="フリーフォーム 3"/>
          <p:cNvSpPr/>
          <p:nvPr/>
        </p:nvSpPr>
        <p:spPr>
          <a:xfrm>
            <a:off x="510762" y="3325584"/>
            <a:ext cx="8176038" cy="1371600"/>
          </a:xfrm>
          <a:custGeom>
            <a:avLst/>
            <a:gdLst>
              <a:gd name="connsiteX0" fmla="*/ 0 w 8176038"/>
              <a:gd name="connsiteY0" fmla="*/ 1210235 h 1371600"/>
              <a:gd name="connsiteX1" fmla="*/ 53788 w 8176038"/>
              <a:gd name="connsiteY1" fmla="*/ 1201270 h 1371600"/>
              <a:gd name="connsiteX2" fmla="*/ 71718 w 8176038"/>
              <a:gd name="connsiteY2" fmla="*/ 1183341 h 1371600"/>
              <a:gd name="connsiteX3" fmla="*/ 125506 w 8176038"/>
              <a:gd name="connsiteY3" fmla="*/ 1165411 h 1371600"/>
              <a:gd name="connsiteX4" fmla="*/ 152400 w 8176038"/>
              <a:gd name="connsiteY4" fmla="*/ 1156447 h 1371600"/>
              <a:gd name="connsiteX5" fmla="*/ 179294 w 8176038"/>
              <a:gd name="connsiteY5" fmla="*/ 1147482 h 1371600"/>
              <a:gd name="connsiteX6" fmla="*/ 215153 w 8176038"/>
              <a:gd name="connsiteY6" fmla="*/ 1156447 h 1371600"/>
              <a:gd name="connsiteX7" fmla="*/ 242047 w 8176038"/>
              <a:gd name="connsiteY7" fmla="*/ 1174376 h 1371600"/>
              <a:gd name="connsiteX8" fmla="*/ 268941 w 8176038"/>
              <a:gd name="connsiteY8" fmla="*/ 1183341 h 1371600"/>
              <a:gd name="connsiteX9" fmla="*/ 286871 w 8176038"/>
              <a:gd name="connsiteY9" fmla="*/ 1201270 h 1371600"/>
              <a:gd name="connsiteX10" fmla="*/ 340659 w 8176038"/>
              <a:gd name="connsiteY10" fmla="*/ 1219200 h 1371600"/>
              <a:gd name="connsiteX11" fmla="*/ 403412 w 8176038"/>
              <a:gd name="connsiteY11" fmla="*/ 1246094 h 1371600"/>
              <a:gd name="connsiteX12" fmla="*/ 546847 w 8176038"/>
              <a:gd name="connsiteY12" fmla="*/ 1237129 h 1371600"/>
              <a:gd name="connsiteX13" fmla="*/ 600635 w 8176038"/>
              <a:gd name="connsiteY13" fmla="*/ 1219200 h 1371600"/>
              <a:gd name="connsiteX14" fmla="*/ 663388 w 8176038"/>
              <a:gd name="connsiteY14" fmla="*/ 1201270 h 1371600"/>
              <a:gd name="connsiteX15" fmla="*/ 708212 w 8176038"/>
              <a:gd name="connsiteY15" fmla="*/ 1174376 h 1371600"/>
              <a:gd name="connsiteX16" fmla="*/ 744071 w 8176038"/>
              <a:gd name="connsiteY16" fmla="*/ 1183341 h 1371600"/>
              <a:gd name="connsiteX17" fmla="*/ 815788 w 8176038"/>
              <a:gd name="connsiteY17" fmla="*/ 1192306 h 1371600"/>
              <a:gd name="connsiteX18" fmla="*/ 842682 w 8176038"/>
              <a:gd name="connsiteY18" fmla="*/ 1201270 h 1371600"/>
              <a:gd name="connsiteX19" fmla="*/ 914400 w 8176038"/>
              <a:gd name="connsiteY19" fmla="*/ 1228164 h 1371600"/>
              <a:gd name="connsiteX20" fmla="*/ 1030941 w 8176038"/>
              <a:gd name="connsiteY20" fmla="*/ 1246094 h 1371600"/>
              <a:gd name="connsiteX21" fmla="*/ 1084729 w 8176038"/>
              <a:gd name="connsiteY21" fmla="*/ 1219200 h 1371600"/>
              <a:gd name="connsiteX22" fmla="*/ 1102659 w 8176038"/>
              <a:gd name="connsiteY22" fmla="*/ 1201270 h 1371600"/>
              <a:gd name="connsiteX23" fmla="*/ 1156447 w 8176038"/>
              <a:gd name="connsiteY23" fmla="*/ 1165411 h 1371600"/>
              <a:gd name="connsiteX24" fmla="*/ 1192306 w 8176038"/>
              <a:gd name="connsiteY24" fmla="*/ 1111623 h 1371600"/>
              <a:gd name="connsiteX25" fmla="*/ 1210235 w 8176038"/>
              <a:gd name="connsiteY25" fmla="*/ 1084729 h 1371600"/>
              <a:gd name="connsiteX26" fmla="*/ 1237129 w 8176038"/>
              <a:gd name="connsiteY26" fmla="*/ 1021976 h 1371600"/>
              <a:gd name="connsiteX27" fmla="*/ 1255059 w 8176038"/>
              <a:gd name="connsiteY27" fmla="*/ 995082 h 1371600"/>
              <a:gd name="connsiteX28" fmla="*/ 1264024 w 8176038"/>
              <a:gd name="connsiteY28" fmla="*/ 968188 h 1371600"/>
              <a:gd name="connsiteX29" fmla="*/ 1290918 w 8176038"/>
              <a:gd name="connsiteY29" fmla="*/ 896470 h 1371600"/>
              <a:gd name="connsiteX30" fmla="*/ 1308847 w 8176038"/>
              <a:gd name="connsiteY30" fmla="*/ 851647 h 1371600"/>
              <a:gd name="connsiteX31" fmla="*/ 1326777 w 8176038"/>
              <a:gd name="connsiteY31" fmla="*/ 788894 h 1371600"/>
              <a:gd name="connsiteX32" fmla="*/ 1353671 w 8176038"/>
              <a:gd name="connsiteY32" fmla="*/ 367553 h 1371600"/>
              <a:gd name="connsiteX33" fmla="*/ 1362635 w 8176038"/>
              <a:gd name="connsiteY33" fmla="*/ 331694 h 1371600"/>
              <a:gd name="connsiteX34" fmla="*/ 1371600 w 8176038"/>
              <a:gd name="connsiteY34" fmla="*/ 286870 h 1371600"/>
              <a:gd name="connsiteX35" fmla="*/ 1389529 w 8176038"/>
              <a:gd name="connsiteY35" fmla="*/ 233082 h 1371600"/>
              <a:gd name="connsiteX36" fmla="*/ 1398494 w 8176038"/>
              <a:gd name="connsiteY36" fmla="*/ 206188 h 1371600"/>
              <a:gd name="connsiteX37" fmla="*/ 1416424 w 8176038"/>
              <a:gd name="connsiteY37" fmla="*/ 188259 h 1371600"/>
              <a:gd name="connsiteX38" fmla="*/ 1425388 w 8176038"/>
              <a:gd name="connsiteY38" fmla="*/ 161364 h 1371600"/>
              <a:gd name="connsiteX39" fmla="*/ 1497106 w 8176038"/>
              <a:gd name="connsiteY39" fmla="*/ 107576 h 1371600"/>
              <a:gd name="connsiteX40" fmla="*/ 1524000 w 8176038"/>
              <a:gd name="connsiteY40" fmla="*/ 89647 h 1371600"/>
              <a:gd name="connsiteX41" fmla="*/ 1559859 w 8176038"/>
              <a:gd name="connsiteY41" fmla="*/ 71717 h 1371600"/>
              <a:gd name="connsiteX42" fmla="*/ 1613647 w 8176038"/>
              <a:gd name="connsiteY42" fmla="*/ 53788 h 1371600"/>
              <a:gd name="connsiteX43" fmla="*/ 1640541 w 8176038"/>
              <a:gd name="connsiteY43" fmla="*/ 26894 h 1371600"/>
              <a:gd name="connsiteX44" fmla="*/ 1730188 w 8176038"/>
              <a:gd name="connsiteY44" fmla="*/ 53788 h 1371600"/>
              <a:gd name="connsiteX45" fmla="*/ 1748118 w 8176038"/>
              <a:gd name="connsiteY45" fmla="*/ 71717 h 1371600"/>
              <a:gd name="connsiteX46" fmla="*/ 1819835 w 8176038"/>
              <a:gd name="connsiteY46" fmla="*/ 125506 h 1371600"/>
              <a:gd name="connsiteX47" fmla="*/ 2008094 w 8176038"/>
              <a:gd name="connsiteY47" fmla="*/ 107576 h 1371600"/>
              <a:gd name="connsiteX48" fmla="*/ 2061882 w 8176038"/>
              <a:gd name="connsiteY48" fmla="*/ 89647 h 1371600"/>
              <a:gd name="connsiteX49" fmla="*/ 2079812 w 8176038"/>
              <a:gd name="connsiteY49" fmla="*/ 71717 h 1371600"/>
              <a:gd name="connsiteX50" fmla="*/ 2133600 w 8176038"/>
              <a:gd name="connsiteY50" fmla="*/ 53788 h 1371600"/>
              <a:gd name="connsiteX51" fmla="*/ 2160494 w 8176038"/>
              <a:gd name="connsiteY51" fmla="*/ 26894 h 1371600"/>
              <a:gd name="connsiteX52" fmla="*/ 2187388 w 8176038"/>
              <a:gd name="connsiteY52" fmla="*/ 17929 h 1371600"/>
              <a:gd name="connsiteX53" fmla="*/ 2214282 w 8176038"/>
              <a:gd name="connsiteY53" fmla="*/ 0 h 1371600"/>
              <a:gd name="connsiteX54" fmla="*/ 2303929 w 8176038"/>
              <a:gd name="connsiteY54" fmla="*/ 26894 h 1371600"/>
              <a:gd name="connsiteX55" fmla="*/ 2312894 w 8176038"/>
              <a:gd name="connsiteY55" fmla="*/ 53788 h 1371600"/>
              <a:gd name="connsiteX56" fmla="*/ 2384612 w 8176038"/>
              <a:gd name="connsiteY56" fmla="*/ 107576 h 1371600"/>
              <a:gd name="connsiteX57" fmla="*/ 2796988 w 8176038"/>
              <a:gd name="connsiteY57" fmla="*/ 116541 h 1371600"/>
              <a:gd name="connsiteX58" fmla="*/ 2886635 w 8176038"/>
              <a:gd name="connsiteY58" fmla="*/ 125506 h 1371600"/>
              <a:gd name="connsiteX59" fmla="*/ 2895600 w 8176038"/>
              <a:gd name="connsiteY59" fmla="*/ 152400 h 1371600"/>
              <a:gd name="connsiteX60" fmla="*/ 2922494 w 8176038"/>
              <a:gd name="connsiteY60" fmla="*/ 188259 h 1371600"/>
              <a:gd name="connsiteX61" fmla="*/ 2940424 w 8176038"/>
              <a:gd name="connsiteY61" fmla="*/ 215153 h 1371600"/>
              <a:gd name="connsiteX62" fmla="*/ 2958353 w 8176038"/>
              <a:gd name="connsiteY62" fmla="*/ 251011 h 1371600"/>
              <a:gd name="connsiteX63" fmla="*/ 2976282 w 8176038"/>
              <a:gd name="connsiteY63" fmla="*/ 277906 h 1371600"/>
              <a:gd name="connsiteX64" fmla="*/ 3003177 w 8176038"/>
              <a:gd name="connsiteY64" fmla="*/ 322729 h 1371600"/>
              <a:gd name="connsiteX65" fmla="*/ 3030071 w 8176038"/>
              <a:gd name="connsiteY65" fmla="*/ 394447 h 1371600"/>
              <a:gd name="connsiteX66" fmla="*/ 3039035 w 8176038"/>
              <a:gd name="connsiteY66" fmla="*/ 439270 h 1371600"/>
              <a:gd name="connsiteX67" fmla="*/ 3048000 w 8176038"/>
              <a:gd name="connsiteY67" fmla="*/ 475129 h 1371600"/>
              <a:gd name="connsiteX68" fmla="*/ 3065929 w 8176038"/>
              <a:gd name="connsiteY68" fmla="*/ 564776 h 1371600"/>
              <a:gd name="connsiteX69" fmla="*/ 3083859 w 8176038"/>
              <a:gd name="connsiteY69" fmla="*/ 618564 h 1371600"/>
              <a:gd name="connsiteX70" fmla="*/ 3101788 w 8176038"/>
              <a:gd name="connsiteY70" fmla="*/ 699247 h 1371600"/>
              <a:gd name="connsiteX71" fmla="*/ 3119718 w 8176038"/>
              <a:gd name="connsiteY71" fmla="*/ 744070 h 1371600"/>
              <a:gd name="connsiteX72" fmla="*/ 3137647 w 8176038"/>
              <a:gd name="connsiteY72" fmla="*/ 869576 h 1371600"/>
              <a:gd name="connsiteX73" fmla="*/ 3146612 w 8176038"/>
              <a:gd name="connsiteY73" fmla="*/ 896470 h 1371600"/>
              <a:gd name="connsiteX74" fmla="*/ 3164541 w 8176038"/>
              <a:gd name="connsiteY74" fmla="*/ 986117 h 1371600"/>
              <a:gd name="connsiteX75" fmla="*/ 3182471 w 8176038"/>
              <a:gd name="connsiteY75" fmla="*/ 1039906 h 1371600"/>
              <a:gd name="connsiteX76" fmla="*/ 3191435 w 8176038"/>
              <a:gd name="connsiteY76" fmla="*/ 1066800 h 1371600"/>
              <a:gd name="connsiteX77" fmla="*/ 3200400 w 8176038"/>
              <a:gd name="connsiteY77" fmla="*/ 1102659 h 1371600"/>
              <a:gd name="connsiteX78" fmla="*/ 3227294 w 8176038"/>
              <a:gd name="connsiteY78" fmla="*/ 1192306 h 1371600"/>
              <a:gd name="connsiteX79" fmla="*/ 3236259 w 8176038"/>
              <a:gd name="connsiteY79" fmla="*/ 1272988 h 1371600"/>
              <a:gd name="connsiteX80" fmla="*/ 3245224 w 8176038"/>
              <a:gd name="connsiteY80" fmla="*/ 1299882 h 1371600"/>
              <a:gd name="connsiteX81" fmla="*/ 3299012 w 8176038"/>
              <a:gd name="connsiteY81" fmla="*/ 1317811 h 1371600"/>
              <a:gd name="connsiteX82" fmla="*/ 3325906 w 8176038"/>
              <a:gd name="connsiteY82" fmla="*/ 1326776 h 1371600"/>
              <a:gd name="connsiteX83" fmla="*/ 3451412 w 8176038"/>
              <a:gd name="connsiteY83" fmla="*/ 1317811 h 1371600"/>
              <a:gd name="connsiteX84" fmla="*/ 3514165 w 8176038"/>
              <a:gd name="connsiteY84" fmla="*/ 1299882 h 1371600"/>
              <a:gd name="connsiteX85" fmla="*/ 3558988 w 8176038"/>
              <a:gd name="connsiteY85" fmla="*/ 1290917 h 1371600"/>
              <a:gd name="connsiteX86" fmla="*/ 3594847 w 8176038"/>
              <a:gd name="connsiteY86" fmla="*/ 1272988 h 1371600"/>
              <a:gd name="connsiteX87" fmla="*/ 3702424 w 8176038"/>
              <a:gd name="connsiteY87" fmla="*/ 1264023 h 1371600"/>
              <a:gd name="connsiteX88" fmla="*/ 3738282 w 8176038"/>
              <a:gd name="connsiteY88" fmla="*/ 1255059 h 1371600"/>
              <a:gd name="connsiteX89" fmla="*/ 3818965 w 8176038"/>
              <a:gd name="connsiteY89" fmla="*/ 1219200 h 1371600"/>
              <a:gd name="connsiteX90" fmla="*/ 3845859 w 8176038"/>
              <a:gd name="connsiteY90" fmla="*/ 1210235 h 1371600"/>
              <a:gd name="connsiteX91" fmla="*/ 3953435 w 8176038"/>
              <a:gd name="connsiteY91" fmla="*/ 1219200 h 1371600"/>
              <a:gd name="connsiteX92" fmla="*/ 3998259 w 8176038"/>
              <a:gd name="connsiteY92" fmla="*/ 1246094 h 1371600"/>
              <a:gd name="connsiteX93" fmla="*/ 4087906 w 8176038"/>
              <a:gd name="connsiteY93" fmla="*/ 1272988 h 1371600"/>
              <a:gd name="connsiteX94" fmla="*/ 4132729 w 8176038"/>
              <a:gd name="connsiteY94" fmla="*/ 1290917 h 1371600"/>
              <a:gd name="connsiteX95" fmla="*/ 4159624 w 8176038"/>
              <a:gd name="connsiteY95" fmla="*/ 1299882 h 1371600"/>
              <a:gd name="connsiteX96" fmla="*/ 4213412 w 8176038"/>
              <a:gd name="connsiteY96" fmla="*/ 1326776 h 1371600"/>
              <a:gd name="connsiteX97" fmla="*/ 4258235 w 8176038"/>
              <a:gd name="connsiteY97" fmla="*/ 1353670 h 1371600"/>
              <a:gd name="connsiteX98" fmla="*/ 4303059 w 8176038"/>
              <a:gd name="connsiteY98" fmla="*/ 1362635 h 1371600"/>
              <a:gd name="connsiteX99" fmla="*/ 4338918 w 8176038"/>
              <a:gd name="connsiteY99" fmla="*/ 1371600 h 1371600"/>
              <a:gd name="connsiteX100" fmla="*/ 4446494 w 8176038"/>
              <a:gd name="connsiteY100" fmla="*/ 1362635 h 1371600"/>
              <a:gd name="connsiteX101" fmla="*/ 4500282 w 8176038"/>
              <a:gd name="connsiteY101" fmla="*/ 1344706 h 1371600"/>
              <a:gd name="connsiteX102" fmla="*/ 4589929 w 8176038"/>
              <a:gd name="connsiteY102" fmla="*/ 1317811 h 1371600"/>
              <a:gd name="connsiteX103" fmla="*/ 4643718 w 8176038"/>
              <a:gd name="connsiteY103" fmla="*/ 1299882 h 1371600"/>
              <a:gd name="connsiteX104" fmla="*/ 4670612 w 8176038"/>
              <a:gd name="connsiteY104" fmla="*/ 1281953 h 1371600"/>
              <a:gd name="connsiteX105" fmla="*/ 4724400 w 8176038"/>
              <a:gd name="connsiteY105" fmla="*/ 1255059 h 1371600"/>
              <a:gd name="connsiteX106" fmla="*/ 4760259 w 8176038"/>
              <a:gd name="connsiteY106" fmla="*/ 1120588 h 1371600"/>
              <a:gd name="connsiteX107" fmla="*/ 4787153 w 8176038"/>
              <a:gd name="connsiteY107" fmla="*/ 995082 h 1371600"/>
              <a:gd name="connsiteX108" fmla="*/ 4796118 w 8176038"/>
              <a:gd name="connsiteY108" fmla="*/ 313764 h 1371600"/>
              <a:gd name="connsiteX109" fmla="*/ 4814047 w 8176038"/>
              <a:gd name="connsiteY109" fmla="*/ 259976 h 1371600"/>
              <a:gd name="connsiteX110" fmla="*/ 4831977 w 8176038"/>
              <a:gd name="connsiteY110" fmla="*/ 170329 h 1371600"/>
              <a:gd name="connsiteX111" fmla="*/ 4840941 w 8176038"/>
              <a:gd name="connsiteY111" fmla="*/ 143435 h 1371600"/>
              <a:gd name="connsiteX112" fmla="*/ 4876800 w 8176038"/>
              <a:gd name="connsiteY112" fmla="*/ 89647 h 1371600"/>
              <a:gd name="connsiteX113" fmla="*/ 4894729 w 8176038"/>
              <a:gd name="connsiteY113" fmla="*/ 62753 h 1371600"/>
              <a:gd name="connsiteX114" fmla="*/ 4957482 w 8176038"/>
              <a:gd name="connsiteY114" fmla="*/ 35859 h 1371600"/>
              <a:gd name="connsiteX115" fmla="*/ 4993341 w 8176038"/>
              <a:gd name="connsiteY115" fmla="*/ 26894 h 1371600"/>
              <a:gd name="connsiteX116" fmla="*/ 5082988 w 8176038"/>
              <a:gd name="connsiteY116" fmla="*/ 44823 h 1371600"/>
              <a:gd name="connsiteX117" fmla="*/ 5118847 w 8176038"/>
              <a:gd name="connsiteY117" fmla="*/ 62753 h 1371600"/>
              <a:gd name="connsiteX118" fmla="*/ 5172635 w 8176038"/>
              <a:gd name="connsiteY118" fmla="*/ 80682 h 1371600"/>
              <a:gd name="connsiteX119" fmla="*/ 5199529 w 8176038"/>
              <a:gd name="connsiteY119" fmla="*/ 89647 h 1371600"/>
              <a:gd name="connsiteX120" fmla="*/ 5262282 w 8176038"/>
              <a:gd name="connsiteY120" fmla="*/ 116541 h 1371600"/>
              <a:gd name="connsiteX121" fmla="*/ 5298141 w 8176038"/>
              <a:gd name="connsiteY121" fmla="*/ 134470 h 1371600"/>
              <a:gd name="connsiteX122" fmla="*/ 5325035 w 8176038"/>
              <a:gd name="connsiteY122" fmla="*/ 143435 h 1371600"/>
              <a:gd name="connsiteX123" fmla="*/ 5755341 w 8176038"/>
              <a:gd name="connsiteY123" fmla="*/ 134470 h 1371600"/>
              <a:gd name="connsiteX124" fmla="*/ 5818094 w 8176038"/>
              <a:gd name="connsiteY124" fmla="*/ 116541 h 1371600"/>
              <a:gd name="connsiteX125" fmla="*/ 5871882 w 8176038"/>
              <a:gd name="connsiteY125" fmla="*/ 107576 h 1371600"/>
              <a:gd name="connsiteX126" fmla="*/ 5934635 w 8176038"/>
              <a:gd name="connsiteY126" fmla="*/ 89647 h 1371600"/>
              <a:gd name="connsiteX127" fmla="*/ 5979459 w 8176038"/>
              <a:gd name="connsiteY127" fmla="*/ 80682 h 1371600"/>
              <a:gd name="connsiteX128" fmla="*/ 6006353 w 8176038"/>
              <a:gd name="connsiteY128" fmla="*/ 71717 h 1371600"/>
              <a:gd name="connsiteX129" fmla="*/ 6042212 w 8176038"/>
              <a:gd name="connsiteY129" fmla="*/ 62753 h 1371600"/>
              <a:gd name="connsiteX130" fmla="*/ 6069106 w 8176038"/>
              <a:gd name="connsiteY130" fmla="*/ 53788 h 1371600"/>
              <a:gd name="connsiteX131" fmla="*/ 6104965 w 8176038"/>
              <a:gd name="connsiteY131" fmla="*/ 44823 h 1371600"/>
              <a:gd name="connsiteX132" fmla="*/ 6158753 w 8176038"/>
              <a:gd name="connsiteY132" fmla="*/ 26894 h 1371600"/>
              <a:gd name="connsiteX133" fmla="*/ 6472518 w 8176038"/>
              <a:gd name="connsiteY133" fmla="*/ 35859 h 1371600"/>
              <a:gd name="connsiteX134" fmla="*/ 6508377 w 8176038"/>
              <a:gd name="connsiteY134" fmla="*/ 44823 h 1371600"/>
              <a:gd name="connsiteX135" fmla="*/ 6553200 w 8176038"/>
              <a:gd name="connsiteY135" fmla="*/ 53788 h 1371600"/>
              <a:gd name="connsiteX136" fmla="*/ 6669741 w 8176038"/>
              <a:gd name="connsiteY136" fmla="*/ 62753 h 1371600"/>
              <a:gd name="connsiteX137" fmla="*/ 7395882 w 8176038"/>
              <a:gd name="connsiteY137" fmla="*/ 62753 h 1371600"/>
              <a:gd name="connsiteX138" fmla="*/ 7503459 w 8176038"/>
              <a:gd name="connsiteY138" fmla="*/ 53788 h 1371600"/>
              <a:gd name="connsiteX139" fmla="*/ 7584141 w 8176038"/>
              <a:gd name="connsiteY139" fmla="*/ 53788 h 1371600"/>
              <a:gd name="connsiteX140" fmla="*/ 7593106 w 8176038"/>
              <a:gd name="connsiteY140" fmla="*/ 80682 h 1371600"/>
              <a:gd name="connsiteX141" fmla="*/ 7628965 w 8176038"/>
              <a:gd name="connsiteY141" fmla="*/ 125506 h 1371600"/>
              <a:gd name="connsiteX142" fmla="*/ 7646894 w 8176038"/>
              <a:gd name="connsiteY142" fmla="*/ 179294 h 1371600"/>
              <a:gd name="connsiteX143" fmla="*/ 7682753 w 8176038"/>
              <a:gd name="connsiteY143" fmla="*/ 242047 h 1371600"/>
              <a:gd name="connsiteX144" fmla="*/ 7700682 w 8176038"/>
              <a:gd name="connsiteY144" fmla="*/ 295835 h 1371600"/>
              <a:gd name="connsiteX145" fmla="*/ 7709647 w 8176038"/>
              <a:gd name="connsiteY145" fmla="*/ 322729 h 1371600"/>
              <a:gd name="connsiteX146" fmla="*/ 7718612 w 8176038"/>
              <a:gd name="connsiteY146" fmla="*/ 349623 h 1371600"/>
              <a:gd name="connsiteX147" fmla="*/ 7727577 w 8176038"/>
              <a:gd name="connsiteY147" fmla="*/ 385482 h 1371600"/>
              <a:gd name="connsiteX148" fmla="*/ 7745506 w 8176038"/>
              <a:gd name="connsiteY148" fmla="*/ 412376 h 1371600"/>
              <a:gd name="connsiteX149" fmla="*/ 7772400 w 8176038"/>
              <a:gd name="connsiteY149" fmla="*/ 510988 h 1371600"/>
              <a:gd name="connsiteX150" fmla="*/ 7790329 w 8176038"/>
              <a:gd name="connsiteY150" fmla="*/ 555811 h 1371600"/>
              <a:gd name="connsiteX151" fmla="*/ 7817224 w 8176038"/>
              <a:gd name="connsiteY151" fmla="*/ 627529 h 1371600"/>
              <a:gd name="connsiteX152" fmla="*/ 7826188 w 8176038"/>
              <a:gd name="connsiteY152" fmla="*/ 672353 h 1371600"/>
              <a:gd name="connsiteX153" fmla="*/ 7844118 w 8176038"/>
              <a:gd name="connsiteY153" fmla="*/ 726141 h 1371600"/>
              <a:gd name="connsiteX154" fmla="*/ 7853082 w 8176038"/>
              <a:gd name="connsiteY154" fmla="*/ 806823 h 1371600"/>
              <a:gd name="connsiteX155" fmla="*/ 7871012 w 8176038"/>
              <a:gd name="connsiteY155" fmla="*/ 932329 h 1371600"/>
              <a:gd name="connsiteX156" fmla="*/ 7879977 w 8176038"/>
              <a:gd name="connsiteY156" fmla="*/ 1013011 h 1371600"/>
              <a:gd name="connsiteX157" fmla="*/ 7888941 w 8176038"/>
              <a:gd name="connsiteY157" fmla="*/ 1039906 h 1371600"/>
              <a:gd name="connsiteX158" fmla="*/ 7897906 w 8176038"/>
              <a:gd name="connsiteY158" fmla="*/ 1093694 h 1371600"/>
              <a:gd name="connsiteX159" fmla="*/ 7906871 w 8176038"/>
              <a:gd name="connsiteY159" fmla="*/ 1120588 h 1371600"/>
              <a:gd name="connsiteX160" fmla="*/ 7924800 w 8176038"/>
              <a:gd name="connsiteY160" fmla="*/ 1201270 h 1371600"/>
              <a:gd name="connsiteX161" fmla="*/ 7933765 w 8176038"/>
              <a:gd name="connsiteY161" fmla="*/ 1228164 h 1371600"/>
              <a:gd name="connsiteX162" fmla="*/ 7996518 w 8176038"/>
              <a:gd name="connsiteY162" fmla="*/ 1255059 h 1371600"/>
              <a:gd name="connsiteX163" fmla="*/ 8113059 w 8176038"/>
              <a:gd name="connsiteY163" fmla="*/ 1246094 h 1371600"/>
              <a:gd name="connsiteX164" fmla="*/ 8175812 w 8176038"/>
              <a:gd name="connsiteY164" fmla="*/ 1228164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</a:cxnLst>
            <a:rect l="l" t="t" r="r" b="b"/>
            <a:pathLst>
              <a:path w="8176038" h="1371600">
                <a:moveTo>
                  <a:pt x="0" y="1210235"/>
                </a:moveTo>
                <a:cubicBezTo>
                  <a:pt x="17929" y="1207247"/>
                  <a:pt x="36769" y="1207652"/>
                  <a:pt x="53788" y="1201270"/>
                </a:cubicBezTo>
                <a:cubicBezTo>
                  <a:pt x="61702" y="1198302"/>
                  <a:pt x="64158" y="1187121"/>
                  <a:pt x="71718" y="1183341"/>
                </a:cubicBezTo>
                <a:cubicBezTo>
                  <a:pt x="88622" y="1174889"/>
                  <a:pt x="107577" y="1171387"/>
                  <a:pt x="125506" y="1165411"/>
                </a:cubicBezTo>
                <a:lnTo>
                  <a:pt x="152400" y="1156447"/>
                </a:lnTo>
                <a:lnTo>
                  <a:pt x="179294" y="1147482"/>
                </a:lnTo>
                <a:cubicBezTo>
                  <a:pt x="191247" y="1150470"/>
                  <a:pt x="203828" y="1151594"/>
                  <a:pt x="215153" y="1156447"/>
                </a:cubicBezTo>
                <a:cubicBezTo>
                  <a:pt x="225056" y="1160691"/>
                  <a:pt x="232410" y="1169558"/>
                  <a:pt x="242047" y="1174376"/>
                </a:cubicBezTo>
                <a:cubicBezTo>
                  <a:pt x="250499" y="1178602"/>
                  <a:pt x="259976" y="1180353"/>
                  <a:pt x="268941" y="1183341"/>
                </a:cubicBezTo>
                <a:cubicBezTo>
                  <a:pt x="274918" y="1189317"/>
                  <a:pt x="279311" y="1197490"/>
                  <a:pt x="286871" y="1201270"/>
                </a:cubicBezTo>
                <a:cubicBezTo>
                  <a:pt x="303775" y="1209722"/>
                  <a:pt x="324934" y="1208717"/>
                  <a:pt x="340659" y="1219200"/>
                </a:cubicBezTo>
                <a:cubicBezTo>
                  <a:pt x="377805" y="1243963"/>
                  <a:pt x="357101" y="1234516"/>
                  <a:pt x="403412" y="1246094"/>
                </a:cubicBezTo>
                <a:cubicBezTo>
                  <a:pt x="451224" y="1243106"/>
                  <a:pt x="499381" y="1243602"/>
                  <a:pt x="546847" y="1237129"/>
                </a:cubicBezTo>
                <a:cubicBezTo>
                  <a:pt x="565573" y="1234575"/>
                  <a:pt x="582300" y="1223784"/>
                  <a:pt x="600635" y="1219200"/>
                </a:cubicBezTo>
                <a:cubicBezTo>
                  <a:pt x="645661" y="1207943"/>
                  <a:pt x="624805" y="1214131"/>
                  <a:pt x="663388" y="1201270"/>
                </a:cubicBezTo>
                <a:cubicBezTo>
                  <a:pt x="677590" y="1187069"/>
                  <a:pt x="684938" y="1174376"/>
                  <a:pt x="708212" y="1174376"/>
                </a:cubicBezTo>
                <a:cubicBezTo>
                  <a:pt x="720533" y="1174376"/>
                  <a:pt x="731918" y="1181315"/>
                  <a:pt x="744071" y="1183341"/>
                </a:cubicBezTo>
                <a:cubicBezTo>
                  <a:pt x="767835" y="1187302"/>
                  <a:pt x="791882" y="1189318"/>
                  <a:pt x="815788" y="1192306"/>
                </a:cubicBezTo>
                <a:cubicBezTo>
                  <a:pt x="824753" y="1195294"/>
                  <a:pt x="833834" y="1197952"/>
                  <a:pt x="842682" y="1201270"/>
                </a:cubicBezTo>
                <a:cubicBezTo>
                  <a:pt x="859150" y="1207445"/>
                  <a:pt x="894042" y="1223075"/>
                  <a:pt x="914400" y="1228164"/>
                </a:cubicBezTo>
                <a:cubicBezTo>
                  <a:pt x="955472" y="1238432"/>
                  <a:pt x="987388" y="1240650"/>
                  <a:pt x="1030941" y="1246094"/>
                </a:cubicBezTo>
                <a:cubicBezTo>
                  <a:pt x="1059346" y="1236625"/>
                  <a:pt x="1059904" y="1239060"/>
                  <a:pt x="1084729" y="1219200"/>
                </a:cubicBezTo>
                <a:cubicBezTo>
                  <a:pt x="1091329" y="1213920"/>
                  <a:pt x="1095897" y="1206341"/>
                  <a:pt x="1102659" y="1201270"/>
                </a:cubicBezTo>
                <a:cubicBezTo>
                  <a:pt x="1119898" y="1188341"/>
                  <a:pt x="1156447" y="1165411"/>
                  <a:pt x="1156447" y="1165411"/>
                </a:cubicBezTo>
                <a:lnTo>
                  <a:pt x="1192306" y="1111623"/>
                </a:lnTo>
                <a:cubicBezTo>
                  <a:pt x="1198282" y="1102658"/>
                  <a:pt x="1206828" y="1094950"/>
                  <a:pt x="1210235" y="1084729"/>
                </a:cubicBezTo>
                <a:cubicBezTo>
                  <a:pt x="1220292" y="1054559"/>
                  <a:pt x="1219407" y="1052990"/>
                  <a:pt x="1237129" y="1021976"/>
                </a:cubicBezTo>
                <a:cubicBezTo>
                  <a:pt x="1242475" y="1012621"/>
                  <a:pt x="1250240" y="1004719"/>
                  <a:pt x="1255059" y="995082"/>
                </a:cubicBezTo>
                <a:cubicBezTo>
                  <a:pt x="1259285" y="986630"/>
                  <a:pt x="1260302" y="976874"/>
                  <a:pt x="1264024" y="968188"/>
                </a:cubicBezTo>
                <a:cubicBezTo>
                  <a:pt x="1319038" y="839820"/>
                  <a:pt x="1249600" y="1020423"/>
                  <a:pt x="1290918" y="896470"/>
                </a:cubicBezTo>
                <a:cubicBezTo>
                  <a:pt x="1296007" y="881204"/>
                  <a:pt x="1303758" y="866913"/>
                  <a:pt x="1308847" y="851647"/>
                </a:cubicBezTo>
                <a:cubicBezTo>
                  <a:pt x="1315727" y="831009"/>
                  <a:pt x="1320800" y="809812"/>
                  <a:pt x="1326777" y="788894"/>
                </a:cubicBezTo>
                <a:cubicBezTo>
                  <a:pt x="1332913" y="663106"/>
                  <a:pt x="1326418" y="503819"/>
                  <a:pt x="1353671" y="367553"/>
                </a:cubicBezTo>
                <a:cubicBezTo>
                  <a:pt x="1356087" y="355471"/>
                  <a:pt x="1359962" y="343721"/>
                  <a:pt x="1362635" y="331694"/>
                </a:cubicBezTo>
                <a:cubicBezTo>
                  <a:pt x="1365940" y="316820"/>
                  <a:pt x="1367591" y="301570"/>
                  <a:pt x="1371600" y="286870"/>
                </a:cubicBezTo>
                <a:cubicBezTo>
                  <a:pt x="1376573" y="268637"/>
                  <a:pt x="1383553" y="251011"/>
                  <a:pt x="1389529" y="233082"/>
                </a:cubicBezTo>
                <a:cubicBezTo>
                  <a:pt x="1392517" y="224117"/>
                  <a:pt x="1391812" y="212870"/>
                  <a:pt x="1398494" y="206188"/>
                </a:cubicBezTo>
                <a:lnTo>
                  <a:pt x="1416424" y="188259"/>
                </a:lnTo>
                <a:cubicBezTo>
                  <a:pt x="1419412" y="179294"/>
                  <a:pt x="1419718" y="168924"/>
                  <a:pt x="1425388" y="161364"/>
                </a:cubicBezTo>
                <a:cubicBezTo>
                  <a:pt x="1477280" y="92174"/>
                  <a:pt x="1449994" y="131132"/>
                  <a:pt x="1497106" y="107576"/>
                </a:cubicBezTo>
                <a:cubicBezTo>
                  <a:pt x="1506743" y="102758"/>
                  <a:pt x="1514645" y="94992"/>
                  <a:pt x="1524000" y="89647"/>
                </a:cubicBezTo>
                <a:cubicBezTo>
                  <a:pt x="1535603" y="83017"/>
                  <a:pt x="1547451" y="76680"/>
                  <a:pt x="1559859" y="71717"/>
                </a:cubicBezTo>
                <a:cubicBezTo>
                  <a:pt x="1577406" y="64698"/>
                  <a:pt x="1613647" y="53788"/>
                  <a:pt x="1613647" y="53788"/>
                </a:cubicBezTo>
                <a:cubicBezTo>
                  <a:pt x="1622612" y="44823"/>
                  <a:pt x="1628109" y="29380"/>
                  <a:pt x="1640541" y="26894"/>
                </a:cubicBezTo>
                <a:cubicBezTo>
                  <a:pt x="1677158" y="19571"/>
                  <a:pt x="1704478" y="33221"/>
                  <a:pt x="1730188" y="53788"/>
                </a:cubicBezTo>
                <a:cubicBezTo>
                  <a:pt x="1736788" y="59068"/>
                  <a:pt x="1741356" y="66646"/>
                  <a:pt x="1748118" y="71717"/>
                </a:cubicBezTo>
                <a:cubicBezTo>
                  <a:pt x="1829204" y="132531"/>
                  <a:pt x="1778721" y="84389"/>
                  <a:pt x="1819835" y="125506"/>
                </a:cubicBezTo>
                <a:cubicBezTo>
                  <a:pt x="1862244" y="122679"/>
                  <a:pt x="1954582" y="120954"/>
                  <a:pt x="2008094" y="107576"/>
                </a:cubicBezTo>
                <a:cubicBezTo>
                  <a:pt x="2026429" y="102992"/>
                  <a:pt x="2061882" y="89647"/>
                  <a:pt x="2061882" y="89647"/>
                </a:cubicBezTo>
                <a:cubicBezTo>
                  <a:pt x="2067859" y="83670"/>
                  <a:pt x="2072252" y="75497"/>
                  <a:pt x="2079812" y="71717"/>
                </a:cubicBezTo>
                <a:cubicBezTo>
                  <a:pt x="2096716" y="63265"/>
                  <a:pt x="2133600" y="53788"/>
                  <a:pt x="2133600" y="53788"/>
                </a:cubicBezTo>
                <a:cubicBezTo>
                  <a:pt x="2142565" y="44823"/>
                  <a:pt x="2149945" y="33927"/>
                  <a:pt x="2160494" y="26894"/>
                </a:cubicBezTo>
                <a:cubicBezTo>
                  <a:pt x="2168357" y="21652"/>
                  <a:pt x="2178936" y="22155"/>
                  <a:pt x="2187388" y="17929"/>
                </a:cubicBezTo>
                <a:cubicBezTo>
                  <a:pt x="2197025" y="13111"/>
                  <a:pt x="2205317" y="5976"/>
                  <a:pt x="2214282" y="0"/>
                </a:cubicBezTo>
                <a:cubicBezTo>
                  <a:pt x="2238723" y="4073"/>
                  <a:pt x="2283081" y="6045"/>
                  <a:pt x="2303929" y="26894"/>
                </a:cubicBezTo>
                <a:cubicBezTo>
                  <a:pt x="2310611" y="33576"/>
                  <a:pt x="2307401" y="46099"/>
                  <a:pt x="2312894" y="53788"/>
                </a:cubicBezTo>
                <a:cubicBezTo>
                  <a:pt x="2338066" y="89029"/>
                  <a:pt x="2349553" y="90047"/>
                  <a:pt x="2384612" y="107576"/>
                </a:cubicBezTo>
                <a:cubicBezTo>
                  <a:pt x="2496123" y="219093"/>
                  <a:pt x="2384935" y="116541"/>
                  <a:pt x="2796988" y="116541"/>
                </a:cubicBezTo>
                <a:cubicBezTo>
                  <a:pt x="2827019" y="116541"/>
                  <a:pt x="2856753" y="122518"/>
                  <a:pt x="2886635" y="125506"/>
                </a:cubicBezTo>
                <a:cubicBezTo>
                  <a:pt x="2889623" y="134471"/>
                  <a:pt x="2890912" y="144195"/>
                  <a:pt x="2895600" y="152400"/>
                </a:cubicBezTo>
                <a:cubicBezTo>
                  <a:pt x="2903013" y="165373"/>
                  <a:pt x="2913810" y="176101"/>
                  <a:pt x="2922494" y="188259"/>
                </a:cubicBezTo>
                <a:cubicBezTo>
                  <a:pt x="2928756" y="197026"/>
                  <a:pt x="2935078" y="205798"/>
                  <a:pt x="2940424" y="215153"/>
                </a:cubicBezTo>
                <a:cubicBezTo>
                  <a:pt x="2947054" y="226756"/>
                  <a:pt x="2951723" y="239408"/>
                  <a:pt x="2958353" y="251011"/>
                </a:cubicBezTo>
                <a:cubicBezTo>
                  <a:pt x="2963699" y="260366"/>
                  <a:pt x="2971464" y="268269"/>
                  <a:pt x="2976282" y="277906"/>
                </a:cubicBezTo>
                <a:cubicBezTo>
                  <a:pt x="2999555" y="324453"/>
                  <a:pt x="2968158" y="287712"/>
                  <a:pt x="3003177" y="322729"/>
                </a:cubicBezTo>
                <a:cubicBezTo>
                  <a:pt x="3032906" y="471387"/>
                  <a:pt x="2990500" y="288924"/>
                  <a:pt x="3030071" y="394447"/>
                </a:cubicBezTo>
                <a:cubicBezTo>
                  <a:pt x="3035421" y="408714"/>
                  <a:pt x="3035730" y="424396"/>
                  <a:pt x="3039035" y="439270"/>
                </a:cubicBezTo>
                <a:cubicBezTo>
                  <a:pt x="3041708" y="451298"/>
                  <a:pt x="3045418" y="463082"/>
                  <a:pt x="3048000" y="475129"/>
                </a:cubicBezTo>
                <a:cubicBezTo>
                  <a:pt x="3054385" y="504927"/>
                  <a:pt x="3056292" y="535866"/>
                  <a:pt x="3065929" y="564776"/>
                </a:cubicBezTo>
                <a:cubicBezTo>
                  <a:pt x="3071906" y="582705"/>
                  <a:pt x="3078886" y="600331"/>
                  <a:pt x="3083859" y="618564"/>
                </a:cubicBezTo>
                <a:cubicBezTo>
                  <a:pt x="3094511" y="657621"/>
                  <a:pt x="3089718" y="663038"/>
                  <a:pt x="3101788" y="699247"/>
                </a:cubicBezTo>
                <a:cubicBezTo>
                  <a:pt x="3106877" y="714513"/>
                  <a:pt x="3113741" y="729129"/>
                  <a:pt x="3119718" y="744070"/>
                </a:cubicBezTo>
                <a:cubicBezTo>
                  <a:pt x="3123596" y="775096"/>
                  <a:pt x="3130259" y="836332"/>
                  <a:pt x="3137647" y="869576"/>
                </a:cubicBezTo>
                <a:cubicBezTo>
                  <a:pt x="3139697" y="878801"/>
                  <a:pt x="3144487" y="887262"/>
                  <a:pt x="3146612" y="896470"/>
                </a:cubicBezTo>
                <a:cubicBezTo>
                  <a:pt x="3153464" y="926164"/>
                  <a:pt x="3154904" y="957207"/>
                  <a:pt x="3164541" y="986117"/>
                </a:cubicBezTo>
                <a:lnTo>
                  <a:pt x="3182471" y="1039906"/>
                </a:lnTo>
                <a:cubicBezTo>
                  <a:pt x="3185459" y="1048871"/>
                  <a:pt x="3189143" y="1057633"/>
                  <a:pt x="3191435" y="1066800"/>
                </a:cubicBezTo>
                <a:cubicBezTo>
                  <a:pt x="3194423" y="1078753"/>
                  <a:pt x="3196860" y="1090858"/>
                  <a:pt x="3200400" y="1102659"/>
                </a:cubicBezTo>
                <a:cubicBezTo>
                  <a:pt x="3233138" y="1211787"/>
                  <a:pt x="3206631" y="1109655"/>
                  <a:pt x="3227294" y="1192306"/>
                </a:cubicBezTo>
                <a:cubicBezTo>
                  <a:pt x="3230282" y="1219200"/>
                  <a:pt x="3231810" y="1246297"/>
                  <a:pt x="3236259" y="1272988"/>
                </a:cubicBezTo>
                <a:cubicBezTo>
                  <a:pt x="3237813" y="1282309"/>
                  <a:pt x="3237534" y="1294390"/>
                  <a:pt x="3245224" y="1299882"/>
                </a:cubicBezTo>
                <a:cubicBezTo>
                  <a:pt x="3260603" y="1310867"/>
                  <a:pt x="3281083" y="1311835"/>
                  <a:pt x="3299012" y="1317811"/>
                </a:cubicBezTo>
                <a:lnTo>
                  <a:pt x="3325906" y="1326776"/>
                </a:lnTo>
                <a:cubicBezTo>
                  <a:pt x="3367741" y="1323788"/>
                  <a:pt x="3409727" y="1322443"/>
                  <a:pt x="3451412" y="1317811"/>
                </a:cubicBezTo>
                <a:cubicBezTo>
                  <a:pt x="3481603" y="1314456"/>
                  <a:pt x="3486961" y="1306683"/>
                  <a:pt x="3514165" y="1299882"/>
                </a:cubicBezTo>
                <a:cubicBezTo>
                  <a:pt x="3528947" y="1296186"/>
                  <a:pt x="3544047" y="1293905"/>
                  <a:pt x="3558988" y="1290917"/>
                </a:cubicBezTo>
                <a:cubicBezTo>
                  <a:pt x="3570941" y="1284941"/>
                  <a:pt x="3581712" y="1275451"/>
                  <a:pt x="3594847" y="1272988"/>
                </a:cubicBezTo>
                <a:cubicBezTo>
                  <a:pt x="3630214" y="1266357"/>
                  <a:pt x="3666719" y="1268486"/>
                  <a:pt x="3702424" y="1264023"/>
                </a:cubicBezTo>
                <a:cubicBezTo>
                  <a:pt x="3714649" y="1262495"/>
                  <a:pt x="3726329" y="1258047"/>
                  <a:pt x="3738282" y="1255059"/>
                </a:cubicBezTo>
                <a:cubicBezTo>
                  <a:pt x="3780903" y="1226645"/>
                  <a:pt x="3754954" y="1240537"/>
                  <a:pt x="3818965" y="1219200"/>
                </a:cubicBezTo>
                <a:lnTo>
                  <a:pt x="3845859" y="1210235"/>
                </a:lnTo>
                <a:cubicBezTo>
                  <a:pt x="3881718" y="1213223"/>
                  <a:pt x="3917768" y="1214444"/>
                  <a:pt x="3953435" y="1219200"/>
                </a:cubicBezTo>
                <a:cubicBezTo>
                  <a:pt x="4006828" y="1226319"/>
                  <a:pt x="3957117" y="1225523"/>
                  <a:pt x="3998259" y="1246094"/>
                </a:cubicBezTo>
                <a:cubicBezTo>
                  <a:pt x="4039817" y="1266873"/>
                  <a:pt x="4049305" y="1260121"/>
                  <a:pt x="4087906" y="1272988"/>
                </a:cubicBezTo>
                <a:cubicBezTo>
                  <a:pt x="4103172" y="1278077"/>
                  <a:pt x="4117662" y="1285267"/>
                  <a:pt x="4132729" y="1290917"/>
                </a:cubicBezTo>
                <a:cubicBezTo>
                  <a:pt x="4141577" y="1294235"/>
                  <a:pt x="4150989" y="1296044"/>
                  <a:pt x="4159624" y="1299882"/>
                </a:cubicBezTo>
                <a:cubicBezTo>
                  <a:pt x="4177942" y="1308023"/>
                  <a:pt x="4195814" y="1317177"/>
                  <a:pt x="4213412" y="1326776"/>
                </a:cubicBezTo>
                <a:cubicBezTo>
                  <a:pt x="4228709" y="1335120"/>
                  <a:pt x="4242057" y="1347199"/>
                  <a:pt x="4258235" y="1353670"/>
                </a:cubicBezTo>
                <a:cubicBezTo>
                  <a:pt x="4272382" y="1359329"/>
                  <a:pt x="4288185" y="1359329"/>
                  <a:pt x="4303059" y="1362635"/>
                </a:cubicBezTo>
                <a:cubicBezTo>
                  <a:pt x="4315086" y="1365308"/>
                  <a:pt x="4326965" y="1368612"/>
                  <a:pt x="4338918" y="1371600"/>
                </a:cubicBezTo>
                <a:cubicBezTo>
                  <a:pt x="4374777" y="1368612"/>
                  <a:pt x="4411001" y="1368551"/>
                  <a:pt x="4446494" y="1362635"/>
                </a:cubicBezTo>
                <a:cubicBezTo>
                  <a:pt x="4465136" y="1359528"/>
                  <a:pt x="4481947" y="1349290"/>
                  <a:pt x="4500282" y="1344706"/>
                </a:cubicBezTo>
                <a:cubicBezTo>
                  <a:pt x="4554484" y="1331155"/>
                  <a:pt x="4524439" y="1339641"/>
                  <a:pt x="4589929" y="1317811"/>
                </a:cubicBezTo>
                <a:cubicBezTo>
                  <a:pt x="4589934" y="1317809"/>
                  <a:pt x="4643713" y="1299886"/>
                  <a:pt x="4643718" y="1299882"/>
                </a:cubicBezTo>
                <a:cubicBezTo>
                  <a:pt x="4652683" y="1293906"/>
                  <a:pt x="4660975" y="1286771"/>
                  <a:pt x="4670612" y="1281953"/>
                </a:cubicBezTo>
                <a:cubicBezTo>
                  <a:pt x="4744842" y="1244838"/>
                  <a:pt x="4647326" y="1306441"/>
                  <a:pt x="4724400" y="1255059"/>
                </a:cubicBezTo>
                <a:cubicBezTo>
                  <a:pt x="4741322" y="1204292"/>
                  <a:pt x="4745667" y="1193550"/>
                  <a:pt x="4760259" y="1120588"/>
                </a:cubicBezTo>
                <a:cubicBezTo>
                  <a:pt x="4780604" y="1018859"/>
                  <a:pt x="4770797" y="1060505"/>
                  <a:pt x="4787153" y="995082"/>
                </a:cubicBezTo>
                <a:cubicBezTo>
                  <a:pt x="4790141" y="767976"/>
                  <a:pt x="4787814" y="540738"/>
                  <a:pt x="4796118" y="313764"/>
                </a:cubicBezTo>
                <a:cubicBezTo>
                  <a:pt x="4796809" y="294877"/>
                  <a:pt x="4809463" y="278311"/>
                  <a:pt x="4814047" y="259976"/>
                </a:cubicBezTo>
                <a:cubicBezTo>
                  <a:pt x="4821438" y="230412"/>
                  <a:pt x="4822341" y="199240"/>
                  <a:pt x="4831977" y="170329"/>
                </a:cubicBezTo>
                <a:cubicBezTo>
                  <a:pt x="4834965" y="161364"/>
                  <a:pt x="4836352" y="151695"/>
                  <a:pt x="4840941" y="143435"/>
                </a:cubicBezTo>
                <a:cubicBezTo>
                  <a:pt x="4851406" y="124598"/>
                  <a:pt x="4864847" y="107576"/>
                  <a:pt x="4876800" y="89647"/>
                </a:cubicBezTo>
                <a:cubicBezTo>
                  <a:pt x="4882776" y="80682"/>
                  <a:pt x="4884508" y="66160"/>
                  <a:pt x="4894729" y="62753"/>
                </a:cubicBezTo>
                <a:cubicBezTo>
                  <a:pt x="5028298" y="18230"/>
                  <a:pt x="4780248" y="102322"/>
                  <a:pt x="4957482" y="35859"/>
                </a:cubicBezTo>
                <a:cubicBezTo>
                  <a:pt x="4969018" y="31533"/>
                  <a:pt x="4981388" y="29882"/>
                  <a:pt x="4993341" y="26894"/>
                </a:cubicBezTo>
                <a:cubicBezTo>
                  <a:pt x="5023223" y="32870"/>
                  <a:pt x="5053686" y="36451"/>
                  <a:pt x="5082988" y="44823"/>
                </a:cubicBezTo>
                <a:cubicBezTo>
                  <a:pt x="5095838" y="48494"/>
                  <a:pt x="5106439" y="57790"/>
                  <a:pt x="5118847" y="62753"/>
                </a:cubicBezTo>
                <a:cubicBezTo>
                  <a:pt x="5136394" y="69772"/>
                  <a:pt x="5154706" y="74706"/>
                  <a:pt x="5172635" y="80682"/>
                </a:cubicBezTo>
                <a:cubicBezTo>
                  <a:pt x="5181600" y="83670"/>
                  <a:pt x="5191666" y="84405"/>
                  <a:pt x="5199529" y="89647"/>
                </a:cubicBezTo>
                <a:cubicBezTo>
                  <a:pt x="5254033" y="125981"/>
                  <a:pt x="5196123" y="91731"/>
                  <a:pt x="5262282" y="116541"/>
                </a:cubicBezTo>
                <a:cubicBezTo>
                  <a:pt x="5274795" y="121233"/>
                  <a:pt x="5285858" y="129206"/>
                  <a:pt x="5298141" y="134470"/>
                </a:cubicBezTo>
                <a:cubicBezTo>
                  <a:pt x="5306827" y="138192"/>
                  <a:pt x="5316070" y="140447"/>
                  <a:pt x="5325035" y="143435"/>
                </a:cubicBezTo>
                <a:lnTo>
                  <a:pt x="5755341" y="134470"/>
                </a:lnTo>
                <a:cubicBezTo>
                  <a:pt x="5778959" y="133562"/>
                  <a:pt x="5795931" y="121466"/>
                  <a:pt x="5818094" y="116541"/>
                </a:cubicBezTo>
                <a:cubicBezTo>
                  <a:pt x="5835838" y="112598"/>
                  <a:pt x="5854058" y="111141"/>
                  <a:pt x="5871882" y="107576"/>
                </a:cubicBezTo>
                <a:cubicBezTo>
                  <a:pt x="5955719" y="90808"/>
                  <a:pt x="5866287" y="106734"/>
                  <a:pt x="5934635" y="89647"/>
                </a:cubicBezTo>
                <a:cubicBezTo>
                  <a:pt x="5949417" y="85952"/>
                  <a:pt x="5964677" y="84378"/>
                  <a:pt x="5979459" y="80682"/>
                </a:cubicBezTo>
                <a:cubicBezTo>
                  <a:pt x="5988626" y="78390"/>
                  <a:pt x="5997267" y="74313"/>
                  <a:pt x="6006353" y="71717"/>
                </a:cubicBezTo>
                <a:cubicBezTo>
                  <a:pt x="6018200" y="68332"/>
                  <a:pt x="6030365" y="66138"/>
                  <a:pt x="6042212" y="62753"/>
                </a:cubicBezTo>
                <a:cubicBezTo>
                  <a:pt x="6051298" y="60157"/>
                  <a:pt x="6060020" y="56384"/>
                  <a:pt x="6069106" y="53788"/>
                </a:cubicBezTo>
                <a:cubicBezTo>
                  <a:pt x="6080953" y="50403"/>
                  <a:pt x="6093164" y="48363"/>
                  <a:pt x="6104965" y="44823"/>
                </a:cubicBezTo>
                <a:cubicBezTo>
                  <a:pt x="6123067" y="39392"/>
                  <a:pt x="6158753" y="26894"/>
                  <a:pt x="6158753" y="26894"/>
                </a:cubicBezTo>
                <a:cubicBezTo>
                  <a:pt x="6263341" y="29882"/>
                  <a:pt x="6368024" y="30500"/>
                  <a:pt x="6472518" y="35859"/>
                </a:cubicBezTo>
                <a:cubicBezTo>
                  <a:pt x="6484823" y="36490"/>
                  <a:pt x="6496350" y="42150"/>
                  <a:pt x="6508377" y="44823"/>
                </a:cubicBezTo>
                <a:cubicBezTo>
                  <a:pt x="6523251" y="48128"/>
                  <a:pt x="6538056" y="52105"/>
                  <a:pt x="6553200" y="53788"/>
                </a:cubicBezTo>
                <a:cubicBezTo>
                  <a:pt x="6591923" y="58091"/>
                  <a:pt x="6630894" y="59765"/>
                  <a:pt x="6669741" y="62753"/>
                </a:cubicBezTo>
                <a:cubicBezTo>
                  <a:pt x="6927534" y="127196"/>
                  <a:pt x="6717741" y="77992"/>
                  <a:pt x="7395882" y="62753"/>
                </a:cubicBezTo>
                <a:cubicBezTo>
                  <a:pt x="7431856" y="61945"/>
                  <a:pt x="7467600" y="56776"/>
                  <a:pt x="7503459" y="53788"/>
                </a:cubicBezTo>
                <a:cubicBezTo>
                  <a:pt x="7532920" y="43967"/>
                  <a:pt x="7549264" y="33858"/>
                  <a:pt x="7584141" y="53788"/>
                </a:cubicBezTo>
                <a:cubicBezTo>
                  <a:pt x="7592346" y="58476"/>
                  <a:pt x="7588880" y="72230"/>
                  <a:pt x="7593106" y="80682"/>
                </a:cubicBezTo>
                <a:cubicBezTo>
                  <a:pt x="7604415" y="103301"/>
                  <a:pt x="7612288" y="108829"/>
                  <a:pt x="7628965" y="125506"/>
                </a:cubicBezTo>
                <a:cubicBezTo>
                  <a:pt x="7634941" y="143435"/>
                  <a:pt x="7636410" y="163569"/>
                  <a:pt x="7646894" y="179294"/>
                </a:cubicBezTo>
                <a:cubicBezTo>
                  <a:pt x="7663068" y="203555"/>
                  <a:pt x="7671378" y="213609"/>
                  <a:pt x="7682753" y="242047"/>
                </a:cubicBezTo>
                <a:cubicBezTo>
                  <a:pt x="7689772" y="259594"/>
                  <a:pt x="7694706" y="277906"/>
                  <a:pt x="7700682" y="295835"/>
                </a:cubicBezTo>
                <a:lnTo>
                  <a:pt x="7709647" y="322729"/>
                </a:lnTo>
                <a:cubicBezTo>
                  <a:pt x="7712635" y="331694"/>
                  <a:pt x="7716320" y="340456"/>
                  <a:pt x="7718612" y="349623"/>
                </a:cubicBezTo>
                <a:cubicBezTo>
                  <a:pt x="7721600" y="361576"/>
                  <a:pt x="7722724" y="374157"/>
                  <a:pt x="7727577" y="385482"/>
                </a:cubicBezTo>
                <a:cubicBezTo>
                  <a:pt x="7731821" y="395385"/>
                  <a:pt x="7741130" y="402530"/>
                  <a:pt x="7745506" y="412376"/>
                </a:cubicBezTo>
                <a:cubicBezTo>
                  <a:pt x="7776683" y="482526"/>
                  <a:pt x="7752932" y="446095"/>
                  <a:pt x="7772400" y="510988"/>
                </a:cubicBezTo>
                <a:cubicBezTo>
                  <a:pt x="7777024" y="526401"/>
                  <a:pt x="7785705" y="540398"/>
                  <a:pt x="7790329" y="555811"/>
                </a:cubicBezTo>
                <a:cubicBezTo>
                  <a:pt x="7811477" y="626304"/>
                  <a:pt x="7783721" y="577277"/>
                  <a:pt x="7817224" y="627529"/>
                </a:cubicBezTo>
                <a:cubicBezTo>
                  <a:pt x="7820212" y="642470"/>
                  <a:pt x="7822179" y="657653"/>
                  <a:pt x="7826188" y="672353"/>
                </a:cubicBezTo>
                <a:cubicBezTo>
                  <a:pt x="7831161" y="690586"/>
                  <a:pt x="7844118" y="726141"/>
                  <a:pt x="7844118" y="726141"/>
                </a:cubicBezTo>
                <a:cubicBezTo>
                  <a:pt x="7847106" y="753035"/>
                  <a:pt x="7850390" y="779898"/>
                  <a:pt x="7853082" y="806823"/>
                </a:cubicBezTo>
                <a:cubicBezTo>
                  <a:pt x="7864305" y="919052"/>
                  <a:pt x="7851208" y="872918"/>
                  <a:pt x="7871012" y="932329"/>
                </a:cubicBezTo>
                <a:cubicBezTo>
                  <a:pt x="7874000" y="959223"/>
                  <a:pt x="7875529" y="986320"/>
                  <a:pt x="7879977" y="1013011"/>
                </a:cubicBezTo>
                <a:cubicBezTo>
                  <a:pt x="7881531" y="1022332"/>
                  <a:pt x="7886891" y="1030681"/>
                  <a:pt x="7888941" y="1039906"/>
                </a:cubicBezTo>
                <a:cubicBezTo>
                  <a:pt x="7892884" y="1057650"/>
                  <a:pt x="7893963" y="1075950"/>
                  <a:pt x="7897906" y="1093694"/>
                </a:cubicBezTo>
                <a:cubicBezTo>
                  <a:pt x="7899956" y="1102919"/>
                  <a:pt x="7904579" y="1111421"/>
                  <a:pt x="7906871" y="1120588"/>
                </a:cubicBezTo>
                <a:cubicBezTo>
                  <a:pt x="7925359" y="1194539"/>
                  <a:pt x="7906392" y="1136845"/>
                  <a:pt x="7924800" y="1201270"/>
                </a:cubicBezTo>
                <a:cubicBezTo>
                  <a:pt x="7927396" y="1210356"/>
                  <a:pt x="7927862" y="1220785"/>
                  <a:pt x="7933765" y="1228164"/>
                </a:cubicBezTo>
                <a:cubicBezTo>
                  <a:pt x="7949243" y="1247512"/>
                  <a:pt x="7974984" y="1249675"/>
                  <a:pt x="7996518" y="1255059"/>
                </a:cubicBezTo>
                <a:cubicBezTo>
                  <a:pt x="8035365" y="1252071"/>
                  <a:pt x="8074574" y="1252171"/>
                  <a:pt x="8113059" y="1246094"/>
                </a:cubicBezTo>
                <a:cubicBezTo>
                  <a:pt x="8232597" y="1227219"/>
                  <a:pt x="8138000" y="1228164"/>
                  <a:pt x="8175812" y="122816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395536" y="3541608"/>
            <a:ext cx="8748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395536" y="4405704"/>
            <a:ext cx="8748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115616" y="2893536"/>
            <a:ext cx="0" cy="22322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2699792" y="2874855"/>
            <a:ext cx="0" cy="22322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4355976" y="2893536"/>
            <a:ext cx="0" cy="22322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6084168" y="2893536"/>
            <a:ext cx="0" cy="22322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7524328" y="2874855"/>
            <a:ext cx="0" cy="22322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82903" y="5830609"/>
            <a:ext cx="79781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We can interpret the value as 1 or 0 whether or not the value exceeds some threshold. This is digitalization. 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09470" y="521003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0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93646" y="517062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1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878022" y="5166188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1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328061" y="5128208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1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149830" y="5197792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0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603585" y="1433695"/>
            <a:ext cx="7965178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Voltage in CPU and concavo-convex in CD-ROM are physical phenomena or material. These values/shapes change continuously and not digitalized like 0 and 1.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710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What are digita</a:t>
            </a:r>
            <a:r>
              <a:rPr lang="en-US" altLang="ja-JP" dirty="0"/>
              <a:t>l computers?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28800"/>
            <a:ext cx="8118030" cy="4419600"/>
          </a:xfrm>
        </p:spPr>
        <p:txBody>
          <a:bodyPr/>
          <a:lstStyle/>
          <a:p>
            <a:r>
              <a:rPr kumimoji="1" lang="en-US" altLang="ja-JP" dirty="0"/>
              <a:t>What are digital computers?</a:t>
            </a:r>
          </a:p>
          <a:p>
            <a:pPr lvl="1"/>
            <a:r>
              <a:rPr kumimoji="1" lang="en-US" altLang="ja-JP" dirty="0"/>
              <a:t>Machines for computation by using finitely </a:t>
            </a:r>
            <a:r>
              <a:rPr lang="en-US" altLang="ja-JP" dirty="0"/>
              <a:t>many </a:t>
            </a:r>
            <a:r>
              <a:rPr kumimoji="1" lang="en-US" altLang="ja-JP" dirty="0"/>
              <a:t>kinds of symbols (typically 0 and 1).</a:t>
            </a:r>
          </a:p>
          <a:p>
            <a:r>
              <a:rPr kumimoji="1" lang="en-US" altLang="ja-JP" dirty="0"/>
              <a:t> </a:t>
            </a:r>
            <a:r>
              <a:rPr lang="en-US" altLang="ja-JP" dirty="0"/>
              <a:t>What is computation?</a:t>
            </a:r>
          </a:p>
          <a:p>
            <a:pPr lvl="1"/>
            <a:r>
              <a:rPr kumimoji="1" lang="en-US" altLang="ja-JP" dirty="0"/>
              <a:t>It was difficult to define what is computation. In 1930’s, it was one of the problems considered </a:t>
            </a:r>
            <a:r>
              <a:rPr lang="en-US" altLang="ja-JP" dirty="0"/>
              <a:t>by mathematicians.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2DA72-E1DA-6445-B2B0-8C8192A4D2E7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457200"/>
            <a:ext cx="80010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What are digital computers?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339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Origin of computer science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6386" name="テキスト ボックス 8"/>
          <p:cNvSpPr txBox="1">
            <a:spLocks noChangeArrowheads="1"/>
          </p:cNvSpPr>
          <p:nvPr/>
        </p:nvSpPr>
        <p:spPr bwMode="auto">
          <a:xfrm>
            <a:off x="840170" y="5459622"/>
            <a:ext cx="7085187" cy="1200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Kurt Gödel</a:t>
            </a:r>
            <a:r>
              <a:rPr lang="ja-JP" altLang="en-US" sz="2400" dirty="0"/>
              <a:t> </a:t>
            </a:r>
            <a:r>
              <a:rPr lang="en-US" altLang="ja-JP" sz="2400" dirty="0"/>
              <a:t>: 1906-1978, logician in Czech Republic</a:t>
            </a:r>
          </a:p>
          <a:p>
            <a:r>
              <a:rPr lang="en-US" altLang="ja-JP" sz="2400" dirty="0"/>
              <a:t>Alonzo Church : 1903-1995</a:t>
            </a:r>
            <a:r>
              <a:rPr lang="ja-JP" altLang="en-US" sz="2400" dirty="0"/>
              <a:t>、</a:t>
            </a:r>
            <a:r>
              <a:rPr lang="en-US" altLang="ja-JP" sz="2400" dirty="0"/>
              <a:t>logician in US</a:t>
            </a:r>
          </a:p>
          <a:p>
            <a:r>
              <a:rPr lang="en-US" altLang="ja-JP" sz="2400" dirty="0"/>
              <a:t>Alan Turing : 1912-1954, mathematician in UK</a:t>
            </a:r>
          </a:p>
        </p:txBody>
      </p:sp>
      <p:sp>
        <p:nvSpPr>
          <p:cNvPr id="16387" name="正方形/長方形 5"/>
          <p:cNvSpPr>
            <a:spLocks noChangeArrowheads="1"/>
          </p:cNvSpPr>
          <p:nvPr/>
        </p:nvSpPr>
        <p:spPr bwMode="auto">
          <a:xfrm>
            <a:off x="331576" y="1676192"/>
            <a:ext cx="87101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2800" dirty="0"/>
              <a:t>“What are computable functions” was a question in 1930’s.</a:t>
            </a:r>
          </a:p>
        </p:txBody>
      </p:sp>
      <p:sp>
        <p:nvSpPr>
          <p:cNvPr id="16388" name="テキスト ボックス 5"/>
          <p:cNvSpPr txBox="1">
            <a:spLocks noChangeArrowheads="1"/>
          </p:cNvSpPr>
          <p:nvPr/>
        </p:nvSpPr>
        <p:spPr bwMode="auto">
          <a:xfrm>
            <a:off x="518676" y="2210595"/>
            <a:ext cx="8323349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(1) partial recursive function, Kurt Gödel</a:t>
            </a:r>
          </a:p>
          <a:p>
            <a:r>
              <a:rPr lang="en-US" altLang="ja-JP" dirty="0"/>
              <a:t>(2) lambda calculus, Alonzo Church</a:t>
            </a:r>
          </a:p>
          <a:p>
            <a:r>
              <a:rPr lang="en-US" altLang="ja-JP" dirty="0"/>
              <a:t>(3) Turing machine (TM), Alan Turing</a:t>
            </a:r>
          </a:p>
          <a:p>
            <a:r>
              <a:rPr lang="en-US" altLang="ja-JP" dirty="0"/>
              <a:t>It was proved that these three are equivalent </a:t>
            </a:r>
            <a:r>
              <a:rPr lang="en-US" altLang="ja-JP" dirty="0" err="1"/>
              <a:t>w.r.t</a:t>
            </a:r>
            <a:r>
              <a:rPr lang="en-US" altLang="ja-JP" dirty="0"/>
              <a:t>. the computational power.</a:t>
            </a:r>
          </a:p>
        </p:txBody>
      </p:sp>
      <p:sp>
        <p:nvSpPr>
          <p:cNvPr id="16389" name="テキスト ボックス 10"/>
          <p:cNvSpPr txBox="1">
            <a:spLocks noChangeArrowheads="1"/>
          </p:cNvSpPr>
          <p:nvPr/>
        </p:nvSpPr>
        <p:spPr bwMode="auto">
          <a:xfrm>
            <a:off x="1613718" y="4447873"/>
            <a:ext cx="686545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Nowadays it is consensus that these three are the definition of computable functions. </a:t>
            </a:r>
            <a:endParaRPr lang="ja-JP" altLang="en-US" dirty="0"/>
          </a:p>
        </p:txBody>
      </p:sp>
      <p:sp>
        <p:nvSpPr>
          <p:cNvPr id="16390" name="右矢印 8"/>
          <p:cNvSpPr>
            <a:spLocks noChangeArrowheads="1"/>
          </p:cNvSpPr>
          <p:nvPr/>
        </p:nvSpPr>
        <p:spPr bwMode="auto">
          <a:xfrm>
            <a:off x="735244" y="4543192"/>
            <a:ext cx="781674" cy="484188"/>
          </a:xfrm>
          <a:prstGeom prst="rightArrow">
            <a:avLst>
              <a:gd name="adj1" fmla="val 50000"/>
              <a:gd name="adj2" fmla="val 5002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8321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523875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Turing machine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cxnSp>
        <p:nvCxnSpPr>
          <p:cNvPr id="18434" name="直線コネクタ 7"/>
          <p:cNvCxnSpPr>
            <a:cxnSpLocks noChangeShapeType="1"/>
          </p:cNvCxnSpPr>
          <p:nvPr/>
        </p:nvCxnSpPr>
        <p:spPr bwMode="auto">
          <a:xfrm>
            <a:off x="954088" y="2411413"/>
            <a:ext cx="70373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35" name="直線コネクタ 8"/>
          <p:cNvCxnSpPr>
            <a:cxnSpLocks noChangeShapeType="1"/>
          </p:cNvCxnSpPr>
          <p:nvPr/>
        </p:nvCxnSpPr>
        <p:spPr bwMode="auto">
          <a:xfrm>
            <a:off x="960438" y="2854325"/>
            <a:ext cx="70373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36" name="直線コネクタ 12"/>
          <p:cNvCxnSpPr>
            <a:cxnSpLocks noChangeShapeType="1"/>
          </p:cNvCxnSpPr>
          <p:nvPr/>
        </p:nvCxnSpPr>
        <p:spPr bwMode="auto">
          <a:xfrm rot="5400000">
            <a:off x="941388" y="2622550"/>
            <a:ext cx="42386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37" name="直線コネクタ 13"/>
          <p:cNvCxnSpPr>
            <a:cxnSpLocks noChangeShapeType="1"/>
          </p:cNvCxnSpPr>
          <p:nvPr/>
        </p:nvCxnSpPr>
        <p:spPr bwMode="auto">
          <a:xfrm rot="5400000">
            <a:off x="1384300" y="2630488"/>
            <a:ext cx="4238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38" name="直線コネクタ 14"/>
          <p:cNvCxnSpPr>
            <a:cxnSpLocks noChangeShapeType="1"/>
          </p:cNvCxnSpPr>
          <p:nvPr/>
        </p:nvCxnSpPr>
        <p:spPr bwMode="auto">
          <a:xfrm rot="5400000">
            <a:off x="1835151" y="2616200"/>
            <a:ext cx="42386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39" name="直線コネクタ 15"/>
          <p:cNvCxnSpPr>
            <a:cxnSpLocks noChangeShapeType="1"/>
          </p:cNvCxnSpPr>
          <p:nvPr/>
        </p:nvCxnSpPr>
        <p:spPr bwMode="auto">
          <a:xfrm rot="5400000">
            <a:off x="2279651" y="2622550"/>
            <a:ext cx="42386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0" name="直線コネクタ 16"/>
          <p:cNvCxnSpPr>
            <a:cxnSpLocks noChangeShapeType="1"/>
          </p:cNvCxnSpPr>
          <p:nvPr/>
        </p:nvCxnSpPr>
        <p:spPr bwMode="auto">
          <a:xfrm rot="5400000">
            <a:off x="2724150" y="2630488"/>
            <a:ext cx="4238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1" name="直線コネクタ 17"/>
          <p:cNvCxnSpPr>
            <a:cxnSpLocks noChangeShapeType="1"/>
          </p:cNvCxnSpPr>
          <p:nvPr/>
        </p:nvCxnSpPr>
        <p:spPr bwMode="auto">
          <a:xfrm rot="5400000">
            <a:off x="3167062" y="2636838"/>
            <a:ext cx="4238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2" name="直線コネクタ 18"/>
          <p:cNvCxnSpPr>
            <a:cxnSpLocks noChangeShapeType="1"/>
          </p:cNvCxnSpPr>
          <p:nvPr/>
        </p:nvCxnSpPr>
        <p:spPr bwMode="auto">
          <a:xfrm rot="5400000">
            <a:off x="3617912" y="2636838"/>
            <a:ext cx="4238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3" name="直線コネクタ 19"/>
          <p:cNvCxnSpPr>
            <a:cxnSpLocks noChangeShapeType="1"/>
          </p:cNvCxnSpPr>
          <p:nvPr/>
        </p:nvCxnSpPr>
        <p:spPr bwMode="auto">
          <a:xfrm rot="5400000">
            <a:off x="4062412" y="2630488"/>
            <a:ext cx="4238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4" name="直線コネクタ 20"/>
          <p:cNvCxnSpPr>
            <a:cxnSpLocks noChangeShapeType="1"/>
          </p:cNvCxnSpPr>
          <p:nvPr/>
        </p:nvCxnSpPr>
        <p:spPr bwMode="auto">
          <a:xfrm rot="5400000">
            <a:off x="4498975" y="2630488"/>
            <a:ext cx="4238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5" name="直線コネクタ 21"/>
          <p:cNvCxnSpPr>
            <a:cxnSpLocks noChangeShapeType="1"/>
          </p:cNvCxnSpPr>
          <p:nvPr/>
        </p:nvCxnSpPr>
        <p:spPr bwMode="auto">
          <a:xfrm rot="5400000">
            <a:off x="4943475" y="2636838"/>
            <a:ext cx="4238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6" name="直線コネクタ 22"/>
          <p:cNvCxnSpPr>
            <a:cxnSpLocks noChangeShapeType="1"/>
          </p:cNvCxnSpPr>
          <p:nvPr/>
        </p:nvCxnSpPr>
        <p:spPr bwMode="auto">
          <a:xfrm rot="5400000">
            <a:off x="5394325" y="2636838"/>
            <a:ext cx="4238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7" name="直線コネクタ 23"/>
          <p:cNvCxnSpPr>
            <a:cxnSpLocks noChangeShapeType="1"/>
          </p:cNvCxnSpPr>
          <p:nvPr/>
        </p:nvCxnSpPr>
        <p:spPr bwMode="auto">
          <a:xfrm rot="5400000">
            <a:off x="5837237" y="2630488"/>
            <a:ext cx="4238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8" name="直線コネクタ 24"/>
          <p:cNvCxnSpPr>
            <a:cxnSpLocks noChangeShapeType="1"/>
          </p:cNvCxnSpPr>
          <p:nvPr/>
        </p:nvCxnSpPr>
        <p:spPr bwMode="auto">
          <a:xfrm rot="5400000">
            <a:off x="6281737" y="2636838"/>
            <a:ext cx="4238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9" name="直線コネクタ 25"/>
          <p:cNvCxnSpPr>
            <a:cxnSpLocks noChangeShapeType="1"/>
          </p:cNvCxnSpPr>
          <p:nvPr/>
        </p:nvCxnSpPr>
        <p:spPr bwMode="auto">
          <a:xfrm rot="5400000">
            <a:off x="6726237" y="2630488"/>
            <a:ext cx="4238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50" name="直線コネクタ 26"/>
          <p:cNvCxnSpPr>
            <a:cxnSpLocks noChangeShapeType="1"/>
          </p:cNvCxnSpPr>
          <p:nvPr/>
        </p:nvCxnSpPr>
        <p:spPr bwMode="auto">
          <a:xfrm rot="5400000">
            <a:off x="7175500" y="2630488"/>
            <a:ext cx="4238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51" name="直線コネクタ 27"/>
          <p:cNvCxnSpPr>
            <a:cxnSpLocks noChangeShapeType="1"/>
          </p:cNvCxnSpPr>
          <p:nvPr/>
        </p:nvCxnSpPr>
        <p:spPr bwMode="auto">
          <a:xfrm rot="5400000">
            <a:off x="7620000" y="2636838"/>
            <a:ext cx="4238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8452" name="正方形/長方形 28"/>
          <p:cNvSpPr>
            <a:spLocks noChangeArrowheads="1"/>
          </p:cNvSpPr>
          <p:nvPr/>
        </p:nvSpPr>
        <p:spPr bwMode="auto">
          <a:xfrm>
            <a:off x="3712432" y="3590925"/>
            <a:ext cx="1728300" cy="595313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altLang="ja-JP" sz="2800" dirty="0"/>
              <a:t>Controller</a:t>
            </a:r>
            <a:endParaRPr lang="ja-JP" altLang="en-US" sz="2800" dirty="0"/>
          </a:p>
        </p:txBody>
      </p:sp>
      <p:sp>
        <p:nvSpPr>
          <p:cNvPr id="18453" name="下矢印 29"/>
          <p:cNvSpPr>
            <a:spLocks noChangeArrowheads="1"/>
          </p:cNvSpPr>
          <p:nvPr/>
        </p:nvSpPr>
        <p:spPr bwMode="auto">
          <a:xfrm rot="10800000">
            <a:off x="4346575" y="2847975"/>
            <a:ext cx="265113" cy="742950"/>
          </a:xfrm>
          <a:prstGeom prst="downArrow">
            <a:avLst>
              <a:gd name="adj1" fmla="val 50000"/>
              <a:gd name="adj2" fmla="val 5004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54" name="テキスト ボックス 30"/>
          <p:cNvSpPr txBox="1">
            <a:spLocks noChangeArrowheads="1"/>
          </p:cNvSpPr>
          <p:nvPr/>
        </p:nvSpPr>
        <p:spPr bwMode="auto">
          <a:xfrm>
            <a:off x="747713" y="4945063"/>
            <a:ext cx="789146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Controller reads the symbol pointed by the header and rewrite the symbol and move to the left or to the right following a rule for the state and the symbol. If there are no such rule, the machine stops. </a:t>
            </a:r>
          </a:p>
        </p:txBody>
      </p:sp>
      <p:sp>
        <p:nvSpPr>
          <p:cNvPr id="18455" name="テキスト ボックス 31"/>
          <p:cNvSpPr txBox="1">
            <a:spLocks noChangeArrowheads="1"/>
          </p:cNvSpPr>
          <p:nvPr/>
        </p:nvSpPr>
        <p:spPr bwMode="auto">
          <a:xfrm>
            <a:off x="5526158" y="3193957"/>
            <a:ext cx="312489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Controller can take finitely many states.</a:t>
            </a:r>
            <a:endParaRPr lang="ja-JP" altLang="en-US" dirty="0"/>
          </a:p>
        </p:txBody>
      </p:sp>
      <p:sp>
        <p:nvSpPr>
          <p:cNvPr id="18456" name="テキスト ボックス 24"/>
          <p:cNvSpPr txBox="1">
            <a:spLocks noChangeArrowheads="1"/>
          </p:cNvSpPr>
          <p:nvPr/>
        </p:nvSpPr>
        <p:spPr bwMode="auto">
          <a:xfrm>
            <a:off x="293295" y="3039887"/>
            <a:ext cx="343066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Rewrite symbols which consist of finitely many kinds of symbols on the tape. </a:t>
            </a:r>
            <a:endParaRPr lang="ja-JP" altLang="en-US" dirty="0"/>
          </a:p>
        </p:txBody>
      </p:sp>
      <p:sp>
        <p:nvSpPr>
          <p:cNvPr id="18457" name="テキスト ボックス 25"/>
          <p:cNvSpPr txBox="1">
            <a:spLocks noChangeArrowheads="1"/>
          </p:cNvSpPr>
          <p:nvPr/>
        </p:nvSpPr>
        <p:spPr bwMode="auto">
          <a:xfrm>
            <a:off x="3663572" y="4235403"/>
            <a:ext cx="36353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(corresponding to CPU)</a:t>
            </a:r>
            <a:endParaRPr lang="ja-JP" altLang="en-US" dirty="0"/>
          </a:p>
        </p:txBody>
      </p:sp>
      <p:sp>
        <p:nvSpPr>
          <p:cNvPr id="18458" name="テキスト ボックス 26"/>
          <p:cNvSpPr txBox="1">
            <a:spLocks noChangeArrowheads="1"/>
          </p:cNvSpPr>
          <p:nvPr/>
        </p:nvSpPr>
        <p:spPr bwMode="auto">
          <a:xfrm>
            <a:off x="744589" y="1800156"/>
            <a:ext cx="78430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A tape of infinite length (corresponding to memory)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8061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523875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What Turing machines can do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22530" name="テキスト ボックス 32"/>
          <p:cNvSpPr txBox="1">
            <a:spLocks noChangeArrowheads="1"/>
          </p:cNvSpPr>
          <p:nvPr/>
        </p:nvSpPr>
        <p:spPr bwMode="auto">
          <a:xfrm>
            <a:off x="556453" y="1873552"/>
            <a:ext cx="834883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Input: Symbols on the tape when TM starts </a:t>
            </a:r>
          </a:p>
          <a:p>
            <a:r>
              <a:rPr lang="en-US" altLang="ja-JP" dirty="0"/>
              <a:t>Output: Symbols on the tape when TM stops </a:t>
            </a:r>
          </a:p>
        </p:txBody>
      </p:sp>
      <p:sp>
        <p:nvSpPr>
          <p:cNvPr id="22531" name="テキスト ボックス 35"/>
          <p:cNvSpPr txBox="1">
            <a:spLocks noChangeArrowheads="1"/>
          </p:cNvSpPr>
          <p:nvPr/>
        </p:nvSpPr>
        <p:spPr bwMode="auto">
          <a:xfrm>
            <a:off x="658672" y="4472685"/>
            <a:ext cx="7964487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Examples of computable numbers:</a:t>
            </a:r>
          </a:p>
          <a:p>
            <a:r>
              <a:rPr lang="en-US" altLang="ja-JP" dirty="0"/>
              <a:t>     π</a:t>
            </a:r>
            <a:r>
              <a:rPr lang="ja-JP" altLang="en-US" dirty="0"/>
              <a:t> </a:t>
            </a:r>
            <a:r>
              <a:rPr lang="en-US" altLang="ja-JP" dirty="0"/>
              <a:t> 3.1415926535….</a:t>
            </a:r>
          </a:p>
          <a:p>
            <a:r>
              <a:rPr lang="en-US" altLang="ja-JP" dirty="0"/>
              <a:t>     </a:t>
            </a:r>
            <a:r>
              <a:rPr lang="en-US" altLang="ja-JP" i="1" dirty="0"/>
              <a:t>e </a:t>
            </a:r>
            <a:r>
              <a:rPr lang="ja-JP" altLang="en-US" dirty="0"/>
              <a:t> </a:t>
            </a:r>
            <a:r>
              <a:rPr lang="en-US" altLang="ja-JP" dirty="0"/>
              <a:t>2.718281828…..</a:t>
            </a:r>
          </a:p>
          <a:p>
            <a:r>
              <a:rPr lang="en-US" altLang="ja-JP" dirty="0"/>
              <a:t>Intuitively, numbers for which some algorithm exists are computable.</a:t>
            </a:r>
            <a:endParaRPr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614991" y="3007001"/>
            <a:ext cx="685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The set of real numbers that are computable is </a:t>
            </a:r>
            <a:r>
              <a:rPr lang="en-US" altLang="ja-JP" sz="2800" dirty="0" err="1"/>
              <a:t>countably</a:t>
            </a:r>
            <a:r>
              <a:rPr lang="en-US" altLang="ja-JP" sz="2800" dirty="0"/>
              <a:t> infinite, because the controller and the tape can take </a:t>
            </a:r>
            <a:r>
              <a:rPr lang="en-US" altLang="ja-JP" sz="2800" dirty="0" err="1"/>
              <a:t>countably</a:t>
            </a:r>
            <a:r>
              <a:rPr lang="en-US" altLang="ja-JP" sz="2800" dirty="0"/>
              <a:t> infinite states. </a:t>
            </a:r>
          </a:p>
        </p:txBody>
      </p:sp>
    </p:spTree>
    <p:extLst>
      <p:ext uri="{BB962C8B-B14F-4D97-AF65-F5344CB8AC3E}">
        <p14:creationId xmlns:p14="http://schemas.microsoft.com/office/powerpoint/2010/main" val="2811023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523875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Universal Turing machine (1)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24578" name="テキスト ボックス 4"/>
          <p:cNvSpPr txBox="1">
            <a:spLocks noChangeArrowheads="1"/>
          </p:cNvSpPr>
          <p:nvPr/>
        </p:nvSpPr>
        <p:spPr bwMode="auto">
          <a:xfrm>
            <a:off x="874713" y="1881188"/>
            <a:ext cx="76073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Each TM is a computer that does some specified computation.</a:t>
            </a:r>
          </a:p>
          <a:p>
            <a:r>
              <a:rPr lang="en-US" altLang="ja-JP" dirty="0"/>
              <a:t>   TM that computes π</a:t>
            </a:r>
          </a:p>
          <a:p>
            <a:r>
              <a:rPr lang="en-US" altLang="ja-JP" dirty="0"/>
              <a:t>   TM that computes </a:t>
            </a:r>
            <a:r>
              <a:rPr lang="en-US" altLang="ja-JP" i="1" dirty="0"/>
              <a:t>e</a:t>
            </a:r>
          </a:p>
          <a:p>
            <a:r>
              <a:rPr lang="en-US" altLang="ja-JP" dirty="0"/>
              <a:t>   </a:t>
            </a:r>
            <a:r>
              <a:rPr lang="is-IS" altLang="ja-JP" dirty="0"/>
              <a:t>…</a:t>
            </a:r>
          </a:p>
          <a:p>
            <a:r>
              <a:rPr lang="is-IS" altLang="ja-JP" dirty="0"/>
              <a:t>We’d like to compute them in one machine.</a:t>
            </a:r>
          </a:p>
        </p:txBody>
      </p:sp>
      <p:sp>
        <p:nvSpPr>
          <p:cNvPr id="24579" name="下矢印 5"/>
          <p:cNvSpPr>
            <a:spLocks noChangeArrowheads="1"/>
          </p:cNvSpPr>
          <p:nvPr/>
        </p:nvSpPr>
        <p:spPr bwMode="auto">
          <a:xfrm>
            <a:off x="3962400" y="4669367"/>
            <a:ext cx="484188" cy="979488"/>
          </a:xfrm>
          <a:prstGeom prst="downArrow">
            <a:avLst>
              <a:gd name="adj1" fmla="val 50000"/>
              <a:gd name="adj2" fmla="val 5010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80" name="テキスト ボックス 6"/>
          <p:cNvSpPr txBox="1">
            <a:spLocks noChangeArrowheads="1"/>
          </p:cNvSpPr>
          <p:nvPr/>
        </p:nvSpPr>
        <p:spPr bwMode="auto">
          <a:xfrm>
            <a:off x="3090858" y="5778500"/>
            <a:ext cx="22025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Universal TM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9770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523875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Universal Turing machine (2)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26626" name="テキスト ボックス 2"/>
          <p:cNvSpPr txBox="1">
            <a:spLocks noChangeArrowheads="1"/>
          </p:cNvSpPr>
          <p:nvPr/>
        </p:nvSpPr>
        <p:spPr bwMode="auto">
          <a:xfrm>
            <a:off x="1014413" y="1825625"/>
            <a:ext cx="67818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A universal TM is one that simulates any TM.</a:t>
            </a:r>
          </a:p>
          <a:p>
            <a:r>
              <a:rPr lang="en-US" altLang="ja-JP" dirty="0"/>
              <a:t>Initial symbols on the tape: </a:t>
            </a:r>
          </a:p>
          <a:p>
            <a:r>
              <a:rPr lang="en-US" altLang="ja-JP" dirty="0"/>
              <a:t>      Rules of the TM we simulate (</a:t>
            </a:r>
            <a:r>
              <a:rPr lang="en-US" altLang="ja-JP" u="sng" dirty="0"/>
              <a:t>encoded by some sequence of symbols</a:t>
            </a:r>
            <a:r>
              <a:rPr lang="en-US" altLang="ja-JP" dirty="0"/>
              <a:t>)</a:t>
            </a:r>
          </a:p>
        </p:txBody>
      </p:sp>
      <p:sp>
        <p:nvSpPr>
          <p:cNvPr id="26627" name="テキスト ボックス 3"/>
          <p:cNvSpPr txBox="1">
            <a:spLocks noChangeArrowheads="1"/>
          </p:cNvSpPr>
          <p:nvPr/>
        </p:nvSpPr>
        <p:spPr bwMode="auto">
          <a:xfrm>
            <a:off x="658855" y="3954985"/>
            <a:ext cx="757319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Digital computers have computational power equivalent to a universal TM.</a:t>
            </a:r>
          </a:p>
          <a:p>
            <a:r>
              <a:rPr lang="en-US" altLang="ja-JP" dirty="0"/>
              <a:t>By writing a suitable program, we can simulate any digital computer. </a:t>
            </a:r>
          </a:p>
          <a:p>
            <a:r>
              <a:rPr lang="en-US" altLang="ja-JP" dirty="0"/>
              <a:t>(This implies that all the digital computers are equivalent </a:t>
            </a:r>
            <a:r>
              <a:rPr lang="en-US" altLang="ja-JP" dirty="0" err="1"/>
              <a:t>w.r.t</a:t>
            </a:r>
            <a:r>
              <a:rPr lang="en-US" altLang="ja-JP" dirty="0"/>
              <a:t>. the computational power. )</a:t>
            </a:r>
          </a:p>
        </p:txBody>
      </p:sp>
    </p:spTree>
    <p:extLst>
      <p:ext uri="{BB962C8B-B14F-4D97-AF65-F5344CB8AC3E}">
        <p14:creationId xmlns:p14="http://schemas.microsoft.com/office/powerpoint/2010/main" val="24114948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523875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Universal Turing machine (3)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28674" name="テキスト ボックス 2"/>
          <p:cNvSpPr txBox="1">
            <a:spLocks noChangeArrowheads="1"/>
          </p:cNvSpPr>
          <p:nvPr/>
        </p:nvSpPr>
        <p:spPr bwMode="auto">
          <a:xfrm>
            <a:off x="709613" y="1944688"/>
            <a:ext cx="77184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We can do any (computable) computation by giving  sequence of symbols, which encodes some TM, on the initial tape on a universal TM.</a:t>
            </a:r>
          </a:p>
        </p:txBody>
      </p:sp>
      <p:sp>
        <p:nvSpPr>
          <p:cNvPr id="28675" name="テキスト ボックス 4"/>
          <p:cNvSpPr txBox="1">
            <a:spLocks noChangeArrowheads="1"/>
          </p:cNvSpPr>
          <p:nvPr/>
        </p:nvSpPr>
        <p:spPr bwMode="auto">
          <a:xfrm>
            <a:off x="729664" y="4132440"/>
            <a:ext cx="778770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John von Neumann considered von Neumann architecture (or stored-program computer) influenced by the paper by Alan Turing.</a:t>
            </a:r>
          </a:p>
        </p:txBody>
      </p:sp>
    </p:spTree>
    <p:extLst>
      <p:ext uri="{BB962C8B-B14F-4D97-AF65-F5344CB8AC3E}">
        <p14:creationId xmlns:p14="http://schemas.microsoft.com/office/powerpoint/2010/main" val="3456570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Self 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366853"/>
          </a:xfrm>
        </p:spPr>
        <p:txBody>
          <a:bodyPr/>
          <a:lstStyle/>
          <a:p>
            <a:r>
              <a:rPr lang="en-US" altLang="ja-JP" dirty="0"/>
              <a:t>Isao Sasano, Professor, Department of Computer Science and Engineering, College of Engineering, Shibaura Institute of Technology.</a:t>
            </a:r>
          </a:p>
          <a:p>
            <a:r>
              <a:rPr lang="en-US" altLang="ja-JP" dirty="0"/>
              <a:t>Ph.D. (March 2002, University of Tokyo) (The thesis is about program transformations.)</a:t>
            </a:r>
          </a:p>
          <a:p>
            <a:r>
              <a:rPr lang="en-US" altLang="ja-JP" dirty="0"/>
              <a:t>My current research is in programming languages (in particular, tools for programming support).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2DA72-E1DA-6445-B2B0-8C8192A4D2E7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457200"/>
            <a:ext cx="80010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Self introduction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31211" y="5712977"/>
            <a:ext cx="6486074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/>
              <a:t>I introduce computer science from the view point of programming languages. 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9724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8335" y="133675"/>
            <a:ext cx="8370355" cy="149787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Principles of information processing on digital computers (again)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20482" name="テキスト ボックス 25"/>
          <p:cNvSpPr txBox="1">
            <a:spLocks noChangeArrowheads="1"/>
          </p:cNvSpPr>
          <p:nvPr/>
        </p:nvSpPr>
        <p:spPr bwMode="auto">
          <a:xfrm>
            <a:off x="411139" y="1853782"/>
            <a:ext cx="8375650" cy="483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(1) Represent the information to process by a sequence of symbols taken from a finite set of symbols (not necessarily 0 and 1).</a:t>
            </a:r>
            <a:r>
              <a:rPr lang="ja-JP" altLang="en-US" dirty="0"/>
              <a:t> </a:t>
            </a:r>
            <a:endParaRPr lang="en-US" altLang="ja-JP" dirty="0"/>
          </a:p>
          <a:p>
            <a:r>
              <a:rPr lang="en-US" altLang="ja-JP" dirty="0"/>
              <a:t>(2) Process the sequence by a program (which is also a sequence of symbols).</a:t>
            </a:r>
          </a:p>
          <a:p>
            <a:endParaRPr lang="en-US" altLang="ja-JP" dirty="0"/>
          </a:p>
          <a:p>
            <a:r>
              <a:rPr lang="en-US" altLang="ja-JP" dirty="0"/>
              <a:t>(Cf.) </a:t>
            </a:r>
            <a:r>
              <a:rPr lang="en-US" altLang="ja-JP" dirty="0" err="1"/>
              <a:t>Godel</a:t>
            </a:r>
            <a:r>
              <a:rPr lang="en-US" altLang="ja-JP" dirty="0"/>
              <a:t> numbers --- all the logical expressions can be expressed by natural numbers (which was used for proving the incompleteness theorem). </a:t>
            </a:r>
          </a:p>
          <a:p>
            <a:r>
              <a:rPr lang="en-US" altLang="ja-JP" dirty="0"/>
              <a:t>Nowadays this idea is used not only for logical expressions. </a:t>
            </a:r>
          </a:p>
        </p:txBody>
      </p:sp>
    </p:spTree>
    <p:extLst>
      <p:ext uri="{BB962C8B-B14F-4D97-AF65-F5344CB8AC3E}">
        <p14:creationId xmlns:p14="http://schemas.microsoft.com/office/powerpoint/2010/main" val="3295938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523875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What Turing machines cannot do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0722" name="テキスト ボックス 4"/>
          <p:cNvSpPr txBox="1">
            <a:spLocks noChangeArrowheads="1"/>
          </p:cNvSpPr>
          <p:nvPr/>
        </p:nvSpPr>
        <p:spPr bwMode="auto">
          <a:xfrm>
            <a:off x="1073150" y="2106613"/>
            <a:ext cx="71818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There does not exist a TM that judges whether or not some Turing machine halts with some tape. </a:t>
            </a:r>
          </a:p>
        </p:txBody>
      </p:sp>
      <p:sp>
        <p:nvSpPr>
          <p:cNvPr id="30723" name="テキスト ボックス 5"/>
          <p:cNvSpPr txBox="1">
            <a:spLocks noChangeArrowheads="1"/>
          </p:cNvSpPr>
          <p:nvPr/>
        </p:nvSpPr>
        <p:spPr bwMode="auto">
          <a:xfrm>
            <a:off x="593127" y="4567137"/>
            <a:ext cx="68341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There does not exist a C program that judges whether or not some given C program halts. </a:t>
            </a:r>
          </a:p>
        </p:txBody>
      </p:sp>
      <p:sp>
        <p:nvSpPr>
          <p:cNvPr id="30724" name="テキスト ボックス 6"/>
          <p:cNvSpPr txBox="1">
            <a:spLocks noChangeArrowheads="1"/>
          </p:cNvSpPr>
          <p:nvPr/>
        </p:nvSpPr>
        <p:spPr bwMode="auto">
          <a:xfrm>
            <a:off x="385172" y="3853058"/>
            <a:ext cx="8560456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A typical example that actual digital computers cannot do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2936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467883" y="523875"/>
            <a:ext cx="8402787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(Cf.) Halting problem and compilers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2770" name="テキスト ボックス 5"/>
          <p:cNvSpPr txBox="1">
            <a:spLocks noChangeArrowheads="1"/>
          </p:cNvSpPr>
          <p:nvPr/>
        </p:nvSpPr>
        <p:spPr bwMode="auto">
          <a:xfrm>
            <a:off x="761410" y="1842832"/>
            <a:ext cx="3032125" cy="138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 i=1;</a:t>
            </a:r>
          </a:p>
          <a:p>
            <a:r>
              <a:rPr lang="en-US" altLang="ja-JP"/>
              <a:t> </a:t>
            </a:r>
            <a:r>
              <a:rPr lang="en-US" altLang="ja-JP" b="1"/>
              <a:t>while</a:t>
            </a:r>
            <a:r>
              <a:rPr lang="en-US" altLang="ja-JP"/>
              <a:t> (i != 0) i = 2;</a:t>
            </a:r>
          </a:p>
          <a:p>
            <a:r>
              <a:rPr lang="en-US" altLang="ja-JP"/>
              <a:t> printf (“%d”, i);</a:t>
            </a:r>
            <a:endParaRPr lang="ja-JP" altLang="en-US"/>
          </a:p>
        </p:txBody>
      </p:sp>
      <p:sp>
        <p:nvSpPr>
          <p:cNvPr id="32772" name="テキスト ボックス 7"/>
          <p:cNvSpPr txBox="1">
            <a:spLocks noChangeArrowheads="1"/>
          </p:cNvSpPr>
          <p:nvPr/>
        </p:nvSpPr>
        <p:spPr bwMode="auto">
          <a:xfrm>
            <a:off x="631801" y="3255939"/>
            <a:ext cx="781873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Some people may consider it is convenient if compilers show warnings if the program contains while loops of the above kind. </a:t>
            </a:r>
          </a:p>
          <a:p>
            <a:r>
              <a:rPr lang="en-US" altLang="ja-JP" dirty="0"/>
              <a:t>This is impossible in general, so compilers do not (cannot) provide such functionality. </a:t>
            </a:r>
            <a:endParaRPr lang="ja-JP" altLang="en-US" dirty="0"/>
          </a:p>
        </p:txBody>
      </p:sp>
      <p:sp>
        <p:nvSpPr>
          <p:cNvPr id="32773" name="テキスト ボックス 8"/>
          <p:cNvSpPr txBox="1">
            <a:spLocks noChangeArrowheads="1"/>
          </p:cNvSpPr>
          <p:nvPr/>
        </p:nvSpPr>
        <p:spPr bwMode="auto">
          <a:xfrm>
            <a:off x="631306" y="5635161"/>
            <a:ext cx="801974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(If a compiler could judge whether or not any given while loop halts, we have solved the halting problem.)</a:t>
            </a:r>
            <a:endParaRPr lang="ja-JP" altLang="en-US" dirty="0"/>
          </a:p>
        </p:txBody>
      </p:sp>
      <p:sp>
        <p:nvSpPr>
          <p:cNvPr id="32774" name="正方形/長方形 9"/>
          <p:cNvSpPr>
            <a:spLocks noChangeArrowheads="1"/>
          </p:cNvSpPr>
          <p:nvPr/>
        </p:nvSpPr>
        <p:spPr bwMode="auto">
          <a:xfrm>
            <a:off x="4017111" y="2017365"/>
            <a:ext cx="415650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ja-JP" sz="2800" dirty="0"/>
              <a:t>This segment of C program does not halt forever.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599689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523875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Programming languages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4818" name="正方形/長方形 3"/>
          <p:cNvSpPr>
            <a:spLocks noChangeArrowheads="1"/>
          </p:cNvSpPr>
          <p:nvPr/>
        </p:nvSpPr>
        <p:spPr bwMode="auto">
          <a:xfrm>
            <a:off x="695325" y="2152650"/>
            <a:ext cx="77851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800" dirty="0"/>
              <a:t>We say a programming language is </a:t>
            </a:r>
            <a:r>
              <a:rPr lang="en-US" altLang="ja-JP" sz="2800" i="1" dirty="0"/>
              <a:t>Turing complete </a:t>
            </a:r>
            <a:r>
              <a:rPr lang="en-US" altLang="ja-JP" sz="2800" dirty="0"/>
              <a:t>if it can describe any Turing machine. Usual programming languages (such as C, Java, Ruby, and so on) are Turing complete. Usual programming languages are equivalent </a:t>
            </a:r>
            <a:r>
              <a:rPr lang="en-US" altLang="ja-JP" sz="2800" dirty="0" err="1"/>
              <a:t>w.r.t</a:t>
            </a:r>
            <a:r>
              <a:rPr lang="en-US" altLang="ja-JP" sz="2800" dirty="0"/>
              <a:t>. description power.</a:t>
            </a:r>
          </a:p>
        </p:txBody>
      </p:sp>
    </p:spTree>
    <p:extLst>
      <p:ext uri="{BB962C8B-B14F-4D97-AF65-F5344CB8AC3E}">
        <p14:creationId xmlns:p14="http://schemas.microsoft.com/office/powerpoint/2010/main" val="32318720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523875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Programming languages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6866" name="テキスト ボックス 2"/>
          <p:cNvSpPr txBox="1">
            <a:spLocks noChangeArrowheads="1"/>
          </p:cNvSpPr>
          <p:nvPr/>
        </p:nvSpPr>
        <p:spPr bwMode="auto">
          <a:xfrm>
            <a:off x="815975" y="1838325"/>
            <a:ext cx="73072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There are various kinds of programming languages. We use some suitable language for each application. </a:t>
            </a:r>
          </a:p>
        </p:txBody>
      </p:sp>
      <p:sp>
        <p:nvSpPr>
          <p:cNvPr id="36867" name="正方形/長方形 3"/>
          <p:cNvSpPr>
            <a:spLocks noChangeArrowheads="1"/>
          </p:cNvSpPr>
          <p:nvPr/>
        </p:nvSpPr>
        <p:spPr bwMode="auto">
          <a:xfrm>
            <a:off x="751435" y="3259053"/>
            <a:ext cx="273685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Machine language</a:t>
            </a:r>
          </a:p>
          <a:p>
            <a:r>
              <a:rPr lang="en-US" altLang="ja-JP" dirty="0"/>
              <a:t>Assembly language</a:t>
            </a:r>
            <a:endParaRPr lang="en-US" altLang="ja-JP" sz="2400" dirty="0"/>
          </a:p>
          <a:p>
            <a:r>
              <a:rPr lang="en-US" altLang="ja-JP" sz="2400" dirty="0"/>
              <a:t>Fortran</a:t>
            </a:r>
          </a:p>
          <a:p>
            <a:r>
              <a:rPr lang="en-US" altLang="ja-JP" sz="2400" dirty="0"/>
              <a:t>Lisp</a:t>
            </a:r>
          </a:p>
          <a:p>
            <a:r>
              <a:rPr lang="en-US" altLang="ja-JP" sz="2400" dirty="0"/>
              <a:t>Pascal</a:t>
            </a:r>
          </a:p>
          <a:p>
            <a:r>
              <a:rPr lang="en-US" altLang="ja-JP" sz="2400" dirty="0"/>
              <a:t>C</a:t>
            </a:r>
          </a:p>
          <a:p>
            <a:r>
              <a:rPr lang="en-US" altLang="ja-JP" sz="2400" dirty="0"/>
              <a:t>ML</a:t>
            </a:r>
          </a:p>
          <a:p>
            <a:r>
              <a:rPr lang="en-US" altLang="ja-JP" sz="2400" dirty="0"/>
              <a:t>Java</a:t>
            </a:r>
          </a:p>
          <a:p>
            <a:r>
              <a:rPr lang="en-US" altLang="ja-JP" sz="2400" dirty="0"/>
              <a:t>….</a:t>
            </a:r>
          </a:p>
        </p:txBody>
      </p:sp>
      <p:sp>
        <p:nvSpPr>
          <p:cNvPr id="36868" name="テキスト ボックス 4"/>
          <p:cNvSpPr txBox="1">
            <a:spLocks noChangeArrowheads="1"/>
          </p:cNvSpPr>
          <p:nvPr/>
        </p:nvSpPr>
        <p:spPr bwMode="auto">
          <a:xfrm>
            <a:off x="2205567" y="4341511"/>
            <a:ext cx="6534150" cy="224676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Programming languages are read and written by more than one people. Compilers may be implemented by a person other than language designer. So the semantics of programs should be specified. 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07144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404813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Syntax and semantics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8914" name="テキスト ボックス 3"/>
          <p:cNvSpPr txBox="1">
            <a:spLocks noChangeArrowheads="1"/>
          </p:cNvSpPr>
          <p:nvPr/>
        </p:nvSpPr>
        <p:spPr bwMode="auto">
          <a:xfrm>
            <a:off x="857249" y="1643063"/>
            <a:ext cx="720411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A programming language can be defined by defining its </a:t>
            </a:r>
            <a:r>
              <a:rPr lang="en-US" altLang="ja-JP" sz="2400" i="1" dirty="0"/>
              <a:t>syntax</a:t>
            </a:r>
            <a:r>
              <a:rPr lang="en-US" altLang="ja-JP" sz="2400" dirty="0"/>
              <a:t> and </a:t>
            </a:r>
            <a:r>
              <a:rPr lang="en-US" altLang="ja-JP" sz="2400" i="1" dirty="0"/>
              <a:t>semantics</a:t>
            </a:r>
            <a:r>
              <a:rPr lang="en-US" altLang="ja-JP" sz="2400" dirty="0"/>
              <a:t>. </a:t>
            </a:r>
            <a:endParaRPr lang="ja-JP" altLang="en-US" sz="2400" dirty="0"/>
          </a:p>
        </p:txBody>
      </p:sp>
      <p:sp>
        <p:nvSpPr>
          <p:cNvPr id="38915" name="テキスト ボックス 6"/>
          <p:cNvSpPr txBox="1">
            <a:spLocks noChangeArrowheads="1"/>
          </p:cNvSpPr>
          <p:nvPr/>
        </p:nvSpPr>
        <p:spPr bwMode="auto">
          <a:xfrm>
            <a:off x="857250" y="2500313"/>
            <a:ext cx="47147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Consider how to represent a number.</a:t>
            </a:r>
            <a:endParaRPr lang="ja-JP" altLang="en-US" sz="2400" dirty="0"/>
          </a:p>
        </p:txBody>
      </p:sp>
      <p:sp>
        <p:nvSpPr>
          <p:cNvPr id="38916" name="テキスト ボックス 8"/>
          <p:cNvSpPr txBox="1">
            <a:spLocks noChangeArrowheads="1"/>
          </p:cNvSpPr>
          <p:nvPr/>
        </p:nvSpPr>
        <p:spPr bwMode="auto">
          <a:xfrm>
            <a:off x="1695450" y="2960688"/>
            <a:ext cx="698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/>
              <a:t>325</a:t>
            </a:r>
            <a:endParaRPr lang="ja-JP" altLang="en-US" sz="2400"/>
          </a:p>
        </p:txBody>
      </p:sp>
      <p:sp>
        <p:nvSpPr>
          <p:cNvPr id="38917" name="テキスト ボックス 9"/>
          <p:cNvSpPr txBox="1">
            <a:spLocks noChangeArrowheads="1"/>
          </p:cNvSpPr>
          <p:nvPr/>
        </p:nvSpPr>
        <p:spPr bwMode="auto">
          <a:xfrm>
            <a:off x="1071563" y="3429000"/>
            <a:ext cx="697215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By writing 3,</a:t>
            </a:r>
            <a:r>
              <a:rPr lang="ja-JP" altLang="en-US" sz="2400" dirty="0"/>
              <a:t> </a:t>
            </a:r>
            <a:r>
              <a:rPr lang="en-US" altLang="ja-JP" sz="2400" dirty="0"/>
              <a:t>2, 5 next to each other, we can express a number </a:t>
            </a:r>
            <a:r>
              <a:rPr lang="en-US" altLang="ja-JP" sz="2400" i="1" dirty="0"/>
              <a:t>325 </a:t>
            </a:r>
            <a:r>
              <a:rPr lang="en-US" altLang="ja-JP" sz="2400" dirty="0"/>
              <a:t>(three hundred and twenty five). </a:t>
            </a:r>
            <a:endParaRPr lang="ja-JP" altLang="en-US" sz="2400" dirty="0"/>
          </a:p>
        </p:txBody>
      </p:sp>
      <p:sp>
        <p:nvSpPr>
          <p:cNvPr id="11" name="円/楕円 10"/>
          <p:cNvSpPr/>
          <p:nvPr/>
        </p:nvSpPr>
        <p:spPr>
          <a:xfrm>
            <a:off x="728663" y="4865688"/>
            <a:ext cx="1985962" cy="1495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919" name="テキスト ボックス 11"/>
          <p:cNvSpPr txBox="1">
            <a:spLocks noChangeArrowheads="1"/>
          </p:cNvSpPr>
          <p:nvPr/>
        </p:nvSpPr>
        <p:spPr bwMode="auto">
          <a:xfrm>
            <a:off x="1290638" y="484981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0</a:t>
            </a:r>
            <a:endParaRPr lang="ja-JP" altLang="en-US"/>
          </a:p>
        </p:txBody>
      </p:sp>
      <p:sp>
        <p:nvSpPr>
          <p:cNvPr id="38920" name="テキスト ボックス 12"/>
          <p:cNvSpPr txBox="1">
            <a:spLocks noChangeArrowheads="1"/>
          </p:cNvSpPr>
          <p:nvPr/>
        </p:nvSpPr>
        <p:spPr bwMode="auto">
          <a:xfrm>
            <a:off x="1719263" y="484981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1</a:t>
            </a:r>
            <a:endParaRPr lang="ja-JP" altLang="en-US"/>
          </a:p>
        </p:txBody>
      </p:sp>
      <p:sp>
        <p:nvSpPr>
          <p:cNvPr id="38921" name="テキスト ボックス 13"/>
          <p:cNvSpPr txBox="1">
            <a:spLocks noChangeArrowheads="1"/>
          </p:cNvSpPr>
          <p:nvPr/>
        </p:nvSpPr>
        <p:spPr bwMode="auto">
          <a:xfrm>
            <a:off x="1076325" y="513556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2</a:t>
            </a:r>
            <a:endParaRPr lang="ja-JP" altLang="en-US"/>
          </a:p>
        </p:txBody>
      </p:sp>
      <p:sp>
        <p:nvSpPr>
          <p:cNvPr id="38922" name="テキスト ボックス 14"/>
          <p:cNvSpPr txBox="1">
            <a:spLocks noChangeArrowheads="1"/>
          </p:cNvSpPr>
          <p:nvPr/>
        </p:nvSpPr>
        <p:spPr bwMode="auto">
          <a:xfrm>
            <a:off x="1433513" y="5278438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3</a:t>
            </a:r>
            <a:endParaRPr lang="ja-JP" altLang="en-US"/>
          </a:p>
        </p:txBody>
      </p:sp>
      <p:sp>
        <p:nvSpPr>
          <p:cNvPr id="38923" name="テキスト ボックス 15"/>
          <p:cNvSpPr txBox="1">
            <a:spLocks noChangeArrowheads="1"/>
          </p:cNvSpPr>
          <p:nvPr/>
        </p:nvSpPr>
        <p:spPr bwMode="auto">
          <a:xfrm>
            <a:off x="1076325" y="5564188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4</a:t>
            </a:r>
            <a:endParaRPr lang="ja-JP" altLang="en-US"/>
          </a:p>
        </p:txBody>
      </p:sp>
      <p:sp>
        <p:nvSpPr>
          <p:cNvPr id="38924" name="テキスト ボックス 16"/>
          <p:cNvSpPr txBox="1">
            <a:spLocks noChangeArrowheads="1"/>
          </p:cNvSpPr>
          <p:nvPr/>
        </p:nvSpPr>
        <p:spPr bwMode="auto">
          <a:xfrm>
            <a:off x="1719263" y="549275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5</a:t>
            </a:r>
            <a:endParaRPr lang="ja-JP" altLang="en-US"/>
          </a:p>
        </p:txBody>
      </p:sp>
      <p:sp>
        <p:nvSpPr>
          <p:cNvPr id="38925" name="テキスト ボックス 17"/>
          <p:cNvSpPr txBox="1">
            <a:spLocks noChangeArrowheads="1"/>
          </p:cNvSpPr>
          <p:nvPr/>
        </p:nvSpPr>
        <p:spPr bwMode="auto">
          <a:xfrm>
            <a:off x="1290638" y="5849938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6</a:t>
            </a:r>
            <a:endParaRPr lang="ja-JP" altLang="en-US"/>
          </a:p>
        </p:txBody>
      </p:sp>
      <p:sp>
        <p:nvSpPr>
          <p:cNvPr id="38926" name="テキスト ボックス 18"/>
          <p:cNvSpPr txBox="1">
            <a:spLocks noChangeArrowheads="1"/>
          </p:cNvSpPr>
          <p:nvPr/>
        </p:nvSpPr>
        <p:spPr bwMode="auto">
          <a:xfrm>
            <a:off x="1862138" y="5849938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7</a:t>
            </a:r>
            <a:endParaRPr lang="ja-JP" altLang="en-US"/>
          </a:p>
        </p:txBody>
      </p:sp>
      <p:sp>
        <p:nvSpPr>
          <p:cNvPr id="38927" name="テキスト ボックス 19"/>
          <p:cNvSpPr txBox="1">
            <a:spLocks noChangeArrowheads="1"/>
          </p:cNvSpPr>
          <p:nvPr/>
        </p:nvSpPr>
        <p:spPr bwMode="auto">
          <a:xfrm>
            <a:off x="2076450" y="520700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8</a:t>
            </a:r>
            <a:endParaRPr lang="ja-JP" altLang="en-US"/>
          </a:p>
        </p:txBody>
      </p:sp>
      <p:sp>
        <p:nvSpPr>
          <p:cNvPr id="38928" name="テキスト ボックス 20"/>
          <p:cNvSpPr txBox="1">
            <a:spLocks noChangeArrowheads="1"/>
          </p:cNvSpPr>
          <p:nvPr/>
        </p:nvSpPr>
        <p:spPr bwMode="auto">
          <a:xfrm>
            <a:off x="2147888" y="5635625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9</a:t>
            </a:r>
            <a:endParaRPr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3683000" y="4916488"/>
            <a:ext cx="1928813" cy="1285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930" name="テキスト ボックス 22"/>
          <p:cNvSpPr txBox="1">
            <a:spLocks noChangeArrowheads="1"/>
          </p:cNvSpPr>
          <p:nvPr/>
        </p:nvSpPr>
        <p:spPr bwMode="auto">
          <a:xfrm>
            <a:off x="4270375" y="5278438"/>
            <a:ext cx="725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325</a:t>
            </a:r>
            <a:endParaRPr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6718300" y="4714875"/>
            <a:ext cx="1928813" cy="146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932" name="テキスト ボックス 24"/>
          <p:cNvSpPr txBox="1">
            <a:spLocks noChangeArrowheads="1"/>
          </p:cNvSpPr>
          <p:nvPr/>
        </p:nvSpPr>
        <p:spPr bwMode="auto">
          <a:xfrm>
            <a:off x="7273925" y="5184775"/>
            <a:ext cx="74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325</a:t>
            </a:r>
            <a:endParaRPr lang="ja-JP" altLang="en-US" i="1"/>
          </a:p>
        </p:txBody>
      </p:sp>
      <p:sp>
        <p:nvSpPr>
          <p:cNvPr id="38933" name="テキスト ボックス 25"/>
          <p:cNvSpPr txBox="1">
            <a:spLocks noChangeArrowheads="1"/>
          </p:cNvSpPr>
          <p:nvPr/>
        </p:nvSpPr>
        <p:spPr bwMode="auto">
          <a:xfrm>
            <a:off x="880195" y="4384146"/>
            <a:ext cx="14454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Alphabets</a:t>
            </a:r>
            <a:endParaRPr lang="ja-JP" altLang="en-US" sz="2400" dirty="0"/>
          </a:p>
        </p:txBody>
      </p:sp>
      <p:sp>
        <p:nvSpPr>
          <p:cNvPr id="38934" name="テキスト ボックス 26"/>
          <p:cNvSpPr txBox="1">
            <a:spLocks noChangeArrowheads="1"/>
          </p:cNvSpPr>
          <p:nvPr/>
        </p:nvSpPr>
        <p:spPr bwMode="auto">
          <a:xfrm>
            <a:off x="3849299" y="4418894"/>
            <a:ext cx="13980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Language</a:t>
            </a:r>
            <a:endParaRPr lang="ja-JP" altLang="en-US" sz="2400" dirty="0"/>
          </a:p>
        </p:txBody>
      </p:sp>
      <p:sp>
        <p:nvSpPr>
          <p:cNvPr id="38935" name="テキスト ボックス 27"/>
          <p:cNvSpPr txBox="1">
            <a:spLocks noChangeArrowheads="1"/>
          </p:cNvSpPr>
          <p:nvPr/>
        </p:nvSpPr>
        <p:spPr bwMode="auto">
          <a:xfrm>
            <a:off x="7237413" y="4246563"/>
            <a:ext cx="14497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Semantics</a:t>
            </a:r>
            <a:endParaRPr lang="ja-JP" altLang="en-US" sz="2400" dirty="0"/>
          </a:p>
        </p:txBody>
      </p:sp>
      <p:cxnSp>
        <p:nvCxnSpPr>
          <p:cNvPr id="30" name="曲線コネクタ 29"/>
          <p:cNvCxnSpPr>
            <a:stCxn id="22" idx="6"/>
            <a:endCxn id="24" idx="2"/>
          </p:cNvCxnSpPr>
          <p:nvPr/>
        </p:nvCxnSpPr>
        <p:spPr>
          <a:xfrm flipV="1">
            <a:off x="5611813" y="5445125"/>
            <a:ext cx="1106487" cy="1143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37" name="テキスト ボックス 31"/>
          <p:cNvSpPr txBox="1">
            <a:spLocks noChangeArrowheads="1"/>
          </p:cNvSpPr>
          <p:nvPr/>
        </p:nvSpPr>
        <p:spPr bwMode="auto">
          <a:xfrm>
            <a:off x="5642507" y="5014385"/>
            <a:ext cx="10050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denote</a:t>
            </a:r>
            <a:endParaRPr lang="ja-JP" altLang="en-US" sz="2400" dirty="0"/>
          </a:p>
        </p:txBody>
      </p:sp>
      <p:cxnSp>
        <p:nvCxnSpPr>
          <p:cNvPr id="34" name="曲線コネクタ 33"/>
          <p:cNvCxnSpPr>
            <a:stCxn id="11" idx="6"/>
            <a:endCxn id="22" idx="2"/>
          </p:cNvCxnSpPr>
          <p:nvPr/>
        </p:nvCxnSpPr>
        <p:spPr>
          <a:xfrm flipV="1">
            <a:off x="2714625" y="5559425"/>
            <a:ext cx="968375" cy="53975"/>
          </a:xfrm>
          <a:prstGeom prst="curved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39" name="テキスト ボックス 35"/>
          <p:cNvSpPr txBox="1">
            <a:spLocks noChangeArrowheads="1"/>
          </p:cNvSpPr>
          <p:nvPr/>
        </p:nvSpPr>
        <p:spPr bwMode="auto">
          <a:xfrm>
            <a:off x="2661085" y="4715415"/>
            <a:ext cx="116470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arrange in line</a:t>
            </a:r>
            <a:endParaRPr lang="ja-JP" altLang="en-US" sz="2400" dirty="0"/>
          </a:p>
        </p:txBody>
      </p:sp>
      <p:sp>
        <p:nvSpPr>
          <p:cNvPr id="38940" name="テキスト ボックス 38"/>
          <p:cNvSpPr txBox="1">
            <a:spLocks noChangeArrowheads="1"/>
          </p:cNvSpPr>
          <p:nvPr/>
        </p:nvSpPr>
        <p:spPr bwMode="auto">
          <a:xfrm>
            <a:off x="811194" y="6334780"/>
            <a:ext cx="17400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(numerals)</a:t>
            </a:r>
            <a:endParaRPr lang="ja-JP" altLang="en-US" dirty="0"/>
          </a:p>
        </p:txBody>
      </p:sp>
      <p:sp>
        <p:nvSpPr>
          <p:cNvPr id="38941" name="テキスト ボックス 39"/>
          <p:cNvSpPr txBox="1">
            <a:spLocks noChangeArrowheads="1"/>
          </p:cNvSpPr>
          <p:nvPr/>
        </p:nvSpPr>
        <p:spPr bwMode="auto">
          <a:xfrm>
            <a:off x="3114637" y="6219119"/>
            <a:ext cx="31757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(sequences of numerals)</a:t>
            </a:r>
            <a:endParaRPr lang="ja-JP" altLang="en-US" sz="2400" dirty="0"/>
          </a:p>
        </p:txBody>
      </p:sp>
      <p:sp>
        <p:nvSpPr>
          <p:cNvPr id="38942" name="テキスト ボックス 40"/>
          <p:cNvSpPr txBox="1">
            <a:spLocks noChangeArrowheads="1"/>
          </p:cNvSpPr>
          <p:nvPr/>
        </p:nvSpPr>
        <p:spPr bwMode="auto">
          <a:xfrm>
            <a:off x="6396909" y="6183134"/>
            <a:ext cx="27470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(natural numbers)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6859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7188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Syntax and semantics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40962" name="テキスト ボックス 3"/>
          <p:cNvSpPr txBox="1">
            <a:spLocks noChangeArrowheads="1"/>
          </p:cNvSpPr>
          <p:nvPr/>
        </p:nvSpPr>
        <p:spPr bwMode="auto">
          <a:xfrm>
            <a:off x="857250" y="1714500"/>
            <a:ext cx="73580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Syntax description (sequence of numerals)</a:t>
            </a:r>
            <a:endParaRPr lang="ja-JP" altLang="en-US" dirty="0"/>
          </a:p>
        </p:txBody>
      </p:sp>
      <p:sp>
        <p:nvSpPr>
          <p:cNvPr id="40963" name="テキスト ボックス 32"/>
          <p:cNvSpPr txBox="1">
            <a:spLocks noChangeArrowheads="1"/>
          </p:cNvSpPr>
          <p:nvPr/>
        </p:nvSpPr>
        <p:spPr bwMode="auto">
          <a:xfrm>
            <a:off x="642625" y="2357438"/>
            <a:ext cx="8338806" cy="5232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We would like to define a set of sequences of numerals.</a:t>
            </a:r>
            <a:endParaRPr lang="ja-JP" altLang="en-US" dirty="0"/>
          </a:p>
        </p:txBody>
      </p:sp>
      <p:sp>
        <p:nvSpPr>
          <p:cNvPr id="40964" name="テキスト ボックス 34"/>
          <p:cNvSpPr txBox="1">
            <a:spLocks noChangeArrowheads="1"/>
          </p:cNvSpPr>
          <p:nvPr/>
        </p:nvSpPr>
        <p:spPr bwMode="auto">
          <a:xfrm>
            <a:off x="1023949" y="3530672"/>
            <a:ext cx="65258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&lt;numeral&gt; ::= 0 | 1 | 2 | 3 | 4 | 5 | 6 | 7 | 8 | 9</a:t>
            </a:r>
            <a:endParaRPr lang="ja-JP" altLang="en-US" dirty="0"/>
          </a:p>
        </p:txBody>
      </p:sp>
      <p:sp>
        <p:nvSpPr>
          <p:cNvPr id="40965" name="テキスト ボックス 36"/>
          <p:cNvSpPr txBox="1">
            <a:spLocks noChangeArrowheads="1"/>
          </p:cNvSpPr>
          <p:nvPr/>
        </p:nvSpPr>
        <p:spPr bwMode="auto">
          <a:xfrm>
            <a:off x="726645" y="4072255"/>
            <a:ext cx="7358062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Definition of sequences of numerals</a:t>
            </a:r>
          </a:p>
          <a:p>
            <a:r>
              <a:rPr lang="en-US" altLang="ja-JP" dirty="0"/>
              <a:t>   We cannot enumerate all the sequences, since there are infinitely many ones. </a:t>
            </a:r>
          </a:p>
          <a:p>
            <a:r>
              <a:rPr lang="en-US" altLang="ja-JP" dirty="0"/>
              <a:t>  We would like to express an infinite set by a description of finite length. </a:t>
            </a:r>
          </a:p>
          <a:p>
            <a:r>
              <a:rPr lang="en-US" altLang="ja-JP" dirty="0"/>
              <a:t>  --- We use the idea of grammars. 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5589" y="3119159"/>
            <a:ext cx="3455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Definition of numerals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61693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712788" y="384175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Syntax and semantics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43010" name="テキスト ボックス 34"/>
          <p:cNvSpPr txBox="1">
            <a:spLocks noChangeArrowheads="1"/>
          </p:cNvSpPr>
          <p:nvPr/>
        </p:nvSpPr>
        <p:spPr bwMode="auto">
          <a:xfrm>
            <a:off x="785813" y="1785938"/>
            <a:ext cx="7358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&lt;numeral&gt; ::= 0 | 1 | 2 | 3 | 4 | 5 | 6 | 7 | 8 | 9</a:t>
            </a:r>
            <a:endParaRPr lang="ja-JP" altLang="en-US" dirty="0"/>
          </a:p>
        </p:txBody>
      </p:sp>
      <p:sp>
        <p:nvSpPr>
          <p:cNvPr id="43011" name="テキスト ボックス 6"/>
          <p:cNvSpPr txBox="1">
            <a:spLocks noChangeArrowheads="1"/>
          </p:cNvSpPr>
          <p:nvPr/>
        </p:nvSpPr>
        <p:spPr bwMode="auto">
          <a:xfrm>
            <a:off x="757238" y="3233210"/>
            <a:ext cx="7358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  &lt;</a:t>
            </a:r>
            <a:r>
              <a:rPr lang="en-US" altLang="ja-JP" dirty="0" err="1"/>
              <a:t>seq</a:t>
            </a:r>
            <a:r>
              <a:rPr lang="en-US" altLang="ja-JP" dirty="0"/>
              <a:t>&gt; ::= &lt;numeral&gt; | &lt;</a:t>
            </a:r>
            <a:r>
              <a:rPr lang="en-US" altLang="ja-JP" dirty="0" err="1"/>
              <a:t>seq</a:t>
            </a:r>
            <a:r>
              <a:rPr lang="en-US" altLang="ja-JP" dirty="0"/>
              <a:t>&gt; &lt;numeral&gt;</a:t>
            </a:r>
            <a:endParaRPr lang="ja-JP" altLang="en-US" dirty="0"/>
          </a:p>
        </p:txBody>
      </p:sp>
      <p:sp>
        <p:nvSpPr>
          <p:cNvPr id="43013" name="テキスト ボックス 8"/>
          <p:cNvSpPr txBox="1">
            <a:spLocks noChangeArrowheads="1"/>
          </p:cNvSpPr>
          <p:nvPr/>
        </p:nvSpPr>
        <p:spPr bwMode="auto">
          <a:xfrm>
            <a:off x="1271749" y="2442115"/>
            <a:ext cx="4488629" cy="46166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A numeral is 0 or 1 or 2 or </a:t>
            </a:r>
            <a:r>
              <a:rPr lang="is-IS" altLang="ja-JP" sz="2400" dirty="0"/>
              <a:t>… or 9.</a:t>
            </a:r>
            <a:endParaRPr lang="ja-JP" altLang="en-US" sz="2400" dirty="0"/>
          </a:p>
        </p:txBody>
      </p:sp>
      <p:sp>
        <p:nvSpPr>
          <p:cNvPr id="43014" name="テキスト ボックス 9"/>
          <p:cNvSpPr txBox="1">
            <a:spLocks noChangeArrowheads="1"/>
          </p:cNvSpPr>
          <p:nvPr/>
        </p:nvSpPr>
        <p:spPr bwMode="auto">
          <a:xfrm>
            <a:off x="1251115" y="3942303"/>
            <a:ext cx="6774967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A sequence is a numeral or a sequence followed by a numeral.</a:t>
            </a:r>
            <a:endParaRPr lang="ja-JP" altLang="en-US" sz="2400" dirty="0"/>
          </a:p>
        </p:txBody>
      </p:sp>
      <p:sp>
        <p:nvSpPr>
          <p:cNvPr id="43016" name="テキスト ボックス 10"/>
          <p:cNvSpPr txBox="1">
            <a:spLocks noChangeArrowheads="1"/>
          </p:cNvSpPr>
          <p:nvPr/>
        </p:nvSpPr>
        <p:spPr bwMode="auto">
          <a:xfrm>
            <a:off x="452453" y="5252577"/>
            <a:ext cx="82380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Mathematically, we use the </a:t>
            </a:r>
            <a:r>
              <a:rPr lang="en-US" altLang="ja-JP" u="sng" dirty="0"/>
              <a:t>inductive definition of a set</a:t>
            </a:r>
            <a:r>
              <a:rPr lang="en-US" altLang="ja-JP" dirty="0"/>
              <a:t>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70072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517525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Syntax and semantics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45058" name="テキスト ボックス 34"/>
          <p:cNvSpPr txBox="1">
            <a:spLocks noChangeArrowheads="1"/>
          </p:cNvSpPr>
          <p:nvPr/>
        </p:nvSpPr>
        <p:spPr bwMode="auto">
          <a:xfrm>
            <a:off x="651481" y="1785938"/>
            <a:ext cx="379381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Semantics of a numeral</a:t>
            </a:r>
            <a:endParaRPr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928688" y="2357438"/>
            <a:ext cx="1881187" cy="16716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060" name="テキスト ボックス 11"/>
          <p:cNvSpPr txBox="1">
            <a:spLocks noChangeArrowheads="1"/>
          </p:cNvSpPr>
          <p:nvPr/>
        </p:nvSpPr>
        <p:spPr bwMode="auto">
          <a:xfrm>
            <a:off x="1433513" y="2460625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0</a:t>
            </a:r>
            <a:endParaRPr lang="ja-JP" altLang="en-US"/>
          </a:p>
        </p:txBody>
      </p:sp>
      <p:sp>
        <p:nvSpPr>
          <p:cNvPr id="45061" name="テキスト ボックス 12"/>
          <p:cNvSpPr txBox="1">
            <a:spLocks noChangeArrowheads="1"/>
          </p:cNvSpPr>
          <p:nvPr/>
        </p:nvSpPr>
        <p:spPr bwMode="auto">
          <a:xfrm>
            <a:off x="1862138" y="2460625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1</a:t>
            </a:r>
            <a:endParaRPr lang="ja-JP" altLang="en-US"/>
          </a:p>
        </p:txBody>
      </p:sp>
      <p:sp>
        <p:nvSpPr>
          <p:cNvPr id="45062" name="テキスト ボックス 13"/>
          <p:cNvSpPr txBox="1">
            <a:spLocks noChangeArrowheads="1"/>
          </p:cNvSpPr>
          <p:nvPr/>
        </p:nvSpPr>
        <p:spPr bwMode="auto">
          <a:xfrm>
            <a:off x="1219200" y="2746375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2</a:t>
            </a:r>
            <a:endParaRPr lang="ja-JP" altLang="en-US"/>
          </a:p>
        </p:txBody>
      </p:sp>
      <p:sp>
        <p:nvSpPr>
          <p:cNvPr id="45063" name="テキスト ボックス 14"/>
          <p:cNvSpPr txBox="1">
            <a:spLocks noChangeArrowheads="1"/>
          </p:cNvSpPr>
          <p:nvPr/>
        </p:nvSpPr>
        <p:spPr bwMode="auto">
          <a:xfrm>
            <a:off x="1576388" y="288925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3</a:t>
            </a:r>
            <a:endParaRPr lang="ja-JP" altLang="en-US"/>
          </a:p>
        </p:txBody>
      </p:sp>
      <p:sp>
        <p:nvSpPr>
          <p:cNvPr id="45064" name="テキスト ボックス 15"/>
          <p:cNvSpPr txBox="1">
            <a:spLocks noChangeArrowheads="1"/>
          </p:cNvSpPr>
          <p:nvPr/>
        </p:nvSpPr>
        <p:spPr bwMode="auto">
          <a:xfrm>
            <a:off x="1219200" y="317500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4</a:t>
            </a:r>
            <a:endParaRPr lang="ja-JP" altLang="en-US"/>
          </a:p>
        </p:txBody>
      </p:sp>
      <p:sp>
        <p:nvSpPr>
          <p:cNvPr id="45065" name="テキスト ボックス 16"/>
          <p:cNvSpPr txBox="1">
            <a:spLocks noChangeArrowheads="1"/>
          </p:cNvSpPr>
          <p:nvPr/>
        </p:nvSpPr>
        <p:spPr bwMode="auto">
          <a:xfrm>
            <a:off x="1862138" y="310356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5</a:t>
            </a:r>
            <a:endParaRPr lang="ja-JP" altLang="en-US"/>
          </a:p>
        </p:txBody>
      </p:sp>
      <p:sp>
        <p:nvSpPr>
          <p:cNvPr id="45066" name="テキスト ボックス 17"/>
          <p:cNvSpPr txBox="1">
            <a:spLocks noChangeArrowheads="1"/>
          </p:cNvSpPr>
          <p:nvPr/>
        </p:nvSpPr>
        <p:spPr bwMode="auto">
          <a:xfrm>
            <a:off x="1433513" y="346075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6</a:t>
            </a:r>
            <a:endParaRPr lang="ja-JP" altLang="en-US"/>
          </a:p>
        </p:txBody>
      </p:sp>
      <p:sp>
        <p:nvSpPr>
          <p:cNvPr id="45067" name="テキスト ボックス 18"/>
          <p:cNvSpPr txBox="1">
            <a:spLocks noChangeArrowheads="1"/>
          </p:cNvSpPr>
          <p:nvPr/>
        </p:nvSpPr>
        <p:spPr bwMode="auto">
          <a:xfrm>
            <a:off x="2005013" y="346075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7</a:t>
            </a:r>
            <a:endParaRPr lang="ja-JP" altLang="en-US"/>
          </a:p>
        </p:txBody>
      </p:sp>
      <p:sp>
        <p:nvSpPr>
          <p:cNvPr id="45068" name="テキスト ボックス 19"/>
          <p:cNvSpPr txBox="1">
            <a:spLocks noChangeArrowheads="1"/>
          </p:cNvSpPr>
          <p:nvPr/>
        </p:nvSpPr>
        <p:spPr bwMode="auto">
          <a:xfrm>
            <a:off x="2219325" y="281781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8</a:t>
            </a:r>
            <a:endParaRPr lang="ja-JP" altLang="en-US"/>
          </a:p>
        </p:txBody>
      </p:sp>
      <p:sp>
        <p:nvSpPr>
          <p:cNvPr id="45069" name="テキスト ボックス 20"/>
          <p:cNvSpPr txBox="1">
            <a:spLocks noChangeArrowheads="1"/>
          </p:cNvSpPr>
          <p:nvPr/>
        </p:nvSpPr>
        <p:spPr bwMode="auto">
          <a:xfrm>
            <a:off x="2290763" y="3246438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9</a:t>
            </a:r>
            <a:endParaRPr lang="ja-JP" altLang="en-US"/>
          </a:p>
        </p:txBody>
      </p:sp>
      <p:sp>
        <p:nvSpPr>
          <p:cNvPr id="45070" name="テキスト ボックス 38"/>
          <p:cNvSpPr txBox="1">
            <a:spLocks noChangeArrowheads="1"/>
          </p:cNvSpPr>
          <p:nvPr/>
        </p:nvSpPr>
        <p:spPr bwMode="auto">
          <a:xfrm>
            <a:off x="1019514" y="4033487"/>
            <a:ext cx="17400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(numerals)</a:t>
            </a:r>
            <a:endParaRPr lang="ja-JP" altLang="en-US" dirty="0"/>
          </a:p>
        </p:txBody>
      </p:sp>
      <p:sp>
        <p:nvSpPr>
          <p:cNvPr id="45071" name="テキスト ボックス 40"/>
          <p:cNvSpPr txBox="1">
            <a:spLocks noChangeArrowheads="1"/>
          </p:cNvSpPr>
          <p:nvPr/>
        </p:nvSpPr>
        <p:spPr bwMode="auto">
          <a:xfrm>
            <a:off x="5951692" y="4207227"/>
            <a:ext cx="27470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(natural numbers)</a:t>
            </a:r>
            <a:endParaRPr lang="ja-JP" altLang="en-US" dirty="0"/>
          </a:p>
        </p:txBody>
      </p:sp>
      <p:sp>
        <p:nvSpPr>
          <p:cNvPr id="34" name="円/楕円 33"/>
          <p:cNvSpPr/>
          <p:nvPr/>
        </p:nvSpPr>
        <p:spPr>
          <a:xfrm>
            <a:off x="5605463" y="2239963"/>
            <a:ext cx="2981325" cy="19478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073" name="テキスト ボックス 11"/>
          <p:cNvSpPr txBox="1">
            <a:spLocks noChangeArrowheads="1"/>
          </p:cNvSpPr>
          <p:nvPr/>
        </p:nvSpPr>
        <p:spPr bwMode="auto">
          <a:xfrm>
            <a:off x="6310313" y="2465388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0</a:t>
            </a:r>
            <a:endParaRPr lang="ja-JP" altLang="en-US" i="1"/>
          </a:p>
        </p:txBody>
      </p:sp>
      <p:sp>
        <p:nvSpPr>
          <p:cNvPr id="45074" name="テキスト ボックス 12"/>
          <p:cNvSpPr txBox="1">
            <a:spLocks noChangeArrowheads="1"/>
          </p:cNvSpPr>
          <p:nvPr/>
        </p:nvSpPr>
        <p:spPr bwMode="auto">
          <a:xfrm>
            <a:off x="6738938" y="2465388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1</a:t>
            </a:r>
            <a:endParaRPr lang="ja-JP" altLang="en-US" i="1"/>
          </a:p>
        </p:txBody>
      </p:sp>
      <p:sp>
        <p:nvSpPr>
          <p:cNvPr id="45075" name="テキスト ボックス 13"/>
          <p:cNvSpPr txBox="1">
            <a:spLocks noChangeArrowheads="1"/>
          </p:cNvSpPr>
          <p:nvPr/>
        </p:nvSpPr>
        <p:spPr bwMode="auto">
          <a:xfrm>
            <a:off x="6096000" y="2751138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2</a:t>
            </a:r>
            <a:endParaRPr lang="ja-JP" altLang="en-US" i="1"/>
          </a:p>
        </p:txBody>
      </p:sp>
      <p:sp>
        <p:nvSpPr>
          <p:cNvPr id="45076" name="テキスト ボックス 14"/>
          <p:cNvSpPr txBox="1">
            <a:spLocks noChangeArrowheads="1"/>
          </p:cNvSpPr>
          <p:nvPr/>
        </p:nvSpPr>
        <p:spPr bwMode="auto">
          <a:xfrm>
            <a:off x="6453188" y="289401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3</a:t>
            </a:r>
            <a:endParaRPr lang="ja-JP" altLang="en-US" i="1"/>
          </a:p>
        </p:txBody>
      </p:sp>
      <p:sp>
        <p:nvSpPr>
          <p:cNvPr id="45077" name="テキスト ボックス 15"/>
          <p:cNvSpPr txBox="1">
            <a:spLocks noChangeArrowheads="1"/>
          </p:cNvSpPr>
          <p:nvPr/>
        </p:nvSpPr>
        <p:spPr bwMode="auto">
          <a:xfrm>
            <a:off x="6096000" y="317976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4</a:t>
            </a:r>
            <a:endParaRPr lang="ja-JP" altLang="en-US" i="1"/>
          </a:p>
        </p:txBody>
      </p:sp>
      <p:sp>
        <p:nvSpPr>
          <p:cNvPr id="45078" name="テキスト ボックス 16"/>
          <p:cNvSpPr txBox="1">
            <a:spLocks noChangeArrowheads="1"/>
          </p:cNvSpPr>
          <p:nvPr/>
        </p:nvSpPr>
        <p:spPr bwMode="auto">
          <a:xfrm>
            <a:off x="6738938" y="3108325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5</a:t>
            </a:r>
            <a:endParaRPr lang="ja-JP" altLang="en-US" i="1"/>
          </a:p>
        </p:txBody>
      </p:sp>
      <p:sp>
        <p:nvSpPr>
          <p:cNvPr id="45079" name="テキスト ボックス 17"/>
          <p:cNvSpPr txBox="1">
            <a:spLocks noChangeArrowheads="1"/>
          </p:cNvSpPr>
          <p:nvPr/>
        </p:nvSpPr>
        <p:spPr bwMode="auto">
          <a:xfrm>
            <a:off x="6310313" y="346551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6</a:t>
            </a:r>
            <a:endParaRPr lang="ja-JP" altLang="en-US" i="1"/>
          </a:p>
        </p:txBody>
      </p:sp>
      <p:sp>
        <p:nvSpPr>
          <p:cNvPr id="45080" name="テキスト ボックス 18"/>
          <p:cNvSpPr txBox="1">
            <a:spLocks noChangeArrowheads="1"/>
          </p:cNvSpPr>
          <p:nvPr/>
        </p:nvSpPr>
        <p:spPr bwMode="auto">
          <a:xfrm>
            <a:off x="6881813" y="346551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7</a:t>
            </a:r>
            <a:endParaRPr lang="ja-JP" altLang="en-US" i="1"/>
          </a:p>
        </p:txBody>
      </p:sp>
      <p:sp>
        <p:nvSpPr>
          <p:cNvPr id="45081" name="テキスト ボックス 19"/>
          <p:cNvSpPr txBox="1">
            <a:spLocks noChangeArrowheads="1"/>
          </p:cNvSpPr>
          <p:nvPr/>
        </p:nvSpPr>
        <p:spPr bwMode="auto">
          <a:xfrm>
            <a:off x="7096125" y="2822575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8</a:t>
            </a:r>
            <a:endParaRPr lang="ja-JP" altLang="en-US" i="1"/>
          </a:p>
        </p:txBody>
      </p:sp>
      <p:sp>
        <p:nvSpPr>
          <p:cNvPr id="45082" name="テキスト ボックス 20"/>
          <p:cNvSpPr txBox="1">
            <a:spLocks noChangeArrowheads="1"/>
          </p:cNvSpPr>
          <p:nvPr/>
        </p:nvSpPr>
        <p:spPr bwMode="auto">
          <a:xfrm>
            <a:off x="7167563" y="325120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9</a:t>
            </a:r>
            <a:endParaRPr lang="ja-JP" altLang="en-US" i="1"/>
          </a:p>
        </p:txBody>
      </p:sp>
      <p:cxnSp>
        <p:nvCxnSpPr>
          <p:cNvPr id="45" name="曲線コネクタ 44"/>
          <p:cNvCxnSpPr>
            <a:stCxn id="9" idx="6"/>
            <a:endCxn id="34" idx="2"/>
          </p:cNvCxnSpPr>
          <p:nvPr/>
        </p:nvCxnSpPr>
        <p:spPr>
          <a:xfrm>
            <a:off x="2809875" y="3194050"/>
            <a:ext cx="2795588" cy="1905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84" name="テキスト ボックス 56"/>
          <p:cNvSpPr txBox="1">
            <a:spLocks noChangeArrowheads="1"/>
          </p:cNvSpPr>
          <p:nvPr/>
        </p:nvSpPr>
        <p:spPr bwMode="auto">
          <a:xfrm>
            <a:off x="3559175" y="2689225"/>
            <a:ext cx="10795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digval</a:t>
            </a:r>
            <a:endParaRPr lang="ja-JP" altLang="en-US"/>
          </a:p>
        </p:txBody>
      </p:sp>
      <p:sp>
        <p:nvSpPr>
          <p:cNvPr id="45085" name="テキスト ボックス 57"/>
          <p:cNvSpPr txBox="1">
            <a:spLocks noChangeArrowheads="1"/>
          </p:cNvSpPr>
          <p:nvPr/>
        </p:nvSpPr>
        <p:spPr bwMode="auto">
          <a:xfrm>
            <a:off x="2854325" y="4273550"/>
            <a:ext cx="2535238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3200"/>
              <a:t> digval (0) = </a:t>
            </a:r>
            <a:r>
              <a:rPr lang="en-US" altLang="ja-JP" sz="3200" i="1"/>
              <a:t>0</a:t>
            </a:r>
          </a:p>
          <a:p>
            <a:r>
              <a:rPr lang="en-US" altLang="ja-JP" sz="3200"/>
              <a:t> digval (1) = </a:t>
            </a:r>
            <a:r>
              <a:rPr lang="en-US" altLang="ja-JP" sz="3200" i="1"/>
              <a:t>1</a:t>
            </a:r>
          </a:p>
          <a:p>
            <a:r>
              <a:rPr lang="en-US" altLang="ja-JP" sz="3200"/>
              <a:t> ...</a:t>
            </a:r>
          </a:p>
          <a:p>
            <a:r>
              <a:rPr lang="en-US" altLang="ja-JP" sz="3200"/>
              <a:t> digval (9) = </a:t>
            </a:r>
            <a:r>
              <a:rPr lang="en-US" altLang="ja-JP" sz="3200" i="1"/>
              <a:t>9</a:t>
            </a:r>
            <a:endParaRPr lang="ja-JP" altLang="en-US" sz="3200" i="1"/>
          </a:p>
        </p:txBody>
      </p:sp>
      <p:sp>
        <p:nvSpPr>
          <p:cNvPr id="45086" name="テキスト ボックス 12"/>
          <p:cNvSpPr txBox="1">
            <a:spLocks noChangeArrowheads="1"/>
          </p:cNvSpPr>
          <p:nvPr/>
        </p:nvSpPr>
        <p:spPr bwMode="auto">
          <a:xfrm>
            <a:off x="7453313" y="253682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10</a:t>
            </a:r>
            <a:endParaRPr lang="ja-JP" altLang="en-US" i="1"/>
          </a:p>
        </p:txBody>
      </p:sp>
      <p:sp>
        <p:nvSpPr>
          <p:cNvPr id="45087" name="テキスト ボックス 12"/>
          <p:cNvSpPr txBox="1">
            <a:spLocks noChangeArrowheads="1"/>
          </p:cNvSpPr>
          <p:nvPr/>
        </p:nvSpPr>
        <p:spPr bwMode="auto">
          <a:xfrm>
            <a:off x="7524750" y="282257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11</a:t>
            </a:r>
            <a:endParaRPr lang="ja-JP" altLang="en-US" i="1"/>
          </a:p>
        </p:txBody>
      </p:sp>
      <p:sp>
        <p:nvSpPr>
          <p:cNvPr id="45088" name="テキスト ボックス 12"/>
          <p:cNvSpPr txBox="1">
            <a:spLocks noChangeArrowheads="1"/>
          </p:cNvSpPr>
          <p:nvPr/>
        </p:nvSpPr>
        <p:spPr bwMode="auto">
          <a:xfrm>
            <a:off x="7453313" y="310832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12</a:t>
            </a:r>
            <a:endParaRPr lang="ja-JP" altLang="en-US" i="1"/>
          </a:p>
        </p:txBody>
      </p:sp>
      <p:sp>
        <p:nvSpPr>
          <p:cNvPr id="45089" name="テキスト ボックス 12"/>
          <p:cNvSpPr txBox="1">
            <a:spLocks noChangeArrowheads="1"/>
          </p:cNvSpPr>
          <p:nvPr/>
        </p:nvSpPr>
        <p:spPr bwMode="auto">
          <a:xfrm>
            <a:off x="7453313" y="3394075"/>
            <a:ext cx="390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…</a:t>
            </a:r>
            <a:endParaRPr lang="ja-JP" altLang="en-US" i="1"/>
          </a:p>
        </p:txBody>
      </p:sp>
    </p:spTree>
    <p:extLst>
      <p:ext uri="{BB962C8B-B14F-4D97-AF65-F5344CB8AC3E}">
        <p14:creationId xmlns:p14="http://schemas.microsoft.com/office/powerpoint/2010/main" val="39388220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436563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8F8F8"/>
                </a:solidFill>
                <a:latin typeface="Times New Roman" charset="0"/>
                <a:ea typeface="ＭＳ Ｐゴシック" charset="0"/>
              </a:rPr>
              <a:t>Syntax and semantics</a:t>
            </a:r>
            <a:endParaRPr lang="ja-JP" altLang="en-US" dirty="0">
              <a:solidFill>
                <a:srgbClr val="F8F8F8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47106" name="テキスト ボックス 34"/>
          <p:cNvSpPr txBox="1">
            <a:spLocks noChangeArrowheads="1"/>
          </p:cNvSpPr>
          <p:nvPr/>
        </p:nvSpPr>
        <p:spPr bwMode="auto">
          <a:xfrm>
            <a:off x="785813" y="1643063"/>
            <a:ext cx="7358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Semantics of sequences of numerals</a:t>
            </a:r>
            <a:endParaRPr lang="ja-JP" altLang="en-US" dirty="0"/>
          </a:p>
        </p:txBody>
      </p:sp>
      <p:cxnSp>
        <p:nvCxnSpPr>
          <p:cNvPr id="45" name="曲線コネクタ 44"/>
          <p:cNvCxnSpPr/>
          <p:nvPr/>
        </p:nvCxnSpPr>
        <p:spPr>
          <a:xfrm>
            <a:off x="2714625" y="3000375"/>
            <a:ext cx="2643188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>
          <a:xfrm>
            <a:off x="714375" y="2286000"/>
            <a:ext cx="1928813" cy="1319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109" name="テキスト ボックス 22"/>
          <p:cNvSpPr txBox="1">
            <a:spLocks noChangeArrowheads="1"/>
          </p:cNvSpPr>
          <p:nvPr/>
        </p:nvSpPr>
        <p:spPr bwMode="auto">
          <a:xfrm>
            <a:off x="1282700" y="2520950"/>
            <a:ext cx="7318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325</a:t>
            </a:r>
            <a:endParaRPr lang="ja-JP" altLang="en-US"/>
          </a:p>
        </p:txBody>
      </p:sp>
      <p:sp>
        <p:nvSpPr>
          <p:cNvPr id="47110" name="テキスト ボックス 39"/>
          <p:cNvSpPr txBox="1">
            <a:spLocks noChangeArrowheads="1"/>
          </p:cNvSpPr>
          <p:nvPr/>
        </p:nvSpPr>
        <p:spPr bwMode="auto">
          <a:xfrm>
            <a:off x="923393" y="3553359"/>
            <a:ext cx="16372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(sequences)</a:t>
            </a:r>
            <a:endParaRPr lang="ja-JP" altLang="en-US" sz="2400" dirty="0"/>
          </a:p>
        </p:txBody>
      </p:sp>
      <p:sp>
        <p:nvSpPr>
          <p:cNvPr id="47111" name="テキスト ボックス 56"/>
          <p:cNvSpPr txBox="1">
            <a:spLocks noChangeArrowheads="1"/>
          </p:cNvSpPr>
          <p:nvPr/>
        </p:nvSpPr>
        <p:spPr bwMode="auto">
          <a:xfrm>
            <a:off x="3373438" y="2559050"/>
            <a:ext cx="11064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/>
              <a:t>numval</a:t>
            </a:r>
            <a:endParaRPr lang="ja-JP" altLang="en-US"/>
          </a:p>
        </p:txBody>
      </p:sp>
      <p:sp>
        <p:nvSpPr>
          <p:cNvPr id="47112" name="テキスト ボックス 40"/>
          <p:cNvSpPr txBox="1">
            <a:spLocks noChangeArrowheads="1"/>
          </p:cNvSpPr>
          <p:nvPr/>
        </p:nvSpPr>
        <p:spPr bwMode="auto">
          <a:xfrm>
            <a:off x="5881670" y="3759555"/>
            <a:ext cx="23810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(natural numbers)</a:t>
            </a:r>
            <a:endParaRPr lang="ja-JP" altLang="en-US" sz="2400" dirty="0"/>
          </a:p>
        </p:txBody>
      </p:sp>
      <p:sp>
        <p:nvSpPr>
          <p:cNvPr id="51" name="円/楕円 50"/>
          <p:cNvSpPr/>
          <p:nvPr/>
        </p:nvSpPr>
        <p:spPr>
          <a:xfrm>
            <a:off x="5487988" y="2219325"/>
            <a:ext cx="3071812" cy="15716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/>
          </a:p>
        </p:txBody>
      </p:sp>
      <p:sp>
        <p:nvSpPr>
          <p:cNvPr id="47114" name="テキスト ボックス 11"/>
          <p:cNvSpPr txBox="1">
            <a:spLocks noChangeArrowheads="1"/>
          </p:cNvSpPr>
          <p:nvPr/>
        </p:nvSpPr>
        <p:spPr bwMode="auto">
          <a:xfrm>
            <a:off x="6072188" y="2282825"/>
            <a:ext cx="33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0</a:t>
            </a:r>
            <a:endParaRPr lang="ja-JP" altLang="en-US" sz="2400" i="1"/>
          </a:p>
        </p:txBody>
      </p:sp>
      <p:sp>
        <p:nvSpPr>
          <p:cNvPr id="47115" name="テキスト ボックス 12"/>
          <p:cNvSpPr txBox="1">
            <a:spLocks noChangeArrowheads="1"/>
          </p:cNvSpPr>
          <p:nvPr/>
        </p:nvSpPr>
        <p:spPr bwMode="auto">
          <a:xfrm>
            <a:off x="6500813" y="2282825"/>
            <a:ext cx="33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1</a:t>
            </a:r>
            <a:endParaRPr lang="ja-JP" altLang="en-US" sz="2400" i="1"/>
          </a:p>
        </p:txBody>
      </p:sp>
      <p:sp>
        <p:nvSpPr>
          <p:cNvPr id="47116" name="テキスト ボックス 13"/>
          <p:cNvSpPr txBox="1">
            <a:spLocks noChangeArrowheads="1"/>
          </p:cNvSpPr>
          <p:nvPr/>
        </p:nvSpPr>
        <p:spPr bwMode="auto">
          <a:xfrm>
            <a:off x="5857875" y="2568575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2</a:t>
            </a:r>
            <a:endParaRPr lang="ja-JP" altLang="en-US" sz="2400" i="1"/>
          </a:p>
        </p:txBody>
      </p:sp>
      <p:sp>
        <p:nvSpPr>
          <p:cNvPr id="47117" name="テキスト ボックス 14"/>
          <p:cNvSpPr txBox="1">
            <a:spLocks noChangeArrowheads="1"/>
          </p:cNvSpPr>
          <p:nvPr/>
        </p:nvSpPr>
        <p:spPr bwMode="auto">
          <a:xfrm>
            <a:off x="6215063" y="2711450"/>
            <a:ext cx="33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3</a:t>
            </a:r>
            <a:endParaRPr lang="ja-JP" altLang="en-US" sz="2400" i="1"/>
          </a:p>
        </p:txBody>
      </p:sp>
      <p:sp>
        <p:nvSpPr>
          <p:cNvPr id="47118" name="テキスト ボックス 15"/>
          <p:cNvSpPr txBox="1">
            <a:spLocks noChangeArrowheads="1"/>
          </p:cNvSpPr>
          <p:nvPr/>
        </p:nvSpPr>
        <p:spPr bwMode="auto">
          <a:xfrm>
            <a:off x="5857875" y="2997200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4</a:t>
            </a:r>
            <a:endParaRPr lang="ja-JP" altLang="en-US" sz="2400" i="1"/>
          </a:p>
        </p:txBody>
      </p:sp>
      <p:sp>
        <p:nvSpPr>
          <p:cNvPr id="47119" name="テキスト ボックス 16"/>
          <p:cNvSpPr txBox="1">
            <a:spLocks noChangeArrowheads="1"/>
          </p:cNvSpPr>
          <p:nvPr/>
        </p:nvSpPr>
        <p:spPr bwMode="auto">
          <a:xfrm>
            <a:off x="6500813" y="2925763"/>
            <a:ext cx="3381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5</a:t>
            </a:r>
            <a:endParaRPr lang="ja-JP" altLang="en-US" sz="2400" i="1"/>
          </a:p>
        </p:txBody>
      </p:sp>
      <p:sp>
        <p:nvSpPr>
          <p:cNvPr id="47120" name="テキスト ボックス 17"/>
          <p:cNvSpPr txBox="1">
            <a:spLocks noChangeArrowheads="1"/>
          </p:cNvSpPr>
          <p:nvPr/>
        </p:nvSpPr>
        <p:spPr bwMode="auto">
          <a:xfrm>
            <a:off x="6072188" y="3282950"/>
            <a:ext cx="33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6</a:t>
            </a:r>
            <a:endParaRPr lang="ja-JP" altLang="en-US" sz="2400" i="1"/>
          </a:p>
        </p:txBody>
      </p:sp>
      <p:sp>
        <p:nvSpPr>
          <p:cNvPr id="47121" name="テキスト ボックス 18"/>
          <p:cNvSpPr txBox="1">
            <a:spLocks noChangeArrowheads="1"/>
          </p:cNvSpPr>
          <p:nvPr/>
        </p:nvSpPr>
        <p:spPr bwMode="auto">
          <a:xfrm>
            <a:off x="6643688" y="3282950"/>
            <a:ext cx="33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7</a:t>
            </a:r>
            <a:endParaRPr lang="ja-JP" altLang="en-US" sz="2400" i="1"/>
          </a:p>
        </p:txBody>
      </p:sp>
      <p:sp>
        <p:nvSpPr>
          <p:cNvPr id="47122" name="テキスト ボックス 19"/>
          <p:cNvSpPr txBox="1">
            <a:spLocks noChangeArrowheads="1"/>
          </p:cNvSpPr>
          <p:nvPr/>
        </p:nvSpPr>
        <p:spPr bwMode="auto">
          <a:xfrm>
            <a:off x="6858000" y="2640013"/>
            <a:ext cx="338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8</a:t>
            </a:r>
            <a:endParaRPr lang="ja-JP" altLang="en-US" sz="2400" i="1"/>
          </a:p>
        </p:txBody>
      </p:sp>
      <p:sp>
        <p:nvSpPr>
          <p:cNvPr id="47123" name="テキスト ボックス 20"/>
          <p:cNvSpPr txBox="1">
            <a:spLocks noChangeArrowheads="1"/>
          </p:cNvSpPr>
          <p:nvPr/>
        </p:nvSpPr>
        <p:spPr bwMode="auto">
          <a:xfrm>
            <a:off x="6929438" y="3068638"/>
            <a:ext cx="3381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9</a:t>
            </a:r>
            <a:endParaRPr lang="ja-JP" altLang="en-US" sz="2400" i="1"/>
          </a:p>
        </p:txBody>
      </p:sp>
      <p:sp>
        <p:nvSpPr>
          <p:cNvPr id="47124" name="テキスト ボックス 12"/>
          <p:cNvSpPr txBox="1">
            <a:spLocks noChangeArrowheads="1"/>
          </p:cNvSpPr>
          <p:nvPr/>
        </p:nvSpPr>
        <p:spPr bwMode="auto">
          <a:xfrm>
            <a:off x="7215188" y="2354263"/>
            <a:ext cx="492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10</a:t>
            </a:r>
            <a:endParaRPr lang="ja-JP" altLang="en-US" sz="2400" i="1"/>
          </a:p>
        </p:txBody>
      </p:sp>
      <p:sp>
        <p:nvSpPr>
          <p:cNvPr id="47125" name="テキスト ボックス 12"/>
          <p:cNvSpPr txBox="1">
            <a:spLocks noChangeArrowheads="1"/>
          </p:cNvSpPr>
          <p:nvPr/>
        </p:nvSpPr>
        <p:spPr bwMode="auto">
          <a:xfrm>
            <a:off x="7286625" y="2640013"/>
            <a:ext cx="469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11</a:t>
            </a:r>
            <a:endParaRPr lang="ja-JP" altLang="en-US" sz="2400" i="1"/>
          </a:p>
        </p:txBody>
      </p:sp>
      <p:sp>
        <p:nvSpPr>
          <p:cNvPr id="47126" name="テキスト ボックス 12"/>
          <p:cNvSpPr txBox="1">
            <a:spLocks noChangeArrowheads="1"/>
          </p:cNvSpPr>
          <p:nvPr/>
        </p:nvSpPr>
        <p:spPr bwMode="auto">
          <a:xfrm>
            <a:off x="7215188" y="2925763"/>
            <a:ext cx="492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12</a:t>
            </a:r>
            <a:endParaRPr lang="ja-JP" altLang="en-US" sz="2400" i="1"/>
          </a:p>
        </p:txBody>
      </p:sp>
      <p:sp>
        <p:nvSpPr>
          <p:cNvPr id="47127" name="テキスト ボックス 12"/>
          <p:cNvSpPr txBox="1">
            <a:spLocks noChangeArrowheads="1"/>
          </p:cNvSpPr>
          <p:nvPr/>
        </p:nvSpPr>
        <p:spPr bwMode="auto">
          <a:xfrm>
            <a:off x="7215188" y="3211513"/>
            <a:ext cx="458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…</a:t>
            </a:r>
            <a:endParaRPr lang="ja-JP" altLang="en-US" sz="2400" i="1"/>
          </a:p>
        </p:txBody>
      </p:sp>
      <p:sp>
        <p:nvSpPr>
          <p:cNvPr id="47128" name="テキスト ボックス 12"/>
          <p:cNvSpPr txBox="1">
            <a:spLocks noChangeArrowheads="1"/>
          </p:cNvSpPr>
          <p:nvPr/>
        </p:nvSpPr>
        <p:spPr bwMode="auto">
          <a:xfrm>
            <a:off x="7858125" y="2640013"/>
            <a:ext cx="646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325</a:t>
            </a:r>
            <a:endParaRPr lang="ja-JP" altLang="en-US" sz="2400" i="1"/>
          </a:p>
        </p:txBody>
      </p:sp>
      <p:sp>
        <p:nvSpPr>
          <p:cNvPr id="47129" name="テキスト ボックス 12"/>
          <p:cNvSpPr txBox="1">
            <a:spLocks noChangeArrowheads="1"/>
          </p:cNvSpPr>
          <p:nvPr/>
        </p:nvSpPr>
        <p:spPr bwMode="auto">
          <a:xfrm>
            <a:off x="7929563" y="2925763"/>
            <a:ext cx="458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…</a:t>
            </a:r>
            <a:endParaRPr lang="ja-JP" altLang="en-US" sz="2400" i="1"/>
          </a:p>
        </p:txBody>
      </p:sp>
      <p:sp>
        <p:nvSpPr>
          <p:cNvPr id="47130" name="テキスト ボックス 71"/>
          <p:cNvSpPr txBox="1">
            <a:spLocks noChangeArrowheads="1"/>
          </p:cNvSpPr>
          <p:nvPr/>
        </p:nvSpPr>
        <p:spPr bwMode="auto">
          <a:xfrm>
            <a:off x="1270000" y="4056063"/>
            <a:ext cx="6511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 </a:t>
            </a:r>
            <a:r>
              <a:rPr lang="en-US" altLang="ja-JP" dirty="0" err="1"/>
              <a:t>numval</a:t>
            </a:r>
            <a:r>
              <a:rPr lang="en-US" altLang="ja-JP" dirty="0"/>
              <a:t> (d) = </a:t>
            </a:r>
            <a:r>
              <a:rPr lang="en-US" altLang="ja-JP" dirty="0" err="1"/>
              <a:t>digval</a:t>
            </a:r>
            <a:r>
              <a:rPr lang="en-US" altLang="ja-JP" dirty="0"/>
              <a:t> (d)</a:t>
            </a:r>
          </a:p>
          <a:p>
            <a:r>
              <a:rPr lang="en-US" altLang="ja-JP" dirty="0"/>
              <a:t> </a:t>
            </a:r>
            <a:r>
              <a:rPr lang="en-US" altLang="ja-JP" dirty="0" err="1"/>
              <a:t>numval</a:t>
            </a:r>
            <a:r>
              <a:rPr lang="en-US" altLang="ja-JP" dirty="0"/>
              <a:t> (</a:t>
            </a:r>
            <a:r>
              <a:rPr lang="en-US" altLang="ja-JP" dirty="0" err="1"/>
              <a:t>nd</a:t>
            </a:r>
            <a:r>
              <a:rPr lang="en-US" altLang="ja-JP" dirty="0"/>
              <a:t>) = </a:t>
            </a:r>
            <a:r>
              <a:rPr lang="en-US" altLang="ja-JP" dirty="0" err="1"/>
              <a:t>numval</a:t>
            </a:r>
            <a:r>
              <a:rPr lang="en-US" altLang="ja-JP" dirty="0"/>
              <a:t> (n) * </a:t>
            </a:r>
            <a:r>
              <a:rPr lang="en-US" altLang="ja-JP" i="1" dirty="0"/>
              <a:t>10</a:t>
            </a:r>
            <a:r>
              <a:rPr lang="en-US" altLang="ja-JP" dirty="0"/>
              <a:t> + </a:t>
            </a:r>
            <a:r>
              <a:rPr lang="en-US" altLang="ja-JP" dirty="0" err="1"/>
              <a:t>digval</a:t>
            </a:r>
            <a:r>
              <a:rPr lang="en-US" altLang="ja-JP" dirty="0"/>
              <a:t> (d)</a:t>
            </a:r>
            <a:endParaRPr lang="en-US" altLang="ja-JP" i="1" dirty="0"/>
          </a:p>
        </p:txBody>
      </p:sp>
      <p:sp>
        <p:nvSpPr>
          <p:cNvPr id="47131" name="テキスト ボックス 72"/>
          <p:cNvSpPr txBox="1">
            <a:spLocks noChangeArrowheads="1"/>
          </p:cNvSpPr>
          <p:nvPr/>
        </p:nvSpPr>
        <p:spPr bwMode="auto">
          <a:xfrm>
            <a:off x="1643394" y="5018794"/>
            <a:ext cx="57229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1800" dirty="0"/>
              <a:t>The function </a:t>
            </a:r>
            <a:r>
              <a:rPr lang="en-US" altLang="ja-JP" sz="1800" dirty="0" err="1"/>
              <a:t>numval</a:t>
            </a:r>
            <a:r>
              <a:rPr lang="en-US" altLang="ja-JP" sz="1800" dirty="0"/>
              <a:t> is defined inductively (or recursively). </a:t>
            </a:r>
            <a:endParaRPr lang="ja-JP" altLang="en-US" sz="1800" dirty="0"/>
          </a:p>
        </p:txBody>
      </p:sp>
      <p:sp>
        <p:nvSpPr>
          <p:cNvPr id="47132" name="テキスト ボックス 28"/>
          <p:cNvSpPr txBox="1">
            <a:spLocks noChangeArrowheads="1"/>
          </p:cNvSpPr>
          <p:nvPr/>
        </p:nvSpPr>
        <p:spPr bwMode="auto">
          <a:xfrm>
            <a:off x="758825" y="5461000"/>
            <a:ext cx="75755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000" dirty="0"/>
              <a:t>(ex) </a:t>
            </a:r>
            <a:r>
              <a:rPr lang="en-US" altLang="ja-JP" sz="2000" dirty="0" err="1"/>
              <a:t>numval</a:t>
            </a:r>
            <a:r>
              <a:rPr lang="en-US" altLang="ja-JP" sz="2000" dirty="0"/>
              <a:t> (325) = </a:t>
            </a:r>
            <a:r>
              <a:rPr lang="en-US" altLang="ja-JP" sz="2000" dirty="0" err="1"/>
              <a:t>numval</a:t>
            </a:r>
            <a:r>
              <a:rPr lang="en-US" altLang="ja-JP" sz="2000" dirty="0"/>
              <a:t> (32)  * </a:t>
            </a:r>
            <a:r>
              <a:rPr lang="en-US" altLang="ja-JP" sz="2000" i="1" dirty="0"/>
              <a:t>10</a:t>
            </a:r>
            <a:r>
              <a:rPr lang="en-US" altLang="ja-JP" sz="2000" dirty="0"/>
              <a:t>  +  </a:t>
            </a:r>
            <a:r>
              <a:rPr lang="en-US" altLang="ja-JP" sz="2000" dirty="0" err="1"/>
              <a:t>digval</a:t>
            </a:r>
            <a:r>
              <a:rPr lang="en-US" altLang="ja-JP" sz="2000" dirty="0"/>
              <a:t> (5)</a:t>
            </a:r>
          </a:p>
          <a:p>
            <a:r>
              <a:rPr lang="en-US" altLang="ja-JP" sz="2000" dirty="0"/>
              <a:t>                              = (</a:t>
            </a:r>
            <a:r>
              <a:rPr lang="en-US" altLang="ja-JP" sz="2000" dirty="0" err="1"/>
              <a:t>numval</a:t>
            </a:r>
            <a:r>
              <a:rPr lang="en-US" altLang="ja-JP" sz="2000" dirty="0"/>
              <a:t> (3)  * </a:t>
            </a:r>
            <a:r>
              <a:rPr lang="en-US" altLang="ja-JP" sz="2000" i="1" dirty="0"/>
              <a:t>10</a:t>
            </a:r>
            <a:r>
              <a:rPr lang="en-US" altLang="ja-JP" sz="2000" dirty="0"/>
              <a:t>  +  </a:t>
            </a:r>
            <a:r>
              <a:rPr lang="en-US" altLang="ja-JP" sz="2000" dirty="0" err="1"/>
              <a:t>digval</a:t>
            </a:r>
            <a:r>
              <a:rPr lang="en-US" altLang="ja-JP" sz="2000" dirty="0"/>
              <a:t> (2))  * </a:t>
            </a:r>
            <a:r>
              <a:rPr lang="en-US" altLang="ja-JP" sz="2000" i="1" dirty="0"/>
              <a:t>10</a:t>
            </a:r>
            <a:r>
              <a:rPr lang="en-US" altLang="ja-JP" sz="2000" dirty="0"/>
              <a:t>  +  </a:t>
            </a:r>
            <a:r>
              <a:rPr lang="en-US" altLang="ja-JP" sz="2000" dirty="0" err="1"/>
              <a:t>digval</a:t>
            </a:r>
            <a:r>
              <a:rPr lang="en-US" altLang="ja-JP" sz="2000" dirty="0"/>
              <a:t> (</a:t>
            </a:r>
            <a:r>
              <a:rPr lang="en-US" altLang="ja-JP" sz="2000" i="1" dirty="0"/>
              <a:t>5</a:t>
            </a:r>
            <a:r>
              <a:rPr lang="en-US" altLang="ja-JP" sz="2000" dirty="0"/>
              <a:t>)</a:t>
            </a:r>
          </a:p>
          <a:p>
            <a:r>
              <a:rPr lang="en-US" altLang="ja-JP" sz="2000" dirty="0"/>
              <a:t>                              = (</a:t>
            </a:r>
            <a:r>
              <a:rPr lang="en-US" altLang="ja-JP" sz="2000" i="1" dirty="0"/>
              <a:t>3</a:t>
            </a:r>
            <a:r>
              <a:rPr lang="en-US" altLang="ja-JP" sz="2000" dirty="0"/>
              <a:t> * </a:t>
            </a:r>
            <a:r>
              <a:rPr lang="en-US" altLang="ja-JP" sz="2000" i="1" dirty="0"/>
              <a:t>10</a:t>
            </a:r>
            <a:r>
              <a:rPr lang="en-US" altLang="ja-JP" sz="2000" dirty="0"/>
              <a:t>  +  </a:t>
            </a:r>
            <a:r>
              <a:rPr lang="en-US" altLang="ja-JP" sz="2000" i="1" dirty="0"/>
              <a:t>2</a:t>
            </a:r>
            <a:r>
              <a:rPr lang="en-US" altLang="ja-JP" sz="2000" dirty="0"/>
              <a:t>) </a:t>
            </a:r>
            <a:r>
              <a:rPr lang="ja-JP" altLang="en-US" sz="2000" dirty="0"/>
              <a:t> </a:t>
            </a:r>
            <a:r>
              <a:rPr lang="en-US" altLang="ja-JP" sz="2000" dirty="0"/>
              <a:t>* </a:t>
            </a:r>
            <a:r>
              <a:rPr lang="en-US" altLang="ja-JP" sz="2000" i="1" dirty="0"/>
              <a:t>10 </a:t>
            </a:r>
            <a:r>
              <a:rPr lang="en-US" altLang="ja-JP" sz="2000" dirty="0"/>
              <a:t> +  </a:t>
            </a:r>
            <a:r>
              <a:rPr lang="en-US" altLang="ja-JP" sz="2000" i="1" dirty="0"/>
              <a:t>5</a:t>
            </a:r>
          </a:p>
          <a:p>
            <a:r>
              <a:rPr lang="en-US" altLang="ja-JP" sz="2000" dirty="0"/>
              <a:t>                              = </a:t>
            </a:r>
            <a:r>
              <a:rPr lang="en-US" altLang="ja-JP" sz="2000" i="1" dirty="0"/>
              <a:t>325</a:t>
            </a:r>
            <a:endParaRPr lang="ja-JP" altLang="en-US" sz="2000" i="1" dirty="0"/>
          </a:p>
        </p:txBody>
      </p:sp>
      <p:sp>
        <p:nvSpPr>
          <p:cNvPr id="47133" name="テキスト ボックス 12"/>
          <p:cNvSpPr txBox="1">
            <a:spLocks noChangeArrowheads="1"/>
          </p:cNvSpPr>
          <p:nvPr/>
        </p:nvSpPr>
        <p:spPr bwMode="auto">
          <a:xfrm>
            <a:off x="1430338" y="2979738"/>
            <a:ext cx="458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…</a:t>
            </a:r>
            <a:endParaRPr lang="ja-JP" altLang="en-US" sz="2400" i="1"/>
          </a:p>
        </p:txBody>
      </p:sp>
    </p:spTree>
    <p:extLst>
      <p:ext uri="{BB962C8B-B14F-4D97-AF65-F5344CB8AC3E}">
        <p14:creationId xmlns:p14="http://schemas.microsoft.com/office/powerpoint/2010/main" val="3629312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Analog computers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0180" y="1582562"/>
            <a:ext cx="8539067" cy="4637112"/>
          </a:xfrm>
        </p:spPr>
        <p:txBody>
          <a:bodyPr>
            <a:normAutofit fontScale="92500"/>
          </a:bodyPr>
          <a:lstStyle/>
          <a:p>
            <a:r>
              <a:rPr lang="en-US" altLang="ja-JP" dirty="0"/>
              <a:t>Compute by using physical phenomena</a:t>
            </a:r>
          </a:p>
          <a:p>
            <a:pPr lvl="1"/>
            <a:r>
              <a:rPr lang="en-US" altLang="ja-JP" dirty="0"/>
              <a:t>Sundial </a:t>
            </a:r>
            <a:r>
              <a:rPr kumimoji="1" lang="en-US" altLang="ja-JP" sz="2400" dirty="0"/>
              <a:t>--- </a:t>
            </a:r>
            <a:r>
              <a:rPr lang="en-US" altLang="ja-JP" dirty="0"/>
              <a:t>a device that tells the time of day (B.C. </a:t>
            </a:r>
            <a:r>
              <a:rPr kumimoji="1" lang="en-US" altLang="ja-JP" sz="2400" dirty="0"/>
              <a:t>3500</a:t>
            </a:r>
            <a:r>
              <a:rPr lang="en-US" altLang="ja-JP" dirty="0"/>
              <a:t>, Egypt)</a:t>
            </a:r>
            <a:endParaRPr kumimoji="1" lang="en-US" altLang="ja-JP" sz="2400" dirty="0"/>
          </a:p>
          <a:p>
            <a:pPr lvl="1"/>
            <a:r>
              <a:rPr lang="en-US" altLang="ja-JP" dirty="0"/>
              <a:t>Slide rule (</a:t>
            </a:r>
            <a:r>
              <a:rPr lang="en-US" altLang="ja-JP" dirty="0" err="1"/>
              <a:t>slipstick</a:t>
            </a:r>
            <a:r>
              <a:rPr lang="en-US" altLang="ja-JP" dirty="0"/>
              <a:t>) --- a mechanical analog computer to calculate multiplication, division, exponents, roots, logarithms and trigonometry, but not for addition or subtraction (17</a:t>
            </a:r>
            <a:r>
              <a:rPr lang="en-US" altLang="ja-JP" baseline="30000" dirty="0"/>
              <a:t>th</a:t>
            </a:r>
            <a:r>
              <a:rPr lang="en-US" altLang="ja-JP" dirty="0"/>
              <a:t> century, UK) </a:t>
            </a:r>
          </a:p>
          <a:p>
            <a:pPr lvl="1"/>
            <a:r>
              <a:rPr lang="en-US" altLang="ja-JP" dirty="0"/>
              <a:t>Differential analyzer --- a mechanical device to integrate differential equations (</a:t>
            </a:r>
            <a:r>
              <a:rPr lang="en-US" altLang="ja-JP" sz="2400" dirty="0"/>
              <a:t>19</a:t>
            </a:r>
            <a:r>
              <a:rPr lang="en-US" altLang="ja-JP" sz="2400" baseline="30000" dirty="0"/>
              <a:t>th</a:t>
            </a:r>
            <a:r>
              <a:rPr lang="en-US" altLang="ja-JP" sz="2400" dirty="0"/>
              <a:t> century, France)</a:t>
            </a:r>
          </a:p>
          <a:p>
            <a:pPr lvl="1"/>
            <a:r>
              <a:rPr lang="en-US" altLang="ja-JP" dirty="0"/>
              <a:t>Various other analog computers to calculate various things. </a:t>
            </a:r>
          </a:p>
          <a:p>
            <a:r>
              <a:rPr kumimoji="1" lang="en-US" altLang="ja-JP" dirty="0"/>
              <a:t>Computation is not so slow but not so accurate. </a:t>
            </a:r>
          </a:p>
          <a:p>
            <a:r>
              <a:rPr lang="en-US" altLang="ja-JP" dirty="0"/>
              <a:t>What is computed has to be designed beforehand. </a:t>
            </a:r>
          </a:p>
          <a:p>
            <a:r>
              <a:rPr kumimoji="1" lang="en-US" altLang="ja-JP" dirty="0"/>
              <a:t>Nowadays analog computers are not so used and researched. 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0663682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8438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8F8F8"/>
                </a:solidFill>
                <a:latin typeface="Times New Roman" charset="0"/>
                <a:ea typeface="ＭＳ Ｐゴシック" charset="0"/>
              </a:rPr>
              <a:t>Syntax and semantics</a:t>
            </a:r>
            <a:endParaRPr lang="ja-JP" altLang="en-US" dirty="0">
              <a:solidFill>
                <a:srgbClr val="F8F8F8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49154" name="テキスト ボックス 34"/>
          <p:cNvSpPr txBox="1">
            <a:spLocks noChangeArrowheads="1"/>
          </p:cNvSpPr>
          <p:nvPr/>
        </p:nvSpPr>
        <p:spPr bwMode="auto">
          <a:xfrm>
            <a:off x="812800" y="1457325"/>
            <a:ext cx="73580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Semantics of a programming language (in the case of simple imperative language)</a:t>
            </a:r>
            <a:endParaRPr lang="ja-JP" altLang="en-US" dirty="0"/>
          </a:p>
        </p:txBody>
      </p:sp>
      <p:cxnSp>
        <p:nvCxnSpPr>
          <p:cNvPr id="45" name="曲線コネクタ 44"/>
          <p:cNvCxnSpPr/>
          <p:nvPr/>
        </p:nvCxnSpPr>
        <p:spPr>
          <a:xfrm>
            <a:off x="2767013" y="3051175"/>
            <a:ext cx="2714625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>
          <a:xfrm>
            <a:off x="714375" y="2481263"/>
            <a:ext cx="1928813" cy="11366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157" name="テキスト ボックス 22"/>
          <p:cNvSpPr txBox="1">
            <a:spLocks noChangeArrowheads="1"/>
          </p:cNvSpPr>
          <p:nvPr/>
        </p:nvSpPr>
        <p:spPr bwMode="auto">
          <a:xfrm>
            <a:off x="523875" y="4497388"/>
            <a:ext cx="42608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/>
              <a:t> begin</a:t>
            </a:r>
          </a:p>
          <a:p>
            <a:r>
              <a:rPr lang="en-US" altLang="ja-JP" sz="2400"/>
              <a:t>   fac := 1;</a:t>
            </a:r>
          </a:p>
          <a:p>
            <a:r>
              <a:rPr lang="en-US" altLang="ja-JP" sz="2400"/>
              <a:t>   while n &gt; 0 do</a:t>
            </a:r>
          </a:p>
          <a:p>
            <a:r>
              <a:rPr lang="en-US" altLang="ja-JP" sz="2400"/>
              <a:t>     begin fac := fac * n; n := n -1 end</a:t>
            </a:r>
          </a:p>
          <a:p>
            <a:r>
              <a:rPr lang="en-US" altLang="ja-JP" sz="2400"/>
              <a:t>end</a:t>
            </a:r>
          </a:p>
        </p:txBody>
      </p:sp>
      <p:sp>
        <p:nvSpPr>
          <p:cNvPr id="49158" name="テキスト ボックス 39"/>
          <p:cNvSpPr txBox="1">
            <a:spLocks noChangeArrowheads="1"/>
          </p:cNvSpPr>
          <p:nvPr/>
        </p:nvSpPr>
        <p:spPr bwMode="auto">
          <a:xfrm>
            <a:off x="946686" y="3616325"/>
            <a:ext cx="15520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(programs)</a:t>
            </a:r>
            <a:endParaRPr lang="ja-JP" altLang="en-US" dirty="0"/>
          </a:p>
        </p:txBody>
      </p:sp>
      <p:sp>
        <p:nvSpPr>
          <p:cNvPr id="49159" name="テキスト ボックス 56"/>
          <p:cNvSpPr txBox="1">
            <a:spLocks noChangeArrowheads="1"/>
          </p:cNvSpPr>
          <p:nvPr/>
        </p:nvSpPr>
        <p:spPr bwMode="auto">
          <a:xfrm>
            <a:off x="3916363" y="2501900"/>
            <a:ext cx="2746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 </a:t>
            </a:r>
            <a:endParaRPr lang="ja-JP" altLang="en-US"/>
          </a:p>
        </p:txBody>
      </p:sp>
      <p:sp>
        <p:nvSpPr>
          <p:cNvPr id="49160" name="テキスト ボックス 40"/>
          <p:cNvSpPr txBox="1">
            <a:spLocks noChangeArrowheads="1"/>
          </p:cNvSpPr>
          <p:nvPr/>
        </p:nvSpPr>
        <p:spPr bwMode="auto">
          <a:xfrm>
            <a:off x="4743451" y="3605213"/>
            <a:ext cx="411909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(Partial functions from states to states)</a:t>
            </a:r>
            <a:endParaRPr lang="ja-JP" altLang="en-US" sz="2400" dirty="0"/>
          </a:p>
        </p:txBody>
      </p:sp>
      <p:sp>
        <p:nvSpPr>
          <p:cNvPr id="51" name="円/楕円 50"/>
          <p:cNvSpPr/>
          <p:nvPr/>
        </p:nvSpPr>
        <p:spPr>
          <a:xfrm>
            <a:off x="5624513" y="2517775"/>
            <a:ext cx="2035175" cy="10604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162" name="テキスト ボックス 28"/>
          <p:cNvSpPr txBox="1">
            <a:spLocks noChangeArrowheads="1"/>
          </p:cNvSpPr>
          <p:nvPr/>
        </p:nvSpPr>
        <p:spPr bwMode="auto">
          <a:xfrm>
            <a:off x="317500" y="4130675"/>
            <a:ext cx="17486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[</a:t>
            </a:r>
            <a:r>
              <a:rPr lang="en-US" altLang="ja-JP" sz="2400" dirty="0"/>
              <a:t>A program</a:t>
            </a:r>
            <a:r>
              <a:rPr lang="en-US" altLang="ja-JP" dirty="0"/>
              <a:t>]</a:t>
            </a:r>
            <a:endParaRPr lang="ja-JP" altLang="en-US" dirty="0"/>
          </a:p>
        </p:txBody>
      </p:sp>
      <p:cxnSp>
        <p:nvCxnSpPr>
          <p:cNvPr id="32" name="曲線コネクタ 31"/>
          <p:cNvCxnSpPr/>
          <p:nvPr/>
        </p:nvCxnSpPr>
        <p:spPr>
          <a:xfrm flipV="1">
            <a:off x="3443288" y="5380038"/>
            <a:ext cx="1485900" cy="952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64" name="テキスト ボックス 32"/>
          <p:cNvSpPr txBox="1">
            <a:spLocks noChangeArrowheads="1"/>
          </p:cNvSpPr>
          <p:nvPr/>
        </p:nvSpPr>
        <p:spPr bwMode="auto">
          <a:xfrm>
            <a:off x="3967163" y="4816475"/>
            <a:ext cx="4143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 s</a:t>
            </a:r>
            <a:endParaRPr lang="ja-JP" altLang="en-US"/>
          </a:p>
        </p:txBody>
      </p:sp>
      <p:sp>
        <p:nvSpPr>
          <p:cNvPr id="49165" name="テキスト ボックス 35"/>
          <p:cNvSpPr txBox="1">
            <a:spLocks noChangeArrowheads="1"/>
          </p:cNvSpPr>
          <p:nvPr/>
        </p:nvSpPr>
        <p:spPr bwMode="auto">
          <a:xfrm>
            <a:off x="5157172" y="4772025"/>
            <a:ext cx="36369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The function that maps the value of the variable </a:t>
            </a:r>
            <a:r>
              <a:rPr lang="en-US" altLang="ja-JP" sz="2400" dirty="0" err="1"/>
              <a:t>fac</a:t>
            </a:r>
            <a:r>
              <a:rPr lang="en-US" altLang="ja-JP" sz="2400" dirty="0"/>
              <a:t> to the factorial of the value of the variable n. </a:t>
            </a:r>
            <a:endParaRPr lang="ja-JP" altLang="en-US" sz="2400" dirty="0"/>
          </a:p>
        </p:txBody>
      </p:sp>
      <p:sp>
        <p:nvSpPr>
          <p:cNvPr id="49166" name="テキスト ボックス 32"/>
          <p:cNvSpPr txBox="1">
            <a:spLocks noChangeArrowheads="1"/>
          </p:cNvSpPr>
          <p:nvPr/>
        </p:nvSpPr>
        <p:spPr bwMode="auto">
          <a:xfrm>
            <a:off x="3908425" y="2490788"/>
            <a:ext cx="4127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 s</a:t>
            </a:r>
            <a:endParaRPr lang="ja-JP" altLang="en-US"/>
          </a:p>
        </p:txBody>
      </p:sp>
      <p:cxnSp>
        <p:nvCxnSpPr>
          <p:cNvPr id="49167" name="直線コネクタ 16"/>
          <p:cNvCxnSpPr>
            <a:cxnSpLocks noChangeShapeType="1"/>
          </p:cNvCxnSpPr>
          <p:nvPr/>
        </p:nvCxnSpPr>
        <p:spPr bwMode="auto">
          <a:xfrm rot="16200000" flipH="1">
            <a:off x="3318668" y="5399882"/>
            <a:ext cx="252413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899673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371475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Syntax and semantics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51202" name="テキスト ボックス 28"/>
          <p:cNvSpPr txBox="1">
            <a:spLocks noChangeArrowheads="1"/>
          </p:cNvSpPr>
          <p:nvPr/>
        </p:nvSpPr>
        <p:spPr bwMode="auto">
          <a:xfrm>
            <a:off x="512763" y="1692275"/>
            <a:ext cx="788987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Like the definition of semantics of sequences, to define the semantics of a program from the semantics of sub-programs is called </a:t>
            </a:r>
            <a:r>
              <a:rPr lang="en-US" altLang="ja-JP" i="1" dirty="0" err="1"/>
              <a:t>denotational</a:t>
            </a:r>
            <a:r>
              <a:rPr lang="en-US" altLang="ja-JP" i="1" dirty="0"/>
              <a:t> semantics</a:t>
            </a:r>
            <a:r>
              <a:rPr lang="en-US" altLang="ja-JP" dirty="0"/>
              <a:t>. It was developed by Dana Scott. We use this when we argue formally the semantics of programming languages.</a:t>
            </a:r>
            <a:endParaRPr lang="ja-JP" altLang="en-US" dirty="0"/>
          </a:p>
        </p:txBody>
      </p:sp>
      <p:sp>
        <p:nvSpPr>
          <p:cNvPr id="51203" name="テキスト ボックス 29"/>
          <p:cNvSpPr txBox="1">
            <a:spLocks noChangeArrowheads="1"/>
          </p:cNvSpPr>
          <p:nvPr/>
        </p:nvSpPr>
        <p:spPr bwMode="auto">
          <a:xfrm>
            <a:off x="536818" y="4487833"/>
            <a:ext cx="77469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There are two more formal semantics: </a:t>
            </a:r>
            <a:r>
              <a:rPr lang="en-US" altLang="ja-JP" sz="2400" i="1" dirty="0"/>
              <a:t>operational semantics</a:t>
            </a:r>
            <a:r>
              <a:rPr lang="en-US" altLang="ja-JP" sz="2400" dirty="0"/>
              <a:t> and </a:t>
            </a:r>
            <a:r>
              <a:rPr lang="en-US" altLang="ja-JP" sz="2400" i="1" dirty="0"/>
              <a:t>axiomatic semantics</a:t>
            </a:r>
            <a:r>
              <a:rPr lang="en-US" altLang="ja-JP" sz="2400" dirty="0"/>
              <a:t>.</a:t>
            </a:r>
          </a:p>
        </p:txBody>
      </p:sp>
      <p:sp>
        <p:nvSpPr>
          <p:cNvPr id="51204" name="テキスト ボックス 30"/>
          <p:cNvSpPr txBox="1">
            <a:spLocks noChangeArrowheads="1"/>
          </p:cNvSpPr>
          <p:nvPr/>
        </p:nvSpPr>
        <p:spPr bwMode="auto">
          <a:xfrm>
            <a:off x="828966" y="5354705"/>
            <a:ext cx="709688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000" dirty="0"/>
              <a:t>Usually, semantics of languages are specified by using natural languages like English, Japanese, Indonesian, and so on. But it does not suit formal argument. </a:t>
            </a:r>
          </a:p>
        </p:txBody>
      </p:sp>
    </p:spTree>
    <p:extLst>
      <p:ext uri="{BB962C8B-B14F-4D97-AF65-F5344CB8AC3E}">
        <p14:creationId xmlns:p14="http://schemas.microsoft.com/office/powerpoint/2010/main" val="38717569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Any questions?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2DA72-E1DA-6445-B2B0-8C8192A4D2E7}" type="slidenum">
              <a:rPr lang="en-US" altLang="ja-JP" smtClean="0"/>
              <a:pPr>
                <a:defRPr/>
              </a:pPr>
              <a:t>32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81558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371475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Research topics</a:t>
            </a:r>
            <a:endParaRPr lang="ja-JP" altLang="en-US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5867" y="1873657"/>
            <a:ext cx="8192155" cy="4522678"/>
          </a:xfrm>
        </p:spPr>
        <p:txBody>
          <a:bodyPr/>
          <a:lstStyle/>
          <a:p>
            <a:r>
              <a:rPr lang="en-US" altLang="ja-JP" dirty="0"/>
              <a:t>Theory and implementation of programming support</a:t>
            </a:r>
          </a:p>
          <a:p>
            <a:pPr lvl="1"/>
            <a:r>
              <a:rPr lang="en-US" altLang="ja-JP" dirty="0"/>
              <a:t>Identifier completion, syntax completion</a:t>
            </a:r>
          </a:p>
          <a:p>
            <a:pPr lvl="1"/>
            <a:r>
              <a:rPr lang="en-US" altLang="ja-JP" dirty="0"/>
              <a:t>code clone detection for functional programming languages</a:t>
            </a:r>
          </a:p>
          <a:p>
            <a:pPr lvl="1"/>
            <a:r>
              <a:rPr lang="en-US" altLang="en-US" dirty="0"/>
              <a:t>Visualizing multi-thread programs</a:t>
            </a:r>
            <a:endParaRPr lang="en-US" altLang="ja-JP" dirty="0"/>
          </a:p>
          <a:p>
            <a:r>
              <a:rPr lang="en-US" altLang="ja-JP" dirty="0"/>
              <a:t>Theory and implementation of programming learning support</a:t>
            </a:r>
          </a:p>
          <a:p>
            <a:pPr lvl="1"/>
            <a:r>
              <a:rPr lang="en-US" altLang="en-US" dirty="0"/>
              <a:t>Eliminating </a:t>
            </a:r>
            <a:r>
              <a:rPr lang="en-US" altLang="en-US" dirty="0" err="1"/>
              <a:t>goto</a:t>
            </a:r>
            <a:r>
              <a:rPr lang="en-US" altLang="en-US" dirty="0"/>
              <a:t> statements for C (replacing with, e.g., while, break, and continue statements) </a:t>
            </a:r>
          </a:p>
          <a:p>
            <a:pPr lvl="1"/>
            <a:r>
              <a:rPr lang="en-US" altLang="en-US" dirty="0"/>
              <a:t>Visualizing pointers in C programs</a:t>
            </a:r>
          </a:p>
        </p:txBody>
      </p:sp>
    </p:spTree>
    <p:extLst>
      <p:ext uri="{BB962C8B-B14F-4D97-AF65-F5344CB8AC3E}">
        <p14:creationId xmlns:p14="http://schemas.microsoft.com/office/powerpoint/2010/main" val="25174619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6207" y="1641886"/>
            <a:ext cx="8136438" cy="5145566"/>
          </a:xfrm>
        </p:spPr>
        <p:txBody>
          <a:bodyPr/>
          <a:lstStyle/>
          <a:p>
            <a:pPr marL="57150" indent="-457200">
              <a:buFont typeface="Arial"/>
              <a:buChar char="•"/>
            </a:pPr>
            <a:r>
              <a:rPr lang="en-US" altLang="ja-JP" dirty="0"/>
              <a:t>Uses LR parser</a:t>
            </a:r>
            <a:endParaRPr lang="en-US" altLang="ja-JP" sz="2800" dirty="0"/>
          </a:p>
          <a:p>
            <a:pPr marL="457200" indent="-457200"/>
            <a:r>
              <a:rPr lang="en-US" altLang="ja-JP" sz="2800" dirty="0"/>
              <a:t>Generates syntax completion functionality from LR grammar description</a:t>
            </a:r>
            <a:endParaRPr lang="en-US" altLang="ja-JP" dirty="0"/>
          </a:p>
          <a:p>
            <a:pPr marL="457200" indent="-457200"/>
            <a:r>
              <a:rPr lang="en-US" altLang="ja-JP" sz="2800" dirty="0"/>
              <a:t>Presented at PEPM 2020 and PEPM 2021</a:t>
            </a:r>
            <a:endParaRPr lang="ja-JP" altLang="en-US" sz="2800" dirty="0"/>
          </a:p>
          <a:p>
            <a:pPr marL="457200" indent="-457200">
              <a:buFont typeface="Arial"/>
              <a:buChar char="•"/>
            </a:pPr>
            <a:endParaRPr lang="en-US" altLang="ja-JP" sz="2800" dirty="0"/>
          </a:p>
          <a:p>
            <a:pPr marL="457200" indent="-457200">
              <a:buFont typeface="Arial"/>
              <a:buChar char="•"/>
            </a:pPr>
            <a:endParaRPr lang="en-US" altLang="ja-JP" sz="28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58813" y="371475"/>
            <a:ext cx="77724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Syntax completion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2431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8A8917-9621-1D49-AAF3-4900DCEC3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2DA72-E1DA-6445-B2B0-8C8192A4D2E7}" type="slidenum">
              <a:rPr lang="en-US" altLang="ja-JP" smtClean="0"/>
              <a:pPr>
                <a:defRPr/>
              </a:pPr>
              <a:t>35</a:t>
            </a:fld>
            <a:endParaRPr lang="en-US" altLang="ja-JP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31231D7-8AA8-2E41-BF41-F8B56C64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3" y="371475"/>
            <a:ext cx="77724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kern="0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Syntax completion</a:t>
            </a:r>
            <a:endParaRPr lang="ja-JP" altLang="en-US" ker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pic>
        <p:nvPicPr>
          <p:cNvPr id="7" name="図 6" descr="モニター, ブラック, スクリーンショット, 時計 が含まれている画像&#10;&#10;自動的に生成された説明">
            <a:extLst>
              <a:ext uri="{FF2B5EF4-FFF2-40B4-BE49-F238E27FC236}">
                <a16:creationId xmlns:a16="http://schemas.microsoft.com/office/drawing/2014/main" id="{A21B6653-36CC-A84A-82E1-58F9A83D5B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7" y="1712658"/>
            <a:ext cx="9049045" cy="38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8482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8A8917-9621-1D49-AAF3-4900DCEC3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2DA72-E1DA-6445-B2B0-8C8192A4D2E7}" type="slidenum">
              <a:rPr lang="en-US" altLang="ja-JP" smtClean="0"/>
              <a:pPr>
                <a:defRPr/>
              </a:pPr>
              <a:t>36</a:t>
            </a:fld>
            <a:endParaRPr lang="en-US" altLang="ja-JP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31231D7-8AA8-2E41-BF41-F8B56C64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3" y="371475"/>
            <a:ext cx="77724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kern="0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Syntax completion</a:t>
            </a:r>
            <a:endParaRPr lang="ja-JP" altLang="en-US" ker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pic>
        <p:nvPicPr>
          <p:cNvPr id="3" name="図 2" descr="モニター, スクリーンショット, 画面, テレビ が含まれている画像&#10;&#10;自動的に生成された説明">
            <a:extLst>
              <a:ext uri="{FF2B5EF4-FFF2-40B4-BE49-F238E27FC236}">
                <a16:creationId xmlns:a16="http://schemas.microsoft.com/office/drawing/2014/main" id="{349AA1BA-2A43-BB47-A239-65D88993E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70" y="1633451"/>
            <a:ext cx="8795659" cy="380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5968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6207" y="1641886"/>
            <a:ext cx="8136438" cy="5145566"/>
          </a:xfrm>
        </p:spPr>
        <p:txBody>
          <a:bodyPr/>
          <a:lstStyle/>
          <a:p>
            <a:pPr marL="57150" indent="-457200">
              <a:buFont typeface="Arial"/>
              <a:buChar char="•"/>
            </a:pPr>
            <a:r>
              <a:rPr lang="en-US" altLang="ja-JP" sz="2800" dirty="0"/>
              <a:t>Identifier completion for (a subset of) Standard ML</a:t>
            </a:r>
          </a:p>
          <a:p>
            <a:pPr marL="457200" indent="-457200"/>
            <a:r>
              <a:rPr lang="en-US" altLang="ja-JP" sz="2800" dirty="0"/>
              <a:t>Filtering identifiers by using context such as  typing information and scopes</a:t>
            </a:r>
          </a:p>
          <a:p>
            <a:pPr marL="457200" indent="-457200"/>
            <a:r>
              <a:rPr lang="en-US" altLang="ja-JP" sz="2800" dirty="0"/>
              <a:t>Published in Higher Order and Symbolic Computation 25(1), 2013</a:t>
            </a:r>
          </a:p>
          <a:p>
            <a:pPr marL="457200" indent="-457200"/>
            <a:r>
              <a:rPr lang="en-US" altLang="ja-JP" dirty="0"/>
              <a:t>Source code is available at http://</a:t>
            </a:r>
            <a:r>
              <a:rPr lang="en-US" altLang="ja-JP" dirty="0" err="1"/>
              <a:t>www.cs.ise.shibaura-it.ac.jp</a:t>
            </a:r>
            <a:r>
              <a:rPr lang="en-US" altLang="ja-JP" dirty="0"/>
              <a:t>/lambda-mode/</a:t>
            </a:r>
            <a:endParaRPr lang="en-US" altLang="ja-JP" sz="2800" dirty="0"/>
          </a:p>
          <a:p>
            <a:pPr marL="457200" indent="-457200"/>
            <a:endParaRPr lang="ja-JP" altLang="en-US" sz="2800" dirty="0"/>
          </a:p>
          <a:p>
            <a:pPr marL="457200" indent="-457200">
              <a:buFont typeface="Arial"/>
              <a:buChar char="•"/>
            </a:pPr>
            <a:endParaRPr lang="en-US" altLang="ja-JP" sz="2800" dirty="0"/>
          </a:p>
          <a:p>
            <a:pPr marL="457200" indent="-457200">
              <a:buFont typeface="Arial"/>
              <a:buChar char="•"/>
            </a:pPr>
            <a:endParaRPr lang="en-US" altLang="ja-JP" sz="28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58813" y="371475"/>
            <a:ext cx="77724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Identifier completion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541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371475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An example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44" y="1783354"/>
            <a:ext cx="5200998" cy="384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8" name="テキスト ボックス 10"/>
          <p:cNvSpPr txBox="1">
            <a:spLocks noChangeArrowheads="1"/>
          </p:cNvSpPr>
          <p:nvPr/>
        </p:nvSpPr>
        <p:spPr bwMode="auto">
          <a:xfrm>
            <a:off x="6090126" y="2192391"/>
            <a:ext cx="26765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reducing typing errors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18483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63618"/>
            <a:ext cx="7772400" cy="4380013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altLang="ja-JP" dirty="0"/>
              <a:t>Identifier completion allowing syntax errors</a:t>
            </a:r>
          </a:p>
          <a:p>
            <a:pPr marL="857250" lvl="1" indent="-457200"/>
            <a:r>
              <a:rPr lang="en-US" altLang="ja-JP" dirty="0"/>
              <a:t>Programs may be written in any order</a:t>
            </a:r>
          </a:p>
          <a:p>
            <a:pPr marL="857250" lvl="1" indent="-457200"/>
            <a:r>
              <a:rPr lang="en-US" altLang="ja-JP" dirty="0"/>
              <a:t>There may be some syntax errors in the program text</a:t>
            </a:r>
          </a:p>
          <a:p>
            <a:pPr marL="457200" indent="-457200"/>
            <a:r>
              <a:rPr lang="en-US" altLang="ja-JP" dirty="0"/>
              <a:t>Utilizing Error recovery functionality in </a:t>
            </a:r>
            <a:r>
              <a:rPr lang="en-US" altLang="ja-JP" dirty="0" err="1"/>
              <a:t>Yacc</a:t>
            </a:r>
            <a:endParaRPr lang="en-US" altLang="ja-JP" dirty="0"/>
          </a:p>
          <a:p>
            <a:pPr marL="457200" indent="-457200"/>
            <a:r>
              <a:rPr lang="en-US" altLang="ja-JP" dirty="0"/>
              <a:t>Presented at MPSE2014</a:t>
            </a:r>
          </a:p>
          <a:p>
            <a:r>
              <a:rPr lang="en-US" altLang="ja-JP" dirty="0"/>
              <a:t>Source code is available at http://</a:t>
            </a:r>
            <a:r>
              <a:rPr lang="en-US" altLang="ja-JP" dirty="0" err="1"/>
              <a:t>www.cs.ise.shibaura-it.ac.jp</a:t>
            </a:r>
            <a:r>
              <a:rPr lang="en-US" altLang="ja-JP" dirty="0"/>
              <a:t>/mpse2014/</a:t>
            </a:r>
          </a:p>
          <a:p>
            <a:pPr marL="457200" indent="-457200">
              <a:buFont typeface="Arial"/>
              <a:buChar char="•"/>
            </a:pPr>
            <a:endParaRPr lang="en-US" altLang="ja-JP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58813" y="371475"/>
            <a:ext cx="77724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An extension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252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29034"/>
            <a:ext cx="8229600" cy="1332560"/>
          </a:xfrm>
        </p:spPr>
        <p:txBody>
          <a:bodyPr>
            <a:noAutofit/>
          </a:bodyPr>
          <a:lstStyle/>
          <a:p>
            <a:r>
              <a:rPr lang="en-US" altLang="ja-JP" dirty="0"/>
              <a:t>Mechanical digital computer </a:t>
            </a:r>
            <a:br>
              <a:rPr lang="en-US" altLang="ja-JP" dirty="0"/>
            </a:br>
            <a:r>
              <a:rPr lang="en-US" altLang="ja-JP" dirty="0"/>
              <a:t>(for polynomials)</a:t>
            </a:r>
            <a:endParaRPr kumimoji="1" lang="ja-JP" altLang="en-US" dirty="0"/>
          </a:p>
        </p:txBody>
      </p:sp>
      <p:pic>
        <p:nvPicPr>
          <p:cNvPr id="11" name="Picture 4" descr="バベッジ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1604091"/>
            <a:ext cx="3776201" cy="346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4276595" y="3014448"/>
            <a:ext cx="47497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srgbClr val="000000"/>
                </a:solidFill>
              </a:rPr>
              <a:t>A mechanical calculator designed to tabulate </a:t>
            </a:r>
            <a:r>
              <a:rPr lang="en-US" altLang="ja-JP" sz="2800" u="sng" dirty="0">
                <a:solidFill>
                  <a:srgbClr val="000000"/>
                </a:solidFill>
              </a:rPr>
              <a:t>polynomial functions</a:t>
            </a:r>
            <a:r>
              <a:rPr lang="en-US" altLang="ja-JP" sz="2800" dirty="0">
                <a:solidFill>
                  <a:srgbClr val="000000"/>
                </a:solidFill>
              </a:rPr>
              <a:t>. Various functions including logarithmic or trigonometric ones can be approximated by polynomials.</a:t>
            </a:r>
            <a:endParaRPr lang="en-US" altLang="ja-JP" sz="2800" dirty="0">
              <a:solidFill>
                <a:srgbClr val="000000"/>
              </a:solidFill>
              <a:hlinkClick r:id="rId3" tooltip="Logarithm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2874" y="5786131"/>
            <a:ext cx="83545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It could be used for making many useful tables, although Babbage failed to physically construct the difference engine.</a:t>
            </a:r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77077" y="1680328"/>
            <a:ext cx="44494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Difference engine developed by Charles Babbage, 1791-1871, UK.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051638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7006" y="1828343"/>
            <a:ext cx="7772400" cy="3556936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altLang="ja-JP" sz="3200" dirty="0"/>
              <a:t>Detecting code clones in functional programming languages taking into account the gaps by function applications</a:t>
            </a:r>
          </a:p>
          <a:p>
            <a:pPr marL="457200" indent="-457200">
              <a:buFont typeface="Arial"/>
              <a:buChar char="•"/>
            </a:pPr>
            <a:r>
              <a:rPr lang="en-US" altLang="ja-JP" sz="2800" dirty="0"/>
              <a:t>Presented at PEPM2017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58813" y="371475"/>
            <a:ext cx="77724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Detecting code clones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0884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7109" y="1736297"/>
            <a:ext cx="8305351" cy="5121703"/>
          </a:xfrm>
        </p:spPr>
        <p:txBody>
          <a:bodyPr/>
          <a:lstStyle/>
          <a:p>
            <a:r>
              <a:rPr kumimoji="1" lang="en-US" altLang="ja-JP" sz="3200" dirty="0"/>
              <a:t>Eliminating </a:t>
            </a:r>
            <a:r>
              <a:rPr kumimoji="1" lang="en-US" altLang="ja-JP" sz="3200" dirty="0" err="1"/>
              <a:t>goto</a:t>
            </a:r>
            <a:r>
              <a:rPr kumimoji="1" lang="en-US" altLang="ja-JP" sz="3200" dirty="0"/>
              <a:t> statements in C programs</a:t>
            </a:r>
          </a:p>
          <a:p>
            <a:pPr lvl="1"/>
            <a:r>
              <a:rPr lang="en-US" altLang="ja-JP" sz="2800" dirty="0"/>
              <a:t>Transforming programs containing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 statements into ones without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 statements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2DA72-E1DA-6445-B2B0-8C8192A4D2E7}" type="slidenum">
              <a:rPr lang="en-US" altLang="ja-JP" smtClean="0"/>
              <a:pPr>
                <a:defRPr/>
              </a:pPr>
              <a:t>41</a:t>
            </a:fld>
            <a:endParaRPr lang="en-US" altLang="ja-JP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35079" y="371475"/>
            <a:ext cx="8148904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Programming learning support</a:t>
            </a:r>
            <a:endParaRPr lang="ja-JP" altLang="en-US" sz="3600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3115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1175" y="2028691"/>
            <a:ext cx="7980496" cy="4085599"/>
          </a:xfrm>
        </p:spPr>
        <p:txBody>
          <a:bodyPr/>
          <a:lstStyle/>
          <a:p>
            <a:r>
              <a:rPr kumimoji="1" lang="en-US" altLang="ja-JP" dirty="0"/>
              <a:t>Generating C programs by slightly changing a given C program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2DA72-E1DA-6445-B2B0-8C8192A4D2E7}" type="slidenum">
              <a:rPr lang="en-US" altLang="ja-JP" smtClean="0"/>
              <a:pPr>
                <a:defRPr/>
              </a:pPr>
              <a:t>42</a:t>
            </a:fld>
            <a:endParaRPr lang="en-US" altLang="ja-JP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35079" y="371475"/>
            <a:ext cx="8148904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Programming learning support</a:t>
            </a:r>
            <a:endParaRPr lang="ja-JP" altLang="en-US" sz="3600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15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387239"/>
            <a:ext cx="8229600" cy="723515"/>
          </a:xfrm>
        </p:spPr>
        <p:txBody>
          <a:bodyPr>
            <a:noAutofit/>
          </a:bodyPr>
          <a:lstStyle/>
          <a:p>
            <a:r>
              <a:rPr kumimoji="1" lang="en-US" altLang="ja-JP" dirty="0"/>
              <a:t>A general purpose digital computer</a:t>
            </a:r>
            <a:endParaRPr kumimoji="1" lang="ja-JP" altLang="en-US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11632" y="5400233"/>
            <a:ext cx="6970473" cy="1064212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400" dirty="0">
                <a:latin typeface="+mj-ea"/>
              </a:rPr>
              <a:t>Vacuum tube 17,000, 150kW, 167m</a:t>
            </a:r>
            <a:r>
              <a:rPr lang="en-US" altLang="ja-JP" sz="2400" baseline="30000" dirty="0">
                <a:latin typeface="+mj-ea"/>
              </a:rPr>
              <a:t>2</a:t>
            </a:r>
            <a:r>
              <a:rPr lang="en-US" altLang="ja-JP" sz="2400" dirty="0">
                <a:latin typeface="+mj-ea"/>
              </a:rPr>
              <a:t>.</a:t>
            </a:r>
          </a:p>
          <a:p>
            <a:pPr algn="l"/>
            <a:r>
              <a:rPr lang="en-US" altLang="ja-JP" sz="2400" dirty="0">
                <a:latin typeface="+mj-ea"/>
              </a:rPr>
              <a:t>Used for making tables for firing angles of bombs.  </a:t>
            </a:r>
            <a:endParaRPr lang="ja-JP" altLang="en-US" sz="2400" dirty="0">
              <a:latin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842602" y="1440355"/>
            <a:ext cx="30473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+mn-ea"/>
                <a:ea typeface="+mn-ea"/>
              </a:rPr>
              <a:t>ENIAC,</a:t>
            </a:r>
          </a:p>
          <a:p>
            <a:r>
              <a:rPr lang="en-US" altLang="ja-JP" dirty="0">
                <a:latin typeface="+mn-ea"/>
                <a:ea typeface="+mn-ea"/>
              </a:rPr>
              <a:t>University of Pennsylvania, US, 1946.</a:t>
            </a:r>
            <a:endParaRPr lang="ja-JP" altLang="en-US" dirty="0">
              <a:latin typeface="+mn-ea"/>
              <a:ea typeface="+mn-ea"/>
            </a:endParaRPr>
          </a:p>
        </p:txBody>
      </p:sp>
      <p:pic>
        <p:nvPicPr>
          <p:cNvPr id="2052" name="Picture 4" descr="http://whyy.org/cms/radiotimes/files/2011/02/eniac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21" y="1268760"/>
            <a:ext cx="5452207" cy="3960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575" y="3721636"/>
            <a:ext cx="2366328" cy="151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2799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12800"/>
          </a:xfrm>
        </p:spPr>
        <p:txBody>
          <a:bodyPr/>
          <a:lstStyle/>
          <a:p>
            <a:r>
              <a:rPr lang="en-US" altLang="ja-JP" dirty="0">
                <a:latin typeface="Arial Narrow" charset="0"/>
                <a:ea typeface="ＭＳ Ｐゴシック" charset="0"/>
              </a:rPr>
              <a:t>Encoding</a:t>
            </a:r>
            <a:endParaRPr lang="ja-JP" altLang="en-US" dirty="0">
              <a:latin typeface="Arial Narrow" charset="0"/>
              <a:ea typeface="ＭＳ Ｐゴシック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4743" y="3299172"/>
            <a:ext cx="5928545" cy="349709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ja-JP" dirty="0"/>
              <a:t>(ex) number 1</a:t>
            </a:r>
          </a:p>
          <a:p>
            <a:pPr lvl="1">
              <a:defRPr/>
            </a:pPr>
            <a:r>
              <a:rPr lang="en-US" altLang="ja-JP" dirty="0"/>
              <a:t>1 (00000001, a binary number, 1 byte)</a:t>
            </a:r>
          </a:p>
          <a:p>
            <a:pPr>
              <a:defRPr/>
            </a:pPr>
            <a:r>
              <a:rPr lang="en-US" altLang="ja-JP" dirty="0"/>
              <a:t>Character ‘a’</a:t>
            </a:r>
          </a:p>
          <a:p>
            <a:pPr lvl="1">
              <a:defRPr/>
            </a:pPr>
            <a:r>
              <a:rPr lang="en-US" altLang="ja-JP" dirty="0"/>
              <a:t>97 (01100001, a binary number, 1 byte)</a:t>
            </a:r>
          </a:p>
          <a:p>
            <a:pPr>
              <a:defRPr/>
            </a:pPr>
            <a:r>
              <a:rPr lang="en-US" altLang="ja-JP" dirty="0"/>
              <a:t>String “</a:t>
            </a:r>
            <a:r>
              <a:rPr lang="en-US" altLang="ja-JP" dirty="0" err="1"/>
              <a:t>ab</a:t>
            </a:r>
            <a:r>
              <a:rPr lang="en-US" altLang="ja-JP" dirty="0"/>
              <a:t>”</a:t>
            </a:r>
          </a:p>
          <a:p>
            <a:pPr lvl="1">
              <a:defRPr/>
            </a:pPr>
            <a:r>
              <a:rPr lang="en-US" altLang="ja-JP" dirty="0"/>
              <a:t>97 98 0 (01100001 01100010 00000000, three binary numbers, 3 byte. Suppose 0 represents the end of string.)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420550" y="2976646"/>
            <a:ext cx="2469880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There are various character encoding (correspondence between characters and numbers). Unicode</a:t>
            </a:r>
            <a:r>
              <a:rPr lang="en-US" altLang="ja-JP" dirty="0"/>
              <a:t>, </a:t>
            </a:r>
            <a:r>
              <a:rPr kumimoji="1" lang="en-US" altLang="ja-JP" dirty="0"/>
              <a:t>Shift-JIS, etc. are often used in Japan. 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30185" y="1332792"/>
            <a:ext cx="77976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dirty="0"/>
              <a:t>When processing information on digital computers, we have to express the information by a sequence of symbols (typically 0 and 1, so binary numbers). This is referred to as </a:t>
            </a:r>
            <a:r>
              <a:rPr lang="en-US" altLang="ja-JP" i="1" dirty="0"/>
              <a:t>encoding</a:t>
            </a:r>
            <a:r>
              <a:rPr lang="en-US" altLang="ja-JP" dirty="0"/>
              <a:t>. Although ENIAC uses decimal numbers, modern computers use binary numbers. </a:t>
            </a:r>
          </a:p>
        </p:txBody>
      </p:sp>
    </p:spTree>
    <p:extLst>
      <p:ext uri="{BB962C8B-B14F-4D97-AF65-F5344CB8AC3E}">
        <p14:creationId xmlns:p14="http://schemas.microsoft.com/office/powerpoint/2010/main" val="2878305625"/>
      </p:ext>
    </p:extLst>
  </p:cSld>
  <p:clrMapOvr>
    <a:masterClrMapping/>
  </p:clrMapOvr>
  <p:transition spd="slow" advTm="1314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タイトル 1"/>
          <p:cNvSpPr>
            <a:spLocks noGrp="1"/>
          </p:cNvSpPr>
          <p:nvPr>
            <p:ph type="title" idx="4294967295"/>
          </p:nvPr>
        </p:nvSpPr>
        <p:spPr>
          <a:xfrm>
            <a:off x="641928" y="151172"/>
            <a:ext cx="7587671" cy="713108"/>
          </a:xfrm>
        </p:spPr>
        <p:txBody>
          <a:bodyPr/>
          <a:lstStyle/>
          <a:p>
            <a:pPr algn="ctr"/>
            <a:r>
              <a:rPr lang="en-US" altLang="ja-JP" dirty="0">
                <a:latin typeface="Arial Narrow" charset="0"/>
                <a:ea typeface="ＭＳ Ｐゴシック" charset="0"/>
              </a:rPr>
              <a:t>Images</a:t>
            </a:r>
            <a:endParaRPr lang="ja-JP" altLang="en-US" dirty="0">
              <a:latin typeface="Arial Narrow" charset="0"/>
              <a:ea typeface="ＭＳ Ｐゴシック" charset="0"/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692704" y="4294935"/>
            <a:ext cx="351090" cy="298164"/>
          </a:xfrm>
          <a:prstGeom prst="rightArrow">
            <a:avLst>
              <a:gd name="adj1" fmla="val 60922"/>
              <a:gd name="adj2" fmla="val 52730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1" name="テキスト ボックス 10"/>
          <p:cNvSpPr txBox="1">
            <a:spLocks noChangeArrowheads="1"/>
          </p:cNvSpPr>
          <p:nvPr/>
        </p:nvSpPr>
        <p:spPr bwMode="auto">
          <a:xfrm>
            <a:off x="3480810" y="4808229"/>
            <a:ext cx="12095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 dirty="0"/>
              <a:t>encode</a:t>
            </a:r>
            <a:endParaRPr lang="ja-JP" altLang="en-US" sz="1800" dirty="0"/>
          </a:p>
        </p:txBody>
      </p:sp>
      <p:sp>
        <p:nvSpPr>
          <p:cNvPr id="13" name="右矢印 12"/>
          <p:cNvSpPr/>
          <p:nvPr/>
        </p:nvSpPr>
        <p:spPr>
          <a:xfrm rot="10800000">
            <a:off x="3555755" y="5558264"/>
            <a:ext cx="1115272" cy="293221"/>
          </a:xfrm>
          <a:prstGeom prst="rightArrow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4" name="テキスト ボックス 13"/>
          <p:cNvSpPr txBox="1">
            <a:spLocks noChangeArrowheads="1"/>
          </p:cNvSpPr>
          <p:nvPr/>
        </p:nvSpPr>
        <p:spPr bwMode="auto">
          <a:xfrm>
            <a:off x="3475844" y="5828158"/>
            <a:ext cx="12941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 dirty="0"/>
              <a:t>decode</a:t>
            </a:r>
            <a:endParaRPr lang="ja-JP" altLang="en-US" sz="1800" dirty="0"/>
          </a:p>
        </p:txBody>
      </p:sp>
      <p:sp>
        <p:nvSpPr>
          <p:cNvPr id="15" name="正方形/長方形 14"/>
          <p:cNvSpPr/>
          <p:nvPr/>
        </p:nvSpPr>
        <p:spPr>
          <a:xfrm>
            <a:off x="409919" y="847172"/>
            <a:ext cx="7797664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dirty="0"/>
              <a:t>Divide an image into cells (discretization) and then express the color of each cell by the ratio </a:t>
            </a:r>
            <a:r>
              <a:rPr lang="en-US" altLang="en-US" u="sng" dirty="0"/>
              <a:t>in a natural number</a:t>
            </a:r>
            <a:r>
              <a:rPr lang="en-US" altLang="en-US" dirty="0"/>
              <a:t> of red, green, and blue (quantization). 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834866"/>
              </p:ext>
            </p:extLst>
          </p:nvPr>
        </p:nvGraphicFramePr>
        <p:xfrm>
          <a:off x="536636" y="4750034"/>
          <a:ext cx="2686420" cy="1717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260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60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60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529176"/>
              </p:ext>
            </p:extLst>
          </p:nvPr>
        </p:nvGraphicFramePr>
        <p:xfrm>
          <a:off x="5059101" y="4026609"/>
          <a:ext cx="3727525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5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5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5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73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73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73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右矢印 15"/>
          <p:cNvSpPr/>
          <p:nvPr/>
        </p:nvSpPr>
        <p:spPr>
          <a:xfrm>
            <a:off x="3587500" y="5171306"/>
            <a:ext cx="1103122" cy="337911"/>
          </a:xfrm>
          <a:prstGeom prst="rightArrow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3629" y="2103881"/>
            <a:ext cx="12903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An image</a:t>
            </a:r>
            <a:endParaRPr kumimoji="1" lang="ja-JP" altLang="en-US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40741" y="4253028"/>
            <a:ext cx="3072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Discretize</a:t>
            </a:r>
            <a:r>
              <a:rPr lang="en-US" altLang="ja-JP" dirty="0"/>
              <a:t> and</a:t>
            </a:r>
            <a:r>
              <a:rPr kumimoji="1" lang="en-US" altLang="ja-JP" dirty="0"/>
              <a:t> quantize</a:t>
            </a:r>
            <a:endParaRPr kumimoji="1" lang="ja-JP" altLang="en-US" dirty="0"/>
          </a:p>
        </p:txBody>
      </p:sp>
      <p:pic>
        <p:nvPicPr>
          <p:cNvPr id="9" name="図 8" descr="fo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28" y="2471319"/>
            <a:ext cx="2754483" cy="165269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12" name="テキスト ボックス 11"/>
          <p:cNvSpPr txBox="1"/>
          <p:nvPr/>
        </p:nvSpPr>
        <p:spPr>
          <a:xfrm>
            <a:off x="4287207" y="1964839"/>
            <a:ext cx="4779619" cy="193899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For instance, 24 bit BMP expresses each color by a number 0-255. There are various other encoding. JPEG decomposes an image by frequency and reduces the information of frequencies that human beings may not recognize. </a:t>
            </a:r>
            <a:endParaRPr kumimoji="1" lang="ja-JP" alt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4501227"/>
      </p:ext>
    </p:extLst>
  </p:cSld>
  <p:clrMapOvr>
    <a:masterClrMapping/>
  </p:clrMapOvr>
  <p:transition spd="slow" advTm="117592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A45B5-1824-304F-B759-216AB0539307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sp>
        <p:nvSpPr>
          <p:cNvPr id="3" name="タイトル 1"/>
          <p:cNvSpPr txBox="1">
            <a:spLocks/>
          </p:cNvSpPr>
          <p:nvPr/>
        </p:nvSpPr>
        <p:spPr bwMode="auto">
          <a:xfrm>
            <a:off x="641928" y="274638"/>
            <a:ext cx="758767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dirty="0">
                <a:latin typeface="Arial Narrow" charset="0"/>
                <a:ea typeface="ＭＳ Ｐゴシック" charset="0"/>
              </a:rPr>
              <a:t>Sounds</a:t>
            </a:r>
            <a:endParaRPr lang="ja-JP" altLang="en-US" dirty="0">
              <a:latin typeface="Arial Narrow" charset="0"/>
              <a:ea typeface="ＭＳ Ｐゴシック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0152" y="5115565"/>
            <a:ext cx="74143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There are various sound encodings. For instance, MP3 decomposes sounds into basic waves of various frequencies and then reduces the information of some frequencies that human beings may not recognize.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41209" y="1397187"/>
            <a:ext cx="69275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Express amplitude at fixed intervals by integers (by </a:t>
            </a:r>
            <a:r>
              <a:rPr lang="en-US" altLang="ja-JP" sz="2800" dirty="0">
                <a:solidFill>
                  <a:srgbClr val="FF0000"/>
                </a:solidFill>
              </a:rPr>
              <a:t>discretization </a:t>
            </a:r>
            <a:r>
              <a:rPr lang="en-US" altLang="ja-JP" sz="2800" dirty="0"/>
              <a:t>and </a:t>
            </a:r>
            <a:r>
              <a:rPr lang="en-US" altLang="ja-JP" sz="2800" dirty="0">
                <a:solidFill>
                  <a:srgbClr val="008000"/>
                </a:solidFill>
              </a:rPr>
              <a:t>quantization</a:t>
            </a:r>
            <a:r>
              <a:rPr lang="en-US" altLang="ja-JP" sz="2800" dirty="0"/>
              <a:t>).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1451487" y="3925361"/>
            <a:ext cx="6498742" cy="8247"/>
          </a:xfrm>
          <a:prstGeom prst="straightConnector1">
            <a:avLst/>
          </a:prstGeom>
          <a:ln w="12700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1451493" y="2919288"/>
            <a:ext cx="0" cy="1698780"/>
          </a:xfrm>
          <a:prstGeom prst="straightConnector1">
            <a:avLst/>
          </a:prstGeom>
          <a:ln w="12700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7950220" y="4073798"/>
            <a:ext cx="723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T</a:t>
            </a:r>
            <a:r>
              <a:rPr kumimoji="1" lang="en-US" altLang="ja-JP" sz="2000" dirty="0"/>
              <a:t>ime</a:t>
            </a:r>
            <a:endParaRPr kumimoji="1"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6861" y="2453429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Amplitude</a:t>
            </a:r>
            <a:endParaRPr kumimoji="1" lang="ja-JP" altLang="en-US" sz="2000" dirty="0"/>
          </a:p>
        </p:txBody>
      </p:sp>
      <p:sp>
        <p:nvSpPr>
          <p:cNvPr id="23" name="フリーフォーム 22"/>
          <p:cNvSpPr/>
          <p:nvPr/>
        </p:nvSpPr>
        <p:spPr>
          <a:xfrm>
            <a:off x="1451493" y="3249148"/>
            <a:ext cx="6276063" cy="1129771"/>
          </a:xfrm>
          <a:custGeom>
            <a:avLst/>
            <a:gdLst>
              <a:gd name="connsiteX0" fmla="*/ 0 w 6276063"/>
              <a:gd name="connsiteY0" fmla="*/ 404079 h 1129771"/>
              <a:gd name="connsiteX1" fmla="*/ 0 w 6276063"/>
              <a:gd name="connsiteY1" fmla="*/ 404079 h 1129771"/>
              <a:gd name="connsiteX2" fmla="*/ 41236 w 6276063"/>
              <a:gd name="connsiteY2" fmla="*/ 346353 h 1129771"/>
              <a:gd name="connsiteX3" fmla="*/ 65977 w 6276063"/>
              <a:gd name="connsiteY3" fmla="*/ 329860 h 1129771"/>
              <a:gd name="connsiteX4" fmla="*/ 90719 w 6276063"/>
              <a:gd name="connsiteY4" fmla="*/ 280381 h 1129771"/>
              <a:gd name="connsiteX5" fmla="*/ 123707 w 6276063"/>
              <a:gd name="connsiteY5" fmla="*/ 263888 h 1129771"/>
              <a:gd name="connsiteX6" fmla="*/ 148449 w 6276063"/>
              <a:gd name="connsiteY6" fmla="*/ 247395 h 1129771"/>
              <a:gd name="connsiteX7" fmla="*/ 164943 w 6276063"/>
              <a:gd name="connsiteY7" fmla="*/ 222655 h 1129771"/>
              <a:gd name="connsiteX8" fmla="*/ 189684 w 6276063"/>
              <a:gd name="connsiteY8" fmla="*/ 214409 h 1129771"/>
              <a:gd name="connsiteX9" fmla="*/ 247414 w 6276063"/>
              <a:gd name="connsiteY9" fmla="*/ 189669 h 1129771"/>
              <a:gd name="connsiteX10" fmla="*/ 321638 w 6276063"/>
              <a:gd name="connsiteY10" fmla="*/ 197916 h 1129771"/>
              <a:gd name="connsiteX11" fmla="*/ 379368 w 6276063"/>
              <a:gd name="connsiteY11" fmla="*/ 214409 h 1129771"/>
              <a:gd name="connsiteX12" fmla="*/ 412357 w 6276063"/>
              <a:gd name="connsiteY12" fmla="*/ 247395 h 1129771"/>
              <a:gd name="connsiteX13" fmla="*/ 428851 w 6276063"/>
              <a:gd name="connsiteY13" fmla="*/ 272135 h 1129771"/>
              <a:gd name="connsiteX14" fmla="*/ 486581 w 6276063"/>
              <a:gd name="connsiteY14" fmla="*/ 296874 h 1129771"/>
              <a:gd name="connsiteX15" fmla="*/ 494828 w 6276063"/>
              <a:gd name="connsiteY15" fmla="*/ 321614 h 1129771"/>
              <a:gd name="connsiteX16" fmla="*/ 511322 w 6276063"/>
              <a:gd name="connsiteY16" fmla="*/ 346353 h 1129771"/>
              <a:gd name="connsiteX17" fmla="*/ 519569 w 6276063"/>
              <a:gd name="connsiteY17" fmla="*/ 379339 h 1129771"/>
              <a:gd name="connsiteX18" fmla="*/ 536063 w 6276063"/>
              <a:gd name="connsiteY18" fmla="*/ 428818 h 1129771"/>
              <a:gd name="connsiteX19" fmla="*/ 544311 w 6276063"/>
              <a:gd name="connsiteY19" fmla="*/ 453558 h 1129771"/>
              <a:gd name="connsiteX20" fmla="*/ 635029 w 6276063"/>
              <a:gd name="connsiteY20" fmla="*/ 527776 h 1129771"/>
              <a:gd name="connsiteX21" fmla="*/ 668017 w 6276063"/>
              <a:gd name="connsiteY21" fmla="*/ 577255 h 1129771"/>
              <a:gd name="connsiteX22" fmla="*/ 692759 w 6276063"/>
              <a:gd name="connsiteY22" fmla="*/ 626734 h 1129771"/>
              <a:gd name="connsiteX23" fmla="*/ 709253 w 6276063"/>
              <a:gd name="connsiteY23" fmla="*/ 717446 h 1129771"/>
              <a:gd name="connsiteX24" fmla="*/ 717500 w 6276063"/>
              <a:gd name="connsiteY24" fmla="*/ 750432 h 1129771"/>
              <a:gd name="connsiteX25" fmla="*/ 750489 w 6276063"/>
              <a:gd name="connsiteY25" fmla="*/ 799911 h 1129771"/>
              <a:gd name="connsiteX26" fmla="*/ 766983 w 6276063"/>
              <a:gd name="connsiteY26" fmla="*/ 824650 h 1129771"/>
              <a:gd name="connsiteX27" fmla="*/ 832960 w 6276063"/>
              <a:gd name="connsiteY27" fmla="*/ 841143 h 1129771"/>
              <a:gd name="connsiteX28" fmla="*/ 898937 w 6276063"/>
              <a:gd name="connsiteY28" fmla="*/ 865883 h 1129771"/>
              <a:gd name="connsiteX29" fmla="*/ 923678 w 6276063"/>
              <a:gd name="connsiteY29" fmla="*/ 874129 h 1129771"/>
              <a:gd name="connsiteX30" fmla="*/ 1063879 w 6276063"/>
              <a:gd name="connsiteY30" fmla="*/ 849390 h 1129771"/>
              <a:gd name="connsiteX31" fmla="*/ 1072127 w 6276063"/>
              <a:gd name="connsiteY31" fmla="*/ 824650 h 1129771"/>
              <a:gd name="connsiteX32" fmla="*/ 1096868 w 6276063"/>
              <a:gd name="connsiteY32" fmla="*/ 799911 h 1129771"/>
              <a:gd name="connsiteX33" fmla="*/ 1113362 w 6276063"/>
              <a:gd name="connsiteY33" fmla="*/ 775171 h 1129771"/>
              <a:gd name="connsiteX34" fmla="*/ 1162845 w 6276063"/>
              <a:gd name="connsiteY34" fmla="*/ 725692 h 1129771"/>
              <a:gd name="connsiteX35" fmla="*/ 1220575 w 6276063"/>
              <a:gd name="connsiteY35" fmla="*/ 684460 h 1129771"/>
              <a:gd name="connsiteX36" fmla="*/ 1303046 w 6276063"/>
              <a:gd name="connsiteY36" fmla="*/ 634981 h 1129771"/>
              <a:gd name="connsiteX37" fmla="*/ 1352529 w 6276063"/>
              <a:gd name="connsiteY37" fmla="*/ 618488 h 1129771"/>
              <a:gd name="connsiteX38" fmla="*/ 1377270 w 6276063"/>
              <a:gd name="connsiteY38" fmla="*/ 610241 h 1129771"/>
              <a:gd name="connsiteX39" fmla="*/ 1566954 w 6276063"/>
              <a:gd name="connsiteY39" fmla="*/ 626734 h 1129771"/>
              <a:gd name="connsiteX40" fmla="*/ 1591695 w 6276063"/>
              <a:gd name="connsiteY40" fmla="*/ 651474 h 1129771"/>
              <a:gd name="connsiteX41" fmla="*/ 1632931 w 6276063"/>
              <a:gd name="connsiteY41" fmla="*/ 709199 h 1129771"/>
              <a:gd name="connsiteX42" fmla="*/ 1657672 w 6276063"/>
              <a:gd name="connsiteY42" fmla="*/ 725692 h 1129771"/>
              <a:gd name="connsiteX43" fmla="*/ 1665920 w 6276063"/>
              <a:gd name="connsiteY43" fmla="*/ 766925 h 1129771"/>
              <a:gd name="connsiteX44" fmla="*/ 1690661 w 6276063"/>
              <a:gd name="connsiteY44" fmla="*/ 791664 h 1129771"/>
              <a:gd name="connsiteX45" fmla="*/ 1764885 w 6276063"/>
              <a:gd name="connsiteY45" fmla="*/ 874129 h 1129771"/>
              <a:gd name="connsiteX46" fmla="*/ 1789626 w 6276063"/>
              <a:gd name="connsiteY46" fmla="*/ 898869 h 1129771"/>
              <a:gd name="connsiteX47" fmla="*/ 1830862 w 6276063"/>
              <a:gd name="connsiteY47" fmla="*/ 948348 h 1129771"/>
              <a:gd name="connsiteX48" fmla="*/ 1888592 w 6276063"/>
              <a:gd name="connsiteY48" fmla="*/ 981334 h 1129771"/>
              <a:gd name="connsiteX49" fmla="*/ 1921580 w 6276063"/>
              <a:gd name="connsiteY49" fmla="*/ 989580 h 1129771"/>
              <a:gd name="connsiteX50" fmla="*/ 1971063 w 6276063"/>
              <a:gd name="connsiteY50" fmla="*/ 1022566 h 1129771"/>
              <a:gd name="connsiteX51" fmla="*/ 2020546 w 6276063"/>
              <a:gd name="connsiteY51" fmla="*/ 1047306 h 1129771"/>
              <a:gd name="connsiteX52" fmla="*/ 2070029 w 6276063"/>
              <a:gd name="connsiteY52" fmla="*/ 1072046 h 1129771"/>
              <a:gd name="connsiteX53" fmla="*/ 2094770 w 6276063"/>
              <a:gd name="connsiteY53" fmla="*/ 1088539 h 1129771"/>
              <a:gd name="connsiteX54" fmla="*/ 2160747 w 6276063"/>
              <a:gd name="connsiteY54" fmla="*/ 1096785 h 1129771"/>
              <a:gd name="connsiteX55" fmla="*/ 2185488 w 6276063"/>
              <a:gd name="connsiteY55" fmla="*/ 1113278 h 1129771"/>
              <a:gd name="connsiteX56" fmla="*/ 2375172 w 6276063"/>
              <a:gd name="connsiteY56" fmla="*/ 1113278 h 1129771"/>
              <a:gd name="connsiteX57" fmla="*/ 2416408 w 6276063"/>
              <a:gd name="connsiteY57" fmla="*/ 1096785 h 1129771"/>
              <a:gd name="connsiteX58" fmla="*/ 2441149 w 6276063"/>
              <a:gd name="connsiteY58" fmla="*/ 1088539 h 1129771"/>
              <a:gd name="connsiteX59" fmla="*/ 2465891 w 6276063"/>
              <a:gd name="connsiteY59" fmla="*/ 1072046 h 1129771"/>
              <a:gd name="connsiteX60" fmla="*/ 2507126 w 6276063"/>
              <a:gd name="connsiteY60" fmla="*/ 1039060 h 1129771"/>
              <a:gd name="connsiteX61" fmla="*/ 2523621 w 6276063"/>
              <a:gd name="connsiteY61" fmla="*/ 1022566 h 1129771"/>
              <a:gd name="connsiteX62" fmla="*/ 2548362 w 6276063"/>
              <a:gd name="connsiteY62" fmla="*/ 1014320 h 1129771"/>
              <a:gd name="connsiteX63" fmla="*/ 2597845 w 6276063"/>
              <a:gd name="connsiteY63" fmla="*/ 964841 h 1129771"/>
              <a:gd name="connsiteX64" fmla="*/ 2639080 w 6276063"/>
              <a:gd name="connsiteY64" fmla="*/ 890622 h 1129771"/>
              <a:gd name="connsiteX65" fmla="*/ 2663822 w 6276063"/>
              <a:gd name="connsiteY65" fmla="*/ 865883 h 1129771"/>
              <a:gd name="connsiteX66" fmla="*/ 2729799 w 6276063"/>
              <a:gd name="connsiteY66" fmla="*/ 725692 h 1129771"/>
              <a:gd name="connsiteX67" fmla="*/ 2746293 w 6276063"/>
              <a:gd name="connsiteY67" fmla="*/ 676213 h 1129771"/>
              <a:gd name="connsiteX68" fmla="*/ 2795776 w 6276063"/>
              <a:gd name="connsiteY68" fmla="*/ 585502 h 1129771"/>
              <a:gd name="connsiteX69" fmla="*/ 2812270 w 6276063"/>
              <a:gd name="connsiteY69" fmla="*/ 494790 h 1129771"/>
              <a:gd name="connsiteX70" fmla="*/ 2902988 w 6276063"/>
              <a:gd name="connsiteY70" fmla="*/ 313367 h 1129771"/>
              <a:gd name="connsiteX71" fmla="*/ 2952471 w 6276063"/>
              <a:gd name="connsiteY71" fmla="*/ 247395 h 1129771"/>
              <a:gd name="connsiteX72" fmla="*/ 2993707 w 6276063"/>
              <a:gd name="connsiteY72" fmla="*/ 173176 h 1129771"/>
              <a:gd name="connsiteX73" fmla="*/ 3010201 w 6276063"/>
              <a:gd name="connsiteY73" fmla="*/ 140190 h 1129771"/>
              <a:gd name="connsiteX74" fmla="*/ 3076178 w 6276063"/>
              <a:gd name="connsiteY74" fmla="*/ 82465 h 1129771"/>
              <a:gd name="connsiteX75" fmla="*/ 3125661 w 6276063"/>
              <a:gd name="connsiteY75" fmla="*/ 32986 h 1129771"/>
              <a:gd name="connsiteX76" fmla="*/ 3191638 w 6276063"/>
              <a:gd name="connsiteY76" fmla="*/ 0 h 1129771"/>
              <a:gd name="connsiteX77" fmla="*/ 3290603 w 6276063"/>
              <a:gd name="connsiteY77" fmla="*/ 24739 h 1129771"/>
              <a:gd name="connsiteX78" fmla="*/ 3323592 w 6276063"/>
              <a:gd name="connsiteY78" fmla="*/ 41232 h 1129771"/>
              <a:gd name="connsiteX79" fmla="*/ 3356580 w 6276063"/>
              <a:gd name="connsiteY79" fmla="*/ 49479 h 1129771"/>
              <a:gd name="connsiteX80" fmla="*/ 3389569 w 6276063"/>
              <a:gd name="connsiteY80" fmla="*/ 65972 h 1129771"/>
              <a:gd name="connsiteX81" fmla="*/ 3447299 w 6276063"/>
              <a:gd name="connsiteY81" fmla="*/ 90711 h 1129771"/>
              <a:gd name="connsiteX82" fmla="*/ 3480287 w 6276063"/>
              <a:gd name="connsiteY82" fmla="*/ 123697 h 1129771"/>
              <a:gd name="connsiteX83" fmla="*/ 3546264 w 6276063"/>
              <a:gd name="connsiteY83" fmla="*/ 214409 h 1129771"/>
              <a:gd name="connsiteX84" fmla="*/ 3571005 w 6276063"/>
              <a:gd name="connsiteY84" fmla="*/ 239148 h 1129771"/>
              <a:gd name="connsiteX85" fmla="*/ 3595747 w 6276063"/>
              <a:gd name="connsiteY85" fmla="*/ 288628 h 1129771"/>
              <a:gd name="connsiteX86" fmla="*/ 3620488 w 6276063"/>
              <a:gd name="connsiteY86" fmla="*/ 305121 h 1129771"/>
              <a:gd name="connsiteX87" fmla="*/ 3645230 w 6276063"/>
              <a:gd name="connsiteY87" fmla="*/ 329860 h 1129771"/>
              <a:gd name="connsiteX88" fmla="*/ 3752442 w 6276063"/>
              <a:gd name="connsiteY88" fmla="*/ 354600 h 1129771"/>
              <a:gd name="connsiteX89" fmla="*/ 3818419 w 6276063"/>
              <a:gd name="connsiteY89" fmla="*/ 362846 h 1129771"/>
              <a:gd name="connsiteX90" fmla="*/ 4008103 w 6276063"/>
              <a:gd name="connsiteY90" fmla="*/ 346353 h 1129771"/>
              <a:gd name="connsiteX91" fmla="*/ 4041092 w 6276063"/>
              <a:gd name="connsiteY91" fmla="*/ 329860 h 1129771"/>
              <a:gd name="connsiteX92" fmla="*/ 4115316 w 6276063"/>
              <a:gd name="connsiteY92" fmla="*/ 346353 h 1129771"/>
              <a:gd name="connsiteX93" fmla="*/ 4164798 w 6276063"/>
              <a:gd name="connsiteY93" fmla="*/ 395832 h 1129771"/>
              <a:gd name="connsiteX94" fmla="*/ 4214281 w 6276063"/>
              <a:gd name="connsiteY94" fmla="*/ 437065 h 1129771"/>
              <a:gd name="connsiteX95" fmla="*/ 4263764 w 6276063"/>
              <a:gd name="connsiteY95" fmla="*/ 494790 h 1129771"/>
              <a:gd name="connsiteX96" fmla="*/ 4280258 w 6276063"/>
              <a:gd name="connsiteY96" fmla="*/ 519530 h 1129771"/>
              <a:gd name="connsiteX97" fmla="*/ 4305000 w 6276063"/>
              <a:gd name="connsiteY97" fmla="*/ 544269 h 1129771"/>
              <a:gd name="connsiteX98" fmla="*/ 4370977 w 6276063"/>
              <a:gd name="connsiteY98" fmla="*/ 634981 h 1129771"/>
              <a:gd name="connsiteX99" fmla="*/ 4420459 w 6276063"/>
              <a:gd name="connsiteY99" fmla="*/ 709199 h 1129771"/>
              <a:gd name="connsiteX100" fmla="*/ 4445201 w 6276063"/>
              <a:gd name="connsiteY100" fmla="*/ 733939 h 1129771"/>
              <a:gd name="connsiteX101" fmla="*/ 4511178 w 6276063"/>
              <a:gd name="connsiteY101" fmla="*/ 832897 h 1129771"/>
              <a:gd name="connsiteX102" fmla="*/ 4544166 w 6276063"/>
              <a:gd name="connsiteY102" fmla="*/ 882376 h 1129771"/>
              <a:gd name="connsiteX103" fmla="*/ 4585402 w 6276063"/>
              <a:gd name="connsiteY103" fmla="*/ 948348 h 1129771"/>
              <a:gd name="connsiteX104" fmla="*/ 4610143 w 6276063"/>
              <a:gd name="connsiteY104" fmla="*/ 964841 h 1129771"/>
              <a:gd name="connsiteX105" fmla="*/ 4651379 w 6276063"/>
              <a:gd name="connsiteY105" fmla="*/ 997827 h 1129771"/>
              <a:gd name="connsiteX106" fmla="*/ 4684367 w 6276063"/>
              <a:gd name="connsiteY106" fmla="*/ 1039060 h 1129771"/>
              <a:gd name="connsiteX107" fmla="*/ 4717356 w 6276063"/>
              <a:gd name="connsiteY107" fmla="*/ 1055553 h 1129771"/>
              <a:gd name="connsiteX108" fmla="*/ 4791580 w 6276063"/>
              <a:gd name="connsiteY108" fmla="*/ 1096785 h 1129771"/>
              <a:gd name="connsiteX109" fmla="*/ 4907040 w 6276063"/>
              <a:gd name="connsiteY109" fmla="*/ 1121525 h 1129771"/>
              <a:gd name="connsiteX110" fmla="*/ 4940028 w 6276063"/>
              <a:gd name="connsiteY110" fmla="*/ 1129771 h 1129771"/>
              <a:gd name="connsiteX111" fmla="*/ 5063735 w 6276063"/>
              <a:gd name="connsiteY111" fmla="*/ 1105032 h 1129771"/>
              <a:gd name="connsiteX112" fmla="*/ 5096724 w 6276063"/>
              <a:gd name="connsiteY112" fmla="*/ 1088539 h 1129771"/>
              <a:gd name="connsiteX113" fmla="*/ 5170948 w 6276063"/>
              <a:gd name="connsiteY113" fmla="*/ 1063799 h 1129771"/>
              <a:gd name="connsiteX114" fmla="*/ 5203936 w 6276063"/>
              <a:gd name="connsiteY114" fmla="*/ 1039060 h 1129771"/>
              <a:gd name="connsiteX115" fmla="*/ 5245172 w 6276063"/>
              <a:gd name="connsiteY115" fmla="*/ 1030813 h 1129771"/>
              <a:gd name="connsiteX116" fmla="*/ 5269913 w 6276063"/>
              <a:gd name="connsiteY116" fmla="*/ 1022566 h 1129771"/>
              <a:gd name="connsiteX117" fmla="*/ 5319396 w 6276063"/>
              <a:gd name="connsiteY117" fmla="*/ 1014320 h 1129771"/>
              <a:gd name="connsiteX118" fmla="*/ 5509080 w 6276063"/>
              <a:gd name="connsiteY118" fmla="*/ 989580 h 1129771"/>
              <a:gd name="connsiteX119" fmla="*/ 5558563 w 6276063"/>
              <a:gd name="connsiteY119" fmla="*/ 981334 h 1129771"/>
              <a:gd name="connsiteX120" fmla="*/ 5608045 w 6276063"/>
              <a:gd name="connsiteY120" fmla="*/ 964841 h 1129771"/>
              <a:gd name="connsiteX121" fmla="*/ 5665775 w 6276063"/>
              <a:gd name="connsiteY121" fmla="*/ 923608 h 1129771"/>
              <a:gd name="connsiteX122" fmla="*/ 5698764 w 6276063"/>
              <a:gd name="connsiteY122" fmla="*/ 874129 h 1129771"/>
              <a:gd name="connsiteX123" fmla="*/ 5739999 w 6276063"/>
              <a:gd name="connsiteY123" fmla="*/ 816404 h 1129771"/>
              <a:gd name="connsiteX124" fmla="*/ 5772988 w 6276063"/>
              <a:gd name="connsiteY124" fmla="*/ 775171 h 1129771"/>
              <a:gd name="connsiteX125" fmla="*/ 5797729 w 6276063"/>
              <a:gd name="connsiteY125" fmla="*/ 750432 h 1129771"/>
              <a:gd name="connsiteX126" fmla="*/ 5830718 w 6276063"/>
              <a:gd name="connsiteY126" fmla="*/ 709199 h 1129771"/>
              <a:gd name="connsiteX127" fmla="*/ 5855459 w 6276063"/>
              <a:gd name="connsiteY127" fmla="*/ 659720 h 1129771"/>
              <a:gd name="connsiteX128" fmla="*/ 5880200 w 6276063"/>
              <a:gd name="connsiteY128" fmla="*/ 651474 h 1129771"/>
              <a:gd name="connsiteX129" fmla="*/ 5896695 w 6276063"/>
              <a:gd name="connsiteY129" fmla="*/ 634981 h 1129771"/>
              <a:gd name="connsiteX130" fmla="*/ 5954425 w 6276063"/>
              <a:gd name="connsiteY130" fmla="*/ 544269 h 1129771"/>
              <a:gd name="connsiteX131" fmla="*/ 6028649 w 6276063"/>
              <a:gd name="connsiteY131" fmla="*/ 470051 h 1129771"/>
              <a:gd name="connsiteX132" fmla="*/ 6078132 w 6276063"/>
              <a:gd name="connsiteY132" fmla="*/ 412325 h 1129771"/>
              <a:gd name="connsiteX133" fmla="*/ 6152356 w 6276063"/>
              <a:gd name="connsiteY133" fmla="*/ 305121 h 1129771"/>
              <a:gd name="connsiteX134" fmla="*/ 6185344 w 6276063"/>
              <a:gd name="connsiteY134" fmla="*/ 280381 h 1129771"/>
              <a:gd name="connsiteX135" fmla="*/ 6234827 w 6276063"/>
              <a:gd name="connsiteY135" fmla="*/ 222655 h 1129771"/>
              <a:gd name="connsiteX136" fmla="*/ 6276063 w 6276063"/>
              <a:gd name="connsiteY136" fmla="*/ 181423 h 1129771"/>
              <a:gd name="connsiteX137" fmla="*/ 6276063 w 6276063"/>
              <a:gd name="connsiteY137" fmla="*/ 181423 h 112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</a:cxnLst>
            <a:rect l="l" t="t" r="r" b="b"/>
            <a:pathLst>
              <a:path w="6276063" h="1129771">
                <a:moveTo>
                  <a:pt x="0" y="404079"/>
                </a:moveTo>
                <a:lnTo>
                  <a:pt x="0" y="404079"/>
                </a:lnTo>
                <a:cubicBezTo>
                  <a:pt x="13745" y="384837"/>
                  <a:pt x="25525" y="364027"/>
                  <a:pt x="41236" y="346353"/>
                </a:cubicBezTo>
                <a:cubicBezTo>
                  <a:pt x="47821" y="338945"/>
                  <a:pt x="60479" y="338107"/>
                  <a:pt x="65977" y="329860"/>
                </a:cubicBezTo>
                <a:cubicBezTo>
                  <a:pt x="92220" y="290498"/>
                  <a:pt x="55157" y="304087"/>
                  <a:pt x="90719" y="280381"/>
                </a:cubicBezTo>
                <a:cubicBezTo>
                  <a:pt x="100948" y="273562"/>
                  <a:pt x="113033" y="269987"/>
                  <a:pt x="123707" y="263888"/>
                </a:cubicBezTo>
                <a:cubicBezTo>
                  <a:pt x="132313" y="258971"/>
                  <a:pt x="140202" y="252893"/>
                  <a:pt x="148449" y="247395"/>
                </a:cubicBezTo>
                <a:cubicBezTo>
                  <a:pt x="153947" y="239148"/>
                  <a:pt x="157203" y="228846"/>
                  <a:pt x="164943" y="222655"/>
                </a:cubicBezTo>
                <a:cubicBezTo>
                  <a:pt x="171731" y="217225"/>
                  <a:pt x="181909" y="218296"/>
                  <a:pt x="189684" y="214409"/>
                </a:cubicBezTo>
                <a:cubicBezTo>
                  <a:pt x="246641" y="185933"/>
                  <a:pt x="178756" y="206834"/>
                  <a:pt x="247414" y="189669"/>
                </a:cubicBezTo>
                <a:cubicBezTo>
                  <a:pt x="272155" y="192418"/>
                  <a:pt x="297034" y="194131"/>
                  <a:pt x="321638" y="197916"/>
                </a:cubicBezTo>
                <a:cubicBezTo>
                  <a:pt x="340877" y="200876"/>
                  <a:pt x="360887" y="208249"/>
                  <a:pt x="379368" y="214409"/>
                </a:cubicBezTo>
                <a:cubicBezTo>
                  <a:pt x="397361" y="268384"/>
                  <a:pt x="372371" y="215408"/>
                  <a:pt x="412357" y="247395"/>
                </a:cubicBezTo>
                <a:cubicBezTo>
                  <a:pt x="420097" y="253586"/>
                  <a:pt x="421842" y="265127"/>
                  <a:pt x="428851" y="272135"/>
                </a:cubicBezTo>
                <a:cubicBezTo>
                  <a:pt x="447836" y="291119"/>
                  <a:pt x="461345" y="290566"/>
                  <a:pt x="486581" y="296874"/>
                </a:cubicBezTo>
                <a:cubicBezTo>
                  <a:pt x="489330" y="305121"/>
                  <a:pt x="490940" y="313839"/>
                  <a:pt x="494828" y="321614"/>
                </a:cubicBezTo>
                <a:cubicBezTo>
                  <a:pt x="499261" y="330479"/>
                  <a:pt x="507418" y="337243"/>
                  <a:pt x="511322" y="346353"/>
                </a:cubicBezTo>
                <a:cubicBezTo>
                  <a:pt x="515787" y="356770"/>
                  <a:pt x="516312" y="368483"/>
                  <a:pt x="519569" y="379339"/>
                </a:cubicBezTo>
                <a:cubicBezTo>
                  <a:pt x="524565" y="395991"/>
                  <a:pt x="530565" y="412325"/>
                  <a:pt x="536063" y="428818"/>
                </a:cubicBezTo>
                <a:cubicBezTo>
                  <a:pt x="538812" y="437065"/>
                  <a:pt x="537078" y="448736"/>
                  <a:pt x="544311" y="453558"/>
                </a:cubicBezTo>
                <a:cubicBezTo>
                  <a:pt x="576155" y="474786"/>
                  <a:pt x="612930" y="494629"/>
                  <a:pt x="635029" y="527776"/>
                </a:cubicBezTo>
                <a:cubicBezTo>
                  <a:pt x="646025" y="544269"/>
                  <a:pt x="661748" y="558450"/>
                  <a:pt x="668017" y="577255"/>
                </a:cubicBezTo>
                <a:cubicBezTo>
                  <a:pt x="679400" y="611397"/>
                  <a:pt x="671443" y="594762"/>
                  <a:pt x="692759" y="626734"/>
                </a:cubicBezTo>
                <a:cubicBezTo>
                  <a:pt x="710453" y="679814"/>
                  <a:pt x="693711" y="624198"/>
                  <a:pt x="709253" y="717446"/>
                </a:cubicBezTo>
                <a:cubicBezTo>
                  <a:pt x="711116" y="728626"/>
                  <a:pt x="712431" y="740295"/>
                  <a:pt x="717500" y="750432"/>
                </a:cubicBezTo>
                <a:cubicBezTo>
                  <a:pt x="726366" y="768162"/>
                  <a:pt x="739493" y="783418"/>
                  <a:pt x="750489" y="799911"/>
                </a:cubicBezTo>
                <a:cubicBezTo>
                  <a:pt x="755987" y="808157"/>
                  <a:pt x="757368" y="822246"/>
                  <a:pt x="766983" y="824650"/>
                </a:cubicBezTo>
                <a:cubicBezTo>
                  <a:pt x="788975" y="830148"/>
                  <a:pt x="811454" y="833974"/>
                  <a:pt x="832960" y="841143"/>
                </a:cubicBezTo>
                <a:cubicBezTo>
                  <a:pt x="889134" y="859868"/>
                  <a:pt x="820017" y="836291"/>
                  <a:pt x="898937" y="865883"/>
                </a:cubicBezTo>
                <a:cubicBezTo>
                  <a:pt x="907077" y="868935"/>
                  <a:pt x="915431" y="871380"/>
                  <a:pt x="923678" y="874129"/>
                </a:cubicBezTo>
                <a:cubicBezTo>
                  <a:pt x="940423" y="872841"/>
                  <a:pt x="1034065" y="879202"/>
                  <a:pt x="1063879" y="849390"/>
                </a:cubicBezTo>
                <a:cubicBezTo>
                  <a:pt x="1070026" y="843243"/>
                  <a:pt x="1067305" y="831883"/>
                  <a:pt x="1072127" y="824650"/>
                </a:cubicBezTo>
                <a:cubicBezTo>
                  <a:pt x="1078597" y="814946"/>
                  <a:pt x="1089402" y="808870"/>
                  <a:pt x="1096868" y="799911"/>
                </a:cubicBezTo>
                <a:cubicBezTo>
                  <a:pt x="1103213" y="792297"/>
                  <a:pt x="1106777" y="782579"/>
                  <a:pt x="1113362" y="775171"/>
                </a:cubicBezTo>
                <a:cubicBezTo>
                  <a:pt x="1128859" y="757738"/>
                  <a:pt x="1146351" y="742185"/>
                  <a:pt x="1162845" y="725692"/>
                </a:cubicBezTo>
                <a:cubicBezTo>
                  <a:pt x="1201981" y="686559"/>
                  <a:pt x="1181080" y="697623"/>
                  <a:pt x="1220575" y="684460"/>
                </a:cubicBezTo>
                <a:cubicBezTo>
                  <a:pt x="1249617" y="665101"/>
                  <a:pt x="1271348" y="647659"/>
                  <a:pt x="1303046" y="634981"/>
                </a:cubicBezTo>
                <a:cubicBezTo>
                  <a:pt x="1319189" y="628524"/>
                  <a:pt x="1336035" y="623986"/>
                  <a:pt x="1352529" y="618488"/>
                </a:cubicBezTo>
                <a:lnTo>
                  <a:pt x="1377270" y="610241"/>
                </a:lnTo>
                <a:cubicBezTo>
                  <a:pt x="1440498" y="615739"/>
                  <a:pt x="1504629" y="614749"/>
                  <a:pt x="1566954" y="626734"/>
                </a:cubicBezTo>
                <a:cubicBezTo>
                  <a:pt x="1578407" y="628936"/>
                  <a:pt x="1584228" y="642515"/>
                  <a:pt x="1591695" y="651474"/>
                </a:cubicBezTo>
                <a:cubicBezTo>
                  <a:pt x="1615101" y="679559"/>
                  <a:pt x="1603233" y="679503"/>
                  <a:pt x="1632931" y="709199"/>
                </a:cubicBezTo>
                <a:cubicBezTo>
                  <a:pt x="1639940" y="716207"/>
                  <a:pt x="1649425" y="720194"/>
                  <a:pt x="1657672" y="725692"/>
                </a:cubicBezTo>
                <a:cubicBezTo>
                  <a:pt x="1660421" y="739436"/>
                  <a:pt x="1659651" y="754388"/>
                  <a:pt x="1665920" y="766925"/>
                </a:cubicBezTo>
                <a:cubicBezTo>
                  <a:pt x="1671136" y="777356"/>
                  <a:pt x="1683071" y="782809"/>
                  <a:pt x="1690661" y="791664"/>
                </a:cubicBezTo>
                <a:cubicBezTo>
                  <a:pt x="1768141" y="882051"/>
                  <a:pt x="1639933" y="749185"/>
                  <a:pt x="1764885" y="874129"/>
                </a:cubicBezTo>
                <a:cubicBezTo>
                  <a:pt x="1773132" y="882376"/>
                  <a:pt x="1783156" y="889165"/>
                  <a:pt x="1789626" y="898869"/>
                </a:cubicBezTo>
                <a:cubicBezTo>
                  <a:pt x="1805844" y="923192"/>
                  <a:pt x="1807052" y="928507"/>
                  <a:pt x="1830862" y="948348"/>
                </a:cubicBezTo>
                <a:cubicBezTo>
                  <a:pt x="1843914" y="959224"/>
                  <a:pt x="1873925" y="975835"/>
                  <a:pt x="1888592" y="981334"/>
                </a:cubicBezTo>
                <a:cubicBezTo>
                  <a:pt x="1899205" y="985313"/>
                  <a:pt x="1910584" y="986831"/>
                  <a:pt x="1921580" y="989580"/>
                </a:cubicBezTo>
                <a:cubicBezTo>
                  <a:pt x="1968485" y="1036481"/>
                  <a:pt x="1923320" y="998696"/>
                  <a:pt x="1971063" y="1022566"/>
                </a:cubicBezTo>
                <a:cubicBezTo>
                  <a:pt x="2035012" y="1054539"/>
                  <a:pt x="1958360" y="1026580"/>
                  <a:pt x="2020546" y="1047306"/>
                </a:cubicBezTo>
                <a:cubicBezTo>
                  <a:pt x="2091448" y="1094571"/>
                  <a:pt x="2001741" y="1037904"/>
                  <a:pt x="2070029" y="1072046"/>
                </a:cubicBezTo>
                <a:cubicBezTo>
                  <a:pt x="2078894" y="1076478"/>
                  <a:pt x="2085208" y="1085931"/>
                  <a:pt x="2094770" y="1088539"/>
                </a:cubicBezTo>
                <a:cubicBezTo>
                  <a:pt x="2116153" y="1094370"/>
                  <a:pt x="2138755" y="1094036"/>
                  <a:pt x="2160747" y="1096785"/>
                </a:cubicBezTo>
                <a:cubicBezTo>
                  <a:pt x="2168994" y="1102283"/>
                  <a:pt x="2175797" y="1111201"/>
                  <a:pt x="2185488" y="1113278"/>
                </a:cubicBezTo>
                <a:cubicBezTo>
                  <a:pt x="2257902" y="1128794"/>
                  <a:pt x="2301843" y="1119389"/>
                  <a:pt x="2375172" y="1113278"/>
                </a:cubicBezTo>
                <a:cubicBezTo>
                  <a:pt x="2388917" y="1107780"/>
                  <a:pt x="2402546" y="1101983"/>
                  <a:pt x="2416408" y="1096785"/>
                </a:cubicBezTo>
                <a:cubicBezTo>
                  <a:pt x="2424548" y="1093733"/>
                  <a:pt x="2433374" y="1092426"/>
                  <a:pt x="2441149" y="1088539"/>
                </a:cubicBezTo>
                <a:cubicBezTo>
                  <a:pt x="2450015" y="1084107"/>
                  <a:pt x="2457961" y="1077993"/>
                  <a:pt x="2465891" y="1072046"/>
                </a:cubicBezTo>
                <a:cubicBezTo>
                  <a:pt x="2479973" y="1061485"/>
                  <a:pt x="2493761" y="1050515"/>
                  <a:pt x="2507126" y="1039060"/>
                </a:cubicBezTo>
                <a:cubicBezTo>
                  <a:pt x="2513030" y="1034000"/>
                  <a:pt x="2516953" y="1026566"/>
                  <a:pt x="2523621" y="1022566"/>
                </a:cubicBezTo>
                <a:cubicBezTo>
                  <a:pt x="2531075" y="1018094"/>
                  <a:pt x="2540115" y="1017069"/>
                  <a:pt x="2548362" y="1014320"/>
                </a:cubicBezTo>
                <a:cubicBezTo>
                  <a:pt x="2604934" y="929465"/>
                  <a:pt x="2511921" y="1063033"/>
                  <a:pt x="2597845" y="964841"/>
                </a:cubicBezTo>
                <a:cubicBezTo>
                  <a:pt x="2637619" y="919388"/>
                  <a:pt x="2608738" y="933096"/>
                  <a:pt x="2639080" y="890622"/>
                </a:cubicBezTo>
                <a:cubicBezTo>
                  <a:pt x="2645859" y="881132"/>
                  <a:pt x="2655575" y="874129"/>
                  <a:pt x="2663822" y="865883"/>
                </a:cubicBezTo>
                <a:cubicBezTo>
                  <a:pt x="2709991" y="745850"/>
                  <a:pt x="2682083" y="789307"/>
                  <a:pt x="2729799" y="725692"/>
                </a:cubicBezTo>
                <a:cubicBezTo>
                  <a:pt x="2735297" y="709199"/>
                  <a:pt x="2739606" y="692261"/>
                  <a:pt x="2746293" y="676213"/>
                </a:cubicBezTo>
                <a:cubicBezTo>
                  <a:pt x="2760799" y="641400"/>
                  <a:pt x="2776673" y="617336"/>
                  <a:pt x="2795776" y="585502"/>
                </a:cubicBezTo>
                <a:cubicBezTo>
                  <a:pt x="2797161" y="577195"/>
                  <a:pt x="2808428" y="506315"/>
                  <a:pt x="2812270" y="494790"/>
                </a:cubicBezTo>
                <a:cubicBezTo>
                  <a:pt x="2827120" y="450243"/>
                  <a:pt x="2890333" y="330239"/>
                  <a:pt x="2902988" y="313367"/>
                </a:cubicBezTo>
                <a:cubicBezTo>
                  <a:pt x="2919482" y="291376"/>
                  <a:pt x="2940177" y="271982"/>
                  <a:pt x="2952471" y="247395"/>
                </a:cubicBezTo>
                <a:cubicBezTo>
                  <a:pt x="2992018" y="168306"/>
                  <a:pt x="2941929" y="266369"/>
                  <a:pt x="2993707" y="173176"/>
                </a:cubicBezTo>
                <a:cubicBezTo>
                  <a:pt x="2999678" y="162430"/>
                  <a:pt x="3002825" y="150024"/>
                  <a:pt x="3010201" y="140190"/>
                </a:cubicBezTo>
                <a:cubicBezTo>
                  <a:pt x="3037850" y="103327"/>
                  <a:pt x="3044059" y="111370"/>
                  <a:pt x="3076178" y="82465"/>
                </a:cubicBezTo>
                <a:cubicBezTo>
                  <a:pt x="3093516" y="66862"/>
                  <a:pt x="3104004" y="41648"/>
                  <a:pt x="3125661" y="32986"/>
                </a:cubicBezTo>
                <a:cubicBezTo>
                  <a:pt x="3176099" y="12812"/>
                  <a:pt x="3154578" y="24704"/>
                  <a:pt x="3191638" y="0"/>
                </a:cubicBezTo>
                <a:cubicBezTo>
                  <a:pt x="3224626" y="8246"/>
                  <a:pt x="3258147" y="14597"/>
                  <a:pt x="3290603" y="24739"/>
                </a:cubicBezTo>
                <a:cubicBezTo>
                  <a:pt x="3302338" y="28406"/>
                  <a:pt x="3312081" y="36915"/>
                  <a:pt x="3323592" y="41232"/>
                </a:cubicBezTo>
                <a:cubicBezTo>
                  <a:pt x="3334205" y="45212"/>
                  <a:pt x="3345967" y="45499"/>
                  <a:pt x="3356580" y="49479"/>
                </a:cubicBezTo>
                <a:cubicBezTo>
                  <a:pt x="3368091" y="53796"/>
                  <a:pt x="3378269" y="61130"/>
                  <a:pt x="3389569" y="65972"/>
                </a:cubicBezTo>
                <a:cubicBezTo>
                  <a:pt x="3474514" y="102373"/>
                  <a:pt x="3337886" y="36010"/>
                  <a:pt x="3447299" y="90711"/>
                </a:cubicBezTo>
                <a:cubicBezTo>
                  <a:pt x="3469290" y="156682"/>
                  <a:pt x="3436304" y="79717"/>
                  <a:pt x="3480287" y="123697"/>
                </a:cubicBezTo>
                <a:cubicBezTo>
                  <a:pt x="3575402" y="218804"/>
                  <a:pt x="3500213" y="159151"/>
                  <a:pt x="3546264" y="214409"/>
                </a:cubicBezTo>
                <a:cubicBezTo>
                  <a:pt x="3553730" y="223368"/>
                  <a:pt x="3562758" y="230902"/>
                  <a:pt x="3571005" y="239148"/>
                </a:cubicBezTo>
                <a:cubicBezTo>
                  <a:pt x="3577713" y="259269"/>
                  <a:pt x="3579761" y="272643"/>
                  <a:pt x="3595747" y="288628"/>
                </a:cubicBezTo>
                <a:cubicBezTo>
                  <a:pt x="3602756" y="295636"/>
                  <a:pt x="3612874" y="298776"/>
                  <a:pt x="3620488" y="305121"/>
                </a:cubicBezTo>
                <a:cubicBezTo>
                  <a:pt x="3629448" y="312587"/>
                  <a:pt x="3635035" y="324196"/>
                  <a:pt x="3645230" y="329860"/>
                </a:cubicBezTo>
                <a:cubicBezTo>
                  <a:pt x="3675892" y="346893"/>
                  <a:pt x="3719161" y="350163"/>
                  <a:pt x="3752442" y="354600"/>
                </a:cubicBezTo>
                <a:lnTo>
                  <a:pt x="3818419" y="362846"/>
                </a:lnTo>
                <a:cubicBezTo>
                  <a:pt x="3827266" y="362326"/>
                  <a:pt x="3965324" y="359186"/>
                  <a:pt x="4008103" y="346353"/>
                </a:cubicBezTo>
                <a:cubicBezTo>
                  <a:pt x="4019879" y="342821"/>
                  <a:pt x="4030096" y="335358"/>
                  <a:pt x="4041092" y="329860"/>
                </a:cubicBezTo>
                <a:cubicBezTo>
                  <a:pt x="4065833" y="335358"/>
                  <a:pt x="4092953" y="334427"/>
                  <a:pt x="4115316" y="346353"/>
                </a:cubicBezTo>
                <a:cubicBezTo>
                  <a:pt x="4135897" y="357329"/>
                  <a:pt x="4148304" y="379339"/>
                  <a:pt x="4164798" y="395832"/>
                </a:cubicBezTo>
                <a:cubicBezTo>
                  <a:pt x="4191008" y="422040"/>
                  <a:pt x="4175081" y="407666"/>
                  <a:pt x="4214281" y="437065"/>
                </a:cubicBezTo>
                <a:cubicBezTo>
                  <a:pt x="4230466" y="485617"/>
                  <a:pt x="4210937" y="441967"/>
                  <a:pt x="4263764" y="494790"/>
                </a:cubicBezTo>
                <a:cubicBezTo>
                  <a:pt x="4270773" y="501798"/>
                  <a:pt x="4273913" y="511916"/>
                  <a:pt x="4280258" y="519530"/>
                </a:cubicBezTo>
                <a:cubicBezTo>
                  <a:pt x="4287725" y="528489"/>
                  <a:pt x="4297794" y="535099"/>
                  <a:pt x="4305000" y="544269"/>
                </a:cubicBezTo>
                <a:cubicBezTo>
                  <a:pt x="4328101" y="573668"/>
                  <a:pt x="4351739" y="602921"/>
                  <a:pt x="4370977" y="634981"/>
                </a:cubicBezTo>
                <a:cubicBezTo>
                  <a:pt x="4389433" y="665738"/>
                  <a:pt x="4397554" y="682479"/>
                  <a:pt x="4420459" y="709199"/>
                </a:cubicBezTo>
                <a:cubicBezTo>
                  <a:pt x="4428050" y="718054"/>
                  <a:pt x="4436954" y="725692"/>
                  <a:pt x="4445201" y="733939"/>
                </a:cubicBezTo>
                <a:cubicBezTo>
                  <a:pt x="4476815" y="797163"/>
                  <a:pt x="4448000" y="744454"/>
                  <a:pt x="4511178" y="832897"/>
                </a:cubicBezTo>
                <a:cubicBezTo>
                  <a:pt x="4522700" y="849027"/>
                  <a:pt x="4533659" y="865567"/>
                  <a:pt x="4544166" y="882376"/>
                </a:cubicBezTo>
                <a:cubicBezTo>
                  <a:pt x="4557911" y="904367"/>
                  <a:pt x="4563824" y="933964"/>
                  <a:pt x="4585402" y="948348"/>
                </a:cubicBezTo>
                <a:lnTo>
                  <a:pt x="4610143" y="964841"/>
                </a:lnTo>
                <a:cubicBezTo>
                  <a:pt x="4663179" y="1044389"/>
                  <a:pt x="4589412" y="944715"/>
                  <a:pt x="4651379" y="997827"/>
                </a:cubicBezTo>
                <a:cubicBezTo>
                  <a:pt x="4664744" y="1009282"/>
                  <a:pt x="4671120" y="1027470"/>
                  <a:pt x="4684367" y="1039060"/>
                </a:cubicBezTo>
                <a:cubicBezTo>
                  <a:pt x="4693619" y="1047155"/>
                  <a:pt x="4706609" y="1049583"/>
                  <a:pt x="4717356" y="1055553"/>
                </a:cubicBezTo>
                <a:cubicBezTo>
                  <a:pt x="4733213" y="1064362"/>
                  <a:pt x="4771805" y="1090194"/>
                  <a:pt x="4791580" y="1096785"/>
                </a:cubicBezTo>
                <a:cubicBezTo>
                  <a:pt x="4846748" y="1115173"/>
                  <a:pt x="4855136" y="1111145"/>
                  <a:pt x="4907040" y="1121525"/>
                </a:cubicBezTo>
                <a:cubicBezTo>
                  <a:pt x="4918154" y="1123748"/>
                  <a:pt x="4929032" y="1127022"/>
                  <a:pt x="4940028" y="1129771"/>
                </a:cubicBezTo>
                <a:cubicBezTo>
                  <a:pt x="4968563" y="1125016"/>
                  <a:pt x="5027802" y="1120430"/>
                  <a:pt x="5063735" y="1105032"/>
                </a:cubicBezTo>
                <a:cubicBezTo>
                  <a:pt x="5075035" y="1100190"/>
                  <a:pt x="5085249" y="1092952"/>
                  <a:pt x="5096724" y="1088539"/>
                </a:cubicBezTo>
                <a:cubicBezTo>
                  <a:pt x="5121065" y="1079178"/>
                  <a:pt x="5170948" y="1063799"/>
                  <a:pt x="5170948" y="1063799"/>
                </a:cubicBezTo>
                <a:cubicBezTo>
                  <a:pt x="5181944" y="1055553"/>
                  <a:pt x="5191376" y="1044642"/>
                  <a:pt x="5203936" y="1039060"/>
                </a:cubicBezTo>
                <a:cubicBezTo>
                  <a:pt x="5216746" y="1033367"/>
                  <a:pt x="5231573" y="1034213"/>
                  <a:pt x="5245172" y="1030813"/>
                </a:cubicBezTo>
                <a:cubicBezTo>
                  <a:pt x="5253606" y="1028705"/>
                  <a:pt x="5261427" y="1024452"/>
                  <a:pt x="5269913" y="1022566"/>
                </a:cubicBezTo>
                <a:cubicBezTo>
                  <a:pt x="5286237" y="1018939"/>
                  <a:pt x="5303045" y="1017823"/>
                  <a:pt x="5319396" y="1014320"/>
                </a:cubicBezTo>
                <a:cubicBezTo>
                  <a:pt x="5451134" y="986093"/>
                  <a:pt x="5315961" y="1002454"/>
                  <a:pt x="5509080" y="989580"/>
                </a:cubicBezTo>
                <a:cubicBezTo>
                  <a:pt x="5525574" y="986831"/>
                  <a:pt x="5542340" y="985389"/>
                  <a:pt x="5558563" y="981334"/>
                </a:cubicBezTo>
                <a:cubicBezTo>
                  <a:pt x="5575430" y="977118"/>
                  <a:pt x="5608045" y="964841"/>
                  <a:pt x="5608045" y="964841"/>
                </a:cubicBezTo>
                <a:cubicBezTo>
                  <a:pt x="5620084" y="956816"/>
                  <a:pt x="5658332" y="931981"/>
                  <a:pt x="5665775" y="923608"/>
                </a:cubicBezTo>
                <a:cubicBezTo>
                  <a:pt x="5678945" y="908793"/>
                  <a:pt x="5698764" y="874129"/>
                  <a:pt x="5698764" y="874129"/>
                </a:cubicBezTo>
                <a:cubicBezTo>
                  <a:pt x="5713387" y="830263"/>
                  <a:pt x="5698255" y="863362"/>
                  <a:pt x="5739999" y="816404"/>
                </a:cubicBezTo>
                <a:cubicBezTo>
                  <a:pt x="5751694" y="803249"/>
                  <a:pt x="5761397" y="788417"/>
                  <a:pt x="5772988" y="775171"/>
                </a:cubicBezTo>
                <a:cubicBezTo>
                  <a:pt x="5780668" y="766394"/>
                  <a:pt x="5790263" y="759391"/>
                  <a:pt x="5797729" y="750432"/>
                </a:cubicBezTo>
                <a:cubicBezTo>
                  <a:pt x="5849740" y="688022"/>
                  <a:pt x="5782735" y="757176"/>
                  <a:pt x="5830718" y="709199"/>
                </a:cubicBezTo>
                <a:cubicBezTo>
                  <a:pt x="5836151" y="692902"/>
                  <a:pt x="5840926" y="671346"/>
                  <a:pt x="5855459" y="659720"/>
                </a:cubicBezTo>
                <a:cubicBezTo>
                  <a:pt x="5862247" y="654290"/>
                  <a:pt x="5871953" y="654223"/>
                  <a:pt x="5880200" y="651474"/>
                </a:cubicBezTo>
                <a:cubicBezTo>
                  <a:pt x="5885698" y="645976"/>
                  <a:pt x="5892175" y="641308"/>
                  <a:pt x="5896695" y="634981"/>
                </a:cubicBezTo>
                <a:cubicBezTo>
                  <a:pt x="5912603" y="612712"/>
                  <a:pt x="5936081" y="562611"/>
                  <a:pt x="5954425" y="544269"/>
                </a:cubicBezTo>
                <a:cubicBezTo>
                  <a:pt x="5979166" y="519530"/>
                  <a:pt x="6010647" y="500053"/>
                  <a:pt x="6028649" y="470051"/>
                </a:cubicBezTo>
                <a:cubicBezTo>
                  <a:pt x="6058490" y="420319"/>
                  <a:pt x="6040053" y="437709"/>
                  <a:pt x="6078132" y="412325"/>
                </a:cubicBezTo>
                <a:cubicBezTo>
                  <a:pt x="6093594" y="365943"/>
                  <a:pt x="6096816" y="346774"/>
                  <a:pt x="6152356" y="305121"/>
                </a:cubicBezTo>
                <a:cubicBezTo>
                  <a:pt x="6163352" y="296874"/>
                  <a:pt x="6174908" y="289326"/>
                  <a:pt x="6185344" y="280381"/>
                </a:cubicBezTo>
                <a:cubicBezTo>
                  <a:pt x="6220537" y="250218"/>
                  <a:pt x="6202227" y="259911"/>
                  <a:pt x="6234827" y="222655"/>
                </a:cubicBezTo>
                <a:cubicBezTo>
                  <a:pt x="6234872" y="222603"/>
                  <a:pt x="6265741" y="191742"/>
                  <a:pt x="6276063" y="181423"/>
                </a:cubicBezTo>
                <a:lnTo>
                  <a:pt x="6276063" y="181423"/>
                </a:lnTo>
              </a:path>
            </a:pathLst>
          </a:custGeom>
          <a:ln w="254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直線コネクタ 25"/>
          <p:cNvCxnSpPr/>
          <p:nvPr/>
        </p:nvCxnSpPr>
        <p:spPr>
          <a:xfrm flipH="1">
            <a:off x="1641178" y="2713114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>
            <a:off x="1843060" y="2717068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>
            <a:off x="2044942" y="2721022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H="1">
            <a:off x="2263318" y="2708482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2465200" y="2704189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2676024" y="2700583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>
            <a:off x="2877906" y="2704537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3079788" y="2708491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3298164" y="2695951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3500046" y="2691658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>
            <a:off x="3715159" y="2692337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H="1">
            <a:off x="3917041" y="2696291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118923" y="2700245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H="1">
            <a:off x="4337299" y="2687705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H="1">
            <a:off x="4539181" y="2683412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H="1">
            <a:off x="4750005" y="2679806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H="1">
            <a:off x="4951887" y="2683760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H="1">
            <a:off x="5153769" y="2687714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H="1">
            <a:off x="5372145" y="2675174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flipH="1">
            <a:off x="5574027" y="2670881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>
            <a:off x="5776940" y="2667598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5978822" y="2671552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H="1">
            <a:off x="6180704" y="2675506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>
            <a:off x="6399080" y="2662966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flipH="1">
            <a:off x="6600962" y="2658673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 flipH="1">
            <a:off x="6811786" y="2655067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H="1">
            <a:off x="7013668" y="2659021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H="1">
            <a:off x="7215550" y="2662975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>
            <a:off x="7433926" y="2650435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H="1">
            <a:off x="7635808" y="2646142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V="1">
            <a:off x="1228821" y="3801656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V="1">
            <a:off x="1241022" y="3657164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V="1">
            <a:off x="1236729" y="3512672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 flipV="1">
            <a:off x="1241020" y="3360307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 flipV="1">
            <a:off x="1253221" y="3215815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V="1">
            <a:off x="1248928" y="3071323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V="1">
            <a:off x="1224526" y="4803446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V="1">
            <a:off x="1236727" y="4658954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V="1">
            <a:off x="1232434" y="4514462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V="1">
            <a:off x="1236725" y="4362097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flipV="1">
            <a:off x="1248926" y="4217605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flipV="1">
            <a:off x="1244633" y="4073113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200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タイトル 1"/>
          <p:cNvSpPr>
            <a:spLocks noGrp="1"/>
          </p:cNvSpPr>
          <p:nvPr>
            <p:ph type="title" idx="4294967295"/>
          </p:nvPr>
        </p:nvSpPr>
        <p:spPr>
          <a:xfrm>
            <a:off x="455585" y="26229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dirty="0">
                <a:latin typeface="Arial Narrow" charset="0"/>
                <a:ea typeface="ＭＳ Ｐゴシック" charset="0"/>
              </a:rPr>
              <a:t>Principles of information processing in digital computers</a:t>
            </a:r>
            <a:endParaRPr lang="ja-JP" altLang="en-US" dirty="0">
              <a:latin typeface="Arial Narrow" charset="0"/>
              <a:ea typeface="ＭＳ Ｐゴシック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17166" y="1599905"/>
            <a:ext cx="83938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kumimoji="1" lang="en-US" altLang="ja-JP" dirty="0"/>
              <a:t> </a:t>
            </a:r>
            <a:r>
              <a:rPr kumimoji="1" lang="en-US" altLang="ja-JP" u="sng" dirty="0"/>
              <a:t>Express the information (numbers, characters, images, sounds, etc.) by a sequence of symbols (typically 0 and 1)</a:t>
            </a:r>
            <a:r>
              <a:rPr kumimoji="1" lang="en-US" altLang="ja-JP" dirty="0"/>
              <a:t> (</a:t>
            </a:r>
            <a:r>
              <a:rPr kumimoji="1" lang="en-US" altLang="ja-JP" i="1" dirty="0"/>
              <a:t>encoding</a:t>
            </a:r>
            <a:r>
              <a:rPr kumimoji="1" lang="en-US" altLang="ja-JP" dirty="0"/>
              <a:t>).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kumimoji="1" lang="en-US" altLang="ja-JP" sz="2000" dirty="0"/>
              <a:t>A sequenc</a:t>
            </a:r>
            <a:r>
              <a:rPr lang="en-US" altLang="ja-JP" sz="2000" dirty="0"/>
              <a:t>e of symbols corresponds to a natural number, so this is to express the information in a number. Structures (like trees) can be expressed by a number which corresponds to locations in memory. </a:t>
            </a:r>
            <a:endParaRPr kumimoji="1" lang="en-US" altLang="ja-JP" sz="2000" dirty="0"/>
          </a:p>
          <a:p>
            <a:pPr marL="342900" indent="-342900">
              <a:buAutoNum type="arabicPeriod"/>
            </a:pPr>
            <a:r>
              <a:rPr kumimoji="1" lang="en-US" altLang="ja-JP" dirty="0"/>
              <a:t> </a:t>
            </a:r>
            <a:r>
              <a:rPr kumimoji="1" lang="en-US" altLang="ja-JP" u="sng" dirty="0"/>
              <a:t>Process the information by a program. </a:t>
            </a:r>
            <a:r>
              <a:rPr kumimoji="1" lang="en-US" altLang="ja-JP" dirty="0"/>
              <a:t> (Do some </a:t>
            </a:r>
            <a:r>
              <a:rPr kumimoji="1" lang="en-US" altLang="ja-JP" i="1" dirty="0"/>
              <a:t>computation</a:t>
            </a:r>
            <a:r>
              <a:rPr kumimoji="1" lang="en-US" altLang="ja-JP" dirty="0"/>
              <a:t>.)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73223" y="3807649"/>
            <a:ext cx="8208912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/>
              <a:t>In digital computers, we can do any (computable) computation (information processing) by writing some suitable program. In contrast, in analog computers, we have to make a device for a computation. </a:t>
            </a:r>
            <a:endParaRPr kumimoji="1"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531825" y="5558804"/>
            <a:ext cx="823283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/>
              <a:t>Alan Turing, “On Computable Numbers, with an Application to the </a:t>
            </a:r>
            <a:r>
              <a:rPr lang="en-US" altLang="ja-JP" sz="1600" dirty="0" err="1"/>
              <a:t>Entscheidungsproblem</a:t>
            </a:r>
            <a:r>
              <a:rPr lang="en-US" altLang="ja-JP" sz="1600" dirty="0"/>
              <a:t>”. Proceedings of the London Mathematical Society, Ser. 2, Vol. 42: pp. 230–265. 1937. 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40644" y="6150499"/>
            <a:ext cx="812046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/>
              <a:t>In 1940s, von Neumann read the paper by Turing and then invented von Neumann architecture (stored-program computers).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9041327"/>
      </p:ext>
    </p:extLst>
  </p:cSld>
  <p:clrMapOvr>
    <a:masterClrMapping/>
  </p:clrMapOvr>
  <p:transition spd="slow" advTm="117592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1|20.1|18|27.5|21.6|3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1|20.1|18|27.5|21.6|3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4"/>
</p:tagLst>
</file>

<file path=ppt/theme/theme1.xml><?xml version="1.0" encoding="utf-8"?>
<a:theme xmlns:a="http://schemas.openxmlformats.org/drawingml/2006/main" name="ガイダンス（４年前期）">
  <a:themeElements>
    <a:clrScheme name="lbis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bis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bi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bi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bi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bi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bi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bi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bi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ガイダンス（４年前期）.potx</Template>
  <TotalTime>5936</TotalTime>
  <Words>2716</Words>
  <Application>Microsoft Macintosh PowerPoint</Application>
  <PresentationFormat>画面に合わせる (4:3)</PresentationFormat>
  <Paragraphs>398</Paragraphs>
  <Slides>42</Slides>
  <Notes>22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42</vt:i4>
      </vt:variant>
    </vt:vector>
  </HeadingPairs>
  <TitlesOfParts>
    <vt:vector size="48" baseType="lpstr">
      <vt:lpstr>ＭＳ Ｐゴシック</vt:lpstr>
      <vt:lpstr>Arial</vt:lpstr>
      <vt:lpstr>Arial Narrow</vt:lpstr>
      <vt:lpstr>Times New Roman</vt:lpstr>
      <vt:lpstr>Wingdings</vt:lpstr>
      <vt:lpstr>ガイダンス（４年前期）</vt:lpstr>
      <vt:lpstr>Introduction to  Computer Science and Engineering from a programming language viewpoint</vt:lpstr>
      <vt:lpstr>Self Introduction</vt:lpstr>
      <vt:lpstr>Analog computers</vt:lpstr>
      <vt:lpstr>Mechanical digital computer  (for polynomials)</vt:lpstr>
      <vt:lpstr>A general purpose digital computer</vt:lpstr>
      <vt:lpstr>Encoding</vt:lpstr>
      <vt:lpstr>Images</vt:lpstr>
      <vt:lpstr>PowerPoint プレゼンテーション</vt:lpstr>
      <vt:lpstr>Principles of information processing in digital computers</vt:lpstr>
      <vt:lpstr>Benefits of expressing information by a sequence of symbols</vt:lpstr>
      <vt:lpstr>Inside the digital computers</vt:lpstr>
      <vt:lpstr>Digitalization</vt:lpstr>
      <vt:lpstr>What are digital computers?</vt:lpstr>
      <vt:lpstr>Origin of computer science</vt:lpstr>
      <vt:lpstr>Turing machine</vt:lpstr>
      <vt:lpstr>What Turing machines can do</vt:lpstr>
      <vt:lpstr>Universal Turing machine (1)</vt:lpstr>
      <vt:lpstr>Universal Turing machine (2)</vt:lpstr>
      <vt:lpstr>Universal Turing machine (3)</vt:lpstr>
      <vt:lpstr>Principles of information processing on digital computers (again)</vt:lpstr>
      <vt:lpstr>What Turing machines cannot do</vt:lpstr>
      <vt:lpstr>(Cf.) Halting problem and compilers</vt:lpstr>
      <vt:lpstr>Programming languages</vt:lpstr>
      <vt:lpstr>Programming languages</vt:lpstr>
      <vt:lpstr>Syntax and semantics</vt:lpstr>
      <vt:lpstr>Syntax and semantics</vt:lpstr>
      <vt:lpstr>Syntax and semantics</vt:lpstr>
      <vt:lpstr>Syntax and semantics</vt:lpstr>
      <vt:lpstr>Syntax and semantics</vt:lpstr>
      <vt:lpstr>Syntax and semantics</vt:lpstr>
      <vt:lpstr>Syntax and semantics</vt:lpstr>
      <vt:lpstr>Any questions?</vt:lpstr>
      <vt:lpstr>Research topics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An example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Dialogue Management  with the Semiotic Base  -- A Systemic Functional Linguistic Approach --</dc:title>
  <dc:creator/>
  <cp:lastModifiedBy>篠埜　功</cp:lastModifiedBy>
  <cp:revision>641</cp:revision>
  <dcterms:created xsi:type="dcterms:W3CDTF">2002-05-14T03:45:39Z</dcterms:created>
  <dcterms:modified xsi:type="dcterms:W3CDTF">2021-09-28T06:38:00Z</dcterms:modified>
</cp:coreProperties>
</file>