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6" r:id="rId22"/>
    <p:sldId id="281" r:id="rId23"/>
    <p:sldId id="283" r:id="rId24"/>
    <p:sldId id="287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11: 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l</a:t>
            </a:r>
            <a:r>
              <a:rPr kumimoji="1" lang="en-US" altLang="ja-JP" sz="2800" dirty="0"/>
              <a:t>ink(</a:t>
            </a:r>
            <a:r>
              <a:rPr kumimoji="1" lang="en-US" altLang="ja-JP" sz="2800" dirty="0" err="1"/>
              <a:t>fortran</a:t>
            </a:r>
            <a:r>
              <a:rPr kumimoji="1" lang="en-US" altLang="ja-JP" sz="2800" dirty="0"/>
              <a:t>, algol60).</a:t>
            </a:r>
          </a:p>
          <a:p>
            <a:r>
              <a:rPr lang="en-US" altLang="ja-JP" sz="2800" dirty="0"/>
              <a:t>link(algol60, </a:t>
            </a:r>
            <a:r>
              <a:rPr lang="en-US" altLang="ja-JP" sz="2800" dirty="0" err="1"/>
              <a:t>cpl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/>
              <a:t>ink(</a:t>
            </a:r>
            <a:r>
              <a:rPr kumimoji="1" lang="en-US" altLang="ja-JP" sz="2800" dirty="0" err="1"/>
              <a:t>cpl</a:t>
            </a:r>
            <a:r>
              <a:rPr kumimoji="1" lang="en-US" altLang="ja-JP" sz="2800" dirty="0"/>
              <a:t>, </a:t>
            </a:r>
            <a:r>
              <a:rPr kumimoji="1" lang="en-US" altLang="ja-JP" sz="2800" dirty="0" err="1"/>
              <a:t>bcpl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link(</a:t>
            </a:r>
            <a:r>
              <a:rPr lang="en-US" altLang="ja-JP" sz="2800" dirty="0" err="1"/>
              <a:t>bcpl</a:t>
            </a:r>
            <a:r>
              <a:rPr lang="en-US" altLang="ja-JP" sz="2800" dirty="0"/>
              <a:t>, c).</a:t>
            </a:r>
          </a:p>
          <a:p>
            <a:r>
              <a:rPr kumimoji="1" lang="en-US" altLang="ja-JP" sz="2800" dirty="0"/>
              <a:t>link(c, </a:t>
            </a:r>
            <a:r>
              <a:rPr kumimoji="1" lang="en-US" altLang="ja-JP" sz="2800" dirty="0" err="1"/>
              <a:t>cplusplus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link(algol60, simula67).</a:t>
            </a:r>
          </a:p>
          <a:p>
            <a:r>
              <a:rPr kumimoji="1" lang="en-US" altLang="ja-JP" sz="2800" dirty="0"/>
              <a:t>link(simula67, </a:t>
            </a:r>
            <a:r>
              <a:rPr kumimoji="1" lang="en-US" altLang="ja-JP" sz="2800" dirty="0" err="1"/>
              <a:t>cplusplus</a:t>
            </a:r>
            <a:r>
              <a:rPr kumimoji="1" lang="en-US" altLang="ja-JP" sz="2800" dirty="0"/>
              <a:t>).</a:t>
            </a:r>
          </a:p>
          <a:p>
            <a:r>
              <a:rPr lang="en-US" altLang="ja-JP" sz="2800" dirty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 query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. corresponds to the </a:t>
            </a:r>
            <a:r>
              <a:rPr lang="en-US" altLang="ja-JP" sz="2800" dirty="0" err="1"/>
              <a:t>pseudocode</a:t>
            </a:r>
            <a:r>
              <a:rPr lang="en-US" altLang="ja-JP" sz="2800" dirty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?</a:t>
            </a:r>
          </a:p>
          <a:p>
            <a:r>
              <a:rPr lang="en-US" altLang="ja-JP" sz="2800" dirty="0"/>
              <a:t>Queries are also called </a:t>
            </a:r>
            <a:r>
              <a:rPr lang="en-US" altLang="ja-JP" sz="2800" i="1" dirty="0"/>
              <a:t>goals</a:t>
            </a:r>
            <a:r>
              <a:rPr lang="en-US" altLang="ja-JP" sz="2800" dirty="0"/>
              <a:t>. Terms in a query may be called as </a:t>
            </a:r>
            <a:r>
              <a:rPr lang="en-US" altLang="ja-JP" sz="2800" i="1" dirty="0" err="1"/>
              <a:t>subgoals</a:t>
            </a:r>
            <a:r>
              <a:rPr lang="en-US" altLang="ja-JP" sz="2800" dirty="0"/>
              <a:t>.</a:t>
            </a:r>
          </a:p>
          <a:p>
            <a:r>
              <a:rPr kumimoji="1" lang="en-US" altLang="ja-JP" sz="2800" dirty="0"/>
              <a:t>(ex.)  </a:t>
            </a:r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cpl</a:t>
            </a:r>
            <a:r>
              <a:rPr lang="en-US" altLang="ja-JP" sz="2800" dirty="0">
                <a:solidFill>
                  <a:srgbClr val="FF0000"/>
                </a:solidFill>
              </a:rPr>
              <a:t>, </a:t>
            </a:r>
            <a:r>
              <a:rPr lang="en-US" altLang="ja-JP" sz="2800" dirty="0" err="1">
                <a:solidFill>
                  <a:srgbClr val="FF0000"/>
                </a:solidFill>
              </a:rPr>
              <a:t>bcpl</a:t>
            </a:r>
            <a:r>
              <a:rPr lang="en-US" altLang="ja-JP" sz="2800" dirty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>
                <a:solidFill>
                  <a:srgbClr val="FF0000"/>
                </a:solidFill>
              </a:rPr>
              <a:t>bcpl</a:t>
            </a:r>
            <a:r>
              <a:rPr lang="en-US" altLang="ja-JP" sz="2800" dirty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          </a:t>
            </a:r>
            <a:r>
              <a:rPr kumimoji="1" lang="en-US" altLang="ja-JP" sz="2800" i="1" dirty="0"/>
              <a:t>yes</a:t>
            </a:r>
          </a:p>
          <a:p>
            <a:r>
              <a:rPr lang="en-US" altLang="ja-JP" sz="2800" dirty="0"/>
              <a:t>          </a:t>
            </a:r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         </a:t>
            </a:r>
            <a:r>
              <a:rPr kumimoji="1" lang="en-US" altLang="ja-JP" sz="2800" i="1" dirty="0"/>
              <a:t>L=</a:t>
            </a:r>
            <a:r>
              <a:rPr kumimoji="1" lang="en-US" altLang="ja-JP" sz="2800" i="1" dirty="0" err="1"/>
              <a:t>cpl</a:t>
            </a:r>
            <a:endParaRPr kumimoji="1" lang="en-US" altLang="ja-JP" sz="2800" i="1" dirty="0"/>
          </a:p>
          <a:p>
            <a:r>
              <a:rPr lang="en-US" altLang="ja-JP" sz="2800" i="1" dirty="0"/>
              <a:t>          M=</a:t>
            </a:r>
            <a:r>
              <a:rPr lang="en-US" altLang="ja-JP" sz="2800" i="1" dirty="0" err="1"/>
              <a:t>bcpl</a:t>
            </a:r>
            <a:endParaRPr lang="en-US" altLang="ja-JP" sz="2800" i="1" dirty="0"/>
          </a:p>
          <a:p>
            <a:r>
              <a:rPr kumimoji="1" lang="en-US" altLang="ja-JP" sz="2400" dirty="0"/>
              <a:t>By typing </a:t>
            </a:r>
            <a:r>
              <a:rPr lang="en-US" altLang="ja-JP" sz="2400" dirty="0"/>
              <a:t>return here, Prolog responds with yes to indicate that there might be more solutions and immediately prompts for the next query. By typing ;, Prolog responds with another solution or with no to indicate that no further solutions can be found.</a:t>
            </a:r>
            <a:endParaRPr kumimoji="1"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Is there any L and M satisfying link(algol60,L) and link(L,M)?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i="1" dirty="0"/>
              <a:t>L=</a:t>
            </a:r>
            <a:r>
              <a:rPr kumimoji="1" lang="en-US" altLang="ja-JP" sz="2800" i="1" dirty="0" err="1"/>
              <a:t>cpl</a:t>
            </a:r>
            <a:endParaRPr kumimoji="1" lang="en-US" altLang="ja-JP" sz="2800" i="1" dirty="0"/>
          </a:p>
          <a:p>
            <a:r>
              <a:rPr lang="en-US" altLang="ja-JP" sz="2800" i="1" dirty="0"/>
              <a:t>    M=</a:t>
            </a:r>
            <a:r>
              <a:rPr lang="en-US" altLang="ja-JP" sz="2800" i="1" dirty="0" err="1"/>
              <a:t>bcpl</a:t>
            </a:r>
            <a:r>
              <a:rPr lang="en-US" altLang="ja-JP" sz="2800" i="1" dirty="0"/>
              <a:t>  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L=simula67</a:t>
            </a:r>
          </a:p>
          <a:p>
            <a:r>
              <a:rPr lang="en-US" altLang="ja-JP" sz="2800" i="1" dirty="0"/>
              <a:t>    M=</a:t>
            </a:r>
            <a:r>
              <a:rPr lang="en-US" altLang="ja-JP" sz="2800" i="1" dirty="0" err="1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  </a:t>
            </a:r>
            <a:r>
              <a:rPr lang="en-US" altLang="ja-JP" sz="2800" i="1" dirty="0"/>
              <a:t> L=simula67</a:t>
            </a:r>
          </a:p>
          <a:p>
            <a:r>
              <a:rPr lang="en-US" altLang="ja-JP" sz="2800" i="1" dirty="0"/>
              <a:t>    M=smalltalk80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en-US" altLang="ja-JP" sz="2800" dirty="0"/>
              <a:t>   </a:t>
            </a:r>
            <a:r>
              <a:rPr lang="en-US" altLang="ja-JP" sz="2800" i="1" dirty="0"/>
              <a:t> 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If Prolog found there are no more solutions it responds with </a:t>
            </a:r>
            <a:r>
              <a:rPr kumimoji="1" lang="en-US" altLang="ja-JP" sz="2400" i="1" dirty="0"/>
              <a:t>yes</a:t>
            </a:r>
            <a:r>
              <a:rPr kumimoji="1" lang="en-US" altLang="ja-JP" sz="2400" dirty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A rule </a:t>
            </a:r>
            <a:r>
              <a:rPr lang="en-US" altLang="ja-JP" sz="2800" dirty="0"/>
              <a:t>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  :- 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. corresponds to the </a:t>
            </a:r>
            <a:r>
              <a:rPr lang="en-US" altLang="ja-JP" sz="2800" dirty="0" err="1"/>
              <a:t>pseudocode</a:t>
            </a:r>
            <a:r>
              <a:rPr lang="en-US" altLang="ja-JP" sz="2800" dirty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?</a:t>
            </a:r>
          </a:p>
          <a:p>
            <a:r>
              <a:rPr lang="en-US" altLang="ja-JP" sz="2800" dirty="0"/>
              <a:t>The term to the left of the :- is called a </a:t>
            </a:r>
            <a:r>
              <a:rPr lang="en-US" altLang="ja-JP" sz="2800" i="1" dirty="0"/>
              <a:t>head</a:t>
            </a:r>
            <a:r>
              <a:rPr lang="en-US" altLang="ja-JP" sz="2800" dirty="0"/>
              <a:t> and the </a:t>
            </a:r>
            <a:r>
              <a:rPr lang="en-US" altLang="ja-JP" sz="2800" dirty="0" err="1"/>
              <a:t>temrs</a:t>
            </a:r>
            <a:r>
              <a:rPr lang="en-US" altLang="ja-JP" sz="2800" dirty="0"/>
              <a:t> to the right of the :- is called a </a:t>
            </a:r>
            <a:r>
              <a:rPr lang="en-US" altLang="ja-JP" sz="2800" i="1" dirty="0"/>
              <a:t>conditions </a:t>
            </a:r>
            <a:r>
              <a:rPr lang="en-US" altLang="ja-JP" sz="2800" dirty="0"/>
              <a:t>or </a:t>
            </a:r>
            <a:r>
              <a:rPr lang="en-US" altLang="ja-JP" sz="2800" i="1" dirty="0"/>
              <a:t>bodies</a:t>
            </a:r>
            <a:r>
              <a:rPr lang="en-US" altLang="ja-JP" sz="2800" dirty="0"/>
              <a:t>. A fact is a special case of a rule and has a head and no conditions.</a:t>
            </a:r>
          </a:p>
          <a:p>
            <a:r>
              <a:rPr lang="en-US" altLang="ja-JP" sz="2800" dirty="0"/>
              <a:t>    path(L,L).</a:t>
            </a:r>
          </a:p>
          <a:p>
            <a:r>
              <a:rPr lang="en-US" altLang="ja-JP" sz="2800" dirty="0"/>
              <a:t>    path(L,M) :- link(L,X), path(X,M) .</a:t>
            </a:r>
            <a:endParaRPr lang="ja-JP" altLang="en-US" sz="2800" dirty="0"/>
          </a:p>
          <a:p>
            <a:r>
              <a:rPr lang="en-US" altLang="ja-JP" sz="2800" dirty="0"/>
              <a:t>defines a relation </a:t>
            </a:r>
            <a:r>
              <a:rPr lang="en-US" altLang="ja-JP" sz="2800" i="1" dirty="0"/>
              <a:t>path</a:t>
            </a:r>
            <a:r>
              <a:rPr lang="en-US" altLang="ja-JP" sz="2800" dirty="0"/>
              <a:t>. The fact path(L,L) represents that for every L, path(L,L) holds. The rule path(L,M) :- link(L,X), path(X,M). represents that for every L and M, path(L, M) holds when there exists X satisfying link(L,X) 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Prolog answers </a:t>
            </a:r>
            <a:r>
              <a:rPr kumimoji="1" lang="en-US" altLang="ja-JP" sz="2800" i="1" dirty="0"/>
              <a:t>no</a:t>
            </a:r>
            <a:r>
              <a:rPr kumimoji="1" lang="en-US" altLang="ja-JP" sz="2800" dirty="0"/>
              <a:t> to a query if it fails to satisfy the query. </a:t>
            </a:r>
            <a:endParaRPr lang="en-US" altLang="ja-JP" sz="2800" dirty="0"/>
          </a:p>
          <a:p>
            <a:r>
              <a:rPr kumimoji="1" lang="en-US" altLang="ja-JP" sz="2800" dirty="0"/>
              <a:t>(ex.) </a:t>
            </a:r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/>
              <a:t>              no</a:t>
            </a:r>
          </a:p>
          <a:p>
            <a:r>
              <a:rPr kumimoji="1" lang="en-US" altLang="ja-JP" sz="2800" dirty="0"/>
              <a:t>The not operator (¥+ in Prolog) represents negation as failure rather than logical negation. A query </a:t>
            </a:r>
            <a:r>
              <a:rPr lang="en-US" altLang="ja-JP" sz="2800" dirty="0"/>
              <a:t>¥+</a:t>
            </a:r>
            <a:r>
              <a:rPr kumimoji="1" lang="en-US" altLang="ja-JP" sz="2800" dirty="0"/>
              <a:t>(</a:t>
            </a:r>
            <a:r>
              <a:rPr kumimoji="1" lang="en-US" altLang="ja-JP" sz="2800" i="1" dirty="0"/>
              <a:t>P</a:t>
            </a:r>
            <a:r>
              <a:rPr kumimoji="1" lang="en-US" altLang="ja-JP" sz="2800" dirty="0"/>
              <a:t>)</a:t>
            </a:r>
            <a:r>
              <a:rPr lang="en-US" altLang="ja-JP" sz="2800" dirty="0"/>
              <a:t> is true if the system fails to deduce </a:t>
            </a:r>
            <a:r>
              <a:rPr kumimoji="1" lang="en-US" altLang="ja-JP" sz="2800" i="1" dirty="0"/>
              <a:t>P</a:t>
            </a:r>
            <a:r>
              <a:rPr kumimoji="1" lang="en-US" altLang="ja-JP" sz="2800" dirty="0"/>
              <a:t>.</a:t>
            </a:r>
          </a:p>
          <a:p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M=</a:t>
            </a:r>
            <a:r>
              <a:rPr lang="en-US" altLang="ja-JP" sz="2800" i="1" dirty="0" err="1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N=algol60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/>
              <a:t>   L=c</a:t>
            </a:r>
          </a:p>
          <a:p>
            <a:r>
              <a:rPr lang="en-US" altLang="ja-JP" sz="2800" i="1" dirty="0"/>
              <a:t>    M=simula67 </a:t>
            </a:r>
            <a:endParaRPr kumimoji="1"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err="1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L=simula67</a:t>
            </a:r>
          </a:p>
          <a:p>
            <a:r>
              <a:rPr lang="en-US" altLang="ja-JP" sz="2800" i="1" dirty="0"/>
              <a:t>    M=c </a:t>
            </a:r>
          </a:p>
          <a:p>
            <a:r>
              <a:rPr kumimoji="1" lang="en-US" altLang="ja-JP" sz="2800" i="1" dirty="0"/>
              <a:t>    N=</a:t>
            </a:r>
            <a:r>
              <a:rPr kumimoji="1" lang="en-US" altLang="ja-JP" sz="2800" i="1" dirty="0" err="1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   </a:t>
            </a:r>
            <a:r>
              <a:rPr kumimoji="1" lang="en-US" altLang="ja-JP" sz="2800" i="1" dirty="0"/>
              <a:t>no</a:t>
            </a:r>
          </a:p>
          <a:p>
            <a:r>
              <a:rPr kumimoji="1"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/>
              <a:t>U</a:t>
            </a:r>
            <a:r>
              <a:rPr kumimoji="1" lang="en-US" altLang="ja-JP" dirty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Deduction in Prolog is based on the concept of unification; the two terms 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1</a:t>
            </a:r>
            <a:r>
              <a:rPr kumimoji="1" lang="en-US" altLang="ja-JP" sz="2800" dirty="0"/>
              <a:t> and 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2</a:t>
            </a:r>
            <a:r>
              <a:rPr kumimoji="1" lang="en-US" altLang="ja-JP" sz="2800" dirty="0"/>
              <a:t> </a:t>
            </a:r>
            <a:r>
              <a:rPr kumimoji="1" lang="en-US" altLang="ja-JP" sz="2800" i="1" dirty="0"/>
              <a:t>unify</a:t>
            </a:r>
            <a:r>
              <a:rPr kumimoji="1" lang="en-US" altLang="ja-JP" sz="2800" dirty="0"/>
              <a:t> if they have a common instance </a:t>
            </a:r>
            <a:r>
              <a:rPr kumimoji="1" lang="en-US" altLang="ja-JP" sz="2800" i="1" dirty="0"/>
              <a:t>U</a:t>
            </a:r>
            <a:r>
              <a:rPr kumimoji="1" lang="en-US" altLang="ja-JP" sz="2800" dirty="0"/>
              <a:t>. </a:t>
            </a:r>
            <a:r>
              <a:rPr lang="en-US" altLang="ja-JP" sz="2800" dirty="0"/>
              <a:t>Unification is to obtain most general unifier for given two terms. </a:t>
            </a:r>
          </a:p>
          <a:p>
            <a:r>
              <a:rPr kumimoji="1" lang="en-US" altLang="ja-JP" sz="2800" dirty="0"/>
              <a:t>Unification</a:t>
            </a:r>
            <a:r>
              <a:rPr lang="en-US" altLang="ja-JP" sz="2800" dirty="0"/>
              <a:t> 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(ex.) </a:t>
            </a:r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(Reference1) John A. Robinson. “A machine-oriented logic based on the resolution 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1965.</a:t>
            </a:r>
          </a:p>
          <a:p>
            <a:r>
              <a:rPr lang="en-US" altLang="ja-JP" sz="2400" dirty="0"/>
              <a:t>(Referece2) Alberto </a:t>
            </a:r>
            <a:r>
              <a:rPr lang="en-US" altLang="ja-JP" sz="2400" dirty="0" err="1"/>
              <a:t>Martelli</a:t>
            </a:r>
            <a:r>
              <a:rPr lang="en-US" altLang="ja-JP" sz="2400" dirty="0"/>
              <a:t> and </a:t>
            </a:r>
            <a:r>
              <a:rPr lang="en-US" altLang="ja-JP" sz="2400" dirty="0" err="1"/>
              <a:t>Ugo</a:t>
            </a:r>
            <a:r>
              <a:rPr lang="en-US" altLang="ja-JP" sz="2400" dirty="0"/>
              <a:t> </a:t>
            </a:r>
            <a:r>
              <a:rPr lang="en-US" altLang="ja-JP" sz="2400" dirty="0" err="1"/>
              <a:t>Montanari</a:t>
            </a:r>
            <a:r>
              <a:rPr lang="en-US" altLang="ja-JP" sz="2400" dirty="0"/>
              <a:t>, “An efficient unification algorithm”, </a:t>
            </a:r>
            <a:r>
              <a:rPr lang="en-US" altLang="ja-JP" sz="2400" i="1" dirty="0"/>
              <a:t>ACM TOPLAS </a:t>
            </a:r>
            <a:r>
              <a:rPr lang="en-US" altLang="ja-JP" sz="2400" dirty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term </a:t>
            </a:r>
            <a:r>
              <a:rPr lang="en-US" altLang="ja-JP" sz="2800" i="1" dirty="0"/>
              <a:t>U</a:t>
            </a:r>
            <a:r>
              <a:rPr lang="en-US" altLang="ja-JP" sz="2800" dirty="0"/>
              <a:t> is an instance of </a:t>
            </a:r>
            <a:r>
              <a:rPr kumimoji="1" lang="en-US" altLang="ja-JP" sz="2800" i="1" dirty="0"/>
              <a:t>T</a:t>
            </a:r>
            <a:r>
              <a:rPr kumimoji="1" lang="en-US" altLang="ja-JP" sz="2800" dirty="0"/>
              <a:t>, if </a:t>
            </a:r>
            <a:r>
              <a:rPr kumimoji="1" lang="en-US" altLang="ja-JP" sz="2800" i="1" dirty="0"/>
              <a:t>U</a:t>
            </a:r>
            <a:r>
              <a:rPr kumimoji="1" lang="en-US" altLang="ja-JP" sz="2800" dirty="0"/>
              <a:t> = </a:t>
            </a:r>
            <a:r>
              <a:rPr kumimoji="1" lang="en-US" altLang="ja-JP" sz="2800" i="1" dirty="0" err="1"/>
              <a:t>Tσ</a:t>
            </a:r>
            <a:r>
              <a:rPr kumimoji="1" lang="en-US" altLang="ja-JP" sz="2800" dirty="0"/>
              <a:t> for some substitution </a:t>
            </a:r>
            <a:r>
              <a:rPr lang="en-US" altLang="ja-JP" sz="2800" i="1" dirty="0" err="1"/>
              <a:t>σ</a:t>
            </a:r>
            <a:r>
              <a:rPr lang="en-US" altLang="ja-JP" sz="2800" i="1" dirty="0"/>
              <a:t>. </a:t>
            </a:r>
          </a:p>
          <a:p>
            <a:r>
              <a:rPr lang="en-US" altLang="ja-JP" sz="2800" dirty="0"/>
              <a:t>(ex1) The term f(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) is an instance of the term f(</a:t>
            </a:r>
            <a:r>
              <a:rPr lang="en-US" altLang="ja-JP" sz="2800" dirty="0" err="1"/>
              <a:t>X,b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(ex2) The term f(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) is an instance of f(</a:t>
            </a:r>
            <a:r>
              <a:rPr lang="en-US" altLang="ja-JP" sz="2800" dirty="0" err="1"/>
              <a:t>a,Y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(ex3) The term g(</a:t>
            </a:r>
            <a:r>
              <a:rPr lang="en-US" altLang="ja-JP" sz="2800" dirty="0" err="1"/>
              <a:t>a,a</a:t>
            </a:r>
            <a:r>
              <a:rPr lang="en-US" altLang="ja-JP" sz="2800" dirty="0"/>
              <a:t>) is an instance of the term g(X,X).</a:t>
            </a:r>
          </a:p>
          <a:p>
            <a:r>
              <a:rPr lang="en-US" altLang="ja-JP" sz="2800" dirty="0"/>
              <a:t>(ex4) The term g(h(b),h(b)) is an instance of the term g(X,X).</a:t>
            </a:r>
          </a:p>
          <a:p>
            <a:r>
              <a:rPr lang="en-US" altLang="ja-JP" sz="2800" dirty="0"/>
              <a:t>(ex5) The term g(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) is </a:t>
            </a:r>
            <a:r>
              <a:rPr lang="en-US" altLang="ja-JP" sz="2800" i="1" dirty="0"/>
              <a:t>not</a:t>
            </a:r>
            <a:r>
              <a:rPr lang="en-US" altLang="ja-JP" sz="2800" dirty="0"/>
              <a:t> an instance of the term g(X,X).</a:t>
            </a:r>
          </a:p>
          <a:p>
            <a:r>
              <a:rPr lang="en-US" altLang="ja-JP" sz="2800" dirty="0"/>
              <a:t>We say terms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2 </a:t>
            </a:r>
            <a:r>
              <a:rPr lang="en-US" altLang="ja-JP" sz="2800" i="1" dirty="0"/>
              <a:t>unify</a:t>
            </a:r>
            <a:r>
              <a:rPr lang="en-US" altLang="ja-JP" sz="2800" dirty="0"/>
              <a:t> if they have a same instance </a:t>
            </a:r>
            <a:r>
              <a:rPr lang="en-US" altLang="ja-JP" sz="2800" i="1" dirty="0"/>
              <a:t>T</a:t>
            </a:r>
            <a:r>
              <a:rPr lang="en-US" altLang="ja-JP" sz="2800" dirty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Occurs che</a:t>
            </a:r>
            <a:r>
              <a:rPr lang="en-US" altLang="ja-JP" dirty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/>
              <a:t>When we unify a variable </a:t>
            </a:r>
            <a:r>
              <a:rPr kumimoji="1" lang="en-US" altLang="ja-JP" sz="2800" i="1" dirty="0"/>
              <a:t>X</a:t>
            </a:r>
            <a:r>
              <a:rPr lang="en-US" altLang="ja-JP" sz="2800" dirty="0"/>
              <a:t> and a </a:t>
            </a:r>
            <a:r>
              <a:rPr kumimoji="1" lang="en-US" altLang="ja-JP" sz="2800" dirty="0"/>
              <a:t>term </a:t>
            </a:r>
            <a:r>
              <a:rPr kumimoji="1" lang="en-US" altLang="ja-JP" sz="2800" i="1" dirty="0"/>
              <a:t>T</a:t>
            </a:r>
            <a:r>
              <a:rPr lang="en-US" altLang="ja-JP" sz="2800" dirty="0"/>
              <a:t>, checking whether or not </a:t>
            </a:r>
            <a:r>
              <a:rPr lang="en-US" altLang="ja-JP" sz="2800" i="1" dirty="0"/>
              <a:t>X</a:t>
            </a:r>
            <a:r>
              <a:rPr lang="en-US" altLang="ja-JP" sz="2800" dirty="0"/>
              <a:t> appears in </a:t>
            </a:r>
            <a:r>
              <a:rPr kumimoji="1" lang="en-US" altLang="ja-JP" sz="2800" i="1" dirty="0"/>
              <a:t>T</a:t>
            </a:r>
            <a:r>
              <a:rPr lang="en-US" altLang="ja-JP" sz="2800" dirty="0"/>
              <a:t> is said to be </a:t>
            </a:r>
            <a:r>
              <a:rPr kumimoji="1" lang="en-US" altLang="ja-JP" sz="2800" i="1" dirty="0"/>
              <a:t>occurs check</a:t>
            </a:r>
            <a:r>
              <a:rPr kumimoji="1" lang="en-US" altLang="ja-JP" sz="2800" dirty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   </a:t>
            </a:r>
            <a:r>
              <a:rPr lang="en-US" altLang="ja-JP" sz="2800" i="1" dirty="0"/>
              <a:t>E = [</a:t>
            </a:r>
            <a:r>
              <a:rPr lang="en-US" altLang="ja-JP" sz="2800" i="1" dirty="0" err="1"/>
              <a:t>a,b,a,b,a,b,a,b,a,b</a:t>
            </a:r>
            <a:r>
              <a:rPr lang="en-US" altLang="ja-JP" sz="2800" i="1" dirty="0"/>
              <a:t>,…]</a:t>
            </a:r>
          </a:p>
          <a:p>
            <a:r>
              <a:rPr lang="en-US" altLang="ja-JP" sz="2800" dirty="0"/>
              <a:t>For append([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]) to unify with append([ ], Y, Y), Y must unify with the terms E and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]. When we attempt to substitute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 for E, we obtain</a:t>
            </a:r>
          </a:p>
          <a:p>
            <a:r>
              <a:rPr lang="en-US" altLang="ja-JP" sz="2800" dirty="0"/>
              <a:t>    E =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 = [</a:t>
            </a:r>
            <a:r>
              <a:rPr lang="en-US" altLang="ja-JP" sz="2800" dirty="0" err="1"/>
              <a:t>a,b,a,b|E</a:t>
            </a:r>
            <a:r>
              <a:rPr lang="en-US" altLang="ja-JP" sz="2800" dirty="0"/>
              <a:t>] = [</a:t>
            </a:r>
            <a:r>
              <a:rPr lang="en-US" altLang="ja-JP" sz="2800" dirty="0" err="1"/>
              <a:t>a,b,a,b,a,b|E</a:t>
            </a:r>
            <a:r>
              <a:rPr lang="en-US" altLang="ja-JP" sz="2800" dirty="0"/>
              <a:t>] = …</a:t>
            </a:r>
          </a:p>
          <a:p>
            <a:r>
              <a:rPr lang="en-US" altLang="ja-JP" sz="2800" dirty="0"/>
              <a:t>Some variants of Prolog like GNU Prolog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= operator --- 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1</a:t>
            </a:r>
            <a:r>
              <a:rPr kumimoji="1" lang="en-US" altLang="ja-JP" sz="2800" dirty="0"/>
              <a:t>=</a:t>
            </a:r>
            <a:r>
              <a:rPr kumimoji="1" lang="en-US" altLang="ja-JP" sz="2800" i="1" dirty="0"/>
              <a:t>T</a:t>
            </a:r>
            <a:r>
              <a:rPr kumimoji="1" lang="en-US" altLang="ja-JP" sz="2800" baseline="-25000" dirty="0"/>
              <a:t>2</a:t>
            </a:r>
            <a:r>
              <a:rPr kumimoji="1" lang="en-US" altLang="ja-JP" sz="2800" dirty="0"/>
              <a:t> does unification of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1 </a:t>
            </a:r>
            <a:r>
              <a:rPr lang="en-US" altLang="ja-JP" sz="2800" dirty="0"/>
              <a:t>and </a:t>
            </a:r>
            <a:r>
              <a:rPr lang="en-US" altLang="ja-JP" sz="2800" i="1" dirty="0"/>
              <a:t>T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      </a:t>
            </a:r>
            <a:r>
              <a:rPr lang="en-US" altLang="ja-JP" sz="2800" i="1" dirty="0">
                <a:solidFill>
                  <a:srgbClr val="FF0000"/>
                </a:solidFill>
              </a:rPr>
              <a:t>  </a:t>
            </a:r>
            <a:r>
              <a:rPr lang="en-US" altLang="ja-JP" sz="2800" i="1" dirty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/>
              <a:t>s operator --- </a:t>
            </a:r>
            <a:r>
              <a:rPr kumimoji="1" lang="en-US" altLang="ja-JP" sz="2800" i="1" dirty="0"/>
              <a:t>T</a:t>
            </a:r>
            <a:r>
              <a:rPr kumimoji="1" lang="en-US" altLang="ja-JP" sz="2800" dirty="0"/>
              <a:t> is </a:t>
            </a:r>
            <a:r>
              <a:rPr lang="en-US" altLang="ja-JP" sz="2800" i="1" dirty="0"/>
              <a:t>e</a:t>
            </a:r>
            <a:r>
              <a:rPr kumimoji="1" lang="en-US" altLang="ja-JP" sz="2800" dirty="0"/>
              <a:t> does unification of the result of evaluating the expression </a:t>
            </a:r>
            <a:r>
              <a:rPr kumimoji="1" lang="en-US" altLang="ja-JP" sz="2800" i="1" dirty="0"/>
              <a:t>e</a:t>
            </a:r>
            <a:r>
              <a:rPr kumimoji="1" lang="en-US" altLang="ja-JP" sz="2800" dirty="0"/>
              <a:t> and the term T. 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      </a:t>
            </a:r>
            <a:r>
              <a:rPr kumimoji="1" lang="en-US" altLang="ja-JP" sz="2800" i="1" dirty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   ?- </a:t>
            </a:r>
            <a:r>
              <a:rPr lang="en-US" altLang="ja-JP" sz="2800" dirty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       X=5</a:t>
            </a:r>
          </a:p>
          <a:p>
            <a:pPr marL="0" indent="0">
              <a:buNone/>
            </a:pPr>
            <a:r>
              <a:rPr lang="en-US" altLang="ja-JP" sz="2800" i="1" dirty="0"/>
              <a:t>    ?- </a:t>
            </a:r>
            <a:r>
              <a:rPr lang="en-US" altLang="ja-JP" sz="2800" dirty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/>
              <a:t>What is new in </a:t>
            </a:r>
            <a:r>
              <a:rPr lang="en-US" altLang="ja-JP" dirty="0"/>
              <a:t>logic programming </a:t>
            </a:r>
            <a:r>
              <a:rPr kumimoji="1" lang="en-US" altLang="ja-JP" dirty="0"/>
              <a:t>is that in the process of deduction some values are computed. </a:t>
            </a:r>
          </a:p>
          <a:p>
            <a:r>
              <a:rPr lang="en-US" altLang="ja-JP" dirty="0"/>
              <a:t>Based on the syntax of first-order logic</a:t>
            </a:r>
            <a:endParaRPr lang="ja-JP" altLang="en-US" dirty="0"/>
          </a:p>
          <a:p>
            <a:r>
              <a:rPr lang="en-US" altLang="ja-JP" dirty="0"/>
              <a:t>Prolog (1973) --- firstly used for natural language processing </a:t>
            </a:r>
          </a:p>
          <a:p>
            <a:r>
              <a:rPr lang="en-US" altLang="ja-JP" dirty="0"/>
              <a:t>Robert Kowalski: “algorithm = logic + control”</a:t>
            </a:r>
          </a:p>
          <a:p>
            <a:r>
              <a:rPr lang="en-US" altLang="ja-JP" dirty="0"/>
              <a:t>Alain </a:t>
            </a:r>
            <a:r>
              <a:rPr lang="en-US" altLang="ja-JP" dirty="0" err="1"/>
              <a:t>Colmerauer</a:t>
            </a:r>
            <a:r>
              <a:rPr lang="en-US" altLang="ja-JP" dirty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Prolog</a:t>
            </a:r>
            <a:r>
              <a:rPr kumimoji="1" lang="en-US" altLang="ja-JP" dirty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Each node represents a goal.</a:t>
            </a:r>
          </a:p>
          <a:p>
            <a:r>
              <a:rPr lang="en-US" altLang="ja-JP" dirty="0"/>
              <a:t>Each node has children, one for the rules that can be applied to the left most </a:t>
            </a:r>
            <a:r>
              <a:rPr lang="en-US" altLang="ja-JP" dirty="0" err="1"/>
              <a:t>subgoal</a:t>
            </a:r>
            <a:r>
              <a:rPr lang="en-US" altLang="ja-JP" dirty="0"/>
              <a:t> in the node. The order of children is the same as the order of the rules. </a:t>
            </a:r>
          </a:p>
          <a:p>
            <a:r>
              <a:rPr lang="en-US" altLang="ja-JP" dirty="0"/>
              <a:t>Computation in Prolog proceeds by searching Prolog search tree in depth-first order. When it arrives at an empty node (i.e., a node that has no goal), it responds with the solution. When it arrives at a non-empty node that has no children, it backtracks. 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95321" y="1489086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/>
              <a:t>(1) :- b.</a:t>
            </a:r>
          </a:p>
          <a:p>
            <a:r>
              <a:rPr lang="en-US" altLang="ja-JP" sz="2400" dirty="0"/>
              <a:t>a(2)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/>
              <a:t> :- c.</a:t>
            </a:r>
          </a:p>
          <a:p>
            <a:r>
              <a:rPr lang="en-US" altLang="ja-JP" sz="2400" dirty="0"/>
              <a:t>b :- d.</a:t>
            </a:r>
          </a:p>
          <a:p>
            <a:r>
              <a:rPr lang="en-US" altLang="ja-JP" sz="2400" dirty="0"/>
              <a:t>c :- fail.</a:t>
            </a:r>
          </a:p>
          <a:p>
            <a:r>
              <a:rPr kumimoji="1" lang="en-US" altLang="ja-JP" sz="2400" dirty="0"/>
              <a:t>d.</a:t>
            </a:r>
          </a:p>
          <a:p>
            <a:r>
              <a:rPr lang="en-US" altLang="ja-JP" sz="2400" dirty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5321" y="5105175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i="1" dirty="0"/>
              <a:t>X=1</a:t>
            </a:r>
            <a:r>
              <a:rPr kumimoji="1" lang="en-US" altLang="ja-JP" sz="24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   X=2</a:t>
            </a:r>
          </a:p>
          <a:p>
            <a:r>
              <a:rPr kumimoji="1" lang="en-US" altLang="ja-JP" sz="2400" i="1" dirty="0"/>
              <a:t>    yes</a:t>
            </a:r>
            <a:endParaRPr kumimoji="1" lang="ja-JP" altLang="en-US" sz="2400" i="1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532399" y="235581"/>
            <a:ext cx="1151744" cy="979905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(Ex.)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5327" y="4153415"/>
            <a:ext cx="2477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b="1" dirty="0"/>
              <a:t>fail </a:t>
            </a:r>
            <a:r>
              <a:rPr lang="en-US" altLang="ja-JP" sz="2400" dirty="0"/>
              <a:t>is a predicate that always fails)</a:t>
            </a:r>
            <a:endParaRPr kumimoji="1" lang="ja-JP" altLang="en-US" sz="24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54029" y="479802"/>
            <a:ext cx="2581310" cy="777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/>
              <a:t>Prolog search tree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0734" y="1361797"/>
            <a:ext cx="76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a(X)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68105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b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5222601" y="1927369"/>
            <a:ext cx="932379" cy="52704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8607" y="1839605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318887" y="2904364"/>
            <a:ext cx="530518" cy="52692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014597" y="3345813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c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3830392" y="3832190"/>
            <a:ext cx="364998" cy="62482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474277" y="4457013"/>
            <a:ext cx="71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fail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24832" y="4963723"/>
            <a:ext cx="1698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fail</a:t>
            </a:r>
            <a:r>
              <a:rPr kumimoji="1" lang="en-US" altLang="ja-JP" sz="2400" dirty="0"/>
              <a:t> </a:t>
            </a:r>
            <a:r>
              <a:rPr lang="en-US" altLang="ja-JP" sz="2400" dirty="0"/>
              <a:t>fails and</a:t>
            </a:r>
          </a:p>
          <a:p>
            <a:r>
              <a:rPr kumimoji="1" lang="en-US" altLang="ja-JP" sz="2400" dirty="0"/>
              <a:t>backtrack</a:t>
            </a:r>
            <a:endParaRPr kumimoji="1" lang="ja-JP" altLang="en-US" sz="24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5090148" y="2904364"/>
            <a:ext cx="417131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280031" y="34923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d</a:t>
            </a:r>
            <a:endParaRPr kumimoji="1" lang="ja-JP" altLang="en-US" sz="28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563024" y="4006572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793723" y="4682281"/>
            <a:ext cx="20483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Succeed and</a:t>
            </a:r>
          </a:p>
          <a:p>
            <a:r>
              <a:rPr lang="en-US" altLang="ja-JP" sz="2400" dirty="0"/>
              <a:t>output X=1.</a:t>
            </a:r>
          </a:p>
          <a:p>
            <a:r>
              <a:rPr lang="en-US" altLang="ja-JP" sz="2400" dirty="0"/>
              <a:t>(by typing semicolon </a:t>
            </a:r>
          </a:p>
          <a:p>
            <a:r>
              <a:rPr lang="en-US" altLang="ja-JP" sz="2400" dirty="0"/>
              <a:t>backtrack</a:t>
            </a:r>
            <a:r>
              <a:rPr lang="ja-JP" altLang="en-US" sz="2400" dirty="0"/>
              <a:t>）</a:t>
            </a:r>
            <a:endParaRPr lang="en-US" altLang="ja-JP" sz="2400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441321" y="1885017"/>
            <a:ext cx="1064990" cy="56939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335339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e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56119" y="179889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7608340" y="2890788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638870" y="3625056"/>
            <a:ext cx="2301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Succeed and output X=2.</a:t>
            </a:r>
          </a:p>
          <a:p>
            <a:r>
              <a:rPr lang="en-US" altLang="ja-JP" sz="2400" dirty="0"/>
              <a:t>(output </a:t>
            </a:r>
            <a:r>
              <a:rPr lang="en-US" altLang="ja-JP" sz="2400" i="1" dirty="0"/>
              <a:t>yes</a:t>
            </a:r>
            <a:r>
              <a:rPr lang="en-US" altLang="ja-JP" sz="2400" dirty="0"/>
              <a:t> and finish searching)</a:t>
            </a:r>
          </a:p>
        </p:txBody>
      </p:sp>
    </p:spTree>
    <p:extLst>
      <p:ext uri="{BB962C8B-B14F-4D97-AF65-F5344CB8AC3E}">
        <p14:creationId xmlns:p14="http://schemas.microsoft.com/office/powerpoint/2010/main" val="1871575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/>
              <a:t>Cut ! cuts some portion of Prolog search tree and reduces time for computation. </a:t>
            </a:r>
          </a:p>
          <a:p>
            <a:r>
              <a:rPr lang="en-US" altLang="ja-JP" sz="2400" dirty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/>
              <a:t>B</a:t>
            </a:r>
            <a:r>
              <a:rPr kumimoji="1" lang="en-US" altLang="ja-JP" sz="2400" dirty="0"/>
              <a:t> :- </a:t>
            </a:r>
            <a:r>
              <a:rPr kumimoji="1" lang="en-US" altLang="ja-JP" sz="2400" i="1" dirty="0"/>
              <a:t>C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, …, </a:t>
            </a:r>
            <a:r>
              <a:rPr kumimoji="1" lang="en-US" altLang="ja-JP" sz="2400" i="1" dirty="0"/>
              <a:t>C</a:t>
            </a:r>
            <a:r>
              <a:rPr kumimoji="1" lang="en-US" altLang="ja-JP" sz="2400" i="1" baseline="-25000" dirty="0"/>
              <a:t>j</a:t>
            </a:r>
            <a:r>
              <a:rPr kumimoji="1" lang="en-US" altLang="ja-JP" sz="2400" baseline="-25000" dirty="0"/>
              <a:t>-1</a:t>
            </a:r>
            <a:r>
              <a:rPr kumimoji="1" lang="en-US" altLang="ja-JP" sz="2400" dirty="0"/>
              <a:t>, !,</a:t>
            </a:r>
            <a:r>
              <a:rPr kumimoji="1" lang="en-US" altLang="ja-JP" sz="2400" i="1" dirty="0"/>
              <a:t> C</a:t>
            </a:r>
            <a:r>
              <a:rPr kumimoji="1" lang="en-US" altLang="ja-JP" sz="2400" i="1" baseline="-25000" dirty="0"/>
              <a:t>j</a:t>
            </a:r>
            <a:r>
              <a:rPr kumimoji="1" lang="en-US" altLang="ja-JP" sz="2400" baseline="-25000" dirty="0"/>
              <a:t>+1</a:t>
            </a:r>
            <a:r>
              <a:rPr kumimoji="1" lang="en-US" altLang="ja-JP" sz="2400" dirty="0"/>
              <a:t>, …, </a:t>
            </a:r>
            <a:r>
              <a:rPr kumimoji="1" lang="en-US" altLang="ja-JP" sz="2400" i="1" dirty="0" err="1"/>
              <a:t>C</a:t>
            </a:r>
            <a:r>
              <a:rPr kumimoji="1" lang="en-US" altLang="ja-JP" sz="2400" i="1" baseline="-25000" dirty="0" err="1"/>
              <a:t>k</a:t>
            </a:r>
            <a:endParaRPr kumimoji="1" lang="en-US" altLang="ja-JP" sz="2400" i="1" baseline="-25000" dirty="0"/>
          </a:p>
          <a:p>
            <a:r>
              <a:rPr kumimoji="1" lang="en-US" altLang="ja-JP" sz="2400" dirty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/>
              <a:t>(1) :- b.</a:t>
            </a:r>
          </a:p>
          <a:p>
            <a:r>
              <a:rPr lang="en-US" altLang="ja-JP" sz="2400" dirty="0"/>
              <a:t>a(2)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/>
              <a:t> :- c.</a:t>
            </a:r>
          </a:p>
          <a:p>
            <a:r>
              <a:rPr lang="en-US" altLang="ja-JP" sz="2400" dirty="0"/>
              <a:t>b :- d.</a:t>
            </a:r>
          </a:p>
          <a:p>
            <a:r>
              <a:rPr lang="en-US" altLang="ja-JP" sz="2400" dirty="0"/>
              <a:t>c :- fail.</a:t>
            </a:r>
          </a:p>
          <a:p>
            <a:r>
              <a:rPr kumimoji="1" lang="en-US" altLang="ja-JP" sz="2400" dirty="0"/>
              <a:t>d.</a:t>
            </a:r>
          </a:p>
          <a:p>
            <a:r>
              <a:rPr lang="en-US" altLang="ja-JP" sz="2400" dirty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/>
              <a:t>(1) :- b.</a:t>
            </a:r>
          </a:p>
          <a:p>
            <a:r>
              <a:rPr lang="en-US" altLang="ja-JP" sz="2400" dirty="0"/>
              <a:t>a(2) :- e.</a:t>
            </a:r>
          </a:p>
          <a:p>
            <a:r>
              <a:rPr kumimoji="1" lang="en-US" altLang="ja-JP" sz="2400" dirty="0"/>
              <a:t>b :- !, c.</a:t>
            </a:r>
          </a:p>
          <a:p>
            <a:r>
              <a:rPr lang="en-US" altLang="ja-JP" sz="2400" dirty="0"/>
              <a:t>b :- d.</a:t>
            </a:r>
          </a:p>
          <a:p>
            <a:r>
              <a:rPr lang="en-US" altLang="ja-JP" sz="2400" dirty="0"/>
              <a:t>c :- fail.</a:t>
            </a:r>
          </a:p>
          <a:p>
            <a:r>
              <a:rPr kumimoji="1" lang="en-US" altLang="ja-JP" sz="2400" dirty="0"/>
              <a:t>d.</a:t>
            </a:r>
          </a:p>
          <a:p>
            <a:r>
              <a:rPr lang="en-US" altLang="ja-JP" sz="2400" dirty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i="1" dirty="0"/>
              <a:t>X=1</a:t>
            </a:r>
            <a:r>
              <a:rPr kumimoji="1" lang="en-US" altLang="ja-JP" sz="24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   X=2</a:t>
            </a:r>
          </a:p>
          <a:p>
            <a:r>
              <a:rPr kumimoji="1" lang="en-US" altLang="ja-JP" sz="2400" i="1" dirty="0"/>
              <a:t> 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/>
              <a:t>?-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   </a:t>
            </a:r>
            <a:r>
              <a:rPr kumimoji="1" lang="en-US" altLang="ja-JP" sz="2400" i="1" dirty="0"/>
              <a:t>X=2</a:t>
            </a:r>
            <a:endParaRPr lang="en-US" altLang="ja-JP" sz="2400" i="1" dirty="0"/>
          </a:p>
          <a:p>
            <a:r>
              <a:rPr kumimoji="1" lang="en-US" altLang="ja-JP" sz="2400" i="1" dirty="0"/>
              <a:t> 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(K,T).</a:t>
            </a:r>
          </a:p>
          <a:p>
            <a:r>
              <a:rPr lang="en-US" altLang="ja-JP" sz="2800" dirty="0"/>
              <a:t>In this definition of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(K,T).</a:t>
            </a:r>
          </a:p>
          <a:p>
            <a:r>
              <a:rPr lang="en-US" altLang="ja-JP" sz="2800" dirty="0"/>
              <a:t>In this definition of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, ! cuts the portion of Prolog search tree that does not have solutions. This kind of cuts are called </a:t>
            </a:r>
            <a:r>
              <a:rPr lang="en-US" altLang="ja-JP" sz="2800" i="1" dirty="0"/>
              <a:t>green cuts</a:t>
            </a:r>
            <a:r>
              <a:rPr lang="en-US" altLang="ja-JP" sz="2800" dirty="0"/>
              <a:t>. Others are called </a:t>
            </a:r>
            <a:r>
              <a:rPr lang="en-US" altLang="ja-JP" sz="2800" i="1" dirty="0"/>
              <a:t>red cuts</a:t>
            </a:r>
            <a:r>
              <a:rPr lang="en-US" altLang="ja-JP" sz="2800" dirty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29" y="274638"/>
            <a:ext cx="4040835" cy="787273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The n</a:t>
            </a:r>
            <a:r>
              <a:rPr kumimoji="1" lang="en-US" altLang="ja-JP" dirty="0"/>
              <a:t>ot</a:t>
            </a:r>
            <a:r>
              <a:rPr lang="en-US" altLang="ja-JP" dirty="0"/>
              <a:t> 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" y="1266740"/>
            <a:ext cx="3201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[The not operator in Prolog]</a:t>
            </a:r>
          </a:p>
          <a:p>
            <a:r>
              <a:rPr lang="en-US" altLang="ja-JP" sz="2800" dirty="0"/>
              <a:t>\+(Y) :- Y, !, fail.</a:t>
            </a:r>
          </a:p>
          <a:p>
            <a:r>
              <a:rPr lang="en-US" altLang="ja-JP" sz="2800" dirty="0"/>
              <a:t>\+(_).</a:t>
            </a:r>
          </a:p>
          <a:p>
            <a:endParaRPr lang="en-US" altLang="ja-JP" sz="2800" dirty="0"/>
          </a:p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X=2, \+(X=1).</a:t>
            </a:r>
          </a:p>
          <a:p>
            <a:r>
              <a:rPr lang="en-US" altLang="ja-JP" sz="2800" i="1" dirty="0"/>
              <a:t>    X=2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\+(X=1), X=2.</a:t>
            </a:r>
          </a:p>
          <a:p>
            <a:r>
              <a:rPr lang="en-US" altLang="ja-JP" sz="2800" i="1" dirty="0"/>
              <a:t>    no</a:t>
            </a:r>
            <a:endParaRPr lang="ja-JP" altLang="en-US" sz="2800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747" y="382867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X=2, \+(X=1)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884" y="1267396"/>
            <a:ext cx="134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\+(2=1)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>
            <a:endCxn id="7" idx="0"/>
          </p:cNvCxnSpPr>
          <p:nvPr/>
        </p:nvCxnSpPr>
        <p:spPr>
          <a:xfrm>
            <a:off x="5919853" y="906087"/>
            <a:ext cx="0" cy="36130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743676" y="826212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 flipH="1">
            <a:off x="5336180" y="1790616"/>
            <a:ext cx="583673" cy="15914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364064" y="1916962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2=1, !, fail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67796" y="2406515"/>
            <a:ext cx="18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2=1 fails and</a:t>
            </a:r>
            <a:r>
              <a:rPr lang="en-US" altLang="ja-JP" sz="2400" dirty="0"/>
              <a:t> </a:t>
            </a:r>
            <a:r>
              <a:rPr kumimoji="1" lang="en-US" altLang="ja-JP" sz="2400" dirty="0"/>
              <a:t>backtrack</a:t>
            </a:r>
            <a:endParaRPr kumimoji="1" lang="ja-JP" altLang="en-US" sz="24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6041153" y="1794417"/>
            <a:ext cx="550669" cy="18743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123428" y="1981853"/>
            <a:ext cx="3020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Succeed and output X=2</a:t>
            </a:r>
          </a:p>
          <a:p>
            <a:r>
              <a:rPr lang="en-US" altLang="ja-JP" sz="2400" dirty="0"/>
              <a:t>(finish searching with outputting </a:t>
            </a:r>
            <a:r>
              <a:rPr lang="en-US" altLang="ja-JP" sz="2400" i="1" dirty="0"/>
              <a:t>yes</a:t>
            </a:r>
            <a:r>
              <a:rPr lang="en-US" altLang="ja-JP" sz="2400" dirty="0"/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34438" y="3516068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\+(X=1), X=2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24286" y="4345899"/>
            <a:ext cx="2354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X=1, !, fail, X=2</a:t>
            </a:r>
            <a:endParaRPr kumimoji="1" lang="ja-JP" altLang="en-US" sz="2800" dirty="0"/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5350063" y="4039288"/>
            <a:ext cx="552905" cy="33675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2"/>
            <a:endCxn id="37" idx="0"/>
          </p:cNvCxnSpPr>
          <p:nvPr/>
        </p:nvCxnSpPr>
        <p:spPr>
          <a:xfrm>
            <a:off x="5301639" y="4869119"/>
            <a:ext cx="12573" cy="23864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498035" y="5107765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!, fail, 1=2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75821" y="3945479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{Y -&gt; X=1}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27905" y="4783473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5350062" y="5661569"/>
            <a:ext cx="0" cy="223057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732784" y="5808805"/>
            <a:ext cx="134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fail, 1=2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43933" y="6298782"/>
            <a:ext cx="3172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 </a:t>
            </a:r>
            <a:r>
              <a:rPr kumimoji="1" lang="en-US" altLang="ja-JP" sz="2400" b="1" dirty="0"/>
              <a:t>fail</a:t>
            </a:r>
            <a:r>
              <a:rPr kumimoji="1" lang="en-US" altLang="ja-JP" sz="2400" dirty="0"/>
              <a:t> fails and backtrack</a:t>
            </a:r>
            <a:endParaRPr kumimoji="1" lang="ja-JP" altLang="en-US" sz="24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6130388" y="4039288"/>
            <a:ext cx="775856" cy="336759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918817" y="4420687"/>
            <a:ext cx="1138986" cy="1200328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do not search here</a:t>
            </a:r>
            <a:endParaRPr kumimoji="1" lang="ja-JP" altLang="en-US" sz="2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18555" y="5657200"/>
            <a:ext cx="2775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(finish searching with outputting </a:t>
            </a:r>
            <a:r>
              <a:rPr lang="en-US" altLang="ja-JP" sz="2400" i="1" dirty="0"/>
              <a:t>no</a:t>
            </a:r>
            <a:r>
              <a:rPr lang="en-US" altLang="ja-JP" sz="2400" dirty="0"/>
              <a:t>)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2862" y="154616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{Y -&gt; 2=1}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7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/>
              <a:t>Logic --- </a:t>
            </a:r>
            <a:r>
              <a:rPr lang="en-US" altLang="ja-JP" dirty="0"/>
              <a:t>the facts and rules specifying what the algorithm does (programmers write)</a:t>
            </a:r>
            <a:endParaRPr kumimoji="1" lang="en-US" altLang="ja-JP" sz="2800" dirty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/>
              <a:t>Control --- </a:t>
            </a:r>
            <a:r>
              <a:rPr lang="en-US" altLang="ja-JP" dirty="0"/>
              <a:t>how the algorithm can be implemented (provided by languages)</a:t>
            </a:r>
            <a:endParaRPr lang="en-US" altLang="ja-JP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dirty="0" err="1"/>
              <a:t>Referecnce</a:t>
            </a:r>
            <a:r>
              <a:rPr lang="en-US" altLang="ja-JP" sz="2400" dirty="0"/>
              <a:t>) R.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424-436, 1979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Prolog has several dialect</a:t>
            </a:r>
            <a:r>
              <a:rPr lang="en-US" altLang="ja-JP" sz="2800" dirty="0"/>
              <a:t>s and each of them has their own control. Edinburgh Prolog is the de facto standard dialect and made a big influence on the ISO Prolog.</a:t>
            </a:r>
            <a:endParaRPr kumimoji="1" lang="en-US" altLang="ja-JP" sz="2800" dirty="0"/>
          </a:p>
          <a:p>
            <a:r>
              <a:rPr kumimoji="1" lang="en-US" altLang="ja-JP" sz="2800" dirty="0"/>
              <a:t>Non-syntactic differences between dialects can be illustrated by a family of equations:</a:t>
            </a:r>
          </a:p>
          <a:p>
            <a:r>
              <a:rPr lang="en-US" altLang="ja-JP" sz="2800" dirty="0"/>
              <a:t>      </a:t>
            </a:r>
            <a:r>
              <a:rPr lang="en-US" altLang="ja-JP" sz="2800" dirty="0" err="1"/>
              <a:t>algorithm</a:t>
            </a:r>
            <a:r>
              <a:rPr lang="en-US" altLang="ja-JP" sz="2800" i="1" baseline="-25000" dirty="0" err="1"/>
              <a:t>D</a:t>
            </a:r>
            <a:r>
              <a:rPr lang="en-US" altLang="ja-JP" sz="2800" dirty="0"/>
              <a:t> = logic  + </a:t>
            </a:r>
            <a:r>
              <a:rPr lang="en-US" altLang="ja-JP" sz="2800" dirty="0" err="1"/>
              <a:t>control</a:t>
            </a:r>
            <a:r>
              <a:rPr lang="en-US" altLang="ja-JP" sz="2800" i="1" baseline="-25000" dirty="0" err="1"/>
              <a:t>D</a:t>
            </a:r>
            <a:endParaRPr lang="en-US" altLang="ja-JP" sz="2800" i="1" baseline="-25000" dirty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 relations instead of functions.</a:t>
            </a:r>
          </a:p>
          <a:p>
            <a:r>
              <a:rPr lang="en-US" altLang="ja-JP" dirty="0"/>
              <a:t>Relation is a table with </a:t>
            </a:r>
            <a:r>
              <a:rPr lang="en-US" altLang="ja-JP" i="1" dirty="0"/>
              <a:t>n</a:t>
            </a:r>
            <a:r>
              <a:rPr lang="en-US" altLang="ja-JP" dirty="0"/>
              <a:t> ≥ 0 columns and a possibly infinite set of rows</a:t>
            </a:r>
            <a:r>
              <a:rPr lang="en-US" altLang="ja-JP" i="1" dirty="0"/>
              <a:t>. </a:t>
            </a:r>
            <a:endParaRPr kumimoji="1" lang="en-US" altLang="ja-JP" dirty="0"/>
          </a:p>
          <a:p>
            <a:pPr lvl="1"/>
            <a:r>
              <a:rPr lang="en-US" altLang="ja-JP" dirty="0"/>
              <a:t>A tuple (</a:t>
            </a:r>
            <a:r>
              <a:rPr lang="en-US" altLang="ja-JP" i="1" dirty="0"/>
              <a:t>a</a:t>
            </a:r>
            <a:r>
              <a:rPr lang="en-US" altLang="ja-JP" baseline="-25000" dirty="0"/>
              <a:t>1</a:t>
            </a:r>
            <a:r>
              <a:rPr lang="en-US" altLang="ja-JP" dirty="0"/>
              <a:t>, </a:t>
            </a:r>
            <a:r>
              <a:rPr lang="en-US" altLang="ja-JP" i="1" dirty="0"/>
              <a:t>a</a:t>
            </a:r>
            <a:r>
              <a:rPr lang="en-US" altLang="ja-JP" baseline="-25000" dirty="0"/>
              <a:t>2</a:t>
            </a:r>
            <a:r>
              <a:rPr lang="en-US" altLang="ja-JP" dirty="0"/>
              <a:t>, …, </a:t>
            </a:r>
            <a:r>
              <a:rPr lang="en-US" altLang="ja-JP" i="1" dirty="0"/>
              <a:t>a</a:t>
            </a:r>
            <a:r>
              <a:rPr lang="en-US" altLang="ja-JP" i="1" baseline="-25000" dirty="0"/>
              <a:t>n</a:t>
            </a:r>
            <a:r>
              <a:rPr lang="en-US" altLang="ja-JP" dirty="0"/>
              <a:t>) is </a:t>
            </a:r>
            <a:r>
              <a:rPr lang="en-US" altLang="ja-JP" i="1" dirty="0"/>
              <a:t>in</a:t>
            </a:r>
            <a:r>
              <a:rPr lang="en-US" altLang="ja-JP" dirty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An example: </a:t>
            </a:r>
            <a:r>
              <a:rPr lang="en-US" altLang="ja-JP" dirty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relation </a:t>
            </a:r>
            <a:r>
              <a:rPr lang="en-US" altLang="ja-JP" sz="2800" i="1" dirty="0"/>
              <a:t>append</a:t>
            </a:r>
            <a:r>
              <a:rPr lang="en-US" altLang="ja-JP" sz="2800" dirty="0"/>
              <a:t> is a set of tuples of the form (</a:t>
            </a:r>
            <a:r>
              <a:rPr lang="en-US" altLang="ja-JP" sz="2800" i="1" dirty="0"/>
              <a:t>X</a:t>
            </a:r>
            <a:r>
              <a:rPr lang="en-US" altLang="ja-JP" sz="2800" dirty="0"/>
              <a:t>, </a:t>
            </a:r>
            <a:r>
              <a:rPr lang="en-US" altLang="ja-JP" sz="2800" i="1" dirty="0"/>
              <a:t>Y</a:t>
            </a:r>
            <a:r>
              <a:rPr lang="en-US" altLang="ja-JP" sz="2800" dirty="0"/>
              <a:t>, </a:t>
            </a:r>
            <a:r>
              <a:rPr lang="en-US" altLang="ja-JP" sz="2800" i="1" dirty="0"/>
              <a:t>Z</a:t>
            </a:r>
            <a:r>
              <a:rPr lang="en-US" altLang="ja-JP" sz="2800" dirty="0"/>
              <a:t>) where </a:t>
            </a:r>
            <a:r>
              <a:rPr lang="en-US" altLang="ja-JP" sz="2800" i="1" dirty="0"/>
              <a:t>Z</a:t>
            </a:r>
            <a:r>
              <a:rPr lang="en-US" altLang="ja-JP" sz="2800" dirty="0"/>
              <a:t> consists of the elements of </a:t>
            </a:r>
            <a:r>
              <a:rPr lang="en-US" altLang="ja-JP" sz="2800" i="1" dirty="0"/>
              <a:t>X</a:t>
            </a:r>
            <a:r>
              <a:rPr lang="en-US" altLang="ja-JP" sz="2800" dirty="0"/>
              <a:t> followed by the elements of </a:t>
            </a:r>
            <a:r>
              <a:rPr lang="en-US" altLang="ja-JP" sz="2800" i="1" dirty="0"/>
              <a:t>Y</a:t>
            </a:r>
            <a:r>
              <a:rPr lang="en-US" altLang="ja-JP" sz="2800" dirty="0"/>
              <a:t>. Relations are also called predicates because a relation </a:t>
            </a:r>
            <a:r>
              <a:rPr lang="en-US" altLang="ja-JP" sz="2800" i="1" dirty="0"/>
              <a:t>R</a:t>
            </a:r>
            <a:r>
              <a:rPr lang="en-US" altLang="ja-JP" sz="2800" dirty="0"/>
              <a:t> can be thought of a test of the form “Is a given tuple in relation </a:t>
            </a:r>
            <a:r>
              <a:rPr lang="en-US" altLang="ja-JP" sz="2800" i="1" dirty="0"/>
              <a:t>R</a:t>
            </a:r>
            <a:r>
              <a:rPr lang="en-US" altLang="ja-JP" sz="2800" dirty="0"/>
              <a:t>?”</a:t>
            </a:r>
          </a:p>
          <a:p>
            <a:r>
              <a:rPr lang="en-US" altLang="ja-JP" sz="2800" dirty="0"/>
              <a:t>(ex.)  ([a],[b],[</a:t>
            </a:r>
            <a:r>
              <a:rPr lang="en-US" altLang="ja-JP" sz="2800" dirty="0" err="1"/>
              <a:t>a,b</a:t>
            </a:r>
            <a:r>
              <a:rPr lang="en-US" altLang="ja-JP" sz="2800" dirty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52400" imgH="152400" progId="Equation.3">
                  <p:embed/>
                </p:oleObj>
              </mc:Choice>
              <mc:Fallback>
                <p:oleObj name="数式" r:id="rId2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52400" imgH="203200" progId="Equation.3">
                  <p:embed/>
                </p:oleObj>
              </mc:Choice>
              <mc:Fallback>
                <p:oleObj name="数式" r:id="rId4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Relations are described as rules of the form </a:t>
            </a:r>
            <a:r>
              <a:rPr lang="en-US" altLang="ja-JP" sz="2800" i="1" dirty="0"/>
              <a:t>P</a:t>
            </a:r>
            <a:r>
              <a:rPr lang="en-US" altLang="ja-JP" sz="2800" dirty="0"/>
              <a:t> </a:t>
            </a:r>
            <a:r>
              <a:rPr lang="en-US" altLang="ja-JP" sz="2800" b="1" dirty="0"/>
              <a:t>:-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. 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0), which corresponds to the logical expression:</a:t>
            </a:r>
            <a:r>
              <a:rPr lang="en-US" altLang="ja-JP" sz="2800" i="1" dirty="0"/>
              <a:t>  </a:t>
            </a:r>
          </a:p>
          <a:p>
            <a:r>
              <a:rPr lang="en-US" altLang="ja-JP" sz="2800" i="1" dirty="0"/>
              <a:t>       P</a:t>
            </a:r>
            <a:r>
              <a:rPr lang="en-US" altLang="ja-JP" sz="2800" dirty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.</a:t>
            </a:r>
            <a:r>
              <a:rPr lang="en-US" altLang="ja-JP" sz="2800" i="1" dirty="0"/>
              <a:t>  </a:t>
            </a:r>
            <a:r>
              <a:rPr lang="en-US" altLang="ja-JP" sz="2800" dirty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0)</a:t>
            </a:r>
          </a:p>
          <a:p>
            <a:r>
              <a:rPr lang="en-US" altLang="ja-JP" sz="2800" dirty="0"/>
              <a:t>This means that </a:t>
            </a:r>
            <a:r>
              <a:rPr lang="en-US" altLang="ja-JP" sz="2800" i="1" dirty="0"/>
              <a:t>P</a:t>
            </a:r>
            <a:r>
              <a:rPr lang="en-US" altLang="ja-JP" sz="2800" dirty="0"/>
              <a:t> holds when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hold (</a:t>
            </a:r>
            <a:r>
              <a:rPr lang="en-US" altLang="ja-JP" sz="2800" i="1" dirty="0"/>
              <a:t>declarative interpretation</a:t>
            </a:r>
            <a:r>
              <a:rPr lang="en-US" altLang="ja-JP" sz="2800" dirty="0"/>
              <a:t>). We consider this as follows: In order to establish (or deduce) </a:t>
            </a:r>
            <a:r>
              <a:rPr lang="en-US" altLang="ja-JP" sz="2800" i="1" dirty="0"/>
              <a:t>P </a:t>
            </a:r>
            <a:r>
              <a:rPr lang="en-US" altLang="ja-JP" sz="2800" dirty="0"/>
              <a:t>establish</a:t>
            </a:r>
            <a:r>
              <a:rPr lang="en-US" altLang="ja-JP" sz="2800" i="1" dirty="0"/>
              <a:t> 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(</a:t>
            </a:r>
            <a:r>
              <a:rPr lang="en-US" altLang="ja-JP" sz="2800" i="1" dirty="0"/>
              <a:t>procedural interpretation</a:t>
            </a:r>
            <a:r>
              <a:rPr lang="en-US" altLang="ja-JP" sz="2800" dirty="0"/>
              <a:t>). The rules are called </a:t>
            </a:r>
            <a:r>
              <a:rPr lang="en-US" altLang="ja-JP" sz="2800" i="1" dirty="0"/>
              <a:t>Horn clauses</a:t>
            </a:r>
            <a:r>
              <a:rPr lang="en-US" altLang="ja-JP" sz="2800" dirty="0"/>
              <a:t>. </a:t>
            </a:r>
            <a:r>
              <a:rPr lang="ja-JP" altLang="en-US" sz="2800" dirty="0"/>
              <a:t> </a:t>
            </a:r>
            <a:r>
              <a:rPr lang="en-US" altLang="ja-JP" sz="2800" dirty="0"/>
              <a:t>When </a:t>
            </a:r>
            <a:r>
              <a:rPr lang="en-US" altLang="ja-JP" sz="2800" i="1" dirty="0"/>
              <a:t>k</a:t>
            </a:r>
            <a:r>
              <a:rPr lang="en-US" altLang="ja-JP" sz="2800" dirty="0"/>
              <a:t>=0 the rule represents a </a:t>
            </a:r>
            <a:r>
              <a:rPr lang="en-US" altLang="ja-JP" sz="2800" i="1" dirty="0"/>
              <a:t>fact</a:t>
            </a:r>
            <a:r>
              <a:rPr lang="en-US" altLang="ja-JP" sz="2800" dirty="0"/>
              <a:t> and we do not write := and write just as </a:t>
            </a:r>
            <a:r>
              <a:rPr lang="en-US" altLang="ja-JP" sz="2800" i="1" dirty="0"/>
              <a:t>P</a:t>
            </a:r>
            <a:r>
              <a:rPr lang="en-US" altLang="ja-JP" sz="2800" dirty="0"/>
              <a:t>. .</a:t>
            </a:r>
          </a:p>
          <a:p>
            <a:r>
              <a:rPr lang="en-US" altLang="ja-JP" sz="2800" dirty="0"/>
              <a:t>(ex.) The relation append is described as the two rules.</a:t>
            </a:r>
          </a:p>
          <a:p>
            <a:r>
              <a:rPr lang="en-US" altLang="ja-JP" sz="2800" dirty="0"/>
              <a:t>    append ([ ], Y, Y).</a:t>
            </a:r>
          </a:p>
          <a:p>
            <a:r>
              <a:rPr lang="en-US" altLang="ja-JP" sz="2800" dirty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(Reference) A. Horn, “On sentences which are true of direct unions of algebras”. </a:t>
            </a:r>
            <a:r>
              <a:rPr lang="en-US" altLang="ja-JP" sz="2400" i="1" dirty="0"/>
              <a:t>Journal of Symbolic Logic, </a:t>
            </a:r>
            <a:r>
              <a:rPr lang="en-US" altLang="ja-JP" sz="2400" dirty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a,b</a:t>
            </a:r>
            <a:r>
              <a:rPr kumimoji="1" lang="en-US" altLang="ja-JP" sz="2800" dirty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c,d</a:t>
            </a:r>
            <a:r>
              <a:rPr kumimoji="1" lang="en-US" altLang="ja-JP" sz="2800" dirty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yes</a:t>
            </a:r>
          </a:p>
          <a:p>
            <a:r>
              <a:rPr kumimoji="1" lang="en-US" altLang="ja-JP" sz="2800" i="1" dirty="0"/>
              <a:t>?-</a:t>
            </a:r>
            <a:r>
              <a:rPr kumimoji="1" lang="en-US" altLang="ja-JP" sz="2800" dirty="0"/>
              <a:t> </a:t>
            </a:r>
            <a:r>
              <a:rPr kumimoji="1" lang="en-US" altLang="ja-JP" sz="2800" dirty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a,b</a:t>
            </a:r>
            <a:r>
              <a:rPr kumimoji="1" lang="en-US" altLang="ja-JP" sz="2800" dirty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>
                <a:solidFill>
                  <a:srgbClr val="FF0000"/>
                </a:solidFill>
              </a:rPr>
              <a:t>c,d</a:t>
            </a:r>
            <a:r>
              <a:rPr kumimoji="1" lang="en-US" altLang="ja-JP" sz="2800" dirty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Z=[</a:t>
            </a:r>
            <a:r>
              <a:rPr lang="en-US" altLang="ja-JP" sz="2800" i="1" dirty="0" err="1"/>
              <a:t>a,b,c,d</a:t>
            </a:r>
            <a:r>
              <a:rPr lang="en-US" altLang="ja-JP" sz="2800" i="1" dirty="0"/>
              <a:t>]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>
                <a:solidFill>
                  <a:srgbClr val="FF0000"/>
                </a:solidFill>
              </a:rPr>
              <a:t>a,b</a:t>
            </a:r>
            <a:r>
              <a:rPr lang="en-US" altLang="ja-JP" sz="2800" dirty="0">
                <a:solidFill>
                  <a:srgbClr val="FF0000"/>
                </a:solidFill>
              </a:rPr>
              <a:t>],Y,[</a:t>
            </a:r>
            <a:r>
              <a:rPr lang="en-US" altLang="ja-JP" sz="2800" dirty="0" err="1">
                <a:solidFill>
                  <a:srgbClr val="FF0000"/>
                </a:solidFill>
              </a:rPr>
              <a:t>a,b,c,d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Y=[</a:t>
            </a:r>
            <a:r>
              <a:rPr lang="en-US" altLang="ja-JP" sz="2800" i="1" dirty="0" err="1"/>
              <a:t>c,d</a:t>
            </a:r>
            <a:r>
              <a:rPr lang="en-US" altLang="ja-JP" sz="2800" i="1" dirty="0"/>
              <a:t>]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>
                <a:solidFill>
                  <a:srgbClr val="FF0000"/>
                </a:solidFill>
              </a:rPr>
              <a:t>c,d</a:t>
            </a:r>
            <a:r>
              <a:rPr lang="en-US" altLang="ja-JP" sz="2800" dirty="0">
                <a:solidFill>
                  <a:srgbClr val="FF0000"/>
                </a:solidFill>
              </a:rPr>
              <a:t>],[</a:t>
            </a:r>
            <a:r>
              <a:rPr lang="en-US" altLang="ja-JP" sz="2800" dirty="0" err="1">
                <a:solidFill>
                  <a:srgbClr val="FF0000"/>
                </a:solidFill>
              </a:rPr>
              <a:t>a,b,c,d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X=[</a:t>
            </a:r>
            <a:r>
              <a:rPr lang="en-US" altLang="ja-JP" sz="2800" i="1" dirty="0" err="1"/>
              <a:t>a,b</a:t>
            </a:r>
            <a:r>
              <a:rPr lang="en-US" altLang="ja-JP" sz="2800" i="1" dirty="0"/>
              <a:t>]</a:t>
            </a:r>
          </a:p>
          <a:p>
            <a:r>
              <a:rPr lang="en-US" altLang="ja-JP" sz="2800" i="1" dirty="0"/>
              <a:t>    yes</a:t>
            </a:r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>
                <a:solidFill>
                  <a:srgbClr val="FF0000"/>
                </a:solidFill>
              </a:rPr>
              <a:t>d,c</a:t>
            </a:r>
            <a:r>
              <a:rPr lang="en-US" altLang="ja-JP" sz="2800" dirty="0">
                <a:solidFill>
                  <a:srgbClr val="FF0000"/>
                </a:solidFill>
              </a:rPr>
              <a:t>],[</a:t>
            </a:r>
            <a:r>
              <a:rPr lang="en-US" altLang="ja-JP" sz="2800" dirty="0" err="1">
                <a:solidFill>
                  <a:srgbClr val="FF0000"/>
                </a:solidFill>
              </a:rPr>
              <a:t>a,b,c,d</a:t>
            </a:r>
            <a:r>
              <a:rPr lang="en-US" altLang="ja-JP" sz="2800" dirty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/>
              <a:t>    </a:t>
            </a:r>
            <a:r>
              <a:rPr lang="en-US" altLang="ja-JP" sz="2800" i="1" dirty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A simple term:</a:t>
            </a:r>
          </a:p>
          <a:p>
            <a:r>
              <a:rPr lang="en-US" altLang="ja-JP" sz="2800" dirty="0"/>
              <a:t>    a number --- 0, 1972, etc.</a:t>
            </a:r>
            <a:endParaRPr kumimoji="1" lang="en-US" altLang="ja-JP" sz="2800" dirty="0"/>
          </a:p>
          <a:p>
            <a:r>
              <a:rPr lang="en-US" altLang="ja-JP" sz="2800" dirty="0"/>
              <a:t>    a variable, which must start with an uppercase letter </a:t>
            </a:r>
          </a:p>
          <a:p>
            <a:r>
              <a:rPr lang="en-US" altLang="ja-JP" sz="2800" dirty="0"/>
              <a:t>       --- X, Source, etc.</a:t>
            </a:r>
          </a:p>
          <a:p>
            <a:r>
              <a:rPr kumimoji="1" lang="en-US" altLang="ja-JP" sz="2800" dirty="0"/>
              <a:t>    </a:t>
            </a:r>
            <a:r>
              <a:rPr lang="en-US" altLang="ja-JP" sz="2800" dirty="0"/>
              <a:t>an </a:t>
            </a:r>
            <a:r>
              <a:rPr kumimoji="1" lang="en-US" altLang="ja-JP" sz="2800" dirty="0"/>
              <a:t>atom (standing for itself) --- lisp, algol</a:t>
            </a:r>
            <a:r>
              <a:rPr lang="en-US" altLang="ja-JP" sz="2800" dirty="0"/>
              <a:t>60, etc.</a:t>
            </a:r>
            <a:endParaRPr kumimoji="1" lang="en-US" altLang="ja-JP" sz="2800" dirty="0"/>
          </a:p>
          <a:p>
            <a:r>
              <a:rPr kumimoji="1" lang="en-US" altLang="ja-JP" sz="2800" dirty="0"/>
              <a:t>A </a:t>
            </a:r>
            <a:r>
              <a:rPr lang="en-US" altLang="ja-JP" sz="2800" dirty="0"/>
              <a:t>co</a:t>
            </a:r>
            <a:r>
              <a:rPr kumimoji="1" lang="en-US" altLang="ja-JP" sz="2800" dirty="0"/>
              <a:t>mpound term:</a:t>
            </a:r>
          </a:p>
          <a:p>
            <a:r>
              <a:rPr kumimoji="1" lang="en-US" altLang="ja-JP" sz="2800" dirty="0"/>
              <a:t>    an atom followed by a parenthesized sequence of</a:t>
            </a:r>
          </a:p>
          <a:p>
            <a:r>
              <a:rPr lang="en-US" altLang="ja-JP" sz="2800" dirty="0"/>
              <a:t>      </a:t>
            </a:r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subterms</a:t>
            </a:r>
            <a:r>
              <a:rPr lang="en-US" altLang="ja-JP" sz="2800" dirty="0"/>
              <a:t> --- link(</a:t>
            </a:r>
            <a:r>
              <a:rPr lang="en-US" altLang="ja-JP" sz="2800" dirty="0" err="1"/>
              <a:t>bcpl</a:t>
            </a:r>
            <a:r>
              <a:rPr lang="en-US" altLang="ja-JP" sz="2800" dirty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Syntax of facts, rules, and queries</a:t>
            </a:r>
            <a:br>
              <a:rPr kumimoji="1" lang="en-US" altLang="ja-JP" dirty="0"/>
            </a:br>
            <a:r>
              <a:rPr kumimoji="1" lang="en-US" altLang="ja-JP" dirty="0"/>
              <a:t>(</a:t>
            </a:r>
            <a:r>
              <a:rPr lang="en-US" altLang="ja-JP" dirty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&lt;</a:t>
            </a:r>
            <a:r>
              <a:rPr kumimoji="1" lang="en-US" altLang="ja-JP" sz="2800" i="1" dirty="0"/>
              <a:t>fact</a:t>
            </a:r>
            <a:r>
              <a:rPr kumimoji="1" lang="en-US" altLang="ja-JP" sz="2800" dirty="0"/>
              <a:t>&gt; ::= 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 .</a:t>
            </a:r>
          </a:p>
          <a:p>
            <a:r>
              <a:rPr lang="en-US" altLang="ja-JP" sz="2800" dirty="0"/>
              <a:t>&lt;</a:t>
            </a:r>
            <a:r>
              <a:rPr lang="en-US" altLang="ja-JP" sz="2800" i="1" dirty="0"/>
              <a:t>rule</a:t>
            </a:r>
            <a:r>
              <a:rPr lang="en-US" altLang="ja-JP" sz="2800" dirty="0"/>
              <a:t>&gt; ::=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 :- &lt;</a:t>
            </a:r>
            <a:r>
              <a:rPr lang="en-US" altLang="ja-JP" sz="2800" i="1" dirty="0"/>
              <a:t>terms</a:t>
            </a:r>
            <a:r>
              <a:rPr lang="en-US" altLang="ja-JP" sz="2800" dirty="0"/>
              <a:t>&gt; .</a:t>
            </a:r>
          </a:p>
          <a:p>
            <a:r>
              <a:rPr kumimoji="1" lang="en-US" altLang="ja-JP" sz="2800" dirty="0"/>
              <a:t>&lt;</a:t>
            </a:r>
            <a:r>
              <a:rPr kumimoji="1" lang="en-US" altLang="ja-JP" sz="2800" i="1" dirty="0"/>
              <a:t>query</a:t>
            </a:r>
            <a:r>
              <a:rPr kumimoji="1" lang="en-US" altLang="ja-JP" sz="2800" dirty="0"/>
              <a:t>&gt; ::= &lt;</a:t>
            </a:r>
            <a:r>
              <a:rPr kumimoji="1" lang="en-US" altLang="ja-JP" sz="2800" i="1" dirty="0"/>
              <a:t>terms</a:t>
            </a:r>
            <a:r>
              <a:rPr kumimoji="1" lang="en-US" altLang="ja-JP" sz="2800" dirty="0"/>
              <a:t>&gt; .</a:t>
            </a:r>
          </a:p>
          <a:p>
            <a:r>
              <a:rPr lang="en-US" altLang="ja-JP" sz="2800" dirty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 ::= &lt;</a:t>
            </a:r>
            <a:r>
              <a:rPr lang="en-US" altLang="ja-JP" sz="2800" i="1" dirty="0"/>
              <a:t>number</a:t>
            </a:r>
            <a:r>
              <a:rPr lang="en-US" altLang="ja-JP" sz="2800" dirty="0"/>
              <a:t>&gt; | &lt;</a:t>
            </a:r>
            <a:r>
              <a:rPr lang="en-US" altLang="ja-JP" sz="2800" i="1" dirty="0"/>
              <a:t>atom</a:t>
            </a:r>
            <a:r>
              <a:rPr lang="en-US" altLang="ja-JP" sz="2800" dirty="0"/>
              <a:t>&gt; | &lt;</a:t>
            </a:r>
            <a:r>
              <a:rPr lang="en-US" altLang="ja-JP" sz="2800" i="1" dirty="0"/>
              <a:t>variable</a:t>
            </a:r>
            <a:r>
              <a:rPr lang="en-US" altLang="ja-JP" sz="2800" dirty="0"/>
              <a:t>&gt; </a:t>
            </a:r>
          </a:p>
          <a:p>
            <a:r>
              <a:rPr lang="en-US" altLang="ja-JP" sz="2800" dirty="0"/>
              <a:t>                 | &lt;</a:t>
            </a:r>
            <a:r>
              <a:rPr lang="en-US" altLang="ja-JP" sz="2800" i="1" dirty="0"/>
              <a:t>atom</a:t>
            </a:r>
            <a:r>
              <a:rPr lang="en-US" altLang="ja-JP" sz="2800" dirty="0"/>
              <a:t>&gt; (&lt;</a:t>
            </a:r>
            <a:r>
              <a:rPr lang="en-US" altLang="ja-JP" sz="2800" i="1" dirty="0"/>
              <a:t>terms</a:t>
            </a:r>
            <a:r>
              <a:rPr lang="en-US" altLang="ja-JP" sz="2800" dirty="0"/>
              <a:t>&gt;)</a:t>
            </a:r>
          </a:p>
          <a:p>
            <a:r>
              <a:rPr kumimoji="1" lang="en-US" altLang="ja-JP" sz="2800" dirty="0"/>
              <a:t>&lt;</a:t>
            </a:r>
            <a:r>
              <a:rPr kumimoji="1" lang="en-US" altLang="ja-JP" sz="2800" i="1" dirty="0"/>
              <a:t>terms</a:t>
            </a:r>
            <a:r>
              <a:rPr kumimoji="1" lang="en-US" altLang="ja-JP" sz="2800" dirty="0"/>
              <a:t>&gt; ::= 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 | &lt;</a:t>
            </a:r>
            <a:r>
              <a:rPr kumimoji="1" lang="en-US" altLang="ja-JP" sz="2800" i="1" dirty="0"/>
              <a:t>term</a:t>
            </a:r>
            <a:r>
              <a:rPr kumimoji="1" lang="en-US" altLang="ja-JP" sz="2800" dirty="0"/>
              <a:t>&gt;, &lt;</a:t>
            </a:r>
            <a:r>
              <a:rPr kumimoji="1" lang="en-US" altLang="ja-JP" sz="2800" i="1" dirty="0"/>
              <a:t>terms</a:t>
            </a:r>
            <a:r>
              <a:rPr kumimoji="1" lang="en-US" altLang="ja-JP" sz="2800" dirty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2855</Words>
  <Application>Microsoft Macintosh PowerPoint</Application>
  <PresentationFormat>画面に合わせる (4:3)</PresentationFormat>
  <Paragraphs>278</Paragraphs>
  <Slides>24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ＭＳ Ｐ明朝</vt:lpstr>
      <vt:lpstr>Arial</vt:lpstr>
      <vt:lpstr>Calibri</vt:lpstr>
      <vt:lpstr>ホワイト</vt:lpstr>
      <vt:lpstr>数式</vt:lpstr>
      <vt:lpstr>Foundations for programming languages  11: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篠埜　功</cp:lastModifiedBy>
  <cp:revision>324</cp:revision>
  <cp:lastPrinted>2012-12-13T09:07:34Z</cp:lastPrinted>
  <dcterms:created xsi:type="dcterms:W3CDTF">2012-11-30T04:37:30Z</dcterms:created>
  <dcterms:modified xsi:type="dcterms:W3CDTF">2025-01-08T03:05:38Z</dcterms:modified>
</cp:coreProperties>
</file>