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6" r:id="rId2"/>
    <p:sldId id="258" r:id="rId3"/>
    <p:sldId id="261" r:id="rId4"/>
    <p:sldId id="262" r:id="rId5"/>
    <p:sldId id="263" r:id="rId6"/>
    <p:sldId id="272" r:id="rId7"/>
    <p:sldId id="274" r:id="rId8"/>
    <p:sldId id="260" r:id="rId9"/>
    <p:sldId id="264" r:id="rId10"/>
    <p:sldId id="275" r:id="rId11"/>
    <p:sldId id="276" r:id="rId12"/>
    <p:sldId id="265" r:id="rId13"/>
    <p:sldId id="266" r:id="rId14"/>
    <p:sldId id="278" r:id="rId15"/>
    <p:sldId id="282" r:id="rId16"/>
    <p:sldId id="283" r:id="rId17"/>
    <p:sldId id="285" r:id="rId18"/>
    <p:sldId id="267" r:id="rId19"/>
    <p:sldId id="268" r:id="rId20"/>
    <p:sldId id="269" r:id="rId21"/>
    <p:sldId id="271" r:id="rId22"/>
    <p:sldId id="277" r:id="rId23"/>
    <p:sldId id="279" r:id="rId24"/>
    <p:sldId id="281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718"/>
  </p:normalViewPr>
  <p:slideViewPr>
    <p:cSldViewPr>
      <p:cViewPr varScale="1">
        <p:scale>
          <a:sx n="117" d="100"/>
          <a:sy n="117" d="100"/>
        </p:scale>
        <p:origin x="13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9CFB-0975-45A5-A4EB-427654E7666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C549C-74FB-4A4F-9351-C9C055D567B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3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EF6FE92-6A11-4998-B58A-9E24FCD41B22}" type="slidenum">
              <a:rPr lang="en-US" altLang="ja-JP" sz="1200"/>
              <a:pPr algn="r"/>
              <a:t>2</a:t>
            </a:fld>
            <a:endParaRPr lang="en-US" altLang="ja-JP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11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197263-B11F-44AE-B71A-1E7E5BC31C90}" type="slidenum">
              <a:rPr lang="en-US" altLang="ja-JP" sz="1200"/>
              <a:pPr algn="r"/>
              <a:t>12</a:t>
            </a:fld>
            <a:endParaRPr lang="en-US" altLang="ja-JP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A221D9-F7C0-4111-82B7-B9B75E3A75DA}" type="slidenum">
              <a:rPr lang="en-US" altLang="ja-JP" sz="1200"/>
              <a:pPr algn="r"/>
              <a:t>13</a:t>
            </a:fld>
            <a:endParaRPr lang="en-US" altLang="ja-JP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A221D9-F7C0-4111-82B7-B9B75E3A75DA}" type="slidenum">
              <a:rPr lang="en-US" altLang="ja-JP" sz="1200"/>
              <a:pPr algn="r"/>
              <a:t>14</a:t>
            </a:fld>
            <a:endParaRPr lang="en-US" altLang="ja-JP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D86E9D-8226-4337-9FD9-44A2F6DCF472}" type="slidenum">
              <a:rPr lang="en-US" altLang="ja-JP" sz="1200"/>
              <a:pPr algn="r"/>
              <a:t>18</a:t>
            </a:fld>
            <a:endParaRPr lang="en-US" altLang="ja-JP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17DC13-52BF-4671-9CC2-88BD77BC42F4}" type="slidenum">
              <a:rPr lang="en-US" altLang="ja-JP" sz="1200"/>
              <a:pPr algn="r"/>
              <a:t>19</a:t>
            </a:fld>
            <a:endParaRPr lang="en-US" altLang="ja-JP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20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8E4E3E-760A-4B62-AAAF-393288462911}" type="slidenum">
              <a:rPr lang="en-US" altLang="ja-JP" sz="1200"/>
              <a:pPr algn="r"/>
              <a:t>21</a:t>
            </a:fld>
            <a:endParaRPr lang="en-US" altLang="ja-JP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8E4E3E-760A-4B62-AAAF-393288462911}" type="slidenum">
              <a:rPr lang="en-US" altLang="ja-JP" sz="1200"/>
              <a:pPr algn="r"/>
              <a:t>22</a:t>
            </a:fld>
            <a:endParaRPr lang="en-US" altLang="ja-JP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23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972E6C-2470-413B-AAA8-FE0D3A519500}" type="slidenum">
              <a:rPr lang="en-US" altLang="ja-JP" sz="1200"/>
              <a:pPr algn="r"/>
              <a:t>3</a:t>
            </a:fld>
            <a:endParaRPr lang="en-US" altLang="ja-JP" sz="120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EB2D888-47C9-4383-8384-B11ECA039ECC}" type="slidenum">
              <a:rPr lang="en-US" altLang="ja-JP" sz="1200"/>
              <a:pPr algn="r"/>
              <a:t>4</a:t>
            </a:fld>
            <a:endParaRPr lang="en-US" altLang="ja-JP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AE4B59-6805-45A3-A2F2-C5EEE23C941E}" type="slidenum">
              <a:rPr lang="en-US" altLang="ja-JP" sz="1200"/>
              <a:pPr algn="r"/>
              <a:t>5</a:t>
            </a:fld>
            <a:endParaRPr lang="en-US" altLang="ja-JP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6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7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EE7A391-1DFF-4194-A666-A82459C959FB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10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2023/11/20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</a:t>
            </a:r>
            <a:br>
              <a:rPr lang="en-US" altLang="ja-JP" sz="3600" dirty="0"/>
            </a:br>
            <a:r>
              <a:rPr lang="en-US" altLang="ja-JP" sz="3600" dirty="0"/>
              <a:t>programming languages </a:t>
            </a:r>
            <a:br>
              <a:rPr lang="en-US" altLang="ja-JP" sz="3600" dirty="0"/>
            </a:br>
            <a:r>
              <a:rPr lang="en-US" altLang="ja-JP" sz="3600" dirty="0"/>
              <a:t>9: Lambda calculus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1440191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 example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55576" y="1556792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ym typeface="Symbol" pitchFamily="18" charset="2"/>
              </a:rPr>
              <a:t>The previous example (x. x)  z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is beta reduced to x [ z / x ]. x [ z / x ] represents a lambda expression obtained by replacing x with z, namely z. </a:t>
            </a:r>
          </a:p>
          <a:p>
            <a:r>
              <a:rPr lang="en-US" altLang="ja-JP" sz="2800" dirty="0">
                <a:sym typeface="Symbol" pitchFamily="18" charset="2"/>
              </a:rPr>
              <a:t>The lambda expression (x. x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y) (z. z) is beta reduced to (x y) [ (z. z) / x ].  (x y) [ (z. z) / x ] represents a lambda expression obtained by replacing all occurrences of x in (x y) with (z. z), namely (z. z)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y.</a:t>
            </a:r>
          </a:p>
          <a:p>
            <a:endParaRPr lang="en-US" altLang="ja-JP" sz="2800" dirty="0">
              <a:sym typeface="Symbol" pitchFamily="18" charset="2"/>
            </a:endParaRPr>
          </a:p>
          <a:p>
            <a:endParaRPr lang="en-US" altLang="ja-JP" sz="28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Another example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28662" y="1285860"/>
            <a:ext cx="75009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ym typeface="Symbol" pitchFamily="18" charset="2"/>
              </a:rPr>
              <a:t>Notice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y) [x / y] does not represent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 . x).</a:t>
            </a:r>
            <a:r>
              <a:rPr lang="ja-JP" altLang="en-US" sz="2800" dirty="0">
                <a:sym typeface="Symbol" pitchFamily="18" charset="2"/>
              </a:rPr>
              <a:t> </a:t>
            </a:r>
            <a:endParaRPr lang="en-US" altLang="ja-JP" sz="2800" dirty="0">
              <a:sym typeface="Symbol" pitchFamily="18" charset="2"/>
            </a:endParaRPr>
          </a:p>
          <a:p>
            <a:r>
              <a:rPr lang="en-US" altLang="ja-JP" sz="2800" dirty="0">
                <a:sym typeface="Symbol" pitchFamily="18" charset="2"/>
              </a:rPr>
              <a:t>x is local variable in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y), so it is not the same as x in [x / y]. So we rename the bound variable x in 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y with a new name such as z and obtain 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y. Then we replace y in 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y with x and obtain 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 . x. </a:t>
            </a:r>
          </a:p>
          <a:p>
            <a:r>
              <a:rPr lang="en-US" altLang="ja-JP" sz="2800" dirty="0">
                <a:sym typeface="Symbol" pitchFamily="18" charset="2"/>
              </a:rPr>
              <a:t>We define substitution in the next page with taking into account the name collision.</a:t>
            </a:r>
          </a:p>
          <a:p>
            <a:r>
              <a:rPr lang="en-US" altLang="ja-JP" sz="2800" dirty="0">
                <a:sym typeface="Symbol" pitchFamily="18" charset="2"/>
              </a:rPr>
              <a:t> </a:t>
            </a:r>
          </a:p>
          <a:p>
            <a:endParaRPr lang="en-US" altLang="ja-JP" sz="28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142852"/>
            <a:ext cx="7772400" cy="928694"/>
          </a:xfrm>
        </p:spPr>
        <p:txBody>
          <a:bodyPr>
            <a:normAutofit/>
          </a:bodyPr>
          <a:lstStyle/>
          <a:p>
            <a:r>
              <a:rPr lang="en-US" altLang="ja-JP" dirty="0"/>
              <a:t>The definition of </a:t>
            </a:r>
            <a:r>
              <a:rPr lang="en-US" altLang="ja-JP" i="1" dirty="0"/>
              <a:t>M</a:t>
            </a:r>
            <a:r>
              <a:rPr lang="en-US" altLang="ja-JP" dirty="0"/>
              <a:t> [ </a:t>
            </a:r>
            <a:r>
              <a:rPr lang="en-US" altLang="ja-JP" i="1" dirty="0"/>
              <a:t>N</a:t>
            </a:r>
            <a:r>
              <a:rPr lang="en-US" altLang="ja-JP" dirty="0"/>
              <a:t> / </a:t>
            </a:r>
            <a:r>
              <a:rPr lang="en-US" altLang="ja-JP" i="1" dirty="0"/>
              <a:t>x</a:t>
            </a:r>
            <a:r>
              <a:rPr lang="en-US" altLang="ja-JP" dirty="0"/>
              <a:t> ]</a:t>
            </a:r>
            <a:endParaRPr lang="ja-JP" altLang="en-US" dirty="0"/>
          </a:p>
        </p:txBody>
      </p:sp>
      <p:sp>
        <p:nvSpPr>
          <p:cNvPr id="131075" name="テキスト ボックス 13"/>
          <p:cNvSpPr txBox="1">
            <a:spLocks noChangeArrowheads="1"/>
          </p:cNvSpPr>
          <p:nvPr/>
        </p:nvSpPr>
        <p:spPr bwMode="auto">
          <a:xfrm>
            <a:off x="528638" y="1000108"/>
            <a:ext cx="8401080" cy="56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When</a:t>
            </a:r>
            <a:r>
              <a:rPr lang="en-US" altLang="ja-JP" sz="2800" b="0" i="1" dirty="0">
                <a:sym typeface="Symbol" pitchFamily="18" charset="2"/>
              </a:rPr>
              <a:t> M</a:t>
            </a:r>
            <a:r>
              <a:rPr lang="en-US" altLang="ja-JP" sz="2800" b="0" dirty="0">
                <a:sym typeface="Symbol" pitchFamily="18" charset="2"/>
              </a:rPr>
              <a:t> is a constant: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ja-JP" altLang="en-US" sz="2800" b="0" i="1" dirty="0">
                <a:sym typeface="Symbol" pitchFamily="18" charset="2"/>
              </a:rPr>
              <a:t>    </a:t>
            </a:r>
            <a:r>
              <a:rPr lang="en-US" altLang="ja-JP" sz="2800" b="0" i="1" dirty="0">
                <a:sym typeface="Symbol" pitchFamily="18" charset="2"/>
              </a:rPr>
              <a:t>c </a:t>
            </a:r>
            <a:r>
              <a:rPr lang="en-US" altLang="ja-JP" sz="2800" b="0" dirty="0">
                <a:sym typeface="Symbol" pitchFamily="18" charset="2"/>
              </a:rPr>
              <a:t>[</a:t>
            </a:r>
            <a:r>
              <a:rPr lang="en-US" altLang="ja-JP" sz="2800" b="0" i="1" dirty="0">
                <a:sym typeface="Symbol" pitchFamily="18" charset="2"/>
              </a:rPr>
              <a:t> N </a:t>
            </a:r>
            <a:r>
              <a:rPr lang="en-US" altLang="ja-JP" sz="2800" b="0" dirty="0">
                <a:sym typeface="Symbol" pitchFamily="18" charset="2"/>
              </a:rPr>
              <a:t>/</a:t>
            </a:r>
            <a:r>
              <a:rPr lang="en-US" altLang="ja-JP" sz="2800" b="0" i="1" dirty="0">
                <a:sym typeface="Symbol" pitchFamily="18" charset="2"/>
              </a:rPr>
              <a:t> x </a:t>
            </a:r>
            <a:r>
              <a:rPr lang="en-US" altLang="ja-JP" sz="2800" b="0" dirty="0">
                <a:sym typeface="Symbol" pitchFamily="18" charset="2"/>
              </a:rPr>
              <a:t>] =</a:t>
            </a:r>
            <a:r>
              <a:rPr lang="en-US" altLang="ja-JP" sz="2800" b="0" i="1" dirty="0">
                <a:sym typeface="Symbol" pitchFamily="18" charset="2"/>
              </a:rPr>
              <a:t> c</a:t>
            </a:r>
          </a:p>
          <a:p>
            <a:r>
              <a:rPr lang="en-US" altLang="ja-JP" sz="2800" b="0" dirty="0">
                <a:sym typeface="Symbol" pitchFamily="18" charset="2"/>
              </a:rPr>
              <a:t>When</a:t>
            </a:r>
            <a:r>
              <a:rPr lang="en-US" altLang="ja-JP" sz="2800" b="0" i="1" dirty="0">
                <a:sym typeface="Symbol" pitchFamily="18" charset="2"/>
              </a:rPr>
              <a:t> M</a:t>
            </a:r>
            <a:r>
              <a:rPr lang="en-US" altLang="ja-JP" sz="2800" b="0" dirty="0">
                <a:sym typeface="Symbol" pitchFamily="18" charset="2"/>
              </a:rPr>
              <a:t> is a variable: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= </a:t>
            </a:r>
            <a:r>
              <a:rPr lang="en-US" altLang="ja-JP" sz="2800" b="0" i="1" dirty="0">
                <a:sym typeface="Symbol" pitchFamily="18" charset="2"/>
              </a:rPr>
              <a:t>N</a:t>
            </a:r>
          </a:p>
          <a:p>
            <a:r>
              <a:rPr lang="en-US" altLang="ja-JP" sz="2800" b="0" dirty="0">
                <a:sym typeface="Symbol" pitchFamily="18" charset="2"/>
              </a:rPr>
              <a:t>   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=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  (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 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r>
              <a:rPr lang="en-US" altLang="ja-JP" sz="2800" b="0" dirty="0"/>
              <a:t>When</a:t>
            </a:r>
            <a:r>
              <a:rPr lang="en-US" altLang="ja-JP" sz="2800" b="0" i="1" dirty="0"/>
              <a:t> M</a:t>
            </a:r>
            <a:r>
              <a:rPr lang="en-US" altLang="ja-JP" sz="2800" dirty="0"/>
              <a:t> is a lambda abstraction:</a:t>
            </a:r>
            <a:endParaRPr lang="ja-JP" altLang="en-US" sz="2800" b="0" dirty="0"/>
          </a:p>
          <a:p>
            <a:r>
              <a:rPr lang="ja-JP" altLang="en-US" sz="2800" dirty="0"/>
              <a:t> </a:t>
            </a:r>
            <a:r>
              <a:rPr lang="ja-JP" altLang="en-US" sz="2800" b="0" dirty="0"/>
              <a:t>  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</a:t>
            </a:r>
            <a:r>
              <a:rPr lang="en-US" altLang="ja-JP" sz="2800" b="0" i="1" dirty="0">
                <a:sym typeface="Symbol" pitchFamily="18" charset="2"/>
              </a:rPr>
              <a:t> x</a:t>
            </a:r>
            <a:r>
              <a:rPr lang="en-US" altLang="ja-JP" sz="2800" b="0" dirty="0">
                <a:sym typeface="Symbol" pitchFamily="18" charset="2"/>
              </a:rPr>
              <a:t> ] =  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    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=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])   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 FV 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))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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. ((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 z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])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)    (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 FV 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i="1" dirty="0">
                <a:sym typeface="Symbol" pitchFamily="18" charset="2"/>
              </a:rPr>
              <a:t>z</a:t>
            </a:r>
            <a:r>
              <a:rPr lang="en-US" altLang="ja-JP" sz="2800" dirty="0">
                <a:sym typeface="Symbol" pitchFamily="18" charset="2"/>
              </a:rPr>
              <a:t> </a:t>
            </a:r>
            <a:r>
              <a:rPr lang="en-US" altLang="ja-JP" sz="2800" i="1" dirty="0">
                <a:sym typeface="Symbol" pitchFamily="18" charset="2"/>
              </a:rPr>
              <a:t> x</a:t>
            </a:r>
            <a:r>
              <a:rPr lang="en-US" altLang="ja-JP" sz="2800" dirty="0">
                <a:sym typeface="Symbol" pitchFamily="18" charset="2"/>
              </a:rPr>
              <a:t>, 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                                           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 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 FV(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  )</a:t>
            </a:r>
          </a:p>
          <a:p>
            <a:r>
              <a:rPr lang="en-US" altLang="ja-JP" sz="2800" b="0" dirty="0">
                <a:sym typeface="Symbol" pitchFamily="18" charset="2"/>
              </a:rPr>
              <a:t>When</a:t>
            </a:r>
            <a:r>
              <a:rPr lang="en-US" altLang="ja-JP" sz="2800" b="0" i="1" dirty="0">
                <a:sym typeface="Symbol" pitchFamily="18" charset="2"/>
              </a:rPr>
              <a:t> M </a:t>
            </a:r>
            <a:r>
              <a:rPr lang="en-US" altLang="ja-JP" sz="2800" b="0" dirty="0">
                <a:sym typeface="Symbol" pitchFamily="18" charset="2"/>
              </a:rPr>
              <a:t>is a function application: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</a:t>
            </a:r>
            <a:r>
              <a:rPr lang="en-US" altLang="ja-JP" sz="2800" b="0" dirty="0">
                <a:sym typeface="Symbol" pitchFamily="18" charset="2"/>
              </a:rPr>
              <a:t>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= (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) (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)</a:t>
            </a:r>
          </a:p>
        </p:txBody>
      </p:sp>
      <p:sp>
        <p:nvSpPr>
          <p:cNvPr id="131076" name="AutoShape 4"/>
          <p:cNvSpPr>
            <a:spLocks/>
          </p:cNvSpPr>
          <p:nvPr/>
        </p:nvSpPr>
        <p:spPr bwMode="auto">
          <a:xfrm>
            <a:off x="1204891" y="4143380"/>
            <a:ext cx="366713" cy="1042988"/>
          </a:xfrm>
          <a:prstGeom prst="leftBrace">
            <a:avLst>
              <a:gd name="adj1" fmla="val 2370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Free variables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043608" y="2708920"/>
            <a:ext cx="70913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endParaRPr lang="ja-JP" altLang="en-US" sz="2800" b="0" dirty="0"/>
          </a:p>
          <a:p>
            <a:pPr marL="457200" indent="-457200"/>
            <a:r>
              <a:rPr lang="en-US" altLang="ja-JP" sz="2800" b="0" dirty="0"/>
              <a:t>FV( </a:t>
            </a:r>
            <a:r>
              <a:rPr lang="en-US" altLang="ja-JP" sz="2800" b="0" i="1" dirty="0"/>
              <a:t>c</a:t>
            </a:r>
            <a:r>
              <a:rPr lang="en-US" altLang="ja-JP" sz="2800" b="0" dirty="0"/>
              <a:t> ) = { }</a:t>
            </a:r>
          </a:p>
          <a:p>
            <a:pPr marL="457200" indent="-457200"/>
            <a:r>
              <a:rPr lang="en-US" altLang="ja-JP" sz="2800" b="0" dirty="0"/>
              <a:t>FV ( </a:t>
            </a:r>
            <a:r>
              <a:rPr lang="en-US" altLang="ja-JP" sz="2800" b="0" i="1" dirty="0"/>
              <a:t>x</a:t>
            </a:r>
            <a:r>
              <a:rPr lang="en-US" altLang="ja-JP" sz="2800" b="0" dirty="0"/>
              <a:t> ) = { </a:t>
            </a:r>
            <a:r>
              <a:rPr lang="en-US" altLang="ja-JP" sz="2800" b="0" i="1" dirty="0"/>
              <a:t>x</a:t>
            </a:r>
            <a:r>
              <a:rPr lang="en-US" altLang="ja-JP" sz="2800" b="0" dirty="0"/>
              <a:t> }</a:t>
            </a:r>
          </a:p>
          <a:p>
            <a:pPr marL="457200" indent="-457200"/>
            <a:r>
              <a:rPr lang="en-US" altLang="ja-JP" sz="2800" b="0" dirty="0"/>
              <a:t>FV (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 </a:t>
            </a:r>
            <a:r>
              <a:rPr lang="en-US" altLang="ja-JP" sz="2800" b="0" dirty="0">
                <a:sym typeface="Symbol" pitchFamily="18" charset="2"/>
              </a:rPr>
              <a:t>) =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 \ {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} </a:t>
            </a:r>
            <a:r>
              <a:rPr lang="ja-JP" altLang="en-US" sz="2800" b="0" dirty="0">
                <a:sym typeface="Symbol" pitchFamily="18" charset="2"/>
              </a:rPr>
              <a:t>（</a:t>
            </a:r>
            <a:r>
              <a:rPr lang="en-US" altLang="ja-JP" sz="2800" b="0" dirty="0">
                <a:sym typeface="Symbol" pitchFamily="18" charset="2"/>
              </a:rPr>
              <a:t>\ is the operation for taking the difference of two sets. )</a:t>
            </a:r>
            <a:endParaRPr lang="ja-JP" altLang="en-US" sz="2800" b="0" dirty="0">
              <a:sym typeface="Symbol" pitchFamily="18" charset="2"/>
            </a:endParaRP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 =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) 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27584" y="1844824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Free variables in lambda expression</a:t>
            </a:r>
            <a:r>
              <a:rPr lang="ja-JP" altLang="en-US" sz="2800" i="1" dirty="0"/>
              <a:t> </a:t>
            </a:r>
            <a:r>
              <a:rPr lang="en-US" altLang="ja-JP" sz="2800" i="1" dirty="0"/>
              <a:t>M</a:t>
            </a:r>
            <a:r>
              <a:rPr lang="en-US" altLang="ja-JP" sz="2800" dirty="0"/>
              <a:t>, written as FV(</a:t>
            </a:r>
            <a:r>
              <a:rPr lang="en-US" altLang="ja-JP" sz="2800" i="1" dirty="0"/>
              <a:t>M</a:t>
            </a:r>
            <a:r>
              <a:rPr lang="en-US" altLang="ja-JP" sz="2800" dirty="0"/>
              <a:t>), is defined as follows.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Examples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857224" y="1357298"/>
            <a:ext cx="7810529" cy="35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/>
              <a:t>(ex.) Free variables in a lambda expression (</a:t>
            </a:r>
            <a:r>
              <a:rPr lang="en-US" altLang="ja-JP" sz="2800" b="0" dirty="0" err="1"/>
              <a:t>λx</a:t>
            </a:r>
            <a:r>
              <a:rPr lang="en-US" altLang="ja-JP" sz="2800" b="0" dirty="0"/>
              <a:t> . x)</a:t>
            </a:r>
            <a:r>
              <a:rPr lang="en-US" altLang="ja-JP" sz="2800" dirty="0"/>
              <a:t>:</a:t>
            </a:r>
          </a:p>
          <a:p>
            <a:pPr marL="457200" indent="-457200"/>
            <a:r>
              <a:rPr lang="en-US" altLang="ja-JP" sz="2800" dirty="0"/>
              <a:t>     FV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x) = FV (x) \ {x} = {x} \ {x} = { }</a:t>
            </a:r>
          </a:p>
          <a:p>
            <a:pPr marL="457200" indent="-457200"/>
            <a:r>
              <a:rPr lang="en-US" altLang="ja-JP" sz="2800" dirty="0"/>
              <a:t>So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 . x) has no free variable.</a:t>
            </a:r>
          </a:p>
          <a:p>
            <a:pPr marL="457200" indent="-457200"/>
            <a:endParaRPr lang="en-US" altLang="ja-JP" sz="2800" b="0" dirty="0"/>
          </a:p>
          <a:p>
            <a:pPr marL="457200" indent="-457200"/>
            <a:r>
              <a:rPr lang="en-US" altLang="ja-JP" sz="2800" dirty="0"/>
              <a:t>(ex.) Free variables in a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y):</a:t>
            </a:r>
            <a:r>
              <a:rPr lang="en-US" altLang="ja-JP" sz="2800" b="0" dirty="0"/>
              <a:t>  FV (</a:t>
            </a:r>
            <a:r>
              <a:rPr lang="en-US" altLang="ja-JP" sz="2800" b="0" dirty="0" err="1"/>
              <a:t>λx</a:t>
            </a:r>
            <a:r>
              <a:rPr lang="en-US" altLang="ja-JP" sz="2800" b="0" dirty="0"/>
              <a:t>. </a:t>
            </a:r>
            <a:r>
              <a:rPr lang="en-US" altLang="ja-JP" sz="2800" dirty="0"/>
              <a:t>x y) = FV (x y) \ {x} = (FV (x) U FV(y)) \ {x}</a:t>
            </a:r>
          </a:p>
          <a:p>
            <a:pPr marL="457200" indent="-457200"/>
            <a:r>
              <a:rPr lang="en-US" altLang="ja-JP" sz="2800" b="0" dirty="0"/>
              <a:t>                      = ({x} U {y}) \ {x} = {x, y} \ {x} = {y}</a:t>
            </a:r>
          </a:p>
          <a:p>
            <a:pPr marL="457200" indent="-457200"/>
            <a:r>
              <a:rPr lang="en-US" altLang="ja-JP" sz="2800" dirty="0"/>
              <a:t>So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 has just one free variable, y.</a:t>
            </a:r>
            <a:endParaRPr lang="en-US" altLang="ja-JP" sz="2800" b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1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(1) Obtain the free variables in</a:t>
            </a:r>
            <a:r>
              <a:rPr kumimoji="1" lang="ja-JP" altLang="en-US" sz="2800" dirty="0"/>
              <a:t> </a:t>
            </a:r>
            <a:r>
              <a:rPr lang="en-US" altLang="ja-JP" sz="2800" dirty="0">
                <a:sym typeface="Symbol" pitchFamily="18" charset="2"/>
              </a:rPr>
              <a:t>(z. z) w according to the definition of free variables. </a:t>
            </a:r>
          </a:p>
          <a:p>
            <a:r>
              <a:rPr lang="en-US" altLang="ja-JP" sz="2800" dirty="0">
                <a:sym typeface="Symbol" pitchFamily="18" charset="2"/>
              </a:rPr>
              <a:t>(2) Obtain the free variables in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 y) ((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z) w) according to the definition of free variables.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2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ym typeface="Symbol" pitchFamily="18" charset="2"/>
              </a:rPr>
              <a:t>(1) What does</a:t>
            </a:r>
            <a:r>
              <a:rPr lang="en-US" altLang="ja-JP" sz="2800" dirty="0">
                <a:sym typeface="Symbol" pitchFamily="18" charset="2"/>
              </a:rPr>
              <a:t> (x y) [z/x] represent? </a:t>
            </a:r>
            <a:endParaRPr kumimoji="1" lang="en-US" altLang="ja-JP" sz="2800" dirty="0">
              <a:sym typeface="Symbol" pitchFamily="18" charset="2"/>
            </a:endParaRPr>
          </a:p>
          <a:p>
            <a:r>
              <a:rPr lang="en-US" altLang="ja-JP" sz="2800" dirty="0">
                <a:sym typeface="Symbol" pitchFamily="18" charset="2"/>
              </a:rPr>
              <a:t>(2) What does 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[z/x] represent?</a:t>
            </a:r>
          </a:p>
          <a:p>
            <a:r>
              <a:rPr lang="en-US" altLang="ja-JP" sz="2800" dirty="0">
                <a:sym typeface="Symbol" pitchFamily="18" charset="2"/>
              </a:rPr>
              <a:t>(3) What does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[y/x] represent?</a:t>
            </a:r>
          </a:p>
          <a:p>
            <a:r>
              <a:rPr lang="en-US" altLang="ja-JP" sz="2800" dirty="0">
                <a:sym typeface="Symbol" pitchFamily="18" charset="2"/>
              </a:rPr>
              <a:t>(4) What does (</a:t>
            </a:r>
            <a:r>
              <a:rPr lang="en-US" altLang="ja-JP" sz="2800" dirty="0" err="1">
                <a:sym typeface="Symbol" pitchFamily="18" charset="2"/>
              </a:rPr>
              <a:t>λy</a:t>
            </a:r>
            <a:r>
              <a:rPr lang="en-US" altLang="ja-JP" sz="2800" dirty="0">
                <a:sym typeface="Symbol" pitchFamily="18" charset="2"/>
              </a:rPr>
              <a:t>. x y) [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 y/x] represent?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3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6757" y="1484784"/>
            <a:ext cx="6391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ja-JP" sz="2800" dirty="0"/>
              <a:t>Beta reduce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once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x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y) 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z).</a:t>
            </a:r>
          </a:p>
          <a:p>
            <a:pPr marL="514350" indent="-514350">
              <a:buAutoNum type="arabicParenBoth"/>
            </a:pPr>
            <a:r>
              <a:rPr kumimoji="1" lang="en-US" altLang="ja-JP" sz="2800" dirty="0">
                <a:sym typeface="Symbol" pitchFamily="18" charset="2"/>
              </a:rPr>
              <a:t>Beta reduce once</a:t>
            </a:r>
            <a:r>
              <a:rPr kumimoji="1"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kumimoji="1" lang="en-US" altLang="ja-JP" sz="2800" dirty="0" err="1">
                <a:sym typeface="Symbol" pitchFamily="18" charset="2"/>
              </a:rPr>
              <a:t>λx</a:t>
            </a:r>
            <a:r>
              <a:rPr kumimoji="1" lang="en-US" altLang="ja-JP" sz="2800" dirty="0">
                <a:sym typeface="Symbol" pitchFamily="18" charset="2"/>
              </a:rPr>
              <a:t>. (</a:t>
            </a:r>
            <a:r>
              <a:rPr kumimoji="1" lang="en-US" altLang="ja-JP" sz="2800" dirty="0" err="1">
                <a:sym typeface="Symbol" pitchFamily="18" charset="2"/>
              </a:rPr>
              <a:t>λy</a:t>
            </a:r>
            <a:r>
              <a:rPr kumimoji="1" lang="en-US" altLang="ja-JP" sz="2800" dirty="0">
                <a:sym typeface="Symbol" pitchFamily="18" charset="2"/>
              </a:rPr>
              <a:t>. x </a:t>
            </a:r>
            <a:r>
              <a:rPr lang="en-US" altLang="ja-JP" sz="2800" dirty="0">
                <a:sym typeface="Symbol" pitchFamily="18" charset="2"/>
              </a:rPr>
              <a:t>y</a:t>
            </a:r>
            <a:r>
              <a:rPr kumimoji="1" lang="en-US" altLang="ja-JP" sz="2800" dirty="0">
                <a:sym typeface="Symbol" pitchFamily="18" charset="2"/>
              </a:rPr>
              <a:t>)) (</a:t>
            </a:r>
            <a:r>
              <a:rPr kumimoji="1" lang="en-US" altLang="ja-JP" sz="2800" dirty="0" err="1">
                <a:sym typeface="Symbol" pitchFamily="18" charset="2"/>
              </a:rPr>
              <a:t>λz</a:t>
            </a:r>
            <a:r>
              <a:rPr kumimoji="1" lang="en-US" altLang="ja-JP" sz="2800" dirty="0">
                <a:sym typeface="Symbol" pitchFamily="18" charset="2"/>
              </a:rPr>
              <a:t>. </a:t>
            </a:r>
            <a:r>
              <a:rPr lang="en-US" altLang="ja-JP" sz="2800" dirty="0">
                <a:sym typeface="Symbol" pitchFamily="18" charset="2"/>
              </a:rPr>
              <a:t>y z</a:t>
            </a:r>
            <a:r>
              <a:rPr kumimoji="1" lang="en-US" altLang="ja-JP" sz="2800" dirty="0">
                <a:sym typeface="Symbol" pitchFamily="18" charset="2"/>
              </a:rPr>
              <a:t>).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Sequences of beta reductions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1560" y="1700808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When M</a:t>
            </a:r>
            <a:r>
              <a:rPr lang="en-US" altLang="ja-JP" sz="2800" baseline="-25000" dirty="0"/>
              <a:t>1 </a:t>
            </a:r>
            <a:r>
              <a:rPr lang="en-US" altLang="ja-JP" sz="2800" dirty="0"/>
              <a:t>is beta reduced more than or equal to 0 times to </a:t>
            </a:r>
            <a:r>
              <a:rPr lang="en-US" altLang="ja-JP" sz="2800" i="1" dirty="0" err="1"/>
              <a:t>M</a:t>
            </a:r>
            <a:r>
              <a:rPr lang="en-US" altLang="ja-JP" sz="2800" i="1" baseline="-25000" dirty="0" err="1"/>
              <a:t>n</a:t>
            </a:r>
            <a:r>
              <a:rPr lang="en-US" altLang="ja-JP" sz="2800" i="1" baseline="-25000" dirty="0"/>
              <a:t>,</a:t>
            </a:r>
          </a:p>
          <a:p>
            <a:r>
              <a:rPr lang="en-US" altLang="ja-JP" sz="2800" i="1" dirty="0">
                <a:sym typeface="Symbol" pitchFamily="18" charset="2"/>
              </a:rPr>
              <a:t>    M</a:t>
            </a:r>
            <a:r>
              <a:rPr lang="en-US" altLang="ja-JP" sz="2800" baseline="-25000" dirty="0">
                <a:sym typeface="Symbol" pitchFamily="18" charset="2"/>
              </a:rPr>
              <a:t>1</a:t>
            </a:r>
            <a:r>
              <a:rPr lang="en-US" altLang="ja-JP" sz="2800" dirty="0">
                <a:sym typeface="Symbol" pitchFamily="18" charset="2"/>
              </a:rPr>
              <a:t> 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baseline="-25000" dirty="0">
                <a:sym typeface="Symbol" pitchFamily="18" charset="2"/>
              </a:rPr>
              <a:t>2</a:t>
            </a:r>
            <a:r>
              <a:rPr lang="en-US" altLang="ja-JP" sz="2800" dirty="0">
                <a:sym typeface="Symbol" pitchFamily="18" charset="2"/>
              </a:rPr>
              <a:t>  … 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i="1" baseline="-25000" dirty="0">
                <a:sym typeface="Symbol" pitchFamily="18" charset="2"/>
              </a:rPr>
              <a:t>n</a:t>
            </a:r>
          </a:p>
          <a:p>
            <a:r>
              <a:rPr lang="en-US" altLang="ja-JP" sz="2800" dirty="0"/>
              <a:t>is called a sequence of beta reductions. </a:t>
            </a:r>
          </a:p>
          <a:p>
            <a:r>
              <a:rPr lang="en-US" altLang="ja-JP" sz="2800" dirty="0"/>
              <a:t>(This can also be written as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baseline="-25000" dirty="0">
                <a:sym typeface="Symbol" pitchFamily="18" charset="2"/>
              </a:rPr>
              <a:t>1</a:t>
            </a:r>
            <a:r>
              <a:rPr lang="en-US" altLang="ja-JP" sz="2800" dirty="0">
                <a:sym typeface="Symbol" pitchFamily="18" charset="2"/>
              </a:rPr>
              <a:t>  *  </a:t>
            </a:r>
            <a:r>
              <a:rPr lang="en-US" altLang="ja-JP" sz="2800" i="1" dirty="0" err="1">
                <a:sym typeface="Symbol" pitchFamily="18" charset="2"/>
              </a:rPr>
              <a:t>M</a:t>
            </a:r>
            <a:r>
              <a:rPr lang="en-US" altLang="ja-JP" sz="2800" i="1" baseline="-25000" dirty="0" err="1">
                <a:sym typeface="Symbol" pitchFamily="18" charset="2"/>
              </a:rPr>
              <a:t>n</a:t>
            </a:r>
            <a:r>
              <a:rPr lang="en-US" altLang="ja-JP" sz="2800" i="1" baseline="-25000" dirty="0">
                <a:sym typeface="Symbol" pitchFamily="18" charset="2"/>
              </a:rPr>
              <a:t> </a:t>
            </a:r>
            <a:r>
              <a:rPr lang="ja-JP" altLang="en-US" sz="2800" baseline="-250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.)</a:t>
            </a:r>
            <a:endParaRPr lang="ja-JP" altLang="en-US" sz="2800" dirty="0"/>
          </a:p>
          <a:p>
            <a:r>
              <a:rPr lang="en-US" altLang="ja-JP" sz="2800" dirty="0"/>
              <a:t>When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 </a:t>
            </a:r>
            <a:r>
              <a:rPr lang="en-US" altLang="ja-JP" sz="280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and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dirty="0">
                <a:sym typeface="Symbol" pitchFamily="18" charset="2"/>
              </a:rPr>
              <a:t>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, we write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 </a:t>
            </a:r>
            <a:r>
              <a:rPr lang="en-US" altLang="ja-JP" sz="2800" i="1" dirty="0">
                <a:sym typeface="Symbol" pitchFamily="18" charset="2"/>
              </a:rPr>
              <a:t>N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An example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1691680" y="2852936"/>
            <a:ext cx="54726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>
                <a:sym typeface="Symbol" pitchFamily="18" charset="2"/>
              </a:rPr>
              <a:t>(x. y. x y)  z w </a:t>
            </a:r>
          </a:p>
          <a:p>
            <a:pPr marL="457200" indent="-457200">
              <a:buFont typeface="Symbol" pitchFamily="18" charset="2"/>
              <a:buChar char="®"/>
            </a:pPr>
            <a:r>
              <a:rPr lang="en-US" altLang="ja-JP" sz="2800" b="0" dirty="0">
                <a:sym typeface="Symbol" pitchFamily="18" charset="2"/>
              </a:rPr>
              <a:t>(y. z y)  w</a:t>
            </a:r>
          </a:p>
          <a:p>
            <a:pPr marL="457200" indent="-457200">
              <a:buFont typeface="Symbol" pitchFamily="18" charset="2"/>
              <a:buChar char="®"/>
            </a:pPr>
            <a:r>
              <a:rPr lang="en-US" altLang="ja-JP" sz="2800" b="0" dirty="0">
                <a:sym typeface="Symbol" pitchFamily="18" charset="2"/>
              </a:rPr>
              <a:t>z 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w 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115616" y="1484784"/>
            <a:ext cx="6552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z w can be beta reduced to z w as follows.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Lambda calculus</a:t>
            </a:r>
            <a:endParaRPr lang="ja-JP" altLang="en-US" dirty="0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95536" y="1412776"/>
            <a:ext cx="832157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2800" dirty="0"/>
              <a:t>Lambda calculus was invented in 1930’s (before physical digital computers were made). Nowadays it becomes a core of functional languages. It covers all the functions that are computable.</a:t>
            </a:r>
            <a:endParaRPr lang="ja-JP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95921" y="3140968"/>
            <a:ext cx="6948487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800" b="0" dirty="0"/>
              <a:t>[Lambda expressions]</a:t>
            </a:r>
          </a:p>
          <a:p>
            <a:r>
              <a:rPr lang="en-US" altLang="ja-JP" sz="2800" b="0" dirty="0"/>
              <a:t> </a:t>
            </a:r>
            <a:r>
              <a:rPr lang="en-US" altLang="ja-JP" sz="2800" b="0" i="1" dirty="0"/>
              <a:t>&lt;</a:t>
            </a:r>
            <a:r>
              <a:rPr lang="en-US" altLang="ja-JP" sz="2800" dirty="0"/>
              <a:t>t</a:t>
            </a:r>
            <a:r>
              <a:rPr lang="en-US" altLang="ja-JP" sz="2800" b="0" i="1" dirty="0"/>
              <a:t>&gt;</a:t>
            </a:r>
            <a:r>
              <a:rPr lang="en-US" altLang="ja-JP" sz="2800" b="0" dirty="0"/>
              <a:t> ::= &lt;c&gt;                 constants</a:t>
            </a:r>
            <a:endParaRPr lang="ja-JP" altLang="en-US" sz="2800" b="0" dirty="0"/>
          </a:p>
          <a:p>
            <a:r>
              <a:rPr lang="en-US" altLang="ja-JP" sz="2800" b="0" dirty="0"/>
              <a:t>        </a:t>
            </a:r>
            <a:r>
              <a:rPr lang="en-US" altLang="ja-JP" sz="2800" dirty="0"/>
              <a:t> </a:t>
            </a:r>
            <a:r>
              <a:rPr lang="en-US" altLang="ja-JP" sz="2800" b="0" dirty="0"/>
              <a:t>| &lt;id&gt;                 variables</a:t>
            </a:r>
          </a:p>
          <a:p>
            <a:r>
              <a:rPr lang="en-US" altLang="ja-JP" sz="2800" b="0" dirty="0"/>
              <a:t>         |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&lt;id&gt;.&lt;t&gt;)     lambda abstractions</a:t>
            </a:r>
            <a:endParaRPr lang="ja-JP" altLang="en-US" sz="2800" b="0" dirty="0"/>
          </a:p>
          <a:p>
            <a:r>
              <a:rPr lang="en-US" altLang="ja-JP" sz="2800" b="0" dirty="0"/>
              <a:t>       </a:t>
            </a:r>
            <a:r>
              <a:rPr lang="en-US" altLang="ja-JP" sz="2800" dirty="0"/>
              <a:t>  </a:t>
            </a:r>
            <a:r>
              <a:rPr lang="en-US" altLang="ja-JP" sz="2800" b="0" dirty="0"/>
              <a:t>|</a:t>
            </a:r>
            <a:r>
              <a:rPr lang="en-US" altLang="ja-JP" sz="2800" b="0" i="1" dirty="0"/>
              <a:t> </a:t>
            </a:r>
            <a:r>
              <a:rPr lang="en-US" altLang="ja-JP" sz="2800" b="0" dirty="0"/>
              <a:t>(&lt;t&gt; &lt;</a:t>
            </a:r>
            <a:r>
              <a:rPr lang="en-US" altLang="ja-JP" sz="2800" dirty="0"/>
              <a:t>t</a:t>
            </a:r>
            <a:r>
              <a:rPr lang="en-US" altLang="ja-JP" sz="2800" b="0" dirty="0"/>
              <a:t>&gt;)         function applications</a:t>
            </a:r>
          </a:p>
          <a:p>
            <a:r>
              <a:rPr lang="en-US" altLang="ja-JP" sz="2800" b="0" dirty="0"/>
              <a:t>&lt;c&gt; ::= 0 | 1 | 2 | 3 | …</a:t>
            </a:r>
          </a:p>
          <a:p>
            <a:r>
              <a:rPr lang="en-US" altLang="ja-JP" sz="2800" b="0" dirty="0"/>
              <a:t>&lt;id&gt; ::= x | y | z | w | …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Exercise 4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99592" y="1700808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(</a:t>
            </a:r>
            <a:r>
              <a:rPr lang="en-US" altLang="ja-JP" sz="2800" dirty="0" err="1"/>
              <a:t>λz</a:t>
            </a:r>
            <a:r>
              <a:rPr lang="en-US" altLang="ja-JP" sz="2800" dirty="0"/>
              <a:t>. z) w can be transformed to w by applying beta reductions. Write each step of beta reductions.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altLang="ja-JP" dirty="0"/>
              <a:t>Church-Rosser theorem</a:t>
            </a:r>
            <a:endParaRPr lang="ja-JP" altLang="en-US" dirty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22425" y="2111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071538" y="1857364"/>
            <a:ext cx="753291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2800" b="0" dirty="0"/>
              <a:t>If </a:t>
            </a:r>
            <a:r>
              <a:rPr lang="en-US" altLang="ja-JP" sz="2800" b="0" i="1" dirty="0"/>
              <a:t>M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and </a:t>
            </a:r>
            <a:r>
              <a:rPr lang="en-US" altLang="ja-JP" sz="2800" b="0" i="1" dirty="0"/>
              <a:t>M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 </a:t>
            </a:r>
            <a:r>
              <a:rPr lang="en-US" altLang="ja-JP" sz="2800" b="0" dirty="0">
                <a:sym typeface="Symbol" pitchFamily="18" charset="2"/>
              </a:rPr>
              <a:t>then there exists a lambda expression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such that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*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and </a:t>
            </a:r>
            <a:r>
              <a:rPr lang="en-US" altLang="ja-JP" sz="2800" b="0" i="1" dirty="0"/>
              <a:t>M</a:t>
            </a:r>
            <a:r>
              <a:rPr lang="en-US" altLang="ja-JP" sz="2800" b="0" i="1" baseline="-25000" dirty="0"/>
              <a:t>2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altLang="ja-JP" dirty="0"/>
              <a:t>An example</a:t>
            </a:r>
            <a:endParaRPr lang="ja-JP" altLang="en-US" dirty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22425" y="2111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9552" y="1268760"/>
            <a:ext cx="7748364" cy="526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457200"/>
            <a:r>
              <a:rPr lang="en-US" altLang="ja-JP" sz="2800" b="0" dirty="0"/>
              <a:t>A lambda expression 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x. y. x y)  (z. z) w is beta reduced as follows.</a:t>
            </a:r>
            <a:r>
              <a:rPr lang="en-US" altLang="ja-JP" sz="2800" dirty="0"/>
              <a:t> </a:t>
            </a:r>
          </a:p>
          <a:p>
            <a:pPr marL="457200" indent="-457200"/>
            <a:r>
              <a:rPr lang="en-US" altLang="ja-JP" sz="2800" dirty="0"/>
              <a:t>     (</a:t>
            </a:r>
            <a:r>
              <a:rPr lang="en-US" altLang="ja-JP" sz="2800" dirty="0">
                <a:sym typeface="Symbol" pitchFamily="18" charset="2"/>
              </a:rPr>
              <a:t>x. y. x y)  (z. z) w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</a:p>
          <a:p>
            <a:pPr indent="-457200"/>
            <a:r>
              <a:rPr lang="en-US" altLang="ja-JP" sz="2800" dirty="0">
                <a:sym typeface="Symbol"/>
              </a:rPr>
              <a:t>There are two ways to beta reduce the obtained lambda expression.</a:t>
            </a:r>
          </a:p>
          <a:p>
            <a:pPr marL="514350" indent="-514350">
              <a:buAutoNum type="arabicParenBoth"/>
            </a:pP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y) w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λy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y) w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</a:t>
            </a:r>
            <a:r>
              <a:rPr lang="ja-JP" altLang="en-US" sz="2800" dirty="0">
                <a:sym typeface="Symbol"/>
              </a:rPr>
              <a:t> </a:t>
            </a:r>
            <a:r>
              <a:rPr lang="en-US" altLang="ja-JP" sz="2800" dirty="0">
                <a:sym typeface="Symbol"/>
              </a:rPr>
              <a:t>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z) w</a:t>
            </a:r>
          </a:p>
          <a:p>
            <a:pPr indent="-514350"/>
            <a:r>
              <a:rPr lang="en-US" altLang="ja-JP" sz="2800" dirty="0">
                <a:sym typeface="Symbol"/>
              </a:rPr>
              <a:t>By applying beta reduction once more, we obtain w. </a:t>
            </a:r>
          </a:p>
          <a:p>
            <a:pPr indent="-514350"/>
            <a:r>
              <a:rPr lang="en-US" altLang="ja-JP" sz="2800" dirty="0">
                <a:sym typeface="Symbol"/>
              </a:rPr>
              <a:t>As this example shows, when a lambda expression is beta reduced to two different lambda expressions, they can be beta reduced to the same lambda expression.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Exercise 5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1484784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Beta reduce the lambda expression</a:t>
            </a:r>
            <a:r>
              <a:rPr lang="ja-JP" altLang="en-US" sz="2800" dirty="0"/>
              <a:t>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x y) 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 w until obtaining a lambda expression that can not be beta reduced.</a:t>
            </a:r>
          </a:p>
          <a:p>
            <a:r>
              <a:rPr lang="en-US" altLang="ja-JP" sz="2800" dirty="0"/>
              <a:t>In this example, there are two sequences of beta reductions. Show both of them.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dirty="0">
                <a:latin typeface="+mj-lt"/>
                <a:ea typeface="+mj-ea"/>
                <a:cs typeface="+mj-cs"/>
                <a:sym typeface="Symbol" pitchFamily="18" charset="2"/>
              </a:rPr>
              <a:t>References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95536" y="1700808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Alonzo Church, </a:t>
            </a:r>
          </a:p>
          <a:p>
            <a:pPr>
              <a:buNone/>
            </a:pPr>
            <a:r>
              <a:rPr lang="en-US" altLang="ja-JP" sz="2800" dirty="0"/>
              <a:t>“An unsolvable problem of elementary number theory”,  </a:t>
            </a:r>
          </a:p>
          <a:p>
            <a:pPr>
              <a:buNone/>
            </a:pPr>
            <a:r>
              <a:rPr lang="en-US" altLang="ja-JP" sz="2800" i="1" dirty="0"/>
              <a:t>American Journal of Mathematics</a:t>
            </a:r>
            <a:r>
              <a:rPr lang="en-US" altLang="ja-JP" sz="2800" dirty="0"/>
              <a:t>, </a:t>
            </a:r>
          </a:p>
          <a:p>
            <a:pPr>
              <a:buNone/>
            </a:pPr>
            <a:r>
              <a:rPr lang="en-US" altLang="ja-JP" sz="2800" dirty="0"/>
              <a:t>vol. 58 , pp. 345-363, 1936.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タイトル 1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altLang="ja-JP" dirty="0"/>
              <a:t>Lambda expressions</a:t>
            </a:r>
            <a:endParaRPr lang="ja-JP" altLang="en-US" dirty="0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23528" y="1196752"/>
            <a:ext cx="85689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/>
              <a:t>Conventions when writing lambda expressions:</a:t>
            </a:r>
            <a:endParaRPr lang="ja-JP" altLang="en-US" sz="2800" b="0" dirty="0"/>
          </a:p>
          <a:p>
            <a:pPr marL="457200" indent="-457200">
              <a:buFontTx/>
              <a:buAutoNum type="arabicPeriod"/>
            </a:pPr>
            <a:r>
              <a:rPr lang="en-US" altLang="ja-JP" sz="2800" b="0" dirty="0"/>
              <a:t>Function applications associate to the left, so that </a:t>
            </a:r>
            <a:r>
              <a:rPr lang="en-US" altLang="ja-JP" sz="2800" i="1" dirty="0"/>
              <a:t>t</a:t>
            </a:r>
            <a:r>
              <a:rPr lang="en-US" altLang="ja-JP" sz="2800" b="0" baseline="-25000" dirty="0"/>
              <a:t>1</a:t>
            </a:r>
            <a:r>
              <a:rPr lang="en-US" altLang="ja-JP" sz="2800" b="0" i="1" dirty="0"/>
              <a:t> </a:t>
            </a:r>
            <a:r>
              <a:rPr lang="en-US" altLang="ja-JP" sz="2800" i="1" dirty="0"/>
              <a:t>t</a:t>
            </a:r>
            <a:r>
              <a:rPr lang="en-US" altLang="ja-JP" sz="2800" b="0" baseline="-25000" dirty="0"/>
              <a:t>2</a:t>
            </a:r>
            <a:r>
              <a:rPr lang="en-US" altLang="ja-JP" sz="2800" b="0" i="1" dirty="0"/>
              <a:t> </a:t>
            </a:r>
            <a:r>
              <a:rPr lang="en-US" altLang="ja-JP" sz="2800" i="1" dirty="0"/>
              <a:t>t</a:t>
            </a:r>
            <a:r>
              <a:rPr lang="en-US" altLang="ja-JP" sz="2800" b="0" baseline="-25000" dirty="0"/>
              <a:t>3</a:t>
            </a:r>
            <a:r>
              <a:rPr lang="en-US" altLang="ja-JP" sz="2800" b="0" dirty="0"/>
              <a:t> should be read </a:t>
            </a:r>
            <a:r>
              <a:rPr lang="en-US" altLang="ja-JP" sz="2800" dirty="0"/>
              <a:t>as (</a:t>
            </a:r>
            <a:r>
              <a:rPr lang="en-US" altLang="ja-JP" sz="2800" i="1" dirty="0"/>
              <a:t>t</a:t>
            </a:r>
            <a:r>
              <a:rPr lang="en-US" altLang="ja-JP" sz="2800" baseline="-25000" dirty="0"/>
              <a:t>1</a:t>
            </a:r>
            <a:r>
              <a:rPr lang="en-US" altLang="ja-JP" sz="2800" i="1" dirty="0"/>
              <a:t> t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)</a:t>
            </a:r>
            <a:r>
              <a:rPr lang="en-US" altLang="ja-JP" sz="2800" i="1" dirty="0"/>
              <a:t> t</a:t>
            </a:r>
            <a:r>
              <a:rPr lang="en-US" altLang="ja-JP" sz="2800" baseline="-25000" dirty="0"/>
              <a:t>3</a:t>
            </a:r>
            <a:r>
              <a:rPr lang="en-US" altLang="ja-JP" sz="2800" dirty="0"/>
              <a:t>.</a:t>
            </a:r>
            <a:endParaRPr lang="ja-JP" altLang="en-US" sz="2800" b="0" dirty="0"/>
          </a:p>
          <a:p>
            <a:pPr marL="457200" indent="-457200">
              <a:buFontTx/>
              <a:buAutoNum type="arabicPeriod"/>
            </a:pPr>
            <a:r>
              <a:rPr lang="en-US" altLang="ja-JP" sz="2800" b="0" dirty="0">
                <a:sym typeface="Symbol" pitchFamily="18" charset="2"/>
              </a:rPr>
              <a:t>The scope of each variable bound in lambda abstraction is interpreted as being as large as possible, so an expression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i="1" dirty="0"/>
              <a:t>x. … </a:t>
            </a:r>
            <a:r>
              <a:rPr lang="en-US" altLang="ja-JP" sz="2800" b="0" dirty="0"/>
              <a:t>may be parenthesized by inserting a left parenthesis after the dot and the matching right parenthesis as far to the right as will produce a syntactically well-formed expression.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2800" dirty="0"/>
              <a:t>When parentheses are omitted, obey 1 and 2. </a:t>
            </a:r>
            <a:endParaRPr lang="en-US" altLang="ja-JP" sz="2800" b="0" dirty="0"/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361153" y="5733256"/>
            <a:ext cx="833452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 dirty="0"/>
              <a:t>(ex.) We read </a:t>
            </a:r>
            <a:r>
              <a:rPr lang="en-US" altLang="ja-JP" sz="2800" b="0" dirty="0"/>
              <a:t>x y z as ((x y) z).</a:t>
            </a:r>
            <a:endParaRPr lang="ja-JP" altLang="en-US" sz="2800" b="0" dirty="0"/>
          </a:p>
          <a:p>
            <a:r>
              <a:rPr lang="en-US" altLang="ja-JP" sz="2800" dirty="0"/>
              <a:t>(ex.) We read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x.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y.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z. x y z as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x. 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y. 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z. ((x y) z)))).</a:t>
            </a:r>
            <a:endParaRPr lang="en-US" altLang="ja-JP" sz="2800" b="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Lambda expressions</a:t>
            </a:r>
            <a:endParaRPr lang="ja-JP" altLang="en-US" dirty="0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611560" y="1772816"/>
            <a:ext cx="8060183" cy="35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457200"/>
            <a:r>
              <a:rPr lang="en-US" altLang="ja-JP" sz="2800" b="0" dirty="0"/>
              <a:t>Lambda expressions are invented while pursuing the essentials of computations.</a:t>
            </a:r>
            <a:endParaRPr lang="ja-JP" altLang="en-US" sz="2800" b="0" dirty="0"/>
          </a:p>
          <a:p>
            <a:pPr marL="457200" indent="-457200"/>
            <a:endParaRPr lang="ja-JP" altLang="en-US" sz="2800" b="0" dirty="0"/>
          </a:p>
          <a:p>
            <a:pPr indent="-457200"/>
            <a:r>
              <a:rPr lang="en-US" altLang="ja-JP" sz="2800" b="0" dirty="0"/>
              <a:t>Intuitively a lambda abstraction is a form for writing a function. For example, the function g defined by</a:t>
            </a:r>
            <a:endParaRPr lang="ja-JP" altLang="en-US" sz="2800" b="0" dirty="0"/>
          </a:p>
          <a:p>
            <a:pPr marL="457200" indent="-457200"/>
            <a:r>
              <a:rPr lang="en-US" altLang="ja-JP" sz="2800" b="0" dirty="0"/>
              <a:t>   g ( x ) = x + 1</a:t>
            </a:r>
          </a:p>
          <a:p>
            <a:pPr marL="457200" indent="-457200"/>
            <a:r>
              <a:rPr lang="en-US" altLang="ja-JP" sz="2800" dirty="0"/>
              <a:t>is written using lambda abstraction as follows. </a:t>
            </a:r>
            <a:endParaRPr lang="en-US" altLang="ja-JP" sz="2800" b="0" dirty="0"/>
          </a:p>
          <a:p>
            <a:pPr marL="457200" indent="-457200"/>
            <a:r>
              <a:rPr lang="en-US" altLang="ja-JP" sz="2800" b="0" dirty="0"/>
              <a:t>    g = </a:t>
            </a:r>
            <a:r>
              <a:rPr lang="en-US" altLang="ja-JP" sz="2800" b="0" dirty="0">
                <a:sym typeface="Symbol" pitchFamily="18" charset="2"/>
              </a:rPr>
              <a:t> x. x + 1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Lambda calculus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83568" y="1700808"/>
            <a:ext cx="73803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Lambda calculus is a computation system according to the idea where computation is a series of transformations (called beta reductions) of lambda expressions.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ym typeface="Symbol" pitchFamily="18" charset="2"/>
              </a:rPr>
              <a:t>Examples of beta reductions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5786" y="1785926"/>
            <a:ext cx="7786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en-US" altLang="ja-JP" sz="2800" dirty="0">
              <a:sym typeface="Symbol" pitchFamily="18" charset="2"/>
            </a:endParaRPr>
          </a:p>
          <a:p>
            <a:pPr marL="457200" indent="-457200"/>
            <a:endParaRPr lang="en-US" altLang="ja-JP" sz="2800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71600" y="4941168"/>
            <a:ext cx="66372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Similarly, g ( x ) = x  and</a:t>
            </a:r>
            <a:r>
              <a:rPr lang="ja-JP" altLang="en-US" sz="2800" dirty="0"/>
              <a:t> </a:t>
            </a:r>
            <a:r>
              <a:rPr lang="en-US" altLang="ja-JP" sz="2800" dirty="0"/>
              <a:t>g ( y ) = y have the same meaning in mathematics.  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827584" y="1628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en-US" altLang="ja-JP" sz="2800" dirty="0">
                <a:sym typeface="Symbol" pitchFamily="18" charset="2"/>
              </a:rPr>
              <a:t>(ex.) (x. x)  z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  z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(ex.) (y. y)  z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  z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71600" y="2852936"/>
            <a:ext cx="7056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Intuitively the expression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x) is a function that takes an argument and returns it, so even if we change the x’s to y’s, the meaning does not change.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ym typeface="Symbol" pitchFamily="18" charset="2"/>
              </a:rPr>
              <a:t>Examples of beta reductions (cont.)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5786" y="1785926"/>
            <a:ext cx="7786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>
                <a:sym typeface="Symbol" pitchFamily="18" charset="2"/>
              </a:rPr>
              <a:t>(ex.) (x. x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y) (z. z)  (z. z) y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259632" y="2348880"/>
            <a:ext cx="73985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y) takes an argument x and applies x to y. In this example, (</a:t>
            </a:r>
            <a:r>
              <a:rPr lang="en-US" altLang="ja-JP" sz="2800" dirty="0" err="1"/>
              <a:t>λz</a:t>
            </a:r>
            <a:r>
              <a:rPr lang="en-US" altLang="ja-JP" sz="2800" dirty="0"/>
              <a:t>. z) is the actual argument, so it is applied to y. (This can further be beta reduced to y.)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27584" y="4437112"/>
            <a:ext cx="5832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(ex.) 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x)  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 </a:t>
            </a:r>
            <a:r>
              <a:rPr lang="en-US" altLang="ja-JP" sz="2800" dirty="0">
                <a:sym typeface="Symbol" pitchFamily="18" charset="2"/>
              </a:rPr>
              <a:t>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 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59632" y="5085184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x) represents a function that takes an argument x and returns x. In this example, 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 is the actual argument, so the result is (</a:t>
            </a:r>
            <a:r>
              <a:rPr lang="en-US" altLang="ja-JP" sz="2800" dirty="0" err="1"/>
              <a:t>λy</a:t>
            </a:r>
            <a:r>
              <a:rPr lang="en-US" altLang="ja-JP" sz="2800" dirty="0"/>
              <a:t>. y).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/>
              <a:t>Meta variables</a:t>
            </a:r>
            <a:endParaRPr lang="ja-JP" altLang="en-US" dirty="0"/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976313" y="1785938"/>
            <a:ext cx="6948487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800" dirty="0"/>
              <a:t>We use the following meta variables. </a:t>
            </a:r>
          </a:p>
          <a:p>
            <a:endParaRPr lang="en-US" altLang="ja-JP" sz="2800" dirty="0"/>
          </a:p>
          <a:p>
            <a:r>
              <a:rPr lang="en-US" altLang="ja-JP" sz="2800" i="1" dirty="0"/>
              <a:t>M, N, P, M</a:t>
            </a:r>
            <a:r>
              <a:rPr lang="en-US" altLang="ja-JP" sz="2800" baseline="-25000" dirty="0"/>
              <a:t>1</a:t>
            </a:r>
            <a:r>
              <a:rPr lang="en-US" altLang="ja-JP" sz="2800" i="1" dirty="0"/>
              <a:t>, M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etc</a:t>
            </a:r>
            <a:r>
              <a:rPr lang="en-US" altLang="ja-JP" sz="2800" dirty="0"/>
              <a:t>:  lambda expressions</a:t>
            </a:r>
          </a:p>
          <a:p>
            <a:r>
              <a:rPr lang="en-US" altLang="ja-JP" sz="2800" dirty="0"/>
              <a:t> </a:t>
            </a:r>
            <a:r>
              <a:rPr lang="en-US" altLang="ja-JP" sz="2800" i="1" dirty="0"/>
              <a:t>c</a:t>
            </a:r>
            <a:r>
              <a:rPr lang="en-US" altLang="ja-JP" sz="2800" dirty="0"/>
              <a:t>: constants (natural numbers)</a:t>
            </a:r>
            <a:endParaRPr lang="ja-JP" altLang="en-US" sz="2800" b="0" dirty="0"/>
          </a:p>
          <a:p>
            <a:r>
              <a:rPr lang="en-US" altLang="ja-JP" sz="2800" b="0" dirty="0"/>
              <a:t> </a:t>
            </a:r>
            <a:r>
              <a:rPr lang="en-US" altLang="ja-JP" sz="2800" b="0" i="1" dirty="0"/>
              <a:t>x, y, z </a:t>
            </a:r>
            <a:r>
              <a:rPr lang="en-US" altLang="ja-JP" sz="2800" dirty="0"/>
              <a:t>: </a:t>
            </a:r>
            <a:r>
              <a:rPr lang="en-US" altLang="ja-JP" sz="2800" b="0" dirty="0"/>
              <a:t>variables</a:t>
            </a:r>
            <a:r>
              <a:rPr lang="ja-JP" altLang="en-US" sz="2800" b="0" dirty="0"/>
              <a:t>（</a:t>
            </a:r>
            <a:r>
              <a:rPr lang="en-US" altLang="ja-JP" sz="2800" b="0" dirty="0"/>
              <a:t>x, y, z, w, etc. In this slide, meta variables are written in italic and usual variables are written in roman.)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>
                <a:sym typeface="Symbol" pitchFamily="18" charset="2"/>
              </a:rPr>
              <a:t>Beta reductions</a:t>
            </a:r>
            <a:endParaRPr lang="ja-JP" altLang="en-US" dirty="0">
              <a:sym typeface="Symbol" pitchFamily="18" charset="2"/>
            </a:endParaRP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971600" y="1628800"/>
            <a:ext cx="7091362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457200"/>
            <a:r>
              <a:rPr lang="en-US" altLang="ja-JP" sz="2800" b="0" dirty="0">
                <a:sym typeface="Symbol" pitchFamily="18" charset="2"/>
              </a:rPr>
              <a:t>Beta reduction </a:t>
            </a:r>
            <a:r>
              <a:rPr lang="en-US" altLang="ja-JP" sz="2800" dirty="0">
                <a:sym typeface="Symbol" pitchFamily="18" charset="2"/>
              </a:rPr>
              <a:t>is written by </a:t>
            </a:r>
            <a:r>
              <a:rPr lang="ja-JP" altLang="en-US" sz="2800" b="0" dirty="0">
                <a:sym typeface="Symbol" pitchFamily="18" charset="2"/>
              </a:rPr>
              <a:t></a:t>
            </a:r>
            <a:r>
              <a:rPr lang="en-US" altLang="ja-JP" sz="2800" b="0" dirty="0">
                <a:sym typeface="Symbol" pitchFamily="18" charset="2"/>
              </a:rPr>
              <a:t> and defined as fol</a:t>
            </a:r>
            <a:r>
              <a:rPr lang="en-US" altLang="ja-JP" sz="2800" dirty="0">
                <a:sym typeface="Symbol" pitchFamily="18" charset="2"/>
              </a:rPr>
              <a:t>lows.</a:t>
            </a:r>
            <a:endParaRPr lang="ja-JP" altLang="en-US" sz="2800" b="0" i="1" dirty="0"/>
          </a:p>
          <a:p>
            <a:pPr marL="457200" indent="-457200">
              <a:buFontTx/>
              <a:buChar char="•"/>
            </a:pPr>
            <a:r>
              <a:rPr lang="en-US" altLang="ja-JP" sz="2800" b="0" dirty="0"/>
              <a:t>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/>
              <a:t>) </a:t>
            </a:r>
            <a:r>
              <a:rPr lang="en-US" altLang="ja-JP" sz="2800" b="0" i="1" dirty="0"/>
              <a:t>N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 / x</a:t>
            </a:r>
            <a:r>
              <a:rPr lang="en-US" altLang="ja-JP" sz="2800" b="0" dirty="0">
                <a:sym typeface="Symbol" pitchFamily="18" charset="2"/>
              </a:rPr>
              <a:t>]</a:t>
            </a:r>
          </a:p>
          <a:p>
            <a:pPr marL="457200" indent="-457200">
              <a:buFontTx/>
              <a:buChar char="•"/>
            </a:pPr>
            <a:r>
              <a:rPr lang="en-US" altLang="ja-JP" sz="2800" b="0" dirty="0">
                <a:sym typeface="Symbol" pitchFamily="18" charset="2"/>
              </a:rPr>
              <a:t> If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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, </a:t>
            </a:r>
            <a:r>
              <a:rPr lang="ja-JP" altLang="en-US" sz="2800" b="0" dirty="0">
                <a:sym typeface="Symbol" pitchFamily="18" charset="2"/>
              </a:rPr>
              <a:t> </a:t>
            </a:r>
          </a:p>
          <a:p>
            <a:pPr marL="457200" indent="-457200"/>
            <a:r>
              <a:rPr lang="en-US" altLang="ja-JP" sz="2800" b="0" dirty="0"/>
              <a:t>         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x. M</a:t>
            </a:r>
            <a:r>
              <a:rPr lang="en-US" altLang="ja-JP" sz="2800" dirty="0"/>
              <a:t> </a:t>
            </a:r>
            <a:r>
              <a:rPr lang="en-US" altLang="ja-JP" sz="2800" b="0" dirty="0">
                <a:sym typeface="Symbol" pitchFamily="18" charset="2"/>
              </a:rPr>
              <a:t> </a:t>
            </a:r>
            <a:r>
              <a:rPr lang="en-US" altLang="ja-JP" sz="2800" b="0" i="1" dirty="0">
                <a:sym typeface="Symbol" pitchFamily="18" charset="2"/>
              </a:rPr>
              <a:t>x. N</a:t>
            </a:r>
            <a:endParaRPr lang="en-US" altLang="ja-JP" sz="2800" dirty="0"/>
          </a:p>
          <a:p>
            <a:pPr marL="457200" indent="-457200"/>
            <a:r>
              <a:rPr lang="ja-JP" altLang="en-US" sz="2800"/>
              <a:t>          </a:t>
            </a:r>
            <a:r>
              <a:rPr lang="en-US" altLang="ja-JP" sz="2800" b="0" i="1" dirty="0"/>
              <a:t>MP</a:t>
            </a:r>
            <a:r>
              <a:rPr lang="en-US" altLang="ja-JP" sz="280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NP</a:t>
            </a: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          </a:t>
            </a:r>
            <a:r>
              <a:rPr lang="en-US" altLang="ja-JP" sz="2800" b="0" i="1" dirty="0">
                <a:sym typeface="Symbol" pitchFamily="18" charset="2"/>
              </a:rPr>
              <a:t>PM</a:t>
            </a:r>
            <a:r>
              <a:rPr lang="en-US" altLang="ja-JP" sz="2800" b="0" dirty="0">
                <a:sym typeface="Symbol" pitchFamily="18" charset="2"/>
              </a:rPr>
              <a:t> 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PN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11560" y="472514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M</a:t>
            </a:r>
            <a:r>
              <a:rPr lang="en-US" altLang="ja-JP" sz="2800" dirty="0"/>
              <a:t> [</a:t>
            </a:r>
            <a:r>
              <a:rPr lang="en-US" altLang="ja-JP" sz="2800" i="1" dirty="0"/>
              <a:t>N</a:t>
            </a:r>
            <a:r>
              <a:rPr lang="en-US" altLang="ja-JP" sz="2800" dirty="0"/>
              <a:t> / </a:t>
            </a:r>
            <a:r>
              <a:rPr lang="en-US" altLang="ja-JP" sz="2800" i="1" dirty="0"/>
              <a:t>x</a:t>
            </a:r>
            <a:r>
              <a:rPr lang="en-US" altLang="ja-JP" sz="2800" dirty="0"/>
              <a:t>] (substitution) represents a lambda expression obtained by replacing all free occurrences of </a:t>
            </a:r>
            <a:r>
              <a:rPr lang="en-US" altLang="ja-JP" sz="2800" i="1" dirty="0"/>
              <a:t>x</a:t>
            </a:r>
            <a:r>
              <a:rPr lang="en-US" altLang="ja-JP" sz="2800" dirty="0"/>
              <a:t> in </a:t>
            </a:r>
            <a:r>
              <a:rPr lang="en-US" altLang="ja-JP" sz="2800" i="1" dirty="0"/>
              <a:t>M</a:t>
            </a:r>
            <a:r>
              <a:rPr lang="en-US" altLang="ja-JP" sz="2800" dirty="0"/>
              <a:t> with </a:t>
            </a:r>
            <a:r>
              <a:rPr lang="en-US" altLang="ja-JP" sz="2800" i="1" dirty="0"/>
              <a:t>N</a:t>
            </a:r>
            <a:r>
              <a:rPr lang="en-US" altLang="ja-JP" sz="2800" dirty="0"/>
              <a:t>. Note that bound variables are renamed when necessary.</a:t>
            </a:r>
            <a:endParaRPr lang="ja-JP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1933</Words>
  <Application>Microsoft Macintosh PowerPoint</Application>
  <PresentationFormat>画面に合わせる (4:3)</PresentationFormat>
  <Paragraphs>151</Paragraphs>
  <Slides>24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8" baseType="lpstr">
      <vt:lpstr>Arial</vt:lpstr>
      <vt:lpstr>Calibri</vt:lpstr>
      <vt:lpstr>Symbol</vt:lpstr>
      <vt:lpstr>Office テーマ</vt:lpstr>
      <vt:lpstr>Foundations for  programming languages  9: Lambda calculus</vt:lpstr>
      <vt:lpstr>Lambda calculus</vt:lpstr>
      <vt:lpstr>Lambda expressions</vt:lpstr>
      <vt:lpstr>Lambda expressions</vt:lpstr>
      <vt:lpstr>Lambda calculus</vt:lpstr>
      <vt:lpstr>Examples of beta reductions</vt:lpstr>
      <vt:lpstr>Examples of beta reductions (cont.)</vt:lpstr>
      <vt:lpstr>Meta variables</vt:lpstr>
      <vt:lpstr>Beta reductions</vt:lpstr>
      <vt:lpstr>An example</vt:lpstr>
      <vt:lpstr>Another example</vt:lpstr>
      <vt:lpstr>The definition of M [ N / x ]</vt:lpstr>
      <vt:lpstr>Free variables</vt:lpstr>
      <vt:lpstr>Examples</vt:lpstr>
      <vt:lpstr>PowerPoint プレゼンテーション</vt:lpstr>
      <vt:lpstr>PowerPoint プレゼンテーション</vt:lpstr>
      <vt:lpstr>PowerPoint プレゼンテーション</vt:lpstr>
      <vt:lpstr>Sequences of beta reductions</vt:lpstr>
      <vt:lpstr>An example</vt:lpstr>
      <vt:lpstr>Exercise 4</vt:lpstr>
      <vt:lpstr>Church-Rosser theorem</vt:lpstr>
      <vt:lpstr>An example</vt:lpstr>
      <vt:lpstr>Exercise 5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篠埜　功</cp:lastModifiedBy>
  <cp:revision>232</cp:revision>
  <dcterms:created xsi:type="dcterms:W3CDTF">2009-12-20T09:26:10Z</dcterms:created>
  <dcterms:modified xsi:type="dcterms:W3CDTF">2023-11-20T07:13:58Z</dcterms:modified>
</cp:coreProperties>
</file>