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4" r:id="rId2"/>
    <p:sldId id="337" r:id="rId3"/>
    <p:sldId id="341" r:id="rId4"/>
    <p:sldId id="355" r:id="rId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 fontScale="90000"/>
          </a:bodyPr>
          <a:lstStyle/>
          <a:p>
            <a:r>
              <a:rPr lang="en-US" altLang="ja-JP" sz="3600" dirty="0"/>
              <a:t>Foundations for </a:t>
            </a:r>
            <a:br>
              <a:rPr lang="en-US" altLang="ja-JP" sz="3600" dirty="0"/>
            </a:br>
            <a:r>
              <a:rPr lang="en-US" altLang="ja-JP" sz="3600" dirty="0"/>
              <a:t>programming languages </a:t>
            </a:r>
            <a:br>
              <a:rPr lang="en-US" altLang="ja-JP" sz="3600" dirty="0"/>
            </a:br>
            <a:r>
              <a:rPr lang="en-US" altLang="ja-JP" sz="3600" dirty="0"/>
              <a:t>8: Types</a:t>
            </a:r>
            <a:br>
              <a:rPr lang="en-US" altLang="ja-JP" sz="3600" dirty="0"/>
            </a:br>
            <a:r>
              <a:rPr lang="en-US" altLang="ja-JP" sz="3600" dirty="0"/>
              <a:t>Answers of exercises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b="0" dirty="0"/>
              <a:t>Computer </a:t>
            </a:r>
            <a:r>
              <a:rPr kumimoji="1" lang="en-US" altLang="ja-JP" sz="3200" b="0" dirty="0"/>
              <a:t>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214B05-DBEE-D2C6-D1A0-95AC5606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Exercise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0B9ADD-158A-7FBB-E15A-0E908F66E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737" y="1992486"/>
            <a:ext cx="7325916" cy="159379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400" dirty="0"/>
              <a:t>Find a term </a:t>
            </a:r>
            <a:r>
              <a:rPr kumimoji="1" lang="en-US" altLang="ja-JP" sz="2400" i="1" dirty="0"/>
              <a:t>t</a:t>
            </a:r>
            <a:r>
              <a:rPr kumimoji="1" lang="en-US" altLang="ja-JP" sz="2400" dirty="0"/>
              <a:t> such that </a:t>
            </a:r>
          </a:p>
          <a:p>
            <a:pPr marL="0" indent="0">
              <a:buNone/>
            </a:pPr>
            <a:r>
              <a:rPr lang="en-US" altLang="ja-JP" sz="2400" dirty="0"/>
              <a:t>      pred (</a:t>
            </a:r>
            <a:r>
              <a:rPr lang="en-US" altLang="ja-JP" sz="2400" dirty="0" err="1"/>
              <a:t>succ</a:t>
            </a:r>
            <a:r>
              <a:rPr lang="en-US" altLang="ja-JP" sz="2400" dirty="0"/>
              <a:t> (pred 0)) -&gt; </a:t>
            </a:r>
            <a:r>
              <a:rPr lang="en-US" altLang="ja-JP" sz="2400" i="1" dirty="0"/>
              <a:t>t</a:t>
            </a:r>
          </a:p>
          <a:p>
            <a:pPr marL="0" indent="0">
              <a:buNone/>
            </a:pPr>
            <a:r>
              <a:rPr lang="en-US" altLang="ja-JP" sz="2400" dirty="0"/>
              <a:t>and construct the proof tree for that.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9EBBD6-8C1D-DC5D-D04F-4B4F81BEEA4C}"/>
              </a:ext>
            </a:extLst>
          </p:cNvPr>
          <p:cNvSpPr txBox="1"/>
          <p:nvPr/>
        </p:nvSpPr>
        <p:spPr>
          <a:xfrm>
            <a:off x="1403648" y="5559623"/>
            <a:ext cx="3398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pred (</a:t>
            </a:r>
            <a:r>
              <a:rPr lang="en-US" altLang="ja-JP" b="0" dirty="0" err="1"/>
              <a:t>succ</a:t>
            </a:r>
            <a:r>
              <a:rPr lang="en-US" altLang="ja-JP" b="0" dirty="0"/>
              <a:t> (pred 0)) </a:t>
            </a:r>
            <a:r>
              <a:rPr lang="en-US" altLang="ja-JP" b="0" baseline="-25000" dirty="0"/>
              <a:t> </a:t>
            </a:r>
            <a:r>
              <a:rPr lang="en-US" altLang="ja-JP" b="0" dirty="0"/>
              <a:t>-&gt; </a:t>
            </a:r>
            <a:endParaRPr kumimoji="1" lang="ja-JP" altLang="en-US" b="0" baseline="-2500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F63C940-C759-8C15-AE6D-9EED2464C7A8}"/>
              </a:ext>
            </a:extLst>
          </p:cNvPr>
          <p:cNvCxnSpPr>
            <a:cxnSpLocks/>
            <a:endCxn id="6" idx="1"/>
          </p:cNvCxnSpPr>
          <p:nvPr/>
        </p:nvCxnSpPr>
        <p:spPr bwMode="auto">
          <a:xfrm flipV="1">
            <a:off x="1403648" y="5592961"/>
            <a:ext cx="5142535" cy="373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D2954A-5B58-AE1D-59F6-D76508A02D67}"/>
              </a:ext>
            </a:extLst>
          </p:cNvPr>
          <p:cNvSpPr txBox="1"/>
          <p:nvPr/>
        </p:nvSpPr>
        <p:spPr>
          <a:xfrm>
            <a:off x="2182631" y="5114627"/>
            <a:ext cx="3408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 err="1"/>
              <a:t>succ</a:t>
            </a:r>
            <a:r>
              <a:rPr lang="en-US" altLang="ja-JP" b="0" dirty="0"/>
              <a:t> (pred 0) -&gt; </a:t>
            </a:r>
            <a:r>
              <a:rPr lang="en-US" altLang="ja-JP" b="0" dirty="0" err="1"/>
              <a:t>succ</a:t>
            </a:r>
            <a:r>
              <a:rPr lang="en-US" altLang="ja-JP" b="0" dirty="0"/>
              <a:t> 0 </a:t>
            </a:r>
            <a:endParaRPr kumimoji="1" lang="ja-JP" altLang="en-US" b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831E6D-0372-A7FF-6614-3C80FAF8CB63}"/>
              </a:ext>
            </a:extLst>
          </p:cNvPr>
          <p:cNvSpPr txBox="1"/>
          <p:nvPr/>
        </p:nvSpPr>
        <p:spPr>
          <a:xfrm>
            <a:off x="4600120" y="5559623"/>
            <a:ext cx="1981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pred (</a:t>
            </a:r>
            <a:r>
              <a:rPr lang="en-US" altLang="ja-JP" b="0" dirty="0" err="1"/>
              <a:t>succ</a:t>
            </a:r>
            <a:r>
              <a:rPr lang="en-US" altLang="ja-JP" b="0" dirty="0"/>
              <a:t> 0)</a:t>
            </a:r>
            <a:endParaRPr kumimoji="1" lang="ja-JP" altLang="en-US" b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33EF38-0E8B-23D0-63C7-872E90BFD847}"/>
              </a:ext>
            </a:extLst>
          </p:cNvPr>
          <p:cNvSpPr txBox="1"/>
          <p:nvPr/>
        </p:nvSpPr>
        <p:spPr>
          <a:xfrm>
            <a:off x="6546183" y="5362128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(E-P)</a:t>
            </a:r>
            <a:endParaRPr kumimoji="1" lang="ja-JP" altLang="en-US" b="0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581775C-29BF-7669-867C-AEF86F5FB317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1720" y="5105573"/>
            <a:ext cx="3467208" cy="40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525D70-CC0C-6CA8-650D-66AA061DBF2E}"/>
              </a:ext>
            </a:extLst>
          </p:cNvPr>
          <p:cNvSpPr txBox="1"/>
          <p:nvPr/>
        </p:nvSpPr>
        <p:spPr>
          <a:xfrm>
            <a:off x="5545580" y="4858072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(E-S)</a:t>
            </a:r>
            <a:endParaRPr kumimoji="1" lang="ja-JP" altLang="en-US" b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8CE9ED-779C-B560-BFE3-58B3C492E811}"/>
              </a:ext>
            </a:extLst>
          </p:cNvPr>
          <p:cNvSpPr txBox="1"/>
          <p:nvPr/>
        </p:nvSpPr>
        <p:spPr>
          <a:xfrm>
            <a:off x="2987824" y="4684439"/>
            <a:ext cx="1681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pred 0 -&gt; 0</a:t>
            </a:r>
            <a:endParaRPr kumimoji="1" lang="ja-JP" altLang="en-US" b="0" baseline="-2500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6761C1A-90A3-FDD5-A336-1864B9B3FF55}"/>
              </a:ext>
            </a:extLst>
          </p:cNvPr>
          <p:cNvCxnSpPr>
            <a:cxnSpLocks/>
          </p:cNvCxnSpPr>
          <p:nvPr/>
        </p:nvCxnSpPr>
        <p:spPr bwMode="auto">
          <a:xfrm>
            <a:off x="2987824" y="4714056"/>
            <a:ext cx="168187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9914656-A2A7-D8AD-4A76-4852DD00240E}"/>
              </a:ext>
            </a:extLst>
          </p:cNvPr>
          <p:cNvSpPr txBox="1"/>
          <p:nvPr/>
        </p:nvSpPr>
        <p:spPr>
          <a:xfrm>
            <a:off x="4669695" y="4426024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(E-PZ)</a:t>
            </a:r>
            <a:endParaRPr kumimoji="1" lang="ja-JP" altLang="en-US" b="0"/>
          </a:p>
        </p:txBody>
      </p:sp>
    </p:spTree>
    <p:extLst>
      <p:ext uri="{BB962C8B-B14F-4D97-AF65-F5344CB8AC3E}">
        <p14:creationId xmlns:p14="http://schemas.microsoft.com/office/powerpoint/2010/main" val="154250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FE3EA3-5FFC-AD07-D63C-8CD65D7DD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</a:t>
            </a:r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EC6559-9509-75A9-D145-3417B2D5CFED}"/>
              </a:ext>
            </a:extLst>
          </p:cNvPr>
          <p:cNvSpPr txBox="1"/>
          <p:nvPr/>
        </p:nvSpPr>
        <p:spPr>
          <a:xfrm>
            <a:off x="670288" y="185038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0" dirty="0"/>
              <a:t>Find a type </a:t>
            </a:r>
            <a:r>
              <a:rPr lang="en-US" altLang="ja-JP" b="0" i="1" dirty="0"/>
              <a:t>T</a:t>
            </a:r>
            <a:r>
              <a:rPr lang="en-US" altLang="ja-JP" b="0" dirty="0"/>
              <a:t> such that the following </a:t>
            </a:r>
            <a:r>
              <a:rPr kumimoji="1" lang="en-US" altLang="ja-JP" b="0" dirty="0"/>
              <a:t>type judgement holds.</a:t>
            </a:r>
          </a:p>
          <a:p>
            <a:r>
              <a:rPr lang="en-US" altLang="ja-JP" b="0" dirty="0"/>
              <a:t>       i</a:t>
            </a:r>
            <a:r>
              <a:rPr kumimoji="1" lang="en-US" altLang="ja-JP" b="0" dirty="0"/>
              <a:t>f </a:t>
            </a:r>
            <a:r>
              <a:rPr lang="en-US" altLang="ja-JP" b="0" dirty="0"/>
              <a:t>true</a:t>
            </a:r>
            <a:r>
              <a:rPr kumimoji="1" lang="en-US" altLang="ja-JP" b="0" dirty="0"/>
              <a:t> then pred 0 else </a:t>
            </a:r>
            <a:r>
              <a:rPr kumimoji="1" lang="en-US" altLang="ja-JP" b="0" dirty="0" err="1"/>
              <a:t>succ</a:t>
            </a:r>
            <a:r>
              <a:rPr kumimoji="1" lang="en-US" altLang="ja-JP" b="0" dirty="0"/>
              <a:t> 0: </a:t>
            </a:r>
            <a:r>
              <a:rPr kumimoji="1" lang="en-US" altLang="ja-JP" b="0" i="1" dirty="0"/>
              <a:t>T</a:t>
            </a:r>
          </a:p>
          <a:p>
            <a:r>
              <a:rPr kumimoji="1" lang="en-US" altLang="ja-JP" b="0" dirty="0"/>
              <a:t>Then deri</a:t>
            </a:r>
            <a:r>
              <a:rPr lang="en-US" altLang="ja-JP" b="0" dirty="0"/>
              <a:t>ve the judgement by using the typing rules.</a:t>
            </a:r>
            <a:endParaRPr kumimoji="1" lang="ja-JP" altLang="en-US" b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6F1101-86F1-6DB4-6C95-DFBC0C57AC51}"/>
              </a:ext>
            </a:extLst>
          </p:cNvPr>
          <p:cNvSpPr txBox="1"/>
          <p:nvPr/>
        </p:nvSpPr>
        <p:spPr>
          <a:xfrm>
            <a:off x="1403648" y="5703639"/>
            <a:ext cx="51845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0" dirty="0"/>
              <a:t> i</a:t>
            </a:r>
            <a:r>
              <a:rPr kumimoji="1" lang="en-US" altLang="ja-JP" b="0" dirty="0"/>
              <a:t>f </a:t>
            </a:r>
            <a:r>
              <a:rPr lang="en-US" altLang="ja-JP" b="0" dirty="0"/>
              <a:t>true</a:t>
            </a:r>
            <a:r>
              <a:rPr kumimoji="1" lang="en-US" altLang="ja-JP" b="0" dirty="0"/>
              <a:t> then pred 0 else </a:t>
            </a:r>
            <a:r>
              <a:rPr kumimoji="1" lang="en-US" altLang="ja-JP" b="0" dirty="0" err="1"/>
              <a:t>succ</a:t>
            </a:r>
            <a:r>
              <a:rPr kumimoji="1" lang="en-US" altLang="ja-JP" b="0" dirty="0"/>
              <a:t> 0 : Nat</a:t>
            </a:r>
            <a:endParaRPr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BABD05C5-A3E5-0DED-BCC1-60F46F8B023D}"/>
              </a:ext>
            </a:extLst>
          </p:cNvPr>
          <p:cNvCxnSpPr>
            <a:cxnSpLocks/>
          </p:cNvCxnSpPr>
          <p:nvPr/>
        </p:nvCxnSpPr>
        <p:spPr bwMode="auto">
          <a:xfrm>
            <a:off x="395536" y="5737668"/>
            <a:ext cx="753502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20FD58-2390-C86F-4292-76552B795AD0}"/>
              </a:ext>
            </a:extLst>
          </p:cNvPr>
          <p:cNvSpPr txBox="1"/>
          <p:nvPr/>
        </p:nvSpPr>
        <p:spPr>
          <a:xfrm>
            <a:off x="7930559" y="5492027"/>
            <a:ext cx="93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(T-IF)</a:t>
            </a:r>
            <a:endParaRPr kumimoji="1" lang="ja-JP" altLang="en-US" b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4C96887-F245-DAAB-C360-028CE5CD565F}"/>
              </a:ext>
            </a:extLst>
          </p:cNvPr>
          <p:cNvSpPr txBox="1"/>
          <p:nvPr/>
        </p:nvSpPr>
        <p:spPr>
          <a:xfrm>
            <a:off x="544379" y="5304138"/>
            <a:ext cx="150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true: Bool</a:t>
            </a:r>
            <a:endParaRPr kumimoji="1" lang="ja-JP" altLang="en-US" b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813E2CD-4D70-52A9-9DA6-1661F5392E06}"/>
              </a:ext>
            </a:extLst>
          </p:cNvPr>
          <p:cNvSpPr txBox="1"/>
          <p:nvPr/>
        </p:nvSpPr>
        <p:spPr>
          <a:xfrm>
            <a:off x="2915816" y="5292620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pred 0 : Nat</a:t>
            </a:r>
            <a:endParaRPr kumimoji="1" lang="ja-JP" altLang="en-US" b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1CDBF379-67EF-1966-EFC0-831EF7F5E767}"/>
              </a:ext>
            </a:extLst>
          </p:cNvPr>
          <p:cNvCxnSpPr>
            <a:cxnSpLocks/>
          </p:cNvCxnSpPr>
          <p:nvPr/>
        </p:nvCxnSpPr>
        <p:spPr bwMode="auto">
          <a:xfrm>
            <a:off x="2919780" y="5327635"/>
            <a:ext cx="1788514" cy="11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9902D1D-4193-0763-EDE4-FC4BC9E75937}"/>
              </a:ext>
            </a:extLst>
          </p:cNvPr>
          <p:cNvSpPr txBox="1"/>
          <p:nvPr/>
        </p:nvSpPr>
        <p:spPr>
          <a:xfrm>
            <a:off x="4721285" y="5077950"/>
            <a:ext cx="95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0" dirty="0"/>
              <a:t>(T-P)</a:t>
            </a:r>
            <a:endParaRPr kumimoji="1" lang="ja-JP" altLang="en-US" b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D05AD1B-7E40-106E-2D67-8E7F42101EB2}"/>
              </a:ext>
            </a:extLst>
          </p:cNvPr>
          <p:cNvSpPr txBox="1"/>
          <p:nvPr/>
        </p:nvSpPr>
        <p:spPr>
          <a:xfrm>
            <a:off x="3255726" y="4913887"/>
            <a:ext cx="1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0" dirty="0"/>
              <a:t>0 : Nat</a:t>
            </a:r>
            <a:endParaRPr kumimoji="1" lang="ja-JP" altLang="en-US" b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6D8BD775-052D-F700-9BBD-7CED6E281A41}"/>
              </a:ext>
            </a:extLst>
          </p:cNvPr>
          <p:cNvCxnSpPr>
            <a:cxnSpLocks/>
          </p:cNvCxnSpPr>
          <p:nvPr/>
        </p:nvCxnSpPr>
        <p:spPr bwMode="auto">
          <a:xfrm flipV="1">
            <a:off x="545734" y="5338154"/>
            <a:ext cx="1500979" cy="121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3177E4-68BC-57BB-6408-FF7ED43BA787}"/>
              </a:ext>
            </a:extLst>
          </p:cNvPr>
          <p:cNvSpPr txBox="1"/>
          <p:nvPr/>
        </p:nvSpPr>
        <p:spPr>
          <a:xfrm>
            <a:off x="1993254" y="5085184"/>
            <a:ext cx="850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(T-T)</a:t>
            </a:r>
            <a:endParaRPr kumimoji="1" lang="ja-JP" altLang="en-US" b="0"/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802EA1A-3011-C355-F9D2-062C3C837261}"/>
              </a:ext>
            </a:extLst>
          </p:cNvPr>
          <p:cNvCxnSpPr>
            <a:cxnSpLocks/>
          </p:cNvCxnSpPr>
          <p:nvPr/>
        </p:nvCxnSpPr>
        <p:spPr bwMode="auto">
          <a:xfrm>
            <a:off x="3255726" y="4925179"/>
            <a:ext cx="1090363" cy="77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CD388C5-B73A-4F13-AB4F-0F7A8E055497}"/>
              </a:ext>
            </a:extLst>
          </p:cNvPr>
          <p:cNvSpPr txBox="1"/>
          <p:nvPr/>
        </p:nvSpPr>
        <p:spPr>
          <a:xfrm>
            <a:off x="4349467" y="4669299"/>
            <a:ext cx="850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(T-Z)</a:t>
            </a:r>
            <a:endParaRPr kumimoji="1" lang="ja-JP" altLang="en-US" b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61F44DE-FE6B-4187-B974-314B776D71D3}"/>
              </a:ext>
            </a:extLst>
          </p:cNvPr>
          <p:cNvSpPr txBox="1"/>
          <p:nvPr/>
        </p:nvSpPr>
        <p:spPr>
          <a:xfrm>
            <a:off x="5647801" y="5276457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 err="1"/>
              <a:t>succ</a:t>
            </a:r>
            <a:r>
              <a:rPr lang="en-US" altLang="ja-JP" b="0" dirty="0"/>
              <a:t> 0 : Nat</a:t>
            </a:r>
            <a:endParaRPr kumimoji="1" lang="ja-JP" altLang="en-US" b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848D763-DCCE-40A8-6F05-614384ACE745}"/>
              </a:ext>
            </a:extLst>
          </p:cNvPr>
          <p:cNvCxnSpPr>
            <a:cxnSpLocks/>
          </p:cNvCxnSpPr>
          <p:nvPr/>
        </p:nvCxnSpPr>
        <p:spPr bwMode="auto">
          <a:xfrm>
            <a:off x="5651765" y="5311472"/>
            <a:ext cx="1788514" cy="11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17870E-6455-7BE3-C51E-094E4729C3C5}"/>
              </a:ext>
            </a:extLst>
          </p:cNvPr>
          <p:cNvSpPr txBox="1"/>
          <p:nvPr/>
        </p:nvSpPr>
        <p:spPr>
          <a:xfrm>
            <a:off x="7453270" y="4989779"/>
            <a:ext cx="95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0" dirty="0"/>
              <a:t>(T-S)</a:t>
            </a:r>
            <a:endParaRPr kumimoji="1" lang="ja-JP" altLang="en-US" b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1E8848C-32B9-1E63-4A03-67837239F79F}"/>
              </a:ext>
            </a:extLst>
          </p:cNvPr>
          <p:cNvSpPr txBox="1"/>
          <p:nvPr/>
        </p:nvSpPr>
        <p:spPr>
          <a:xfrm>
            <a:off x="5987711" y="4897724"/>
            <a:ext cx="1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0" dirty="0"/>
              <a:t>0 : Nat</a:t>
            </a:r>
            <a:endParaRPr kumimoji="1" lang="ja-JP" altLang="en-US" b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7F55D7E1-D82F-A237-705F-101BA740DC76}"/>
              </a:ext>
            </a:extLst>
          </p:cNvPr>
          <p:cNvCxnSpPr>
            <a:cxnSpLocks/>
          </p:cNvCxnSpPr>
          <p:nvPr/>
        </p:nvCxnSpPr>
        <p:spPr bwMode="auto">
          <a:xfrm>
            <a:off x="5987711" y="4909016"/>
            <a:ext cx="1090363" cy="77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B32F2D4-4C38-68C7-120A-9A5DE6BB281F}"/>
              </a:ext>
            </a:extLst>
          </p:cNvPr>
          <p:cNvSpPr txBox="1"/>
          <p:nvPr/>
        </p:nvSpPr>
        <p:spPr>
          <a:xfrm>
            <a:off x="7081452" y="4653136"/>
            <a:ext cx="850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0" dirty="0"/>
              <a:t>(T-Z)</a:t>
            </a:r>
            <a:endParaRPr kumimoji="1" lang="ja-JP" altLang="en-US" b="0"/>
          </a:p>
        </p:txBody>
      </p:sp>
    </p:spTree>
    <p:extLst>
      <p:ext uri="{BB962C8B-B14F-4D97-AF65-F5344CB8AC3E}">
        <p14:creationId xmlns:p14="http://schemas.microsoft.com/office/powerpoint/2010/main" val="122960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153F9C-18FF-3F6D-1FE8-B2A5B92F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80" y="366374"/>
            <a:ext cx="7772400" cy="1143000"/>
          </a:xfrm>
        </p:spPr>
        <p:txBody>
          <a:bodyPr/>
          <a:lstStyle/>
          <a:p>
            <a:r>
              <a:rPr lang="en-US" altLang="ja-JP" dirty="0"/>
              <a:t>Exercise</a:t>
            </a:r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37171890-F9D3-5ADC-98B0-86CE32EF6F77}"/>
              </a:ext>
            </a:extLst>
          </p:cNvPr>
          <p:cNvCxnSpPr>
            <a:cxnSpLocks/>
            <a:endCxn id="15" idx="1"/>
          </p:cNvCxnSpPr>
          <p:nvPr/>
        </p:nvCxnSpPr>
        <p:spPr bwMode="auto">
          <a:xfrm flipV="1">
            <a:off x="107504" y="5946085"/>
            <a:ext cx="7831960" cy="332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13E6F4-4AFF-EEC7-33EB-BA22C576D7EA}"/>
              </a:ext>
            </a:extLst>
          </p:cNvPr>
          <p:cNvSpPr txBox="1"/>
          <p:nvPr/>
        </p:nvSpPr>
        <p:spPr>
          <a:xfrm>
            <a:off x="497324" y="189495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0" dirty="0"/>
              <a:t>Find a type </a:t>
            </a:r>
            <a:r>
              <a:rPr lang="en-US" altLang="ja-JP" b="0" i="1" dirty="0"/>
              <a:t>T</a:t>
            </a:r>
            <a:r>
              <a:rPr lang="en-US" altLang="ja-JP" b="0" dirty="0"/>
              <a:t> such that the following </a:t>
            </a:r>
            <a:r>
              <a:rPr kumimoji="1" lang="en-US" altLang="ja-JP" b="0" dirty="0"/>
              <a:t>type judgement holds.</a:t>
            </a:r>
          </a:p>
          <a:p>
            <a:r>
              <a:rPr lang="en-US" altLang="ja-JP" b="0" dirty="0"/>
              <a:t>         ∅ ├ (</a:t>
            </a:r>
            <a:r>
              <a:rPr kumimoji="1" lang="en-US" altLang="ja-JP" b="0" dirty="0"/>
              <a:t>(</a:t>
            </a:r>
            <a:r>
              <a:rPr kumimoji="1" lang="en-US" altLang="ja-JP" b="0" dirty="0" err="1"/>
              <a:t>λ</a:t>
            </a:r>
            <a:r>
              <a:rPr lang="en-US" altLang="ja-JP" b="0" dirty="0" err="1"/>
              <a:t>x</a:t>
            </a:r>
            <a:r>
              <a:rPr lang="en-US" altLang="ja-JP" b="0" dirty="0"/>
              <a:t>: Nat</a:t>
            </a:r>
            <a:r>
              <a:rPr kumimoji="1" lang="en-US" altLang="ja-JP" b="0" dirty="0"/>
              <a:t>. pred x</a:t>
            </a:r>
            <a:r>
              <a:rPr lang="en-US" altLang="ja-JP" b="0" dirty="0"/>
              <a:t>) (</a:t>
            </a:r>
            <a:r>
              <a:rPr lang="en-US" altLang="ja-JP" b="0" dirty="0" err="1"/>
              <a:t>succ</a:t>
            </a:r>
            <a:r>
              <a:rPr lang="en-US" altLang="ja-JP" b="0" dirty="0"/>
              <a:t> 0)) : </a:t>
            </a:r>
            <a:r>
              <a:rPr lang="en-US" altLang="ja-JP" b="0" i="1" dirty="0"/>
              <a:t>T</a:t>
            </a:r>
            <a:endParaRPr kumimoji="1" lang="en-US" altLang="ja-JP" b="0" i="1" dirty="0"/>
          </a:p>
          <a:p>
            <a:r>
              <a:rPr kumimoji="1" lang="en-US" altLang="ja-JP" b="0" dirty="0"/>
              <a:t>Then deri</a:t>
            </a:r>
            <a:r>
              <a:rPr lang="en-US" altLang="ja-JP" b="0" dirty="0"/>
              <a:t>ve the judgement by using the typing rules.</a:t>
            </a:r>
            <a:endParaRPr kumimoji="1" lang="ja-JP" altLang="en-US" b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D6908B-1C6C-1D62-3D37-BA2F090CC053}"/>
              </a:ext>
            </a:extLst>
          </p:cNvPr>
          <p:cNvSpPr txBox="1"/>
          <p:nvPr/>
        </p:nvSpPr>
        <p:spPr>
          <a:xfrm>
            <a:off x="1547664" y="5991671"/>
            <a:ext cx="50676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0" dirty="0"/>
              <a:t>∅ ├ (</a:t>
            </a:r>
            <a:r>
              <a:rPr kumimoji="1" lang="en-US" altLang="ja-JP" sz="2400" b="0" dirty="0"/>
              <a:t>(</a:t>
            </a:r>
            <a:r>
              <a:rPr kumimoji="1" lang="en-US" altLang="ja-JP" sz="2400" b="0" dirty="0" err="1"/>
              <a:t>λ</a:t>
            </a:r>
            <a:r>
              <a:rPr lang="en-US" altLang="ja-JP" sz="2400" b="0" dirty="0" err="1"/>
              <a:t>x</a:t>
            </a:r>
            <a:r>
              <a:rPr lang="en-US" altLang="ja-JP" sz="2400" b="0" dirty="0"/>
              <a:t>: Nat</a:t>
            </a:r>
            <a:r>
              <a:rPr kumimoji="1" lang="en-US" altLang="ja-JP" sz="2400" b="0" dirty="0"/>
              <a:t>. pred x</a:t>
            </a:r>
            <a:r>
              <a:rPr lang="en-US" altLang="ja-JP" sz="2400" b="0" dirty="0"/>
              <a:t>) (</a:t>
            </a:r>
            <a:r>
              <a:rPr lang="en-US" altLang="ja-JP" sz="2400" b="0" dirty="0" err="1"/>
              <a:t>succ</a:t>
            </a:r>
            <a:r>
              <a:rPr lang="en-US" altLang="ja-JP" sz="2400" b="0" dirty="0"/>
              <a:t> 0)) : Nat</a:t>
            </a:r>
            <a:endParaRPr kumimoji="1" lang="en-US" altLang="ja-JP" sz="2400" b="0" i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4992A6-F483-F1D5-8680-0A01EDA9DDE2}"/>
              </a:ext>
            </a:extLst>
          </p:cNvPr>
          <p:cNvSpPr txBox="1"/>
          <p:nvPr/>
        </p:nvSpPr>
        <p:spPr>
          <a:xfrm>
            <a:off x="107504" y="5490838"/>
            <a:ext cx="46085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0" dirty="0"/>
              <a:t>∅ ├ </a:t>
            </a:r>
            <a:r>
              <a:rPr kumimoji="1" lang="en-US" altLang="ja-JP" sz="2400" b="0" dirty="0"/>
              <a:t>(</a:t>
            </a:r>
            <a:r>
              <a:rPr kumimoji="1" lang="en-US" altLang="ja-JP" sz="2400" b="0" dirty="0" err="1"/>
              <a:t>λ</a:t>
            </a:r>
            <a:r>
              <a:rPr lang="en-US" altLang="ja-JP" sz="2400" b="0" dirty="0" err="1"/>
              <a:t>x</a:t>
            </a:r>
            <a:r>
              <a:rPr lang="en-US" altLang="ja-JP" sz="2400" b="0" dirty="0"/>
              <a:t>: Nat</a:t>
            </a:r>
            <a:r>
              <a:rPr kumimoji="1" lang="en-US" altLang="ja-JP" sz="2400" b="0" dirty="0"/>
              <a:t>. pred x</a:t>
            </a:r>
            <a:r>
              <a:rPr lang="en-US" altLang="ja-JP" sz="2400" b="0" dirty="0"/>
              <a:t>) : Nat -&gt; Nat</a:t>
            </a:r>
            <a:endParaRPr kumimoji="1" lang="en-US" altLang="ja-JP" sz="2400" b="0" i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2C9D47-AA45-DE62-8F12-340238DA857E}"/>
              </a:ext>
            </a:extLst>
          </p:cNvPr>
          <p:cNvSpPr txBox="1"/>
          <p:nvPr/>
        </p:nvSpPr>
        <p:spPr>
          <a:xfrm>
            <a:off x="5618211" y="5457998"/>
            <a:ext cx="2520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0" dirty="0"/>
              <a:t>∅ ├ </a:t>
            </a:r>
            <a:r>
              <a:rPr lang="en-US" altLang="ja-JP" sz="2400" b="0" dirty="0" err="1"/>
              <a:t>succ</a:t>
            </a:r>
            <a:r>
              <a:rPr lang="en-US" altLang="ja-JP" sz="2400" b="0" dirty="0"/>
              <a:t> 0 : Nat</a:t>
            </a:r>
            <a:endParaRPr kumimoji="1" lang="en-US" altLang="ja-JP" sz="2400" b="0" i="1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6DFECA44-74B3-3807-7B8D-014316D5862F}"/>
              </a:ext>
            </a:extLst>
          </p:cNvPr>
          <p:cNvCxnSpPr>
            <a:cxnSpLocks/>
          </p:cNvCxnSpPr>
          <p:nvPr/>
        </p:nvCxnSpPr>
        <p:spPr bwMode="auto">
          <a:xfrm>
            <a:off x="177280" y="5453604"/>
            <a:ext cx="44667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DF85C4FB-618D-9DEC-ADF6-51CCD22EB229}"/>
              </a:ext>
            </a:extLst>
          </p:cNvPr>
          <p:cNvCxnSpPr>
            <a:cxnSpLocks/>
          </p:cNvCxnSpPr>
          <p:nvPr/>
        </p:nvCxnSpPr>
        <p:spPr bwMode="auto">
          <a:xfrm>
            <a:off x="5615979" y="5487615"/>
            <a:ext cx="230648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E04143A-C175-2A9D-B6B6-F47516A498DD}"/>
              </a:ext>
            </a:extLst>
          </p:cNvPr>
          <p:cNvSpPr txBox="1"/>
          <p:nvPr/>
        </p:nvSpPr>
        <p:spPr>
          <a:xfrm>
            <a:off x="7939464" y="5746030"/>
            <a:ext cx="1097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0" dirty="0"/>
              <a:t>(T-APP)</a:t>
            </a:r>
            <a:endParaRPr kumimoji="1" lang="ja-JP" altLang="en-US" sz="2000" b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7AE55B3-18F9-9BE4-825D-A36FDA43D429}"/>
              </a:ext>
            </a:extLst>
          </p:cNvPr>
          <p:cNvSpPr txBox="1"/>
          <p:nvPr/>
        </p:nvSpPr>
        <p:spPr>
          <a:xfrm>
            <a:off x="7922467" y="5241974"/>
            <a:ext cx="753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0" dirty="0"/>
              <a:t>(T-S)</a:t>
            </a:r>
            <a:endParaRPr kumimoji="1" lang="ja-JP" altLang="en-US" sz="2000" b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059E5A-16FE-5FCE-D67F-9CA28C82BA66}"/>
              </a:ext>
            </a:extLst>
          </p:cNvPr>
          <p:cNvSpPr txBox="1"/>
          <p:nvPr/>
        </p:nvSpPr>
        <p:spPr>
          <a:xfrm>
            <a:off x="5637804" y="4983048"/>
            <a:ext cx="1672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0" dirty="0"/>
              <a:t>∅ </a:t>
            </a:r>
            <a:r>
              <a:rPr lang="en-US" altLang="ja-JP" b="0" dirty="0"/>
              <a:t>├ 0 : Nat</a:t>
            </a:r>
            <a:endParaRPr kumimoji="1" lang="ja-JP" altLang="en-US" b="0" baseline="-2500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F2F2C8D9-AE0D-8584-1A9F-8C73CC60B63B}"/>
              </a:ext>
            </a:extLst>
          </p:cNvPr>
          <p:cNvCxnSpPr>
            <a:cxnSpLocks/>
          </p:cNvCxnSpPr>
          <p:nvPr/>
        </p:nvCxnSpPr>
        <p:spPr bwMode="auto">
          <a:xfrm flipV="1">
            <a:off x="5777281" y="5012666"/>
            <a:ext cx="1535008" cy="5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D127C72-C488-E5BB-6822-0FAC85C96815}"/>
              </a:ext>
            </a:extLst>
          </p:cNvPr>
          <p:cNvSpPr txBox="1"/>
          <p:nvPr/>
        </p:nvSpPr>
        <p:spPr>
          <a:xfrm>
            <a:off x="7287937" y="4767535"/>
            <a:ext cx="739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0" dirty="0"/>
              <a:t>(T-Z)</a:t>
            </a:r>
            <a:endParaRPr kumimoji="1" lang="ja-JP" altLang="en-US" sz="2000" b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C535F4C-13CF-55E7-1A14-B56A4EA46FA6}"/>
              </a:ext>
            </a:extLst>
          </p:cNvPr>
          <p:cNvSpPr txBox="1"/>
          <p:nvPr/>
        </p:nvSpPr>
        <p:spPr>
          <a:xfrm>
            <a:off x="467544" y="4926053"/>
            <a:ext cx="34839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0" dirty="0"/>
              <a:t>∅{</a:t>
            </a:r>
            <a:r>
              <a:rPr kumimoji="1" lang="en-US" altLang="ja-JP" sz="2400" b="0" dirty="0" err="1"/>
              <a:t>λ</a:t>
            </a:r>
            <a:r>
              <a:rPr lang="en-US" altLang="ja-JP" sz="2400" b="0" dirty="0" err="1"/>
              <a:t>x</a:t>
            </a:r>
            <a:r>
              <a:rPr lang="en-US" altLang="ja-JP" sz="2400" b="0" dirty="0"/>
              <a:t>: Nat}├ </a:t>
            </a:r>
            <a:r>
              <a:rPr kumimoji="1" lang="en-US" altLang="ja-JP" sz="2400" b="0" dirty="0"/>
              <a:t>pred x</a:t>
            </a:r>
            <a:r>
              <a:rPr lang="en-US" altLang="ja-JP" sz="2400" b="0" dirty="0"/>
              <a:t> : Nat</a:t>
            </a:r>
            <a:endParaRPr kumimoji="1" lang="en-US" altLang="ja-JP" sz="2400" b="0" i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8AEA4E7-A493-3ED6-D919-627BADCDEC45}"/>
              </a:ext>
            </a:extLst>
          </p:cNvPr>
          <p:cNvSpPr txBox="1"/>
          <p:nvPr/>
        </p:nvSpPr>
        <p:spPr>
          <a:xfrm>
            <a:off x="4629707" y="5254716"/>
            <a:ext cx="1005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0" dirty="0"/>
              <a:t>(T-ABS)</a:t>
            </a:r>
            <a:endParaRPr kumimoji="1" lang="ja-JP" altLang="en-US" sz="1800" b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508AEBE-C745-7695-B232-4CE28F5E4644}"/>
              </a:ext>
            </a:extLst>
          </p:cNvPr>
          <p:cNvCxnSpPr>
            <a:cxnSpLocks/>
          </p:cNvCxnSpPr>
          <p:nvPr/>
        </p:nvCxnSpPr>
        <p:spPr bwMode="auto">
          <a:xfrm>
            <a:off x="467544" y="4926053"/>
            <a:ext cx="349678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B32132-EA14-1F66-6351-61F81637A945}"/>
              </a:ext>
            </a:extLst>
          </p:cNvPr>
          <p:cNvSpPr txBox="1"/>
          <p:nvPr/>
        </p:nvSpPr>
        <p:spPr>
          <a:xfrm>
            <a:off x="3964325" y="4724366"/>
            <a:ext cx="697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b="0" dirty="0"/>
              <a:t>(T-P)</a:t>
            </a:r>
            <a:endParaRPr kumimoji="1" lang="ja-JP" altLang="en-US" sz="1800" b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7D5B559-6A71-B3F8-4664-7CE369E314A8}"/>
              </a:ext>
            </a:extLst>
          </p:cNvPr>
          <p:cNvSpPr txBox="1"/>
          <p:nvPr/>
        </p:nvSpPr>
        <p:spPr>
          <a:xfrm>
            <a:off x="899590" y="4437112"/>
            <a:ext cx="27363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400" b="0" dirty="0"/>
              <a:t>∅{x: Nat}├ </a:t>
            </a:r>
            <a:r>
              <a:rPr kumimoji="1" lang="en-US" altLang="ja-JP" sz="2400" b="0" dirty="0"/>
              <a:t>x</a:t>
            </a:r>
            <a:r>
              <a:rPr lang="en-US" altLang="ja-JP" sz="2400" b="0" dirty="0"/>
              <a:t> : Nat</a:t>
            </a:r>
            <a:endParaRPr kumimoji="1" lang="en-US" altLang="ja-JP" sz="2400" b="0" i="1" dirty="0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E10D5C3-95D7-095C-4A91-E3AAB137C1F0}"/>
              </a:ext>
            </a:extLst>
          </p:cNvPr>
          <p:cNvCxnSpPr>
            <a:cxnSpLocks/>
          </p:cNvCxnSpPr>
          <p:nvPr/>
        </p:nvCxnSpPr>
        <p:spPr bwMode="auto">
          <a:xfrm>
            <a:off x="899590" y="4420905"/>
            <a:ext cx="27363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BC9CEC6-E381-2BF5-10CF-DFD1AEDA8EA8}"/>
              </a:ext>
            </a:extLst>
          </p:cNvPr>
          <p:cNvSpPr txBox="1"/>
          <p:nvPr/>
        </p:nvSpPr>
        <p:spPr>
          <a:xfrm>
            <a:off x="3635896" y="4167670"/>
            <a:ext cx="1092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0" dirty="0"/>
              <a:t>(T-VAR)</a:t>
            </a:r>
            <a:endParaRPr kumimoji="1" lang="ja-JP" altLang="en-US" sz="2000" b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B219662-0FE2-61D0-616E-86037D98560E}"/>
              </a:ext>
            </a:extLst>
          </p:cNvPr>
          <p:cNvSpPr txBox="1"/>
          <p:nvPr/>
        </p:nvSpPr>
        <p:spPr>
          <a:xfrm>
            <a:off x="1187624" y="3975447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0" dirty="0"/>
              <a:t>x: Nat</a:t>
            </a:r>
            <a:r>
              <a:rPr lang="en-US" altLang="ja-JP" b="0" i="1" baseline="-25000" dirty="0"/>
              <a:t> </a:t>
            </a:r>
            <a:r>
              <a:rPr lang="en-US" altLang="ja-JP" b="0" baseline="-25000" dirty="0"/>
              <a:t> </a:t>
            </a:r>
            <a:r>
              <a:rPr lang="en-US" altLang="ja-JP" b="0" dirty="0"/>
              <a:t>∈</a:t>
            </a:r>
            <a:r>
              <a:rPr lang="en-US" altLang="ja-JP" b="0" baseline="-25000" dirty="0"/>
              <a:t> </a:t>
            </a:r>
            <a:r>
              <a:rPr lang="en-US" altLang="ja-JP" sz="2400" b="0" dirty="0"/>
              <a:t>∅{x: Nat}</a:t>
            </a:r>
            <a:endParaRPr kumimoji="1" lang="ja-JP" altLang="en-US" b="0"/>
          </a:p>
        </p:txBody>
      </p:sp>
    </p:spTree>
    <p:extLst>
      <p:ext uri="{BB962C8B-B14F-4D97-AF65-F5344CB8AC3E}">
        <p14:creationId xmlns:p14="http://schemas.microsoft.com/office/powerpoint/2010/main" val="1627933827"/>
      </p:ext>
    </p:extLst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290</Words>
  <Application>Microsoft Macintosh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Arial</vt:lpstr>
      <vt:lpstr>新しいプレゼンテーション</vt:lpstr>
      <vt:lpstr>Foundations for  programming languages  8: Types Answers of exercises</vt:lpstr>
      <vt:lpstr>Exercise</vt:lpstr>
      <vt:lpstr>Exercise</vt:lpstr>
      <vt:lpstr>Exercise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篠埜　功</cp:lastModifiedBy>
  <cp:revision>666</cp:revision>
  <dcterms:created xsi:type="dcterms:W3CDTF">2006-11-28T12:30:10Z</dcterms:created>
  <dcterms:modified xsi:type="dcterms:W3CDTF">2022-11-25T01:57:08Z</dcterms:modified>
</cp:coreProperties>
</file>