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34" r:id="rId2"/>
    <p:sldId id="333" r:id="rId3"/>
    <p:sldId id="314" r:id="rId4"/>
    <p:sldId id="335" r:id="rId5"/>
    <p:sldId id="336" r:id="rId6"/>
    <p:sldId id="337" r:id="rId7"/>
    <p:sldId id="338" r:id="rId8"/>
    <p:sldId id="339" r:id="rId9"/>
    <p:sldId id="340" r:id="rId10"/>
    <p:sldId id="341" r:id="rId11"/>
    <p:sldId id="342" r:id="rId12"/>
    <p:sldId id="344" r:id="rId13"/>
    <p:sldId id="343" r:id="rId14"/>
    <p:sldId id="347" r:id="rId15"/>
    <p:sldId id="345" r:id="rId16"/>
    <p:sldId id="346" r:id="rId17"/>
    <p:sldId id="350" r:id="rId18"/>
    <p:sldId id="351" r:id="rId19"/>
    <p:sldId id="348" r:id="rId20"/>
    <p:sldId id="354" r:id="rId21"/>
    <p:sldId id="353" r:id="rId22"/>
    <p:sldId id="349" r:id="rId23"/>
    <p:sldId id="355" r:id="rId24"/>
    <p:sldId id="356" r:id="rId25"/>
  </p:sldIdLst>
  <p:sldSz cx="9144000" cy="6858000" type="screen4x3"/>
  <p:notesSz cx="6858000" cy="9144000"/>
  <p:defaultTextStyle>
    <a:defPPr>
      <a:defRPr lang="ja-JP"/>
    </a:defPPr>
    <a:lvl1pPr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umimoji="1"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kumimoji="1"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kumimoji="1"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kumimoji="1"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kumimoji="1" sz="2400" b="1"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EF6"/>
    <a:srgbClr val="E2EBF6"/>
    <a:srgbClr val="5C9CEE"/>
    <a:srgbClr val="80B2F0"/>
    <a:srgbClr val="99C1F1"/>
    <a:srgbClr val="AACBF2"/>
    <a:srgbClr val="BDD4F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235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ea typeface="ＭＳ Ｐゴシック" pitchFamily="48" charset="-128"/>
                <a:cs typeface="+mn-cs"/>
              </a:defRPr>
            </a:lvl1pPr>
          </a:lstStyle>
          <a:p>
            <a:pPr>
              <a:defRPr/>
            </a:pPr>
            <a:endParaRPr lang="en-US" altLang="ja-JP"/>
          </a:p>
        </p:txBody>
      </p:sp>
      <p:sp>
        <p:nvSpPr>
          <p:cNvPr id="235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05F9D069-CD88-8640-BE5C-216841B4F4E8}" type="slidenum">
              <a:rPr lang="en-US" altLang="ja-JP"/>
              <a:pPr>
                <a:defRPr/>
              </a:pPr>
              <a:t>‹#›</a:t>
            </a:fld>
            <a:endParaRPr lang="en-US" altLang="ja-JP"/>
          </a:p>
        </p:txBody>
      </p:sp>
    </p:spTree>
    <p:extLst>
      <p:ext uri="{BB962C8B-B14F-4D97-AF65-F5344CB8AC3E}">
        <p14:creationId xmlns:p14="http://schemas.microsoft.com/office/powerpoint/2010/main" val="846989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122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ea typeface="ＭＳ Ｐゴシック" pitchFamily="48"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ea typeface="ＭＳ Ｐゴシック" pitchFamily="48" charset="-128"/>
                <a:cs typeface="+mn-cs"/>
              </a:defRPr>
            </a:lvl1pPr>
          </a:lstStyle>
          <a:p>
            <a:pPr>
              <a:defRPr/>
            </a:pPr>
            <a:endParaRPr lang="en-US" altLang="ja-JP"/>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96F7EE6E-7770-3549-B7A9-5386A1056E7F}" type="slidenum">
              <a:rPr lang="en-US" altLang="ja-JP"/>
              <a:pPr>
                <a:defRPr/>
              </a:pPr>
              <a:t>‹#›</a:t>
            </a:fld>
            <a:endParaRPr lang="en-US" altLang="ja-JP"/>
          </a:p>
        </p:txBody>
      </p:sp>
    </p:spTree>
    <p:extLst>
      <p:ext uri="{BB962C8B-B14F-4D97-AF65-F5344CB8AC3E}">
        <p14:creationId xmlns:p14="http://schemas.microsoft.com/office/powerpoint/2010/main" val="26151224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4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96F7EE6E-7770-3549-B7A9-5386A1056E7F}" type="slidenum">
              <a:rPr lang="en-US" altLang="ja-JP" smtClean="0"/>
              <a:pPr>
                <a:defRPr/>
              </a:pPr>
              <a:t>21</a:t>
            </a:fld>
            <a:endParaRPr lang="en-US" altLang="ja-JP"/>
          </a:p>
        </p:txBody>
      </p:sp>
    </p:spTree>
    <p:extLst>
      <p:ext uri="{BB962C8B-B14F-4D97-AF65-F5344CB8AC3E}">
        <p14:creationId xmlns:p14="http://schemas.microsoft.com/office/powerpoint/2010/main" val="245388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6222C7F-A399-024A-BF06-1B599EA4D9AA}" type="slidenum">
              <a:rPr lang="en-US" altLang="ja-JP"/>
              <a:pPr>
                <a:defRPr/>
              </a:pPr>
              <a:t>‹#›</a:t>
            </a:fld>
            <a:endParaRPr lang="en-US" altLang="ja-JP"/>
          </a:p>
        </p:txBody>
      </p:sp>
    </p:spTree>
    <p:extLst>
      <p:ext uri="{BB962C8B-B14F-4D97-AF65-F5344CB8AC3E}">
        <p14:creationId xmlns:p14="http://schemas.microsoft.com/office/powerpoint/2010/main" val="3979709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230E48-A18F-CF4E-AB9A-A2B5AF5F8D2C}" type="slidenum">
              <a:rPr lang="en-US" altLang="ja-JP"/>
              <a:pPr>
                <a:defRPr/>
              </a:pPr>
              <a:t>‹#›</a:t>
            </a:fld>
            <a:endParaRPr lang="en-US" altLang="ja-JP"/>
          </a:p>
        </p:txBody>
      </p:sp>
    </p:spTree>
    <p:extLst>
      <p:ext uri="{BB962C8B-B14F-4D97-AF65-F5344CB8AC3E}">
        <p14:creationId xmlns:p14="http://schemas.microsoft.com/office/powerpoint/2010/main" val="3031302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5B176BE-67CC-E948-BDBC-7B94108E3423}" type="slidenum">
              <a:rPr lang="en-US" altLang="ja-JP"/>
              <a:pPr>
                <a:defRPr/>
              </a:pPr>
              <a:t>‹#›</a:t>
            </a:fld>
            <a:endParaRPr lang="en-US" altLang="ja-JP"/>
          </a:p>
        </p:txBody>
      </p:sp>
    </p:spTree>
    <p:extLst>
      <p:ext uri="{BB962C8B-B14F-4D97-AF65-F5344CB8AC3E}">
        <p14:creationId xmlns:p14="http://schemas.microsoft.com/office/powerpoint/2010/main" val="268033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4C50E07-7D68-6640-8D85-7DF294A69FA3}" type="slidenum">
              <a:rPr lang="en-US" altLang="ja-JP"/>
              <a:pPr>
                <a:defRPr/>
              </a:pPr>
              <a:t>‹#›</a:t>
            </a:fld>
            <a:endParaRPr lang="en-US" altLang="ja-JP"/>
          </a:p>
        </p:txBody>
      </p:sp>
    </p:spTree>
    <p:extLst>
      <p:ext uri="{BB962C8B-B14F-4D97-AF65-F5344CB8AC3E}">
        <p14:creationId xmlns:p14="http://schemas.microsoft.com/office/powerpoint/2010/main" val="2419948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D57C9A-BF55-DD45-AA2F-033F03B98A5C}" type="slidenum">
              <a:rPr lang="en-US" altLang="ja-JP"/>
              <a:pPr>
                <a:defRPr/>
              </a:pPr>
              <a:t>‹#›</a:t>
            </a:fld>
            <a:endParaRPr lang="en-US" altLang="ja-JP"/>
          </a:p>
        </p:txBody>
      </p:sp>
    </p:spTree>
    <p:extLst>
      <p:ext uri="{BB962C8B-B14F-4D97-AF65-F5344CB8AC3E}">
        <p14:creationId xmlns:p14="http://schemas.microsoft.com/office/powerpoint/2010/main" val="293065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E4C315F-3551-FD41-BB02-F00612468E2C}" type="slidenum">
              <a:rPr lang="en-US" altLang="ja-JP"/>
              <a:pPr>
                <a:defRPr/>
              </a:pPr>
              <a:t>‹#›</a:t>
            </a:fld>
            <a:endParaRPr lang="en-US" altLang="ja-JP"/>
          </a:p>
        </p:txBody>
      </p:sp>
    </p:spTree>
    <p:extLst>
      <p:ext uri="{BB962C8B-B14F-4D97-AF65-F5344CB8AC3E}">
        <p14:creationId xmlns:p14="http://schemas.microsoft.com/office/powerpoint/2010/main" val="91359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E85F43C-8157-3A46-8C87-11351450953A}" type="slidenum">
              <a:rPr lang="en-US" altLang="ja-JP"/>
              <a:pPr>
                <a:defRPr/>
              </a:pPr>
              <a:t>‹#›</a:t>
            </a:fld>
            <a:endParaRPr lang="en-US" altLang="ja-JP"/>
          </a:p>
        </p:txBody>
      </p:sp>
    </p:spTree>
    <p:extLst>
      <p:ext uri="{BB962C8B-B14F-4D97-AF65-F5344CB8AC3E}">
        <p14:creationId xmlns:p14="http://schemas.microsoft.com/office/powerpoint/2010/main" val="122814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0E8C369-B94C-0445-8B61-F648EA68B8D2}" type="slidenum">
              <a:rPr lang="en-US" altLang="ja-JP"/>
              <a:pPr>
                <a:defRPr/>
              </a:pPr>
              <a:t>‹#›</a:t>
            </a:fld>
            <a:endParaRPr lang="en-US" altLang="ja-JP"/>
          </a:p>
        </p:txBody>
      </p:sp>
    </p:spTree>
    <p:extLst>
      <p:ext uri="{BB962C8B-B14F-4D97-AF65-F5344CB8AC3E}">
        <p14:creationId xmlns:p14="http://schemas.microsoft.com/office/powerpoint/2010/main" val="174829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230C0AF-47B0-9241-B864-A63CDEBE6801}" type="slidenum">
              <a:rPr lang="en-US" altLang="ja-JP"/>
              <a:pPr>
                <a:defRPr/>
              </a:pPr>
              <a:t>‹#›</a:t>
            </a:fld>
            <a:endParaRPr lang="en-US" altLang="ja-JP"/>
          </a:p>
        </p:txBody>
      </p:sp>
    </p:spTree>
    <p:extLst>
      <p:ext uri="{BB962C8B-B14F-4D97-AF65-F5344CB8AC3E}">
        <p14:creationId xmlns:p14="http://schemas.microsoft.com/office/powerpoint/2010/main" val="3255740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EBDD625-4659-7D44-B3FF-7877D9B8810F}" type="slidenum">
              <a:rPr lang="en-US" altLang="ja-JP"/>
              <a:pPr>
                <a:defRPr/>
              </a:pPr>
              <a:t>‹#›</a:t>
            </a:fld>
            <a:endParaRPr lang="en-US" altLang="ja-JP"/>
          </a:p>
        </p:txBody>
      </p:sp>
    </p:spTree>
    <p:extLst>
      <p:ext uri="{BB962C8B-B14F-4D97-AF65-F5344CB8AC3E}">
        <p14:creationId xmlns:p14="http://schemas.microsoft.com/office/powerpoint/2010/main" val="49413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C222A6B-ED3D-6044-8734-58F489842582}" type="slidenum">
              <a:rPr lang="en-US" altLang="ja-JP"/>
              <a:pPr>
                <a:defRPr/>
              </a:pPr>
              <a:t>‹#›</a:t>
            </a:fld>
            <a:endParaRPr lang="en-US" altLang="ja-JP"/>
          </a:p>
        </p:txBody>
      </p:sp>
    </p:spTree>
    <p:extLst>
      <p:ext uri="{BB962C8B-B14F-4D97-AF65-F5344CB8AC3E}">
        <p14:creationId xmlns:p14="http://schemas.microsoft.com/office/powerpoint/2010/main" val="149576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b="0">
                <a:ea typeface="ＭＳ Ｐゴシック" pitchFamily="48"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b="0">
                <a:ea typeface="ＭＳ Ｐゴシック" pitchFamily="48"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b="0"/>
            </a:lvl1pPr>
          </a:lstStyle>
          <a:p>
            <a:pPr>
              <a:defRPr/>
            </a:pPr>
            <a:fld id="{D2A029C3-9E57-3040-9544-B18292FF06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2pPr>
      <a:lvl3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3pPr>
      <a:lvl4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4pPr>
      <a:lvl5pPr algn="ctr" rtl="0" eaLnBrk="0" fontAlgn="base" hangingPunct="0">
        <a:spcBef>
          <a:spcPct val="0"/>
        </a:spcBef>
        <a:spcAft>
          <a:spcPct val="0"/>
        </a:spcAft>
        <a:defRPr kumimoji="1" sz="4400">
          <a:solidFill>
            <a:schemeClr val="tx2"/>
          </a:solidFill>
          <a:latin typeface="Arial" charset="0"/>
          <a:ea typeface="ＭＳ Ｐゴシック" pitchFamily="48" charset="-128"/>
          <a:cs typeface="ＭＳ Ｐゴシック" charset="0"/>
        </a:defRPr>
      </a:lvl5pPr>
      <a:lvl6pPr marL="457200" algn="ctr" rtl="0" fontAlgn="base">
        <a:spcBef>
          <a:spcPct val="0"/>
        </a:spcBef>
        <a:spcAft>
          <a:spcPct val="0"/>
        </a:spcAft>
        <a:defRPr kumimoji="1" sz="4400">
          <a:solidFill>
            <a:schemeClr val="tx2"/>
          </a:solidFill>
          <a:latin typeface="Arial" charset="0"/>
          <a:ea typeface="ＭＳ Ｐゴシック" pitchFamily="48" charset="-128"/>
        </a:defRPr>
      </a:lvl6pPr>
      <a:lvl7pPr marL="914400" algn="ctr" rtl="0" fontAlgn="base">
        <a:spcBef>
          <a:spcPct val="0"/>
        </a:spcBef>
        <a:spcAft>
          <a:spcPct val="0"/>
        </a:spcAft>
        <a:defRPr kumimoji="1" sz="4400">
          <a:solidFill>
            <a:schemeClr val="tx2"/>
          </a:solidFill>
          <a:latin typeface="Arial" charset="0"/>
          <a:ea typeface="ＭＳ Ｐゴシック" pitchFamily="48" charset="-128"/>
        </a:defRPr>
      </a:lvl7pPr>
      <a:lvl8pPr marL="1371600" algn="ctr" rtl="0" fontAlgn="base">
        <a:spcBef>
          <a:spcPct val="0"/>
        </a:spcBef>
        <a:spcAft>
          <a:spcPct val="0"/>
        </a:spcAft>
        <a:defRPr kumimoji="1" sz="4400">
          <a:solidFill>
            <a:schemeClr val="tx2"/>
          </a:solidFill>
          <a:latin typeface="Arial" charset="0"/>
          <a:ea typeface="ＭＳ Ｐゴシック" pitchFamily="48" charset="-128"/>
        </a:defRPr>
      </a:lvl8pPr>
      <a:lvl9pPr marL="1828800" algn="ctr" rtl="0" fontAlgn="base">
        <a:spcBef>
          <a:spcPct val="0"/>
        </a:spcBef>
        <a:spcAft>
          <a:spcPct val="0"/>
        </a:spcAft>
        <a:defRPr kumimoji="1" sz="4400">
          <a:solidFill>
            <a:schemeClr val="tx2"/>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a:t>Foundations for </a:t>
            </a:r>
            <a:br>
              <a:rPr lang="en-US" altLang="ja-JP" sz="3600" dirty="0"/>
            </a:br>
            <a:r>
              <a:rPr lang="en-US" altLang="ja-JP" sz="3600" dirty="0"/>
              <a:t>programming languages </a:t>
            </a:r>
            <a:br>
              <a:rPr lang="en-US" altLang="ja-JP" sz="3600" dirty="0"/>
            </a:br>
            <a:r>
              <a:rPr lang="en-US" altLang="ja-JP" sz="3600" dirty="0"/>
              <a:t>8: Types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a:t>Department of </a:t>
            </a:r>
          </a:p>
          <a:p>
            <a:pPr algn="ctr"/>
            <a:r>
              <a:rPr lang="en-US" altLang="ja-JP" sz="3200" b="0" dirty="0"/>
              <a:t>Computer </a:t>
            </a:r>
            <a:r>
              <a:rPr kumimoji="1" lang="en-US" altLang="ja-JP" sz="3200" b="0" dirty="0"/>
              <a:t>Science and </a:t>
            </a:r>
            <a:r>
              <a:rPr lang="en-US" altLang="ja-JP" sz="3200" b="0" dirty="0"/>
              <a:t>Engineering</a:t>
            </a:r>
            <a:r>
              <a:rPr kumimoji="1" lang="en-US" altLang="ja-JP" sz="3200" b="0" dirty="0"/>
              <a:t> </a:t>
            </a:r>
            <a:endParaRPr kumimoji="1" lang="ja-JP" altLang="en-US" sz="3200" b="0" dirty="0"/>
          </a:p>
        </p:txBody>
      </p:sp>
    </p:spTree>
    <p:extLst>
      <p:ext uri="{BB962C8B-B14F-4D97-AF65-F5344CB8AC3E}">
        <p14:creationId xmlns:p14="http://schemas.microsoft.com/office/powerpoint/2010/main" val="2237031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E3EA3-5FFC-AD07-D63C-8CD65D7DDFEC}"/>
              </a:ext>
            </a:extLst>
          </p:cNvPr>
          <p:cNvSpPr>
            <a:spLocks noGrp="1"/>
          </p:cNvSpPr>
          <p:nvPr>
            <p:ph type="title"/>
          </p:nvPr>
        </p:nvSpPr>
        <p:spPr/>
        <p:txBody>
          <a:bodyPr/>
          <a:lstStyle/>
          <a:p>
            <a:r>
              <a:rPr lang="en-US" altLang="ja-JP" dirty="0"/>
              <a:t>Exercise</a:t>
            </a:r>
            <a:endParaRPr kumimoji="1" lang="ja-JP" altLang="en-US"/>
          </a:p>
        </p:txBody>
      </p:sp>
      <p:sp>
        <p:nvSpPr>
          <p:cNvPr id="5" name="テキスト ボックス 4">
            <a:extLst>
              <a:ext uri="{FF2B5EF4-FFF2-40B4-BE49-F238E27FC236}">
                <a16:creationId xmlns:a16="http://schemas.microsoft.com/office/drawing/2014/main" id="{CFEC6559-9509-75A9-D145-3417B2D5CFED}"/>
              </a:ext>
            </a:extLst>
          </p:cNvPr>
          <p:cNvSpPr txBox="1"/>
          <p:nvPr/>
        </p:nvSpPr>
        <p:spPr>
          <a:xfrm>
            <a:off x="467544" y="1752600"/>
            <a:ext cx="8208912" cy="2246769"/>
          </a:xfrm>
          <a:prstGeom prst="rect">
            <a:avLst/>
          </a:prstGeom>
          <a:noFill/>
        </p:spPr>
        <p:txBody>
          <a:bodyPr wrap="square" rtlCol="0">
            <a:spAutoFit/>
          </a:bodyPr>
          <a:lstStyle/>
          <a:p>
            <a:r>
              <a:rPr lang="en-US" altLang="ja-JP" sz="2800" b="0" dirty="0"/>
              <a:t>Find a type </a:t>
            </a:r>
            <a:r>
              <a:rPr lang="en-US" altLang="ja-JP" sz="2800" b="0" i="1" dirty="0"/>
              <a:t>T</a:t>
            </a:r>
            <a:r>
              <a:rPr lang="en-US" altLang="ja-JP" sz="2800" b="0" dirty="0"/>
              <a:t> such that the following </a:t>
            </a:r>
            <a:r>
              <a:rPr kumimoji="1" lang="en-US" altLang="ja-JP" sz="2800" b="0" dirty="0"/>
              <a:t>type judgement holds.</a:t>
            </a:r>
          </a:p>
          <a:p>
            <a:r>
              <a:rPr lang="en-US" altLang="ja-JP" sz="2800" b="0" dirty="0"/>
              <a:t>       i</a:t>
            </a:r>
            <a:r>
              <a:rPr kumimoji="1" lang="en-US" altLang="ja-JP" sz="2800" b="0" dirty="0"/>
              <a:t>f </a:t>
            </a:r>
            <a:r>
              <a:rPr lang="en-US" altLang="ja-JP" sz="2800" b="0" dirty="0"/>
              <a:t>true</a:t>
            </a:r>
            <a:r>
              <a:rPr kumimoji="1" lang="en-US" altLang="ja-JP" sz="2800" b="0" dirty="0"/>
              <a:t> then pred 0 else </a:t>
            </a:r>
            <a:r>
              <a:rPr kumimoji="1" lang="en-US" altLang="ja-JP" sz="2800" b="0" dirty="0" err="1"/>
              <a:t>succ</a:t>
            </a:r>
            <a:r>
              <a:rPr kumimoji="1" lang="en-US" altLang="ja-JP" sz="2800" b="0" dirty="0"/>
              <a:t> 0: </a:t>
            </a:r>
            <a:r>
              <a:rPr kumimoji="1" lang="en-US" altLang="ja-JP" sz="2800" b="0" i="1" dirty="0"/>
              <a:t>T</a:t>
            </a:r>
          </a:p>
          <a:p>
            <a:r>
              <a:rPr kumimoji="1" lang="en-US" altLang="ja-JP" sz="2800" b="0" dirty="0"/>
              <a:t>Then deri</a:t>
            </a:r>
            <a:r>
              <a:rPr lang="en-US" altLang="ja-JP" sz="2800" b="0" dirty="0"/>
              <a:t>ve the judgement by using the typing rules.</a:t>
            </a:r>
            <a:endParaRPr kumimoji="1" lang="ja-JP" altLang="en-US" sz="2800" b="0"/>
          </a:p>
        </p:txBody>
      </p:sp>
      <p:sp>
        <p:nvSpPr>
          <p:cNvPr id="7" name="テキスト ボックス 6">
            <a:extLst>
              <a:ext uri="{FF2B5EF4-FFF2-40B4-BE49-F238E27FC236}">
                <a16:creationId xmlns:a16="http://schemas.microsoft.com/office/drawing/2014/main" id="{FF6F1101-86F1-6DB4-6C95-DFBC0C57AC51}"/>
              </a:ext>
            </a:extLst>
          </p:cNvPr>
          <p:cNvSpPr txBox="1"/>
          <p:nvPr/>
        </p:nvSpPr>
        <p:spPr>
          <a:xfrm>
            <a:off x="1403648" y="5127575"/>
            <a:ext cx="5184576" cy="461665"/>
          </a:xfrm>
          <a:prstGeom prst="rect">
            <a:avLst/>
          </a:prstGeom>
          <a:noFill/>
        </p:spPr>
        <p:txBody>
          <a:bodyPr wrap="square">
            <a:spAutoFit/>
          </a:bodyPr>
          <a:lstStyle/>
          <a:p>
            <a:r>
              <a:rPr lang="en-US" altLang="ja-JP" b="0" dirty="0"/>
              <a:t> i</a:t>
            </a:r>
            <a:r>
              <a:rPr kumimoji="1" lang="en-US" altLang="ja-JP" b="0" dirty="0"/>
              <a:t>f </a:t>
            </a:r>
            <a:r>
              <a:rPr lang="en-US" altLang="ja-JP" b="0" dirty="0"/>
              <a:t>true</a:t>
            </a:r>
            <a:r>
              <a:rPr kumimoji="1" lang="en-US" altLang="ja-JP" b="0" dirty="0"/>
              <a:t> then pred 0 else </a:t>
            </a:r>
            <a:r>
              <a:rPr kumimoji="1" lang="en-US" altLang="ja-JP" b="0" dirty="0" err="1"/>
              <a:t>succ</a:t>
            </a:r>
            <a:r>
              <a:rPr kumimoji="1" lang="en-US" altLang="ja-JP" b="0" dirty="0"/>
              <a:t> 0: </a:t>
            </a:r>
            <a:r>
              <a:rPr lang="en-US" altLang="ja-JP" b="0" dirty="0"/>
              <a:t>…</a:t>
            </a:r>
            <a:endParaRPr lang="ja-JP" altLang="en-US"/>
          </a:p>
        </p:txBody>
      </p:sp>
      <p:cxnSp>
        <p:nvCxnSpPr>
          <p:cNvPr id="8" name="直線コネクタ 7">
            <a:extLst>
              <a:ext uri="{FF2B5EF4-FFF2-40B4-BE49-F238E27FC236}">
                <a16:creationId xmlns:a16="http://schemas.microsoft.com/office/drawing/2014/main" id="{BABD05C5-A3E5-0DED-BCC1-60F46F8B023D}"/>
              </a:ext>
            </a:extLst>
          </p:cNvPr>
          <p:cNvCxnSpPr>
            <a:cxnSpLocks/>
          </p:cNvCxnSpPr>
          <p:nvPr/>
        </p:nvCxnSpPr>
        <p:spPr bwMode="auto">
          <a:xfrm>
            <a:off x="395536" y="5161604"/>
            <a:ext cx="753502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テキスト ボックス 8">
            <a:extLst>
              <a:ext uri="{FF2B5EF4-FFF2-40B4-BE49-F238E27FC236}">
                <a16:creationId xmlns:a16="http://schemas.microsoft.com/office/drawing/2014/main" id="{4420FD58-2390-C86F-4292-76552B795AD0}"/>
              </a:ext>
            </a:extLst>
          </p:cNvPr>
          <p:cNvSpPr txBox="1"/>
          <p:nvPr/>
        </p:nvSpPr>
        <p:spPr>
          <a:xfrm>
            <a:off x="7930559" y="4915963"/>
            <a:ext cx="935513" cy="461665"/>
          </a:xfrm>
          <a:prstGeom prst="rect">
            <a:avLst/>
          </a:prstGeom>
          <a:noFill/>
        </p:spPr>
        <p:txBody>
          <a:bodyPr wrap="none" rtlCol="0">
            <a:spAutoFit/>
          </a:bodyPr>
          <a:lstStyle/>
          <a:p>
            <a:r>
              <a:rPr lang="en-US" altLang="ja-JP" b="0" dirty="0"/>
              <a:t>(T-IF)</a:t>
            </a:r>
            <a:endParaRPr kumimoji="1" lang="ja-JP" altLang="en-US" b="0"/>
          </a:p>
        </p:txBody>
      </p:sp>
      <p:sp>
        <p:nvSpPr>
          <p:cNvPr id="3" name="テキスト ボックス 2">
            <a:extLst>
              <a:ext uri="{FF2B5EF4-FFF2-40B4-BE49-F238E27FC236}">
                <a16:creationId xmlns:a16="http://schemas.microsoft.com/office/drawing/2014/main" id="{EA0AB29C-A6E7-22DC-C136-235404B185ED}"/>
              </a:ext>
            </a:extLst>
          </p:cNvPr>
          <p:cNvSpPr txBox="1"/>
          <p:nvPr/>
        </p:nvSpPr>
        <p:spPr>
          <a:xfrm>
            <a:off x="3503493" y="4665910"/>
            <a:ext cx="492443" cy="461665"/>
          </a:xfrm>
          <a:prstGeom prst="rect">
            <a:avLst/>
          </a:prstGeom>
          <a:noFill/>
        </p:spPr>
        <p:txBody>
          <a:bodyPr wrap="none" rtlCol="0">
            <a:spAutoFit/>
          </a:bodyPr>
          <a:lstStyle/>
          <a:p>
            <a:r>
              <a:rPr lang="en-US" altLang="ja-JP" dirty="0"/>
              <a:t>…</a:t>
            </a:r>
            <a:endParaRPr kumimoji="1" lang="ja-JP" altLang="en-US"/>
          </a:p>
        </p:txBody>
      </p:sp>
    </p:spTree>
    <p:extLst>
      <p:ext uri="{BB962C8B-B14F-4D97-AF65-F5344CB8AC3E}">
        <p14:creationId xmlns:p14="http://schemas.microsoft.com/office/powerpoint/2010/main" val="1229608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0AD311-EC1C-4CCA-550F-87592C5ED474}"/>
              </a:ext>
            </a:extLst>
          </p:cNvPr>
          <p:cNvSpPr>
            <a:spLocks noGrp="1"/>
          </p:cNvSpPr>
          <p:nvPr>
            <p:ph type="title"/>
          </p:nvPr>
        </p:nvSpPr>
        <p:spPr/>
        <p:txBody>
          <a:bodyPr/>
          <a:lstStyle/>
          <a:p>
            <a:r>
              <a:rPr kumimoji="1" lang="en-US" altLang="ja-JP" dirty="0"/>
              <a:t>An example of type judgement that does not hold</a:t>
            </a:r>
            <a:endParaRPr kumimoji="1" lang="ja-JP" altLang="en-US"/>
          </a:p>
        </p:txBody>
      </p:sp>
      <p:sp>
        <p:nvSpPr>
          <p:cNvPr id="4" name="テキスト ボックス 3">
            <a:extLst>
              <a:ext uri="{FF2B5EF4-FFF2-40B4-BE49-F238E27FC236}">
                <a16:creationId xmlns:a16="http://schemas.microsoft.com/office/drawing/2014/main" id="{9622AEEA-77E0-FCD8-7376-A8583F9CEA0B}"/>
              </a:ext>
            </a:extLst>
          </p:cNvPr>
          <p:cNvSpPr txBox="1"/>
          <p:nvPr/>
        </p:nvSpPr>
        <p:spPr>
          <a:xfrm>
            <a:off x="467544" y="2084655"/>
            <a:ext cx="7500771" cy="1384995"/>
          </a:xfrm>
          <a:prstGeom prst="rect">
            <a:avLst/>
          </a:prstGeom>
          <a:noFill/>
        </p:spPr>
        <p:txBody>
          <a:bodyPr wrap="none" rtlCol="0">
            <a:spAutoFit/>
          </a:bodyPr>
          <a:lstStyle/>
          <a:p>
            <a:r>
              <a:rPr kumimoji="1" lang="en-US" altLang="ja-JP" sz="2800" b="0" dirty="0"/>
              <a:t>A </a:t>
            </a:r>
            <a:r>
              <a:rPr kumimoji="1" lang="en-US" altLang="ja-JP" sz="2800" b="0" i="1" dirty="0"/>
              <a:t>type judgement </a:t>
            </a:r>
          </a:p>
          <a:p>
            <a:r>
              <a:rPr lang="en-US" altLang="ja-JP" sz="2800" b="0" dirty="0"/>
              <a:t>   i</a:t>
            </a:r>
            <a:r>
              <a:rPr kumimoji="1" lang="en-US" altLang="ja-JP" sz="2800" b="0" dirty="0"/>
              <a:t>f </a:t>
            </a:r>
            <a:r>
              <a:rPr kumimoji="1" lang="en-US" altLang="ja-JP" sz="2800" b="0" dirty="0" err="1"/>
              <a:t>iszero</a:t>
            </a:r>
            <a:r>
              <a:rPr kumimoji="1" lang="en-US" altLang="ja-JP" sz="2800" b="0" dirty="0"/>
              <a:t> 0 then 0 else false: </a:t>
            </a:r>
            <a:r>
              <a:rPr kumimoji="1" lang="en-US" altLang="ja-JP" sz="2800" b="0" i="1" dirty="0"/>
              <a:t>T</a:t>
            </a:r>
            <a:endParaRPr kumimoji="1" lang="ja-JP" altLang="en-US" sz="2800" b="0" i="1"/>
          </a:p>
          <a:p>
            <a:r>
              <a:rPr lang="en-US" altLang="ja-JP" sz="2800" b="0" dirty="0"/>
              <a:t>does not hold for any </a:t>
            </a:r>
            <a:r>
              <a:rPr lang="en-US" altLang="ja-JP" sz="2800" b="0" i="1" dirty="0"/>
              <a:t>T </a:t>
            </a:r>
            <a:r>
              <a:rPr lang="en-US" altLang="ja-JP" sz="2800" b="0" dirty="0"/>
              <a:t>(either of Bool or Nat).</a:t>
            </a:r>
            <a:endParaRPr kumimoji="1" lang="ja-JP" altLang="en-US" sz="2800" b="0"/>
          </a:p>
        </p:txBody>
      </p:sp>
      <p:sp>
        <p:nvSpPr>
          <p:cNvPr id="5" name="テキスト ボックス 4">
            <a:extLst>
              <a:ext uri="{FF2B5EF4-FFF2-40B4-BE49-F238E27FC236}">
                <a16:creationId xmlns:a16="http://schemas.microsoft.com/office/drawing/2014/main" id="{CE7AD474-CEBA-17E6-2990-97314AB9666C}"/>
              </a:ext>
            </a:extLst>
          </p:cNvPr>
          <p:cNvSpPr txBox="1"/>
          <p:nvPr/>
        </p:nvSpPr>
        <p:spPr>
          <a:xfrm>
            <a:off x="1474567" y="4683858"/>
            <a:ext cx="5184576" cy="461665"/>
          </a:xfrm>
          <a:prstGeom prst="rect">
            <a:avLst/>
          </a:prstGeom>
          <a:noFill/>
        </p:spPr>
        <p:txBody>
          <a:bodyPr wrap="square">
            <a:spAutoFit/>
          </a:bodyPr>
          <a:lstStyle/>
          <a:p>
            <a:r>
              <a:rPr lang="en-US" altLang="ja-JP" b="0" dirty="0"/>
              <a:t> i</a:t>
            </a:r>
            <a:r>
              <a:rPr kumimoji="1" lang="en-US" altLang="ja-JP" b="0" dirty="0"/>
              <a:t>f </a:t>
            </a:r>
            <a:r>
              <a:rPr kumimoji="1" lang="en-US" altLang="ja-JP" b="0" dirty="0" err="1"/>
              <a:t>iszero</a:t>
            </a:r>
            <a:r>
              <a:rPr kumimoji="1" lang="en-US" altLang="ja-JP" b="0" dirty="0"/>
              <a:t> 0 then 0 else false : …</a:t>
            </a:r>
            <a:endParaRPr lang="ja-JP" altLang="en-US"/>
          </a:p>
        </p:txBody>
      </p:sp>
      <p:cxnSp>
        <p:nvCxnSpPr>
          <p:cNvPr id="6" name="直線コネクタ 5">
            <a:extLst>
              <a:ext uri="{FF2B5EF4-FFF2-40B4-BE49-F238E27FC236}">
                <a16:creationId xmlns:a16="http://schemas.microsoft.com/office/drawing/2014/main" id="{E790744A-F0A5-F825-21E2-9D099FB6CD4C}"/>
              </a:ext>
            </a:extLst>
          </p:cNvPr>
          <p:cNvCxnSpPr>
            <a:cxnSpLocks/>
          </p:cNvCxnSpPr>
          <p:nvPr/>
        </p:nvCxnSpPr>
        <p:spPr bwMode="auto">
          <a:xfrm>
            <a:off x="395536" y="4698068"/>
            <a:ext cx="753502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35538FF6-40B9-C538-6DC6-C89FD9E5B538}"/>
              </a:ext>
            </a:extLst>
          </p:cNvPr>
          <p:cNvSpPr txBox="1"/>
          <p:nvPr/>
        </p:nvSpPr>
        <p:spPr>
          <a:xfrm>
            <a:off x="7930559" y="4452427"/>
            <a:ext cx="935513" cy="461665"/>
          </a:xfrm>
          <a:prstGeom prst="rect">
            <a:avLst/>
          </a:prstGeom>
          <a:noFill/>
        </p:spPr>
        <p:txBody>
          <a:bodyPr wrap="none" rtlCol="0">
            <a:spAutoFit/>
          </a:bodyPr>
          <a:lstStyle/>
          <a:p>
            <a:r>
              <a:rPr lang="en-US" altLang="ja-JP" b="0" dirty="0"/>
              <a:t>(T-IF)</a:t>
            </a:r>
            <a:endParaRPr kumimoji="1" lang="ja-JP" altLang="en-US" b="0"/>
          </a:p>
        </p:txBody>
      </p:sp>
      <p:sp>
        <p:nvSpPr>
          <p:cNvPr id="8" name="テキスト ボックス 7">
            <a:extLst>
              <a:ext uri="{FF2B5EF4-FFF2-40B4-BE49-F238E27FC236}">
                <a16:creationId xmlns:a16="http://schemas.microsoft.com/office/drawing/2014/main" id="{94C5EA79-8345-5D54-BC43-0E215F2A9BAE}"/>
              </a:ext>
            </a:extLst>
          </p:cNvPr>
          <p:cNvSpPr txBox="1"/>
          <p:nvPr/>
        </p:nvSpPr>
        <p:spPr>
          <a:xfrm>
            <a:off x="464012" y="4219817"/>
            <a:ext cx="2135521" cy="461665"/>
          </a:xfrm>
          <a:prstGeom prst="rect">
            <a:avLst/>
          </a:prstGeom>
          <a:noFill/>
        </p:spPr>
        <p:txBody>
          <a:bodyPr wrap="none" rtlCol="0">
            <a:spAutoFit/>
          </a:bodyPr>
          <a:lstStyle/>
          <a:p>
            <a:r>
              <a:rPr lang="en-US" altLang="ja-JP" b="0" dirty="0" err="1"/>
              <a:t>iszero</a:t>
            </a:r>
            <a:r>
              <a:rPr lang="en-US" altLang="ja-JP" b="0" dirty="0"/>
              <a:t> 0 : Bool</a:t>
            </a:r>
            <a:endParaRPr kumimoji="1" lang="ja-JP" altLang="en-US" b="0"/>
          </a:p>
        </p:txBody>
      </p:sp>
      <p:sp>
        <p:nvSpPr>
          <p:cNvPr id="9" name="テキスト ボックス 8">
            <a:extLst>
              <a:ext uri="{FF2B5EF4-FFF2-40B4-BE49-F238E27FC236}">
                <a16:creationId xmlns:a16="http://schemas.microsoft.com/office/drawing/2014/main" id="{B255A29D-3506-F1C4-43A2-1A87993A3232}"/>
              </a:ext>
            </a:extLst>
          </p:cNvPr>
          <p:cNvSpPr txBox="1"/>
          <p:nvPr/>
        </p:nvSpPr>
        <p:spPr>
          <a:xfrm>
            <a:off x="3603693" y="4260531"/>
            <a:ext cx="1090363" cy="461665"/>
          </a:xfrm>
          <a:prstGeom prst="rect">
            <a:avLst/>
          </a:prstGeom>
          <a:noFill/>
        </p:spPr>
        <p:txBody>
          <a:bodyPr wrap="none" rtlCol="0">
            <a:spAutoFit/>
          </a:bodyPr>
          <a:lstStyle/>
          <a:p>
            <a:r>
              <a:rPr lang="en-US" altLang="ja-JP" b="0" dirty="0"/>
              <a:t>0 : </a:t>
            </a:r>
            <a:r>
              <a:rPr lang="en-US" altLang="ja-JP" b="0" dirty="0">
                <a:solidFill>
                  <a:srgbClr val="FF0000"/>
                </a:solidFill>
              </a:rPr>
              <a:t>Nat</a:t>
            </a:r>
            <a:endParaRPr kumimoji="1" lang="ja-JP" altLang="en-US" b="0">
              <a:solidFill>
                <a:srgbClr val="FF0000"/>
              </a:solidFill>
            </a:endParaRPr>
          </a:p>
        </p:txBody>
      </p:sp>
      <p:sp>
        <p:nvSpPr>
          <p:cNvPr id="10" name="テキスト ボックス 9">
            <a:extLst>
              <a:ext uri="{FF2B5EF4-FFF2-40B4-BE49-F238E27FC236}">
                <a16:creationId xmlns:a16="http://schemas.microsoft.com/office/drawing/2014/main" id="{26D1F9F4-389A-5BC9-AA7A-0D99E870AFFA}"/>
              </a:ext>
            </a:extLst>
          </p:cNvPr>
          <p:cNvSpPr txBox="1"/>
          <p:nvPr/>
        </p:nvSpPr>
        <p:spPr>
          <a:xfrm>
            <a:off x="5557602" y="4241269"/>
            <a:ext cx="1707519" cy="461665"/>
          </a:xfrm>
          <a:prstGeom prst="rect">
            <a:avLst/>
          </a:prstGeom>
          <a:noFill/>
        </p:spPr>
        <p:txBody>
          <a:bodyPr wrap="none" rtlCol="0">
            <a:spAutoFit/>
          </a:bodyPr>
          <a:lstStyle/>
          <a:p>
            <a:r>
              <a:rPr lang="en-US" altLang="ja-JP" b="0" dirty="0"/>
              <a:t>false : </a:t>
            </a:r>
            <a:r>
              <a:rPr lang="en-US" altLang="ja-JP" b="0" dirty="0">
                <a:solidFill>
                  <a:srgbClr val="FF0000"/>
                </a:solidFill>
              </a:rPr>
              <a:t>Bool</a:t>
            </a:r>
            <a:endParaRPr kumimoji="1" lang="ja-JP" altLang="en-US" b="0">
              <a:solidFill>
                <a:srgbClr val="FF0000"/>
              </a:solidFill>
            </a:endParaRPr>
          </a:p>
        </p:txBody>
      </p:sp>
      <p:cxnSp>
        <p:nvCxnSpPr>
          <p:cNvPr id="11" name="直線コネクタ 10">
            <a:extLst>
              <a:ext uri="{FF2B5EF4-FFF2-40B4-BE49-F238E27FC236}">
                <a16:creationId xmlns:a16="http://schemas.microsoft.com/office/drawing/2014/main" id="{A104A315-C00E-B5BF-2963-1E556E70E99B}"/>
              </a:ext>
            </a:extLst>
          </p:cNvPr>
          <p:cNvCxnSpPr>
            <a:cxnSpLocks/>
          </p:cNvCxnSpPr>
          <p:nvPr/>
        </p:nvCxnSpPr>
        <p:spPr bwMode="auto">
          <a:xfrm>
            <a:off x="3603693" y="4253833"/>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テキスト ボックス 11">
            <a:extLst>
              <a:ext uri="{FF2B5EF4-FFF2-40B4-BE49-F238E27FC236}">
                <a16:creationId xmlns:a16="http://schemas.microsoft.com/office/drawing/2014/main" id="{638E20E2-EFA8-6C37-B402-DEF2C4B76D1F}"/>
              </a:ext>
            </a:extLst>
          </p:cNvPr>
          <p:cNvSpPr txBox="1"/>
          <p:nvPr/>
        </p:nvSpPr>
        <p:spPr>
          <a:xfrm>
            <a:off x="4694056" y="4057033"/>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13" name="直線コネクタ 12">
            <a:extLst>
              <a:ext uri="{FF2B5EF4-FFF2-40B4-BE49-F238E27FC236}">
                <a16:creationId xmlns:a16="http://schemas.microsoft.com/office/drawing/2014/main" id="{3DE62F2F-619B-00C5-A352-3D8355AD30F0}"/>
              </a:ext>
            </a:extLst>
          </p:cNvPr>
          <p:cNvCxnSpPr>
            <a:cxnSpLocks/>
          </p:cNvCxnSpPr>
          <p:nvPr/>
        </p:nvCxnSpPr>
        <p:spPr bwMode="auto">
          <a:xfrm>
            <a:off x="5561566" y="4276284"/>
            <a:ext cx="1703555" cy="1158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テキスト ボックス 13">
            <a:extLst>
              <a:ext uri="{FF2B5EF4-FFF2-40B4-BE49-F238E27FC236}">
                <a16:creationId xmlns:a16="http://schemas.microsoft.com/office/drawing/2014/main" id="{7484EF7B-01D8-C606-F952-F6C55A2D58BD}"/>
              </a:ext>
            </a:extLst>
          </p:cNvPr>
          <p:cNvSpPr txBox="1"/>
          <p:nvPr/>
        </p:nvSpPr>
        <p:spPr>
          <a:xfrm>
            <a:off x="7363071" y="4026599"/>
            <a:ext cx="953345" cy="461665"/>
          </a:xfrm>
          <a:prstGeom prst="rect">
            <a:avLst/>
          </a:prstGeom>
          <a:noFill/>
        </p:spPr>
        <p:txBody>
          <a:bodyPr wrap="square" rtlCol="0">
            <a:spAutoFit/>
          </a:bodyPr>
          <a:lstStyle/>
          <a:p>
            <a:r>
              <a:rPr lang="en-US" altLang="ja-JP" b="0" dirty="0"/>
              <a:t>(T-F)</a:t>
            </a:r>
            <a:endParaRPr kumimoji="1" lang="ja-JP" altLang="en-US" b="0"/>
          </a:p>
        </p:txBody>
      </p:sp>
      <p:cxnSp>
        <p:nvCxnSpPr>
          <p:cNvPr id="16" name="直線コネクタ 15">
            <a:extLst>
              <a:ext uri="{FF2B5EF4-FFF2-40B4-BE49-F238E27FC236}">
                <a16:creationId xmlns:a16="http://schemas.microsoft.com/office/drawing/2014/main" id="{DBB0393E-FB86-AC55-4713-A274947A2D9B}"/>
              </a:ext>
            </a:extLst>
          </p:cNvPr>
          <p:cNvCxnSpPr>
            <a:cxnSpLocks/>
          </p:cNvCxnSpPr>
          <p:nvPr/>
        </p:nvCxnSpPr>
        <p:spPr bwMode="auto">
          <a:xfrm>
            <a:off x="465367" y="4266020"/>
            <a:ext cx="201840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テキスト ボックス 16">
            <a:extLst>
              <a:ext uri="{FF2B5EF4-FFF2-40B4-BE49-F238E27FC236}">
                <a16:creationId xmlns:a16="http://schemas.microsoft.com/office/drawing/2014/main" id="{7D403014-48A6-DC1D-2D89-300B40574C98}"/>
              </a:ext>
            </a:extLst>
          </p:cNvPr>
          <p:cNvSpPr txBox="1"/>
          <p:nvPr/>
        </p:nvSpPr>
        <p:spPr>
          <a:xfrm>
            <a:off x="2495199" y="4010943"/>
            <a:ext cx="1140697" cy="461665"/>
          </a:xfrm>
          <a:prstGeom prst="rect">
            <a:avLst/>
          </a:prstGeom>
          <a:noFill/>
        </p:spPr>
        <p:txBody>
          <a:bodyPr wrap="none" rtlCol="0">
            <a:spAutoFit/>
          </a:bodyPr>
          <a:lstStyle/>
          <a:p>
            <a:r>
              <a:rPr lang="en-US" altLang="ja-JP" b="0" dirty="0"/>
              <a:t>(T-ISZ)</a:t>
            </a:r>
            <a:endParaRPr kumimoji="1" lang="ja-JP" altLang="en-US" b="0"/>
          </a:p>
        </p:txBody>
      </p:sp>
      <p:sp>
        <p:nvSpPr>
          <p:cNvPr id="18" name="テキスト ボックス 17">
            <a:extLst>
              <a:ext uri="{FF2B5EF4-FFF2-40B4-BE49-F238E27FC236}">
                <a16:creationId xmlns:a16="http://schemas.microsoft.com/office/drawing/2014/main" id="{53AB97EB-9200-4F59-FCD9-7E23655DBFD5}"/>
              </a:ext>
            </a:extLst>
          </p:cNvPr>
          <p:cNvSpPr txBox="1"/>
          <p:nvPr/>
        </p:nvSpPr>
        <p:spPr>
          <a:xfrm>
            <a:off x="731482" y="3875693"/>
            <a:ext cx="1090363" cy="461665"/>
          </a:xfrm>
          <a:prstGeom prst="rect">
            <a:avLst/>
          </a:prstGeom>
          <a:noFill/>
        </p:spPr>
        <p:txBody>
          <a:bodyPr wrap="none" rtlCol="0">
            <a:spAutoFit/>
          </a:bodyPr>
          <a:lstStyle/>
          <a:p>
            <a:r>
              <a:rPr lang="en-US" altLang="ja-JP" b="0" dirty="0"/>
              <a:t>0 : Nat</a:t>
            </a:r>
            <a:endParaRPr kumimoji="1" lang="ja-JP" altLang="en-US" b="0"/>
          </a:p>
        </p:txBody>
      </p:sp>
      <p:cxnSp>
        <p:nvCxnSpPr>
          <p:cNvPr id="19" name="直線コネクタ 18">
            <a:extLst>
              <a:ext uri="{FF2B5EF4-FFF2-40B4-BE49-F238E27FC236}">
                <a16:creationId xmlns:a16="http://schemas.microsoft.com/office/drawing/2014/main" id="{766A3F75-2676-D613-6ABB-692B79341902}"/>
              </a:ext>
            </a:extLst>
          </p:cNvPr>
          <p:cNvCxnSpPr>
            <a:cxnSpLocks/>
          </p:cNvCxnSpPr>
          <p:nvPr/>
        </p:nvCxnSpPr>
        <p:spPr bwMode="auto">
          <a:xfrm>
            <a:off x="742572" y="3897723"/>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テキスト ボックス 19">
            <a:extLst>
              <a:ext uri="{FF2B5EF4-FFF2-40B4-BE49-F238E27FC236}">
                <a16:creationId xmlns:a16="http://schemas.microsoft.com/office/drawing/2014/main" id="{DC53C83C-5A75-28D0-B948-3EF821A26306}"/>
              </a:ext>
            </a:extLst>
          </p:cNvPr>
          <p:cNvSpPr txBox="1"/>
          <p:nvPr/>
        </p:nvSpPr>
        <p:spPr>
          <a:xfrm>
            <a:off x="1827944" y="3645024"/>
            <a:ext cx="850554" cy="461665"/>
          </a:xfrm>
          <a:prstGeom prst="rect">
            <a:avLst/>
          </a:prstGeom>
          <a:noFill/>
        </p:spPr>
        <p:txBody>
          <a:bodyPr wrap="none" rtlCol="0">
            <a:spAutoFit/>
          </a:bodyPr>
          <a:lstStyle/>
          <a:p>
            <a:r>
              <a:rPr lang="en-US" altLang="ja-JP" b="0" dirty="0"/>
              <a:t>(T-Z)</a:t>
            </a:r>
            <a:endParaRPr kumimoji="1" lang="ja-JP" altLang="en-US" b="0"/>
          </a:p>
        </p:txBody>
      </p:sp>
      <p:sp>
        <p:nvSpPr>
          <p:cNvPr id="24" name="テキスト ボックス 23">
            <a:extLst>
              <a:ext uri="{FF2B5EF4-FFF2-40B4-BE49-F238E27FC236}">
                <a16:creationId xmlns:a16="http://schemas.microsoft.com/office/drawing/2014/main" id="{A3B0D490-3A5C-ED9D-42F3-62B053174242}"/>
              </a:ext>
            </a:extLst>
          </p:cNvPr>
          <p:cNvSpPr txBox="1"/>
          <p:nvPr/>
        </p:nvSpPr>
        <p:spPr>
          <a:xfrm>
            <a:off x="649952" y="5391109"/>
            <a:ext cx="7630616" cy="1384995"/>
          </a:xfrm>
          <a:prstGeom prst="rect">
            <a:avLst/>
          </a:prstGeom>
          <a:noFill/>
          <a:ln>
            <a:solidFill>
              <a:schemeClr val="tx1"/>
            </a:solidFill>
          </a:ln>
        </p:spPr>
        <p:txBody>
          <a:bodyPr wrap="square" rtlCol="0">
            <a:spAutoFit/>
          </a:bodyPr>
          <a:lstStyle/>
          <a:p>
            <a:r>
              <a:rPr kumimoji="1" lang="en-US" altLang="ja-JP" sz="2800" b="0" dirty="0"/>
              <a:t>(T-IF) requires that the two types colored red are the same, but they are different. So (T-IF) can not be applied.</a:t>
            </a:r>
            <a:endParaRPr kumimoji="1" lang="ja-JP" altLang="en-US" sz="2800" b="0"/>
          </a:p>
        </p:txBody>
      </p:sp>
    </p:spTree>
    <p:extLst>
      <p:ext uri="{BB962C8B-B14F-4D97-AF65-F5344CB8AC3E}">
        <p14:creationId xmlns:p14="http://schemas.microsoft.com/office/powerpoint/2010/main" val="1245358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39F87B5-D8E7-233C-31C6-AAAEE8290DB3}"/>
              </a:ext>
            </a:extLst>
          </p:cNvPr>
          <p:cNvSpPr txBox="1"/>
          <p:nvPr/>
        </p:nvSpPr>
        <p:spPr>
          <a:xfrm>
            <a:off x="685800" y="2228671"/>
            <a:ext cx="7990656" cy="2677656"/>
          </a:xfrm>
          <a:prstGeom prst="rect">
            <a:avLst/>
          </a:prstGeom>
          <a:noFill/>
        </p:spPr>
        <p:txBody>
          <a:bodyPr wrap="square">
            <a:spAutoFit/>
          </a:bodyPr>
          <a:lstStyle/>
          <a:p>
            <a:r>
              <a:rPr lang="en-US" altLang="ja-JP" sz="2800" b="0" dirty="0"/>
              <a:t>Actually the term</a:t>
            </a:r>
          </a:p>
          <a:p>
            <a:r>
              <a:rPr lang="en-US" altLang="ja-JP" sz="2800" b="0" dirty="0"/>
              <a:t>       i</a:t>
            </a:r>
            <a:r>
              <a:rPr kumimoji="1" lang="en-US" altLang="ja-JP" sz="2800" b="0" dirty="0"/>
              <a:t>f </a:t>
            </a:r>
            <a:r>
              <a:rPr kumimoji="1" lang="en-US" altLang="ja-JP" sz="2800" b="0" dirty="0" err="1"/>
              <a:t>iszero</a:t>
            </a:r>
            <a:r>
              <a:rPr kumimoji="1" lang="en-US" altLang="ja-JP" sz="2800" b="0" dirty="0"/>
              <a:t> 0 then 0 else false</a:t>
            </a:r>
          </a:p>
          <a:p>
            <a:r>
              <a:rPr lang="en-US" altLang="ja-JP" sz="2800" b="0" dirty="0"/>
              <a:t>can be evaluated to 0 without causing any error, but we exclude this kind of terms to assure that type checked terms do not cause any error concerning types.</a:t>
            </a:r>
            <a:endParaRPr lang="ja-JP" altLang="en-US" sz="2800"/>
          </a:p>
        </p:txBody>
      </p:sp>
      <p:sp>
        <p:nvSpPr>
          <p:cNvPr id="6" name="タイトル 1">
            <a:extLst>
              <a:ext uri="{FF2B5EF4-FFF2-40B4-BE49-F238E27FC236}">
                <a16:creationId xmlns:a16="http://schemas.microsoft.com/office/drawing/2014/main" id="{06A468CD-D9BC-0520-35E1-537A45011330}"/>
              </a:ext>
            </a:extLst>
          </p:cNvPr>
          <p:cNvSpPr>
            <a:spLocks noGrp="1"/>
          </p:cNvSpPr>
          <p:nvPr>
            <p:ph type="title"/>
          </p:nvPr>
        </p:nvSpPr>
        <p:spPr/>
        <p:txBody>
          <a:bodyPr/>
          <a:lstStyle/>
          <a:p>
            <a:r>
              <a:rPr kumimoji="1" lang="en-US" altLang="ja-JP" dirty="0"/>
              <a:t>An example of type judgement that does not hold (Cont.)</a:t>
            </a:r>
            <a:endParaRPr kumimoji="1" lang="ja-JP" altLang="en-US"/>
          </a:p>
        </p:txBody>
      </p:sp>
    </p:spTree>
    <p:extLst>
      <p:ext uri="{BB962C8B-B14F-4D97-AF65-F5344CB8AC3E}">
        <p14:creationId xmlns:p14="http://schemas.microsoft.com/office/powerpoint/2010/main" val="1671527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91FD5B-BF85-FFB9-68B5-C0F87AECC702}"/>
              </a:ext>
            </a:extLst>
          </p:cNvPr>
          <p:cNvSpPr>
            <a:spLocks noGrp="1"/>
          </p:cNvSpPr>
          <p:nvPr>
            <p:ph type="title"/>
          </p:nvPr>
        </p:nvSpPr>
        <p:spPr/>
        <p:txBody>
          <a:bodyPr/>
          <a:lstStyle/>
          <a:p>
            <a:r>
              <a:rPr kumimoji="1" lang="en-US" altLang="ja-JP" dirty="0"/>
              <a:t>Properties of type systems</a:t>
            </a:r>
            <a:endParaRPr kumimoji="1" lang="ja-JP" altLang="en-US"/>
          </a:p>
        </p:txBody>
      </p:sp>
      <p:sp>
        <p:nvSpPr>
          <p:cNvPr id="3" name="コンテンツ プレースホルダー 2">
            <a:extLst>
              <a:ext uri="{FF2B5EF4-FFF2-40B4-BE49-F238E27FC236}">
                <a16:creationId xmlns:a16="http://schemas.microsoft.com/office/drawing/2014/main" id="{29CDC572-0C31-FB29-672A-FAE38AEC1623}"/>
              </a:ext>
            </a:extLst>
          </p:cNvPr>
          <p:cNvSpPr>
            <a:spLocks noGrp="1"/>
          </p:cNvSpPr>
          <p:nvPr>
            <p:ph idx="1"/>
          </p:nvPr>
        </p:nvSpPr>
        <p:spPr>
          <a:xfrm>
            <a:off x="525428" y="1760483"/>
            <a:ext cx="8093144" cy="2482240"/>
          </a:xfrm>
        </p:spPr>
        <p:txBody>
          <a:bodyPr/>
          <a:lstStyle/>
          <a:p>
            <a:r>
              <a:rPr kumimoji="1" lang="en-US" altLang="ja-JP" sz="2800" i="1" dirty="0"/>
              <a:t>Soundness</a:t>
            </a:r>
            <a:r>
              <a:rPr kumimoji="1" lang="en-US" altLang="ja-JP" sz="2800" dirty="0"/>
              <a:t> --- type checked programs do not cause any error concerning types at runtime.</a:t>
            </a:r>
          </a:p>
          <a:p>
            <a:r>
              <a:rPr lang="en-US" altLang="ja-JP" sz="2800" i="1" dirty="0"/>
              <a:t>Completeness</a:t>
            </a:r>
            <a:r>
              <a:rPr lang="en-US" altLang="ja-JP" sz="2800" dirty="0"/>
              <a:t> --- programs that do not cause any error concerning types at runtime are type checked.</a:t>
            </a:r>
          </a:p>
          <a:p>
            <a:pPr marL="0" indent="0">
              <a:buNone/>
            </a:pPr>
            <a:endParaRPr kumimoji="1" lang="ja-JP" altLang="en-US" sz="2800"/>
          </a:p>
        </p:txBody>
      </p:sp>
      <p:sp>
        <p:nvSpPr>
          <p:cNvPr id="4" name="テキスト ボックス 3">
            <a:extLst>
              <a:ext uri="{FF2B5EF4-FFF2-40B4-BE49-F238E27FC236}">
                <a16:creationId xmlns:a16="http://schemas.microsoft.com/office/drawing/2014/main" id="{7D44F2BD-C3D8-7610-C57E-46940BAA1FAA}"/>
              </a:ext>
            </a:extLst>
          </p:cNvPr>
          <p:cNvSpPr txBox="1"/>
          <p:nvPr/>
        </p:nvSpPr>
        <p:spPr>
          <a:xfrm>
            <a:off x="359024" y="4437112"/>
            <a:ext cx="8784976" cy="2308324"/>
          </a:xfrm>
          <a:prstGeom prst="rect">
            <a:avLst/>
          </a:prstGeom>
          <a:noFill/>
        </p:spPr>
        <p:txBody>
          <a:bodyPr wrap="square" rtlCol="0">
            <a:spAutoFit/>
          </a:bodyPr>
          <a:lstStyle/>
          <a:p>
            <a:r>
              <a:rPr lang="en-US" altLang="ja-JP" b="0" dirty="0"/>
              <a:t>W</a:t>
            </a:r>
            <a:r>
              <a:rPr kumimoji="1" lang="en-US" altLang="ja-JP" b="0" dirty="0"/>
              <a:t>e cannot get both of these two for </a:t>
            </a:r>
            <a:r>
              <a:rPr lang="en-US" altLang="ja-JP" b="0" i="1" dirty="0"/>
              <a:t>Turing complete </a:t>
            </a:r>
            <a:r>
              <a:rPr kumimoji="1" lang="en-US" altLang="ja-JP" b="0" dirty="0"/>
              <a:t>statically typed languages.</a:t>
            </a:r>
          </a:p>
          <a:p>
            <a:r>
              <a:rPr kumimoji="1" lang="en-US" altLang="ja-JP" b="0" dirty="0"/>
              <a:t>Soundness is much more important since it concerns security of the programs (</a:t>
            </a:r>
            <a:r>
              <a:rPr kumimoji="1" lang="en-US" altLang="ja-JP" b="0" i="1" dirty="0"/>
              <a:t>type safety</a:t>
            </a:r>
            <a:r>
              <a:rPr kumimoji="1" lang="en-US" altLang="ja-JP" b="0" dirty="0"/>
              <a:t>). So we abandon the completeness.</a:t>
            </a:r>
          </a:p>
          <a:p>
            <a:r>
              <a:rPr lang="en-US" altLang="ja-JP" b="0" dirty="0"/>
              <a:t>Type systems should be </a:t>
            </a:r>
            <a:r>
              <a:rPr lang="en-US" altLang="ja-JP" b="0" i="1" dirty="0"/>
              <a:t>conservative</a:t>
            </a:r>
            <a:r>
              <a:rPr lang="en-US" altLang="ja-JP" b="0" dirty="0"/>
              <a:t>. </a:t>
            </a:r>
            <a:endParaRPr kumimoji="1" lang="ja-JP" altLang="en-US" b="0"/>
          </a:p>
        </p:txBody>
      </p:sp>
    </p:spTree>
    <p:extLst>
      <p:ext uri="{BB962C8B-B14F-4D97-AF65-F5344CB8AC3E}">
        <p14:creationId xmlns:p14="http://schemas.microsoft.com/office/powerpoint/2010/main" val="3422516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AE61161-6522-0185-F9D5-E1D5BFDDE9FB}"/>
              </a:ext>
            </a:extLst>
          </p:cNvPr>
          <p:cNvSpPr>
            <a:spLocks noGrp="1"/>
          </p:cNvSpPr>
          <p:nvPr>
            <p:ph idx="1"/>
          </p:nvPr>
        </p:nvSpPr>
        <p:spPr>
          <a:xfrm>
            <a:off x="656808" y="2133600"/>
            <a:ext cx="8062664" cy="4607768"/>
          </a:xfrm>
        </p:spPr>
        <p:txBody>
          <a:bodyPr/>
          <a:lstStyle/>
          <a:p>
            <a:pPr marL="0" indent="0">
              <a:buNone/>
            </a:pPr>
            <a:r>
              <a:rPr lang="en-US" altLang="ja-JP" b="0" dirty="0"/>
              <a:t>The term</a:t>
            </a:r>
          </a:p>
          <a:p>
            <a:pPr marL="0" indent="0">
              <a:buNone/>
            </a:pPr>
            <a:r>
              <a:rPr lang="en-US" altLang="ja-JP" dirty="0"/>
              <a:t>      </a:t>
            </a:r>
            <a:r>
              <a:rPr lang="en-US" altLang="ja-JP" b="0" dirty="0"/>
              <a:t>i</a:t>
            </a:r>
            <a:r>
              <a:rPr kumimoji="1" lang="en-US" altLang="ja-JP" b="0" dirty="0"/>
              <a:t>f </a:t>
            </a:r>
            <a:r>
              <a:rPr kumimoji="1" lang="en-US" altLang="ja-JP" b="0" dirty="0" err="1"/>
              <a:t>iszero</a:t>
            </a:r>
            <a:r>
              <a:rPr kumimoji="1" lang="en-US" altLang="ja-JP" b="0" dirty="0"/>
              <a:t> 0 then 0 else false</a:t>
            </a:r>
          </a:p>
          <a:p>
            <a:pPr marL="0" indent="0">
              <a:buNone/>
            </a:pPr>
            <a:r>
              <a:rPr lang="en-US" altLang="ja-JP" dirty="0"/>
              <a:t>d</a:t>
            </a:r>
            <a:r>
              <a:rPr kumimoji="1" lang="en-US" altLang="ja-JP" dirty="0"/>
              <a:t>oes not go wrong but does not type check.</a:t>
            </a:r>
          </a:p>
          <a:p>
            <a:pPr marL="0" indent="0">
              <a:buNone/>
            </a:pPr>
            <a:r>
              <a:rPr kumimoji="1" lang="en-US" altLang="ja-JP" dirty="0"/>
              <a:t>If we’d like to write this kind of programs, we can use dynamically typed languages.</a:t>
            </a:r>
          </a:p>
          <a:p>
            <a:pPr marL="0" indent="0">
              <a:buNone/>
            </a:pPr>
            <a:r>
              <a:rPr lang="en-US" altLang="ja-JP" dirty="0"/>
              <a:t>In this sense, dynamically typed languages are more flexible than statically typed languages. </a:t>
            </a:r>
            <a:endParaRPr kumimoji="1" lang="ja-JP" altLang="en-US"/>
          </a:p>
        </p:txBody>
      </p:sp>
      <p:sp>
        <p:nvSpPr>
          <p:cNvPr id="6" name="タイトル 5">
            <a:extLst>
              <a:ext uri="{FF2B5EF4-FFF2-40B4-BE49-F238E27FC236}">
                <a16:creationId xmlns:a16="http://schemas.microsoft.com/office/drawing/2014/main" id="{39200B18-75A2-7BE1-AB05-2445D9E15B9D}"/>
              </a:ext>
            </a:extLst>
          </p:cNvPr>
          <p:cNvSpPr>
            <a:spLocks noGrp="1"/>
          </p:cNvSpPr>
          <p:nvPr>
            <p:ph type="title"/>
          </p:nvPr>
        </p:nvSpPr>
        <p:spPr/>
        <p:txBody>
          <a:bodyPr/>
          <a:lstStyle/>
          <a:p>
            <a:r>
              <a:rPr kumimoji="1" lang="en-US" altLang="ja-JP" dirty="0"/>
              <a:t>Properties of type systems (Cont.)</a:t>
            </a:r>
            <a:endParaRPr lang="ja-JP" altLang="en-US"/>
          </a:p>
        </p:txBody>
      </p:sp>
    </p:spTree>
    <p:extLst>
      <p:ext uri="{BB962C8B-B14F-4D97-AF65-F5344CB8AC3E}">
        <p14:creationId xmlns:p14="http://schemas.microsoft.com/office/powerpoint/2010/main" val="2614716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56FF25-F724-8C89-AC97-5C1824AA822F}"/>
              </a:ext>
            </a:extLst>
          </p:cNvPr>
          <p:cNvSpPr>
            <a:spLocks noGrp="1"/>
          </p:cNvSpPr>
          <p:nvPr>
            <p:ph type="title"/>
          </p:nvPr>
        </p:nvSpPr>
        <p:spPr/>
        <p:txBody>
          <a:bodyPr/>
          <a:lstStyle/>
          <a:p>
            <a:r>
              <a:rPr kumimoji="1" lang="en-US" altLang="ja-JP" dirty="0"/>
              <a:t>Soundness</a:t>
            </a:r>
            <a:endParaRPr kumimoji="1" lang="ja-JP" altLang="en-US"/>
          </a:p>
        </p:txBody>
      </p:sp>
      <p:sp>
        <p:nvSpPr>
          <p:cNvPr id="3" name="コンテンツ プレースホルダー 2">
            <a:extLst>
              <a:ext uri="{FF2B5EF4-FFF2-40B4-BE49-F238E27FC236}">
                <a16:creationId xmlns:a16="http://schemas.microsoft.com/office/drawing/2014/main" id="{AFA631DD-5BA4-18D1-1DE5-DBBFFF66E266}"/>
              </a:ext>
            </a:extLst>
          </p:cNvPr>
          <p:cNvSpPr>
            <a:spLocks noGrp="1"/>
          </p:cNvSpPr>
          <p:nvPr>
            <p:ph idx="1"/>
          </p:nvPr>
        </p:nvSpPr>
        <p:spPr>
          <a:xfrm>
            <a:off x="517845" y="1966786"/>
            <a:ext cx="8108310" cy="2614342"/>
          </a:xfrm>
        </p:spPr>
        <p:txBody>
          <a:bodyPr/>
          <a:lstStyle/>
          <a:p>
            <a:pPr marL="0" indent="0">
              <a:buNone/>
            </a:pPr>
            <a:r>
              <a:rPr kumimoji="1" lang="en-US" altLang="ja-JP" dirty="0"/>
              <a:t>Soundness are divided into two</a:t>
            </a:r>
            <a:r>
              <a:rPr lang="en-US" altLang="ja-JP" dirty="0"/>
              <a:t> properties.</a:t>
            </a:r>
            <a:endParaRPr kumimoji="1" lang="en-US" altLang="ja-JP" dirty="0"/>
          </a:p>
          <a:p>
            <a:r>
              <a:rPr lang="en-US" altLang="ja-JP" i="1" dirty="0"/>
              <a:t>Progress</a:t>
            </a:r>
            <a:r>
              <a:rPr lang="en-US" altLang="ja-JP" dirty="0"/>
              <a:t>: If </a:t>
            </a:r>
            <a:r>
              <a:rPr lang="en-US" altLang="ja-JP" i="1" dirty="0"/>
              <a:t>t</a:t>
            </a:r>
            <a:r>
              <a:rPr lang="en-US" altLang="ja-JP" dirty="0"/>
              <a:t> : </a:t>
            </a:r>
            <a:r>
              <a:rPr lang="en-US" altLang="ja-JP" i="1" dirty="0"/>
              <a:t>T</a:t>
            </a:r>
            <a:r>
              <a:rPr lang="en-US" altLang="ja-JP" dirty="0"/>
              <a:t> then </a:t>
            </a:r>
            <a:r>
              <a:rPr lang="en-US" altLang="ja-JP" i="1" dirty="0"/>
              <a:t>t</a:t>
            </a:r>
            <a:r>
              <a:rPr lang="en-US" altLang="ja-JP" dirty="0"/>
              <a:t> is a value or </a:t>
            </a:r>
            <a:r>
              <a:rPr lang="en-US" altLang="ja-JP" i="1" dirty="0"/>
              <a:t>t</a:t>
            </a:r>
            <a:r>
              <a:rPr lang="en-US" altLang="ja-JP" dirty="0"/>
              <a:t> can be evaluated one step.</a:t>
            </a:r>
            <a:endParaRPr kumimoji="1" lang="en-US" altLang="ja-JP" dirty="0"/>
          </a:p>
          <a:p>
            <a:r>
              <a:rPr lang="en-US" altLang="ja-JP" i="1" dirty="0"/>
              <a:t>Preservation</a:t>
            </a:r>
            <a:r>
              <a:rPr lang="en-US" altLang="ja-JP" dirty="0"/>
              <a:t>: If </a:t>
            </a:r>
            <a:r>
              <a:rPr lang="en-US" altLang="ja-JP" i="1" dirty="0"/>
              <a:t>t</a:t>
            </a:r>
            <a:r>
              <a:rPr lang="en-US" altLang="ja-JP" dirty="0"/>
              <a:t> : </a:t>
            </a:r>
            <a:r>
              <a:rPr lang="en-US" altLang="ja-JP" i="1" dirty="0"/>
              <a:t>T</a:t>
            </a:r>
            <a:r>
              <a:rPr lang="en-US" altLang="ja-JP" dirty="0"/>
              <a:t> and </a:t>
            </a:r>
            <a:r>
              <a:rPr lang="en-US" altLang="ja-JP" i="1" dirty="0"/>
              <a:t>t</a:t>
            </a:r>
            <a:r>
              <a:rPr lang="en-US" altLang="ja-JP" dirty="0"/>
              <a:t> -&gt; </a:t>
            </a:r>
            <a:r>
              <a:rPr lang="en-US" altLang="ja-JP" i="1" dirty="0"/>
              <a:t>t’</a:t>
            </a:r>
            <a:r>
              <a:rPr lang="en-US" altLang="ja-JP" dirty="0"/>
              <a:t> then </a:t>
            </a:r>
            <a:r>
              <a:rPr lang="en-US" altLang="ja-JP" i="1" dirty="0"/>
              <a:t>t’</a:t>
            </a:r>
            <a:r>
              <a:rPr lang="en-US" altLang="ja-JP" dirty="0"/>
              <a:t> : </a:t>
            </a:r>
            <a:r>
              <a:rPr lang="en-US" altLang="ja-JP" i="1" dirty="0"/>
              <a:t>T.</a:t>
            </a:r>
            <a:endParaRPr kumimoji="1" lang="en-US" altLang="ja-JP" i="1" dirty="0"/>
          </a:p>
          <a:p>
            <a:endParaRPr kumimoji="1" lang="ja-JP" altLang="en-US"/>
          </a:p>
        </p:txBody>
      </p:sp>
      <p:sp>
        <p:nvSpPr>
          <p:cNvPr id="4" name="テキスト ボックス 3">
            <a:extLst>
              <a:ext uri="{FF2B5EF4-FFF2-40B4-BE49-F238E27FC236}">
                <a16:creationId xmlns:a16="http://schemas.microsoft.com/office/drawing/2014/main" id="{AD0CE9AA-AA0B-2285-D97D-86013D058A38}"/>
              </a:ext>
            </a:extLst>
          </p:cNvPr>
          <p:cNvSpPr txBox="1"/>
          <p:nvPr/>
        </p:nvSpPr>
        <p:spPr>
          <a:xfrm>
            <a:off x="704816" y="5013176"/>
            <a:ext cx="8259672" cy="1200329"/>
          </a:xfrm>
          <a:prstGeom prst="rect">
            <a:avLst/>
          </a:prstGeom>
          <a:noFill/>
        </p:spPr>
        <p:txBody>
          <a:bodyPr wrap="square" rtlCol="0">
            <a:spAutoFit/>
          </a:bodyPr>
          <a:lstStyle/>
          <a:p>
            <a:r>
              <a:rPr kumimoji="1" lang="en-US" altLang="ja-JP" b="0" dirty="0"/>
              <a:t>These two can be proved by induction on the derivation trees of type judgements, but we omit it.</a:t>
            </a:r>
          </a:p>
          <a:p>
            <a:r>
              <a:rPr lang="en-US" altLang="ja-JP" b="0" dirty="0"/>
              <a:t>(Inductive proofs are outside the scope of this class.)</a:t>
            </a:r>
            <a:endParaRPr kumimoji="1" lang="ja-JP" altLang="en-US" b="0"/>
          </a:p>
        </p:txBody>
      </p:sp>
    </p:spTree>
    <p:extLst>
      <p:ext uri="{BB962C8B-B14F-4D97-AF65-F5344CB8AC3E}">
        <p14:creationId xmlns:p14="http://schemas.microsoft.com/office/powerpoint/2010/main" val="3022236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4DE440-E8A4-7772-DFDA-C8A319A27D8C}"/>
              </a:ext>
            </a:extLst>
          </p:cNvPr>
          <p:cNvSpPr>
            <a:spLocks noGrp="1"/>
          </p:cNvSpPr>
          <p:nvPr>
            <p:ph type="title"/>
          </p:nvPr>
        </p:nvSpPr>
        <p:spPr/>
        <p:txBody>
          <a:bodyPr/>
          <a:lstStyle/>
          <a:p>
            <a:r>
              <a:rPr kumimoji="1" lang="en-US" altLang="ja-JP" dirty="0"/>
              <a:t>Function types</a:t>
            </a:r>
            <a:endParaRPr kumimoji="1" lang="ja-JP" altLang="en-US"/>
          </a:p>
        </p:txBody>
      </p:sp>
      <p:sp>
        <p:nvSpPr>
          <p:cNvPr id="3" name="コンテンツ プレースホルダー 2">
            <a:extLst>
              <a:ext uri="{FF2B5EF4-FFF2-40B4-BE49-F238E27FC236}">
                <a16:creationId xmlns:a16="http://schemas.microsoft.com/office/drawing/2014/main" id="{B0585FA0-E85F-DF55-EEA3-0946147D1A30}"/>
              </a:ext>
            </a:extLst>
          </p:cNvPr>
          <p:cNvSpPr>
            <a:spLocks noGrp="1"/>
          </p:cNvSpPr>
          <p:nvPr>
            <p:ph idx="1"/>
          </p:nvPr>
        </p:nvSpPr>
        <p:spPr>
          <a:xfrm>
            <a:off x="685800" y="1981200"/>
            <a:ext cx="7772400" cy="943744"/>
          </a:xfrm>
        </p:spPr>
        <p:txBody>
          <a:bodyPr/>
          <a:lstStyle/>
          <a:p>
            <a:pPr marL="0" indent="0">
              <a:buNone/>
            </a:pPr>
            <a:r>
              <a:rPr kumimoji="1" lang="en-US" altLang="ja-JP" dirty="0"/>
              <a:t>We can consider </a:t>
            </a:r>
            <a:r>
              <a:rPr kumimoji="1" lang="en-US" altLang="ja-JP" i="1" dirty="0"/>
              <a:t>function types</a:t>
            </a:r>
            <a:r>
              <a:rPr kumimoji="1" lang="en-US" altLang="ja-JP" dirty="0"/>
              <a:t>, if the language has functions.</a:t>
            </a:r>
            <a:endParaRPr kumimoji="1" lang="ja-JP" altLang="en-US"/>
          </a:p>
        </p:txBody>
      </p:sp>
      <p:sp>
        <p:nvSpPr>
          <p:cNvPr id="4" name="テキスト ボックス 3">
            <a:extLst>
              <a:ext uri="{FF2B5EF4-FFF2-40B4-BE49-F238E27FC236}">
                <a16:creationId xmlns:a16="http://schemas.microsoft.com/office/drawing/2014/main" id="{B1117D74-CD24-BCF7-D7C6-D313404FD763}"/>
              </a:ext>
            </a:extLst>
          </p:cNvPr>
          <p:cNvSpPr txBox="1"/>
          <p:nvPr/>
        </p:nvSpPr>
        <p:spPr>
          <a:xfrm>
            <a:off x="1043608" y="3198167"/>
            <a:ext cx="4392549" cy="461665"/>
          </a:xfrm>
          <a:prstGeom prst="rect">
            <a:avLst/>
          </a:prstGeom>
          <a:noFill/>
        </p:spPr>
        <p:txBody>
          <a:bodyPr wrap="none" rtlCol="0">
            <a:spAutoFit/>
          </a:bodyPr>
          <a:lstStyle/>
          <a:p>
            <a:r>
              <a:rPr lang="en-US" altLang="ja-JP" b="0" dirty="0"/>
              <a:t>&lt;T&gt; ::= Bool | Nat | &lt;T&gt; -&gt; &lt;T&gt;</a:t>
            </a:r>
          </a:p>
        </p:txBody>
      </p:sp>
      <p:sp>
        <p:nvSpPr>
          <p:cNvPr id="5" name="コンテンツ プレースホルダー 2">
            <a:extLst>
              <a:ext uri="{FF2B5EF4-FFF2-40B4-BE49-F238E27FC236}">
                <a16:creationId xmlns:a16="http://schemas.microsoft.com/office/drawing/2014/main" id="{74302B29-458F-EA2B-E552-AF521A401C3E}"/>
              </a:ext>
            </a:extLst>
          </p:cNvPr>
          <p:cNvSpPr txBox="1">
            <a:spLocks/>
          </p:cNvSpPr>
          <p:nvPr/>
        </p:nvSpPr>
        <p:spPr bwMode="auto">
          <a:xfrm>
            <a:off x="685800" y="3706656"/>
            <a:ext cx="7772400" cy="9437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b="0" kern="0" dirty="0"/>
              <a:t>“-&gt;” is called a </a:t>
            </a:r>
            <a:r>
              <a:rPr lang="en-US" altLang="ja-JP" b="0" i="1" kern="0" dirty="0"/>
              <a:t>type constructor</a:t>
            </a:r>
            <a:r>
              <a:rPr lang="en-US" altLang="ja-JP" b="0" kern="0" dirty="0"/>
              <a:t>.</a:t>
            </a:r>
            <a:endParaRPr lang="ja-JP" altLang="en-US" b="0" kern="0"/>
          </a:p>
        </p:txBody>
      </p:sp>
      <p:sp>
        <p:nvSpPr>
          <p:cNvPr id="6" name="コンテンツ プレースホルダー 2">
            <a:extLst>
              <a:ext uri="{FF2B5EF4-FFF2-40B4-BE49-F238E27FC236}">
                <a16:creationId xmlns:a16="http://schemas.microsoft.com/office/drawing/2014/main" id="{AAB3F34D-B0EE-53AF-AF52-27566F415FF0}"/>
              </a:ext>
            </a:extLst>
          </p:cNvPr>
          <p:cNvSpPr txBox="1">
            <a:spLocks/>
          </p:cNvSpPr>
          <p:nvPr/>
        </p:nvSpPr>
        <p:spPr bwMode="auto">
          <a:xfrm>
            <a:off x="685800" y="4899456"/>
            <a:ext cx="7772400" cy="617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sz="2800" b="0" kern="0" dirty="0"/>
              <a:t>Examples of function types:</a:t>
            </a:r>
          </a:p>
        </p:txBody>
      </p:sp>
      <p:sp>
        <p:nvSpPr>
          <p:cNvPr id="8" name="テキスト ボックス 7">
            <a:extLst>
              <a:ext uri="{FF2B5EF4-FFF2-40B4-BE49-F238E27FC236}">
                <a16:creationId xmlns:a16="http://schemas.microsoft.com/office/drawing/2014/main" id="{0A67B25E-5E0E-819D-D7EB-4CF4351FCECE}"/>
              </a:ext>
            </a:extLst>
          </p:cNvPr>
          <p:cNvSpPr txBox="1"/>
          <p:nvPr/>
        </p:nvSpPr>
        <p:spPr>
          <a:xfrm>
            <a:off x="1151620" y="5528608"/>
            <a:ext cx="6840760" cy="830997"/>
          </a:xfrm>
          <a:prstGeom prst="rect">
            <a:avLst/>
          </a:prstGeom>
          <a:noFill/>
        </p:spPr>
        <p:txBody>
          <a:bodyPr wrap="square">
            <a:spAutoFit/>
          </a:bodyPr>
          <a:lstStyle/>
          <a:p>
            <a:pPr marL="0" indent="0">
              <a:buFontTx/>
              <a:buNone/>
            </a:pPr>
            <a:r>
              <a:rPr lang="en-US" altLang="ja-JP" sz="2400" b="0" kern="0" dirty="0"/>
              <a:t>Bool -&gt; Bool, Nat -&gt; Bool, (Bool -&gt; Bool) -&gt; Nat, ((Nat -&gt; Nat) -&gt; Bool) -&gt; (Nat -&gt; Nat), etc.</a:t>
            </a:r>
            <a:endParaRPr lang="ja-JP" altLang="en-US" sz="2400" b="0" kern="0"/>
          </a:p>
        </p:txBody>
      </p:sp>
    </p:spTree>
    <p:extLst>
      <p:ext uri="{BB962C8B-B14F-4D97-AF65-F5344CB8AC3E}">
        <p14:creationId xmlns:p14="http://schemas.microsoft.com/office/powerpoint/2010/main" val="38946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89518D-CFE6-AD5C-5B13-81484A6FA5E3}"/>
              </a:ext>
            </a:extLst>
          </p:cNvPr>
          <p:cNvSpPr>
            <a:spLocks noGrp="1"/>
          </p:cNvSpPr>
          <p:nvPr>
            <p:ph type="title"/>
          </p:nvPr>
        </p:nvSpPr>
        <p:spPr/>
        <p:txBody>
          <a:bodyPr/>
          <a:lstStyle/>
          <a:p>
            <a:r>
              <a:rPr kumimoji="1" lang="en-US" altLang="ja-JP" dirty="0"/>
              <a:t>A small functional language</a:t>
            </a:r>
            <a:br>
              <a:rPr kumimoji="1" lang="en-US" altLang="ja-JP" dirty="0"/>
            </a:br>
            <a:r>
              <a:rPr kumimoji="1" lang="en-US" altLang="ja-JP" dirty="0"/>
              <a:t>(lambda expressions)</a:t>
            </a:r>
            <a:endParaRPr kumimoji="1" lang="ja-JP" altLang="en-US"/>
          </a:p>
        </p:txBody>
      </p:sp>
      <p:sp>
        <p:nvSpPr>
          <p:cNvPr id="4" name="テキスト ボックス 3">
            <a:extLst>
              <a:ext uri="{FF2B5EF4-FFF2-40B4-BE49-F238E27FC236}">
                <a16:creationId xmlns:a16="http://schemas.microsoft.com/office/drawing/2014/main" id="{DB341DEF-E016-5C9C-FA38-3D942AE30DBA}"/>
              </a:ext>
            </a:extLst>
          </p:cNvPr>
          <p:cNvSpPr txBox="1"/>
          <p:nvPr/>
        </p:nvSpPr>
        <p:spPr>
          <a:xfrm>
            <a:off x="1043608" y="2132856"/>
            <a:ext cx="6904454" cy="1815882"/>
          </a:xfrm>
          <a:prstGeom prst="rect">
            <a:avLst/>
          </a:prstGeom>
          <a:noFill/>
        </p:spPr>
        <p:txBody>
          <a:bodyPr wrap="none" rtlCol="0">
            <a:spAutoFit/>
          </a:bodyPr>
          <a:lstStyle/>
          <a:p>
            <a:r>
              <a:rPr kumimoji="1" lang="en-US" altLang="ja-JP" sz="2800" b="0" dirty="0"/>
              <a:t>&lt;t&gt; ::= &lt;id</a:t>
            </a:r>
            <a:r>
              <a:rPr lang="en-US" altLang="ja-JP" sz="2800" b="0" dirty="0"/>
              <a:t>&gt;</a:t>
            </a:r>
            <a:r>
              <a:rPr kumimoji="1" lang="en-US" altLang="ja-JP" sz="2800" b="0" dirty="0"/>
              <a:t>                variables</a:t>
            </a:r>
          </a:p>
          <a:p>
            <a:r>
              <a:rPr lang="en-US" altLang="ja-JP" sz="2800" b="0" dirty="0"/>
              <a:t>         </a:t>
            </a:r>
            <a:r>
              <a:rPr kumimoji="1" lang="en-US" altLang="ja-JP" sz="2800" b="0" dirty="0"/>
              <a:t>| (</a:t>
            </a:r>
            <a:r>
              <a:rPr kumimoji="1" lang="en-US" altLang="ja-JP" sz="2800" b="0" dirty="0" err="1"/>
              <a:t>λ</a:t>
            </a:r>
            <a:r>
              <a:rPr kumimoji="1" lang="en-US" altLang="ja-JP" sz="2800" b="0" dirty="0"/>
              <a:t>&lt;id&gt;. &lt;t&gt;)     lambda abstractions</a:t>
            </a:r>
          </a:p>
          <a:p>
            <a:r>
              <a:rPr lang="en-US" altLang="ja-JP" sz="2800" b="0" dirty="0"/>
              <a:t>         </a:t>
            </a:r>
            <a:r>
              <a:rPr kumimoji="1" lang="en-US" altLang="ja-JP" sz="2800" b="0" dirty="0"/>
              <a:t>| (&lt;t&gt; &lt;t&gt;)          function applications</a:t>
            </a:r>
          </a:p>
          <a:p>
            <a:r>
              <a:rPr lang="en-US" altLang="ja-JP" sz="2800" b="0" dirty="0"/>
              <a:t>&lt;id&gt; ::= x | y | z | …</a:t>
            </a:r>
            <a:endParaRPr kumimoji="1" lang="ja-JP" altLang="en-US" sz="2800" b="0"/>
          </a:p>
        </p:txBody>
      </p:sp>
      <p:sp>
        <p:nvSpPr>
          <p:cNvPr id="5" name="テキスト ボックス 4">
            <a:extLst>
              <a:ext uri="{FF2B5EF4-FFF2-40B4-BE49-F238E27FC236}">
                <a16:creationId xmlns:a16="http://schemas.microsoft.com/office/drawing/2014/main" id="{DB85F0E9-1BA6-A78C-49B7-B9C91A13F8DC}"/>
              </a:ext>
            </a:extLst>
          </p:cNvPr>
          <p:cNvSpPr txBox="1"/>
          <p:nvPr/>
        </p:nvSpPr>
        <p:spPr>
          <a:xfrm>
            <a:off x="755576" y="4437112"/>
            <a:ext cx="6113725" cy="954107"/>
          </a:xfrm>
          <a:prstGeom prst="rect">
            <a:avLst/>
          </a:prstGeom>
          <a:noFill/>
        </p:spPr>
        <p:txBody>
          <a:bodyPr wrap="none" rtlCol="0">
            <a:spAutoFit/>
          </a:bodyPr>
          <a:lstStyle/>
          <a:p>
            <a:r>
              <a:rPr kumimoji="1" lang="en-US" altLang="ja-JP" sz="2800" b="0" dirty="0"/>
              <a:t>Examples:</a:t>
            </a:r>
          </a:p>
          <a:p>
            <a:r>
              <a:rPr lang="en-US" altLang="ja-JP" sz="2800" b="0" dirty="0"/>
              <a:t>   x, y, (</a:t>
            </a:r>
            <a:r>
              <a:rPr kumimoji="1" lang="en-US" altLang="ja-JP" sz="2800" b="0" dirty="0" err="1"/>
              <a:t>λx</a:t>
            </a:r>
            <a:r>
              <a:rPr kumimoji="1" lang="en-US" altLang="ja-JP" sz="2800" b="0" dirty="0"/>
              <a:t>. x), (x y), (</a:t>
            </a:r>
            <a:r>
              <a:rPr kumimoji="1" lang="en-US" altLang="ja-JP" sz="2800" b="0" dirty="0" err="1"/>
              <a:t>λ</a:t>
            </a:r>
            <a:r>
              <a:rPr lang="en-US" altLang="ja-JP" sz="2800" b="0" dirty="0" err="1"/>
              <a:t>x</a:t>
            </a:r>
            <a:r>
              <a:rPr lang="en-US" altLang="ja-JP" sz="2800" b="0" dirty="0"/>
              <a:t>. (</a:t>
            </a:r>
            <a:r>
              <a:rPr kumimoji="1" lang="en-US" altLang="ja-JP" sz="2800" b="0" dirty="0" err="1"/>
              <a:t>λ</a:t>
            </a:r>
            <a:r>
              <a:rPr lang="en-US" altLang="ja-JP" sz="2800" b="0" dirty="0" err="1"/>
              <a:t>y</a:t>
            </a:r>
            <a:r>
              <a:rPr lang="en-US" altLang="ja-JP" sz="2800" b="0" dirty="0"/>
              <a:t>. (x y))), …</a:t>
            </a:r>
            <a:endParaRPr kumimoji="1" lang="ja-JP" altLang="en-US" sz="2800" b="0"/>
          </a:p>
        </p:txBody>
      </p:sp>
    </p:spTree>
    <p:extLst>
      <p:ext uri="{BB962C8B-B14F-4D97-AF65-F5344CB8AC3E}">
        <p14:creationId xmlns:p14="http://schemas.microsoft.com/office/powerpoint/2010/main" val="2716634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728EB1-85E2-3E75-9186-833BF85CCCC6}"/>
              </a:ext>
            </a:extLst>
          </p:cNvPr>
          <p:cNvSpPr>
            <a:spLocks noGrp="1"/>
          </p:cNvSpPr>
          <p:nvPr>
            <p:ph type="title"/>
          </p:nvPr>
        </p:nvSpPr>
        <p:spPr>
          <a:xfrm>
            <a:off x="685800" y="332656"/>
            <a:ext cx="7772400" cy="1143000"/>
          </a:xfrm>
        </p:spPr>
        <p:txBody>
          <a:bodyPr/>
          <a:lstStyle/>
          <a:p>
            <a:r>
              <a:rPr kumimoji="1" lang="en-US" altLang="ja-JP" dirty="0"/>
              <a:t>Lambda abstractions</a:t>
            </a:r>
            <a:endParaRPr kumimoji="1" lang="ja-JP" altLang="en-US"/>
          </a:p>
        </p:txBody>
      </p:sp>
      <p:sp>
        <p:nvSpPr>
          <p:cNvPr id="4" name="テキスト ボックス 3">
            <a:extLst>
              <a:ext uri="{FF2B5EF4-FFF2-40B4-BE49-F238E27FC236}">
                <a16:creationId xmlns:a16="http://schemas.microsoft.com/office/drawing/2014/main" id="{D9543E05-2505-AEC5-0B5B-12D5DAD6D5F9}"/>
              </a:ext>
            </a:extLst>
          </p:cNvPr>
          <p:cNvSpPr txBox="1"/>
          <p:nvPr/>
        </p:nvSpPr>
        <p:spPr>
          <a:xfrm>
            <a:off x="656759" y="1639888"/>
            <a:ext cx="7515641" cy="1200329"/>
          </a:xfrm>
          <a:prstGeom prst="rect">
            <a:avLst/>
          </a:prstGeom>
          <a:noFill/>
        </p:spPr>
        <p:txBody>
          <a:bodyPr wrap="square" rtlCol="0">
            <a:spAutoFit/>
          </a:bodyPr>
          <a:lstStyle/>
          <a:p>
            <a:r>
              <a:rPr kumimoji="1" lang="en-US" altLang="ja-JP" sz="2400" b="0" dirty="0" err="1"/>
              <a:t>λ</a:t>
            </a:r>
            <a:r>
              <a:rPr kumimoji="1" lang="en-US" altLang="ja-JP" b="0" dirty="0"/>
              <a:t> abstractions were studied by Alonzo Church in the paper of </a:t>
            </a:r>
            <a:r>
              <a:rPr kumimoji="1" lang="en-US" altLang="ja-JP" b="0" i="1" dirty="0"/>
              <a:t>lambda calculus</a:t>
            </a:r>
            <a:r>
              <a:rPr lang="en-US" altLang="ja-JP" b="0" i="1" dirty="0"/>
              <a:t> </a:t>
            </a:r>
            <a:r>
              <a:rPr lang="en-US" altLang="ja-JP" b="0" dirty="0"/>
              <a:t>in 1936 to investigate what are computable functions. </a:t>
            </a:r>
          </a:p>
        </p:txBody>
      </p:sp>
      <p:sp>
        <p:nvSpPr>
          <p:cNvPr id="6" name="正方形/長方形 5">
            <a:extLst>
              <a:ext uri="{FF2B5EF4-FFF2-40B4-BE49-F238E27FC236}">
                <a16:creationId xmlns:a16="http://schemas.microsoft.com/office/drawing/2014/main" id="{227FB573-C8CA-909C-942D-8D49F2F3AB2D}"/>
              </a:ext>
            </a:extLst>
          </p:cNvPr>
          <p:cNvSpPr/>
          <p:nvPr/>
        </p:nvSpPr>
        <p:spPr>
          <a:xfrm>
            <a:off x="860848" y="5588259"/>
            <a:ext cx="7597352" cy="1015663"/>
          </a:xfrm>
          <a:prstGeom prst="rect">
            <a:avLst/>
          </a:prstGeom>
        </p:spPr>
        <p:txBody>
          <a:bodyPr wrap="square">
            <a:spAutoFit/>
          </a:bodyPr>
          <a:lstStyle/>
          <a:p>
            <a:r>
              <a:rPr lang="en-US" altLang="ja-JP" sz="2000" b="0" dirty="0"/>
              <a:t>Alonzo Church, </a:t>
            </a:r>
          </a:p>
          <a:p>
            <a:pPr>
              <a:buNone/>
            </a:pPr>
            <a:r>
              <a:rPr lang="en-US" altLang="ja-JP" sz="2000" b="0" dirty="0"/>
              <a:t>“An unsolvable problem of elementary number theory”,  </a:t>
            </a:r>
          </a:p>
          <a:p>
            <a:pPr>
              <a:buNone/>
            </a:pPr>
            <a:r>
              <a:rPr lang="en-US" altLang="ja-JP" sz="2000" b="0" i="1" dirty="0"/>
              <a:t>American Journal of Mathematics</a:t>
            </a:r>
            <a:r>
              <a:rPr lang="en-US" altLang="ja-JP" sz="2000" b="0" dirty="0"/>
              <a:t>, vol. 58 , pp. 345-363, 1936.</a:t>
            </a:r>
          </a:p>
        </p:txBody>
      </p:sp>
      <p:sp>
        <p:nvSpPr>
          <p:cNvPr id="7" name="テキスト ボックス 6">
            <a:extLst>
              <a:ext uri="{FF2B5EF4-FFF2-40B4-BE49-F238E27FC236}">
                <a16:creationId xmlns:a16="http://schemas.microsoft.com/office/drawing/2014/main" id="{B4C21D1A-360F-8517-8740-7D7785D53FEE}"/>
              </a:ext>
            </a:extLst>
          </p:cNvPr>
          <p:cNvSpPr txBox="1"/>
          <p:nvPr/>
        </p:nvSpPr>
        <p:spPr>
          <a:xfrm>
            <a:off x="575049" y="2840217"/>
            <a:ext cx="8389440" cy="2677656"/>
          </a:xfrm>
          <a:prstGeom prst="rect">
            <a:avLst/>
          </a:prstGeom>
          <a:noFill/>
        </p:spPr>
        <p:txBody>
          <a:bodyPr wrap="square" rtlCol="0">
            <a:spAutoFit/>
          </a:bodyPr>
          <a:lstStyle/>
          <a:p>
            <a:r>
              <a:rPr kumimoji="1" lang="en-US" altLang="ja-JP" b="0" dirty="0"/>
              <a:t>Intuitively,</a:t>
            </a:r>
            <a:r>
              <a:rPr lang="en-US" altLang="ja-JP" sz="2400" b="0" dirty="0"/>
              <a:t> (</a:t>
            </a:r>
            <a:r>
              <a:rPr kumimoji="1" lang="en-US" altLang="ja-JP" sz="2400" b="0" dirty="0" err="1"/>
              <a:t>λx</a:t>
            </a:r>
            <a:r>
              <a:rPr kumimoji="1" lang="en-US" altLang="ja-JP" sz="2400" b="0" dirty="0"/>
              <a:t>. x) represents a function that takes x and returns x.</a:t>
            </a:r>
            <a:r>
              <a:rPr kumimoji="1" lang="en-US" altLang="ja-JP" b="0" dirty="0"/>
              <a:t> </a:t>
            </a:r>
            <a:r>
              <a:rPr lang="en-US" altLang="ja-JP" b="0" dirty="0"/>
              <a:t>In mathematics, g(x) = x and g(y) = y define the same function on, e.g.,  real numbers, which is described as (</a:t>
            </a:r>
            <a:r>
              <a:rPr kumimoji="1" lang="en-US" altLang="ja-JP" sz="2400" b="0" dirty="0" err="1"/>
              <a:t>λx</a:t>
            </a:r>
            <a:r>
              <a:rPr kumimoji="1" lang="en-US" altLang="ja-JP" sz="2400" b="0" dirty="0"/>
              <a:t>. x).</a:t>
            </a:r>
          </a:p>
          <a:p>
            <a:r>
              <a:rPr lang="en-US" altLang="ja-JP" b="0" dirty="0"/>
              <a:t>Nowadays </a:t>
            </a:r>
            <a:r>
              <a:rPr kumimoji="1" lang="en-US" altLang="ja-JP" sz="2400" b="0" dirty="0" err="1"/>
              <a:t>λ</a:t>
            </a:r>
            <a:r>
              <a:rPr kumimoji="1" lang="en-US" altLang="ja-JP" sz="2400" b="0" dirty="0"/>
              <a:t> </a:t>
            </a:r>
            <a:r>
              <a:rPr lang="en-US" altLang="ja-JP" b="0" dirty="0"/>
              <a:t>abstractions are used in functional languages and incorporated to recent languages like Python Ruby, JavaScript, etc. (a.k.a. </a:t>
            </a:r>
            <a:r>
              <a:rPr lang="en-US" altLang="ja-JP" b="0" i="1" dirty="0"/>
              <a:t>no name</a:t>
            </a:r>
            <a:r>
              <a:rPr lang="en-US" altLang="ja-JP" b="0" dirty="0"/>
              <a:t> or </a:t>
            </a:r>
            <a:r>
              <a:rPr lang="en-US" altLang="ja-JP" b="0" i="1" dirty="0"/>
              <a:t>anonymous</a:t>
            </a:r>
            <a:r>
              <a:rPr lang="en-US" altLang="ja-JP" b="0" dirty="0"/>
              <a:t> functions)</a:t>
            </a:r>
            <a:endParaRPr kumimoji="1" lang="ja-JP" altLang="en-US" b="0"/>
          </a:p>
        </p:txBody>
      </p:sp>
    </p:spTree>
    <p:extLst>
      <p:ext uri="{BB962C8B-B14F-4D97-AF65-F5344CB8AC3E}">
        <p14:creationId xmlns:p14="http://schemas.microsoft.com/office/powerpoint/2010/main" val="3187529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BD1E9F-18C4-6755-3BA1-62EA09DC7D3D}"/>
              </a:ext>
            </a:extLst>
          </p:cNvPr>
          <p:cNvSpPr>
            <a:spLocks noGrp="1"/>
          </p:cNvSpPr>
          <p:nvPr>
            <p:ph type="title"/>
          </p:nvPr>
        </p:nvSpPr>
        <p:spPr>
          <a:xfrm>
            <a:off x="179512" y="476672"/>
            <a:ext cx="8496944" cy="1143000"/>
          </a:xfrm>
        </p:spPr>
        <p:txBody>
          <a:bodyPr/>
          <a:lstStyle/>
          <a:p>
            <a:r>
              <a:rPr kumimoji="1" lang="en-US" altLang="ja-JP" dirty="0"/>
              <a:t>A type system with function types</a:t>
            </a:r>
            <a:endParaRPr kumimoji="1" lang="ja-JP" altLang="en-US"/>
          </a:p>
        </p:txBody>
      </p:sp>
      <p:sp>
        <p:nvSpPr>
          <p:cNvPr id="4" name="テキスト ボックス 3">
            <a:extLst>
              <a:ext uri="{FF2B5EF4-FFF2-40B4-BE49-F238E27FC236}">
                <a16:creationId xmlns:a16="http://schemas.microsoft.com/office/drawing/2014/main" id="{31D69A32-5B0C-6EC0-30A1-92E3379DD9EE}"/>
              </a:ext>
            </a:extLst>
          </p:cNvPr>
          <p:cNvSpPr txBox="1"/>
          <p:nvPr/>
        </p:nvSpPr>
        <p:spPr>
          <a:xfrm>
            <a:off x="683568" y="1619672"/>
            <a:ext cx="6597717" cy="830997"/>
          </a:xfrm>
          <a:prstGeom prst="rect">
            <a:avLst/>
          </a:prstGeom>
          <a:noFill/>
        </p:spPr>
        <p:txBody>
          <a:bodyPr wrap="square" rtlCol="0">
            <a:spAutoFit/>
          </a:bodyPr>
          <a:lstStyle/>
          <a:p>
            <a:r>
              <a:rPr kumimoji="1" lang="en-US" altLang="ja-JP" b="0" dirty="0"/>
              <a:t>One simple way is to attach type expressions to the argument of lambda abstractions.</a:t>
            </a:r>
            <a:endParaRPr kumimoji="1" lang="ja-JP" altLang="en-US" b="0"/>
          </a:p>
        </p:txBody>
      </p:sp>
      <p:sp>
        <p:nvSpPr>
          <p:cNvPr id="5" name="テキスト ボックス 4">
            <a:extLst>
              <a:ext uri="{FF2B5EF4-FFF2-40B4-BE49-F238E27FC236}">
                <a16:creationId xmlns:a16="http://schemas.microsoft.com/office/drawing/2014/main" id="{798C9B58-5AF6-605E-DF18-5794AA149A20}"/>
              </a:ext>
            </a:extLst>
          </p:cNvPr>
          <p:cNvSpPr txBox="1"/>
          <p:nvPr/>
        </p:nvSpPr>
        <p:spPr>
          <a:xfrm>
            <a:off x="1187624" y="2501672"/>
            <a:ext cx="7600157" cy="1384995"/>
          </a:xfrm>
          <a:prstGeom prst="rect">
            <a:avLst/>
          </a:prstGeom>
          <a:noFill/>
        </p:spPr>
        <p:txBody>
          <a:bodyPr wrap="none" rtlCol="0">
            <a:spAutoFit/>
          </a:bodyPr>
          <a:lstStyle/>
          <a:p>
            <a:r>
              <a:rPr kumimoji="1" lang="en-US" altLang="ja-JP" sz="2800" b="0" dirty="0"/>
              <a:t>&lt;t&gt; ::= &lt;id</a:t>
            </a:r>
            <a:r>
              <a:rPr lang="en-US" altLang="ja-JP" sz="2800" b="0" dirty="0"/>
              <a:t>&gt;</a:t>
            </a:r>
            <a:r>
              <a:rPr kumimoji="1" lang="en-US" altLang="ja-JP" sz="2800" b="0" dirty="0"/>
              <a:t>                       variables</a:t>
            </a:r>
          </a:p>
          <a:p>
            <a:r>
              <a:rPr lang="en-US" altLang="ja-JP" sz="2800" b="0" dirty="0"/>
              <a:t>         </a:t>
            </a:r>
            <a:r>
              <a:rPr kumimoji="1" lang="en-US" altLang="ja-JP" sz="2800" b="0" dirty="0"/>
              <a:t>| (</a:t>
            </a:r>
            <a:r>
              <a:rPr kumimoji="1" lang="en-US" altLang="ja-JP" sz="2800" b="0" dirty="0" err="1"/>
              <a:t>λ</a:t>
            </a:r>
            <a:r>
              <a:rPr kumimoji="1" lang="en-US" altLang="ja-JP" sz="2800" b="0" dirty="0"/>
              <a:t>&lt;id&gt;</a:t>
            </a:r>
            <a:r>
              <a:rPr kumimoji="1" lang="en-US" altLang="ja-JP" sz="2800" b="0" dirty="0">
                <a:solidFill>
                  <a:srgbClr val="FF0000"/>
                </a:solidFill>
              </a:rPr>
              <a:t>:&lt;T&gt;</a:t>
            </a:r>
            <a:r>
              <a:rPr kumimoji="1" lang="en-US" altLang="ja-JP" sz="2800" b="0" dirty="0"/>
              <a:t>. &lt;t&gt;)     lambda abstractions</a:t>
            </a:r>
          </a:p>
          <a:p>
            <a:r>
              <a:rPr lang="en-US" altLang="ja-JP" sz="2800" b="0" dirty="0"/>
              <a:t>         </a:t>
            </a:r>
            <a:r>
              <a:rPr kumimoji="1" lang="en-US" altLang="ja-JP" sz="2800" b="0" dirty="0"/>
              <a:t>| (&lt;t&gt; &lt;t&gt;)                 function applications</a:t>
            </a:r>
          </a:p>
        </p:txBody>
      </p:sp>
      <p:sp>
        <p:nvSpPr>
          <p:cNvPr id="6" name="テキスト ボックス 5">
            <a:extLst>
              <a:ext uri="{FF2B5EF4-FFF2-40B4-BE49-F238E27FC236}">
                <a16:creationId xmlns:a16="http://schemas.microsoft.com/office/drawing/2014/main" id="{F2195204-B1AC-9C04-39B2-6996EF446EF6}"/>
              </a:ext>
            </a:extLst>
          </p:cNvPr>
          <p:cNvSpPr txBox="1"/>
          <p:nvPr/>
        </p:nvSpPr>
        <p:spPr>
          <a:xfrm>
            <a:off x="395535" y="4077072"/>
            <a:ext cx="8496943" cy="1569660"/>
          </a:xfrm>
          <a:prstGeom prst="rect">
            <a:avLst/>
          </a:prstGeom>
          <a:noFill/>
        </p:spPr>
        <p:txBody>
          <a:bodyPr wrap="square" rtlCol="0">
            <a:spAutoFit/>
          </a:bodyPr>
          <a:lstStyle/>
          <a:p>
            <a:r>
              <a:rPr kumimoji="1" lang="en-US" altLang="ja-JP" b="0" dirty="0"/>
              <a:t>This kind of languages are referred to as </a:t>
            </a:r>
            <a:r>
              <a:rPr kumimoji="1" lang="en-US" altLang="ja-JP" b="0" i="1" dirty="0"/>
              <a:t>explicitly typed </a:t>
            </a:r>
            <a:r>
              <a:rPr kumimoji="1" lang="en-US" altLang="ja-JP" b="0" dirty="0"/>
              <a:t>languages, as opposed to </a:t>
            </a:r>
            <a:r>
              <a:rPr kumimoji="1" lang="en-US" altLang="ja-JP" b="0" i="1" dirty="0"/>
              <a:t>implicitly type</a:t>
            </a:r>
            <a:r>
              <a:rPr kumimoji="1" lang="en-US" altLang="ja-JP" b="0" dirty="0"/>
              <a:t>d languages. Real functiona</a:t>
            </a:r>
            <a:r>
              <a:rPr lang="en-US" altLang="ja-JP" b="0" dirty="0"/>
              <a:t>l languages such as Haskell, Standard ML, </a:t>
            </a:r>
            <a:r>
              <a:rPr lang="en-US" altLang="ja-JP" b="0" dirty="0" err="1"/>
              <a:t>OCaml</a:t>
            </a:r>
            <a:r>
              <a:rPr lang="en-US" altLang="ja-JP" b="0" dirty="0"/>
              <a:t>, etc. are hybrid of these two.</a:t>
            </a:r>
            <a:endParaRPr kumimoji="1" lang="ja-JP" altLang="en-US" b="0"/>
          </a:p>
        </p:txBody>
      </p:sp>
    </p:spTree>
    <p:extLst>
      <p:ext uri="{BB962C8B-B14F-4D97-AF65-F5344CB8AC3E}">
        <p14:creationId xmlns:p14="http://schemas.microsoft.com/office/powerpoint/2010/main" val="168511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32656"/>
            <a:ext cx="7772400" cy="1143000"/>
          </a:xfrm>
        </p:spPr>
        <p:txBody>
          <a:bodyPr/>
          <a:lstStyle/>
          <a:p>
            <a:r>
              <a:rPr lang="en-US" altLang="ja-JP" dirty="0"/>
              <a:t>Typed languages</a:t>
            </a:r>
            <a:endParaRPr kumimoji="1" lang="ja-JP" altLang="en-US" dirty="0"/>
          </a:p>
        </p:txBody>
      </p:sp>
      <p:sp>
        <p:nvSpPr>
          <p:cNvPr id="3" name="コンテンツ プレースホルダー 2"/>
          <p:cNvSpPr>
            <a:spLocks noGrp="1"/>
          </p:cNvSpPr>
          <p:nvPr>
            <p:ph idx="1"/>
          </p:nvPr>
        </p:nvSpPr>
        <p:spPr>
          <a:xfrm>
            <a:off x="251520" y="1690464"/>
            <a:ext cx="8712968" cy="4114800"/>
          </a:xfrm>
        </p:spPr>
        <p:txBody>
          <a:bodyPr/>
          <a:lstStyle/>
          <a:p>
            <a:r>
              <a:rPr lang="en-US" altLang="ja-JP" dirty="0"/>
              <a:t>Statically-typed languages</a:t>
            </a:r>
          </a:p>
          <a:p>
            <a:pPr lvl="1"/>
            <a:r>
              <a:rPr lang="en-US" altLang="ja-JP" dirty="0"/>
              <a:t>Check the consistency of types in compile time</a:t>
            </a:r>
          </a:p>
          <a:p>
            <a:pPr lvl="1"/>
            <a:r>
              <a:rPr lang="en-US" altLang="ja-JP" dirty="0"/>
              <a:t>(ex.) C, Java, Pascal</a:t>
            </a:r>
          </a:p>
          <a:p>
            <a:r>
              <a:rPr lang="en-US" altLang="ja-JP" dirty="0"/>
              <a:t>D</a:t>
            </a:r>
            <a:r>
              <a:rPr kumimoji="1" lang="en-US" altLang="ja-JP" dirty="0"/>
              <a:t>ynamically-typed languages</a:t>
            </a:r>
          </a:p>
          <a:p>
            <a:pPr lvl="1"/>
            <a:r>
              <a:rPr lang="en-US" altLang="ja-JP" dirty="0"/>
              <a:t>Check the consistency of types in runtime</a:t>
            </a:r>
            <a:endParaRPr kumimoji="1" lang="en-US" altLang="ja-JP" dirty="0"/>
          </a:p>
          <a:p>
            <a:pPr lvl="1"/>
            <a:r>
              <a:rPr lang="en-US" altLang="ja-JP" dirty="0"/>
              <a:t>(ex.) Lisp, Scheme, Python, Ruby, JavaScript</a:t>
            </a:r>
            <a:endParaRPr kumimoji="1" lang="ja-JP" altLang="en-US" dirty="0"/>
          </a:p>
        </p:txBody>
      </p:sp>
    </p:spTree>
    <p:extLst>
      <p:ext uri="{BB962C8B-B14F-4D97-AF65-F5344CB8AC3E}">
        <p14:creationId xmlns:p14="http://schemas.microsoft.com/office/powerpoint/2010/main" val="710852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F64C844-51E4-44DD-1623-4ACB71924740}"/>
              </a:ext>
            </a:extLst>
          </p:cNvPr>
          <p:cNvSpPr>
            <a:spLocks noGrp="1"/>
          </p:cNvSpPr>
          <p:nvPr>
            <p:ph idx="1"/>
          </p:nvPr>
        </p:nvSpPr>
        <p:spPr>
          <a:xfrm>
            <a:off x="685800" y="2133600"/>
            <a:ext cx="6262464" cy="461665"/>
          </a:xfrm>
        </p:spPr>
        <p:txBody>
          <a:bodyPr/>
          <a:lstStyle/>
          <a:p>
            <a:pPr marL="0" indent="0">
              <a:buNone/>
            </a:pPr>
            <a:r>
              <a:rPr kumimoji="1" lang="en-US" altLang="ja-JP" sz="2800" dirty="0"/>
              <a:t>We now add expressions about natural numbers.</a:t>
            </a:r>
            <a:endParaRPr kumimoji="1" lang="ja-JP" altLang="en-US" sz="2800"/>
          </a:p>
        </p:txBody>
      </p:sp>
      <p:sp>
        <p:nvSpPr>
          <p:cNvPr id="4" name="タイトル 1">
            <a:extLst>
              <a:ext uri="{FF2B5EF4-FFF2-40B4-BE49-F238E27FC236}">
                <a16:creationId xmlns:a16="http://schemas.microsoft.com/office/drawing/2014/main" id="{502D93B5-1B35-B07F-C8D3-CD24C166999F}"/>
              </a:ext>
            </a:extLst>
          </p:cNvPr>
          <p:cNvSpPr>
            <a:spLocks noGrp="1"/>
          </p:cNvSpPr>
          <p:nvPr>
            <p:ph type="title"/>
          </p:nvPr>
        </p:nvSpPr>
        <p:spPr/>
        <p:txBody>
          <a:bodyPr/>
          <a:lstStyle/>
          <a:p>
            <a:r>
              <a:rPr kumimoji="1" lang="en-US" altLang="ja-JP" dirty="0"/>
              <a:t>A type system with function types (Cont.)</a:t>
            </a:r>
            <a:endParaRPr lang="ja-JP" altLang="en-US" dirty="0">
              <a:latin typeface="Arial" charset="0"/>
              <a:ea typeface="ＭＳ Ｐゴシック" charset="0"/>
            </a:endParaRPr>
          </a:p>
        </p:txBody>
      </p:sp>
      <p:sp>
        <p:nvSpPr>
          <p:cNvPr id="5" name="テキスト ボックス 4">
            <a:extLst>
              <a:ext uri="{FF2B5EF4-FFF2-40B4-BE49-F238E27FC236}">
                <a16:creationId xmlns:a16="http://schemas.microsoft.com/office/drawing/2014/main" id="{C46A7487-1351-FE13-97DA-502C6A1F2F64}"/>
              </a:ext>
            </a:extLst>
          </p:cNvPr>
          <p:cNvSpPr txBox="1"/>
          <p:nvPr/>
        </p:nvSpPr>
        <p:spPr>
          <a:xfrm>
            <a:off x="1187624" y="3141295"/>
            <a:ext cx="6551794" cy="954107"/>
          </a:xfrm>
          <a:prstGeom prst="rect">
            <a:avLst/>
          </a:prstGeom>
          <a:noFill/>
        </p:spPr>
        <p:txBody>
          <a:bodyPr wrap="none" rtlCol="0">
            <a:spAutoFit/>
          </a:bodyPr>
          <a:lstStyle/>
          <a:p>
            <a:r>
              <a:rPr kumimoji="1" lang="en-US" altLang="ja-JP" sz="2800" b="0" dirty="0"/>
              <a:t>&lt;t&gt; ::= &lt;id</a:t>
            </a:r>
            <a:r>
              <a:rPr lang="en-US" altLang="ja-JP" sz="2800" b="0" dirty="0"/>
              <a:t>&gt; </a:t>
            </a:r>
            <a:r>
              <a:rPr kumimoji="1" lang="en-US" altLang="ja-JP" sz="2800" b="0" dirty="0"/>
              <a:t>| (</a:t>
            </a:r>
            <a:r>
              <a:rPr kumimoji="1" lang="en-US" altLang="ja-JP" sz="2800" b="0" dirty="0" err="1"/>
              <a:t>λ</a:t>
            </a:r>
            <a:r>
              <a:rPr kumimoji="1" lang="en-US" altLang="ja-JP" sz="2800" b="0" dirty="0"/>
              <a:t>&lt;id&gt;</a:t>
            </a:r>
            <a:r>
              <a:rPr kumimoji="1" lang="en-US" altLang="ja-JP" sz="2800" b="0" dirty="0">
                <a:solidFill>
                  <a:srgbClr val="FF0000"/>
                </a:solidFill>
              </a:rPr>
              <a:t>:&lt;T&gt;</a:t>
            </a:r>
            <a:r>
              <a:rPr kumimoji="1" lang="en-US" altLang="ja-JP" sz="2800" b="0" dirty="0"/>
              <a:t>. &lt;t&gt;)</a:t>
            </a:r>
            <a:r>
              <a:rPr lang="en-US" altLang="ja-JP" sz="2800" b="0" dirty="0"/>
              <a:t> </a:t>
            </a:r>
            <a:r>
              <a:rPr kumimoji="1" lang="en-US" altLang="ja-JP" sz="2800" b="0" dirty="0"/>
              <a:t>| (&lt;t&gt; &lt;t&gt;)</a:t>
            </a:r>
          </a:p>
          <a:p>
            <a:r>
              <a:rPr lang="en-US" altLang="ja-JP" sz="2800" b="0" dirty="0"/>
              <a:t>         | 0 | </a:t>
            </a:r>
            <a:r>
              <a:rPr lang="en-US" altLang="ja-JP" sz="2800" b="0" dirty="0" err="1"/>
              <a:t>succ</a:t>
            </a:r>
            <a:r>
              <a:rPr lang="en-US" altLang="ja-JP" sz="2800" b="0" dirty="0"/>
              <a:t> &lt;t&gt; | pred &lt;t&gt;</a:t>
            </a:r>
            <a:endParaRPr kumimoji="1" lang="en-US" altLang="ja-JP" sz="2800" b="0" dirty="0"/>
          </a:p>
        </p:txBody>
      </p:sp>
      <p:sp>
        <p:nvSpPr>
          <p:cNvPr id="6" name="テキスト ボックス 5">
            <a:extLst>
              <a:ext uri="{FF2B5EF4-FFF2-40B4-BE49-F238E27FC236}">
                <a16:creationId xmlns:a16="http://schemas.microsoft.com/office/drawing/2014/main" id="{1D22721C-E22E-6351-E837-0194AA04ACD7}"/>
              </a:ext>
            </a:extLst>
          </p:cNvPr>
          <p:cNvSpPr txBox="1"/>
          <p:nvPr/>
        </p:nvSpPr>
        <p:spPr>
          <a:xfrm>
            <a:off x="1187624" y="4839543"/>
            <a:ext cx="3525324" cy="461665"/>
          </a:xfrm>
          <a:prstGeom prst="rect">
            <a:avLst/>
          </a:prstGeom>
          <a:noFill/>
        </p:spPr>
        <p:txBody>
          <a:bodyPr wrap="none" rtlCol="0">
            <a:spAutoFit/>
          </a:bodyPr>
          <a:lstStyle/>
          <a:p>
            <a:r>
              <a:rPr lang="en-US" altLang="ja-JP" b="0" dirty="0"/>
              <a:t>&lt;T&gt; ::= Nat | &lt;T&gt; -&gt; &lt;T&gt;</a:t>
            </a:r>
          </a:p>
        </p:txBody>
      </p:sp>
      <p:sp>
        <p:nvSpPr>
          <p:cNvPr id="7" name="コンテンツ プレースホルダー 2">
            <a:extLst>
              <a:ext uri="{FF2B5EF4-FFF2-40B4-BE49-F238E27FC236}">
                <a16:creationId xmlns:a16="http://schemas.microsoft.com/office/drawing/2014/main" id="{CAC90523-8115-C829-81AD-8441482C0D3A}"/>
              </a:ext>
            </a:extLst>
          </p:cNvPr>
          <p:cNvSpPr txBox="1">
            <a:spLocks/>
          </p:cNvSpPr>
          <p:nvPr/>
        </p:nvSpPr>
        <p:spPr bwMode="auto">
          <a:xfrm>
            <a:off x="680909" y="4161438"/>
            <a:ext cx="68385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sz="2800" b="0" kern="0" dirty="0"/>
              <a:t>We use the following type expressions:</a:t>
            </a:r>
            <a:endParaRPr lang="ja-JP" altLang="en-US" sz="2800" b="0" kern="0"/>
          </a:p>
        </p:txBody>
      </p:sp>
      <p:sp>
        <p:nvSpPr>
          <p:cNvPr id="8" name="コンテンツ プレースホルダー 2">
            <a:extLst>
              <a:ext uri="{FF2B5EF4-FFF2-40B4-BE49-F238E27FC236}">
                <a16:creationId xmlns:a16="http://schemas.microsoft.com/office/drawing/2014/main" id="{5B98F0DB-8B9B-95AA-DCBE-A2472428BC28}"/>
              </a:ext>
            </a:extLst>
          </p:cNvPr>
          <p:cNvSpPr txBox="1">
            <a:spLocks/>
          </p:cNvSpPr>
          <p:nvPr/>
        </p:nvSpPr>
        <p:spPr bwMode="auto">
          <a:xfrm>
            <a:off x="5292080" y="4773270"/>
            <a:ext cx="352839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en-US" altLang="ja-JP" sz="2800" b="0" kern="0" dirty="0"/>
              <a:t>(excluded Bool type)</a:t>
            </a:r>
            <a:endParaRPr lang="ja-JP" altLang="en-US" sz="2800" b="0" kern="0"/>
          </a:p>
        </p:txBody>
      </p:sp>
    </p:spTree>
    <p:extLst>
      <p:ext uri="{BB962C8B-B14F-4D97-AF65-F5344CB8AC3E}">
        <p14:creationId xmlns:p14="http://schemas.microsoft.com/office/powerpoint/2010/main" val="3038828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89756" y="557808"/>
            <a:ext cx="8964488" cy="1143000"/>
          </a:xfrm>
        </p:spPr>
        <p:txBody>
          <a:bodyPr/>
          <a:lstStyle/>
          <a:p>
            <a:r>
              <a:rPr kumimoji="1" lang="en-US" altLang="ja-JP" dirty="0"/>
              <a:t>A type system with function types (Cont.)</a:t>
            </a:r>
            <a:endParaRPr lang="ja-JP" altLang="en-US" dirty="0">
              <a:latin typeface="Arial" charset="0"/>
              <a:ea typeface="ＭＳ Ｐゴシック" charset="0"/>
            </a:endParaRPr>
          </a:p>
        </p:txBody>
      </p:sp>
      <p:cxnSp>
        <p:nvCxnSpPr>
          <p:cNvPr id="8" name="直線コネクタ 7">
            <a:extLst>
              <a:ext uri="{FF2B5EF4-FFF2-40B4-BE49-F238E27FC236}">
                <a16:creationId xmlns:a16="http://schemas.microsoft.com/office/drawing/2014/main" id="{E347C152-BD69-B8AF-94CB-3344A18485AF}"/>
              </a:ext>
            </a:extLst>
          </p:cNvPr>
          <p:cNvCxnSpPr>
            <a:cxnSpLocks/>
          </p:cNvCxnSpPr>
          <p:nvPr/>
        </p:nvCxnSpPr>
        <p:spPr bwMode="auto">
          <a:xfrm>
            <a:off x="3897941" y="2607354"/>
            <a:ext cx="3606320" cy="1278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テキスト ボックス 8">
            <a:extLst>
              <a:ext uri="{FF2B5EF4-FFF2-40B4-BE49-F238E27FC236}">
                <a16:creationId xmlns:a16="http://schemas.microsoft.com/office/drawing/2014/main" id="{CFC7879E-836F-D0AF-0964-D6E87B6C21BC}"/>
              </a:ext>
            </a:extLst>
          </p:cNvPr>
          <p:cNvSpPr txBox="1"/>
          <p:nvPr/>
        </p:nvSpPr>
        <p:spPr>
          <a:xfrm>
            <a:off x="7504261" y="2389308"/>
            <a:ext cx="1278555" cy="461665"/>
          </a:xfrm>
          <a:prstGeom prst="rect">
            <a:avLst/>
          </a:prstGeom>
          <a:noFill/>
        </p:spPr>
        <p:txBody>
          <a:bodyPr wrap="none" rtlCol="0">
            <a:spAutoFit/>
          </a:bodyPr>
          <a:lstStyle/>
          <a:p>
            <a:r>
              <a:rPr lang="en-US" altLang="ja-JP" b="0" dirty="0"/>
              <a:t>(T-ABS)</a:t>
            </a:r>
            <a:endParaRPr kumimoji="1" lang="ja-JP" altLang="en-US" b="0"/>
          </a:p>
        </p:txBody>
      </p:sp>
      <p:sp>
        <p:nvSpPr>
          <p:cNvPr id="10" name="テキスト ボックス 9">
            <a:extLst>
              <a:ext uri="{FF2B5EF4-FFF2-40B4-BE49-F238E27FC236}">
                <a16:creationId xmlns:a16="http://schemas.microsoft.com/office/drawing/2014/main" id="{4A9492CD-E3C8-2BA2-5285-8B15CCE8D015}"/>
              </a:ext>
            </a:extLst>
          </p:cNvPr>
          <p:cNvSpPr txBox="1"/>
          <p:nvPr/>
        </p:nvSpPr>
        <p:spPr>
          <a:xfrm>
            <a:off x="4277247" y="2093027"/>
            <a:ext cx="2520280" cy="461665"/>
          </a:xfrm>
          <a:prstGeom prst="rect">
            <a:avLst/>
          </a:prstGeom>
          <a:noFill/>
        </p:spPr>
        <p:txBody>
          <a:bodyPr wrap="square" rtlCol="0">
            <a:spAutoFit/>
          </a:bodyPr>
          <a:lstStyle/>
          <a:p>
            <a:r>
              <a:rPr lang="en-US" altLang="ja-JP" b="0" i="1" dirty="0" err="1"/>
              <a:t>Γ</a:t>
            </a:r>
            <a:r>
              <a:rPr lang="en-US" altLang="ja-JP" b="0" i="1" dirty="0"/>
              <a:t> </a:t>
            </a:r>
            <a:r>
              <a:rPr lang="en-US" altLang="ja-JP" b="0" dirty="0"/>
              <a:t>{</a:t>
            </a:r>
            <a:r>
              <a:rPr lang="en-US" altLang="ja-JP" b="0" i="1" dirty="0"/>
              <a:t>x</a:t>
            </a:r>
            <a:r>
              <a:rPr lang="en-US" altLang="ja-JP" b="0" dirty="0"/>
              <a:t> : </a:t>
            </a:r>
            <a:r>
              <a:rPr lang="en-US" altLang="ja-JP" b="0" i="1" dirty="0"/>
              <a:t>T</a:t>
            </a:r>
            <a:r>
              <a:rPr lang="en-US" altLang="ja-JP" b="0" baseline="-25000" dirty="0"/>
              <a:t>1</a:t>
            </a:r>
            <a:r>
              <a:rPr lang="en-US" altLang="ja-JP" b="0" dirty="0"/>
              <a:t>}</a:t>
            </a:r>
            <a:r>
              <a:rPr lang="en-US" altLang="ja-JP" b="0" baseline="-25000" dirty="0"/>
              <a:t> </a:t>
            </a:r>
            <a:r>
              <a:rPr lang="en-US" altLang="ja-JP" b="0" dirty="0"/>
              <a:t>├ </a:t>
            </a:r>
            <a:r>
              <a:rPr lang="en-US" altLang="ja-JP" b="0" i="1" dirty="0"/>
              <a:t>t</a:t>
            </a:r>
            <a:r>
              <a:rPr lang="en-US" altLang="ja-JP" b="0" baseline="-25000" dirty="0"/>
              <a:t>2</a:t>
            </a:r>
            <a:r>
              <a:rPr lang="en-US" altLang="ja-JP" b="0" dirty="0"/>
              <a:t> : </a:t>
            </a:r>
            <a:r>
              <a:rPr lang="en-US" altLang="ja-JP" b="0" i="1" dirty="0"/>
              <a:t>T</a:t>
            </a:r>
            <a:r>
              <a:rPr lang="en-US" altLang="ja-JP" b="0" baseline="-25000" dirty="0"/>
              <a:t>2</a:t>
            </a:r>
            <a:r>
              <a:rPr lang="en-US" altLang="ja-JP" b="0" dirty="0"/>
              <a:t> </a:t>
            </a:r>
            <a:endParaRPr kumimoji="1" lang="ja-JP" altLang="en-US" b="0"/>
          </a:p>
        </p:txBody>
      </p:sp>
      <p:sp>
        <p:nvSpPr>
          <p:cNvPr id="21" name="テキスト ボックス 20">
            <a:extLst>
              <a:ext uri="{FF2B5EF4-FFF2-40B4-BE49-F238E27FC236}">
                <a16:creationId xmlns:a16="http://schemas.microsoft.com/office/drawing/2014/main" id="{2DD7409E-2F71-A74D-6109-F2A2B080F514}"/>
              </a:ext>
            </a:extLst>
          </p:cNvPr>
          <p:cNvSpPr txBox="1"/>
          <p:nvPr/>
        </p:nvSpPr>
        <p:spPr>
          <a:xfrm>
            <a:off x="4176284" y="2660016"/>
            <a:ext cx="3409519" cy="461665"/>
          </a:xfrm>
          <a:prstGeom prst="rect">
            <a:avLst/>
          </a:prstGeom>
          <a:noFill/>
        </p:spPr>
        <p:txBody>
          <a:bodyPr wrap="square" rtlCol="0">
            <a:spAutoFit/>
          </a:bodyPr>
          <a:lstStyle/>
          <a:p>
            <a:r>
              <a:rPr lang="en-US" altLang="ja-JP" b="0" i="1" dirty="0" err="1"/>
              <a:t>Γ</a:t>
            </a:r>
            <a:r>
              <a:rPr lang="en-US" altLang="ja-JP" b="0" dirty="0"/>
              <a:t>├ </a:t>
            </a:r>
            <a:r>
              <a:rPr kumimoji="1" lang="en-US" altLang="ja-JP" sz="2400" b="0" dirty="0"/>
              <a:t>(</a:t>
            </a:r>
            <a:r>
              <a:rPr kumimoji="1" lang="en-US" altLang="ja-JP" sz="2400" b="0" dirty="0" err="1"/>
              <a:t>λ</a:t>
            </a:r>
            <a:r>
              <a:rPr lang="en-US" altLang="ja-JP" b="0" i="1" dirty="0" err="1"/>
              <a:t>x</a:t>
            </a:r>
            <a:r>
              <a:rPr lang="en-US" altLang="ja-JP" b="0" i="1" dirty="0"/>
              <a:t>: T</a:t>
            </a:r>
            <a:r>
              <a:rPr lang="en-US" altLang="ja-JP" b="0" baseline="-25000" dirty="0"/>
              <a:t>1</a:t>
            </a:r>
            <a:r>
              <a:rPr kumimoji="1" lang="en-US" altLang="ja-JP" sz="2400" b="0" dirty="0"/>
              <a:t>. </a:t>
            </a:r>
            <a:r>
              <a:rPr lang="en-US" altLang="ja-JP" b="0" i="1" dirty="0"/>
              <a:t>t</a:t>
            </a:r>
            <a:r>
              <a:rPr lang="en-US" altLang="ja-JP" b="0" baseline="-25000" dirty="0"/>
              <a:t>2</a:t>
            </a:r>
            <a:r>
              <a:rPr lang="en-US" altLang="ja-JP" b="0" dirty="0"/>
              <a:t>) : </a:t>
            </a:r>
            <a:r>
              <a:rPr lang="en-US" altLang="ja-JP" b="0" i="1" dirty="0"/>
              <a:t>T</a:t>
            </a:r>
            <a:r>
              <a:rPr lang="en-US" altLang="ja-JP" b="0" baseline="-25000" dirty="0"/>
              <a:t>1</a:t>
            </a:r>
            <a:r>
              <a:rPr lang="en-US" altLang="ja-JP" b="0" dirty="0"/>
              <a:t> -&gt; </a:t>
            </a:r>
            <a:r>
              <a:rPr lang="en-US" altLang="ja-JP" b="0" i="1" dirty="0"/>
              <a:t>T</a:t>
            </a:r>
            <a:r>
              <a:rPr lang="en-US" altLang="ja-JP" b="0" baseline="-25000" dirty="0"/>
              <a:t>2</a:t>
            </a:r>
            <a:r>
              <a:rPr lang="en-US" altLang="ja-JP" b="0" dirty="0"/>
              <a:t> </a:t>
            </a:r>
            <a:endParaRPr kumimoji="1" lang="ja-JP" altLang="en-US" b="0"/>
          </a:p>
        </p:txBody>
      </p:sp>
      <p:cxnSp>
        <p:nvCxnSpPr>
          <p:cNvPr id="28" name="直線コネクタ 27">
            <a:extLst>
              <a:ext uri="{FF2B5EF4-FFF2-40B4-BE49-F238E27FC236}">
                <a16:creationId xmlns:a16="http://schemas.microsoft.com/office/drawing/2014/main" id="{41D66DFC-F018-1C61-16AC-37489645CBB1}"/>
              </a:ext>
            </a:extLst>
          </p:cNvPr>
          <p:cNvCxnSpPr>
            <a:cxnSpLocks/>
          </p:cNvCxnSpPr>
          <p:nvPr/>
        </p:nvCxnSpPr>
        <p:spPr bwMode="auto">
          <a:xfrm>
            <a:off x="611560" y="2624126"/>
            <a:ext cx="171850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9" name="テキスト ボックス 28">
            <a:extLst>
              <a:ext uri="{FF2B5EF4-FFF2-40B4-BE49-F238E27FC236}">
                <a16:creationId xmlns:a16="http://schemas.microsoft.com/office/drawing/2014/main" id="{6A40B796-3251-7783-6A5F-6A5BE148CAD5}"/>
              </a:ext>
            </a:extLst>
          </p:cNvPr>
          <p:cNvSpPr txBox="1"/>
          <p:nvPr/>
        </p:nvSpPr>
        <p:spPr>
          <a:xfrm>
            <a:off x="2330063" y="2370891"/>
            <a:ext cx="1273362" cy="461665"/>
          </a:xfrm>
          <a:prstGeom prst="rect">
            <a:avLst/>
          </a:prstGeom>
          <a:noFill/>
        </p:spPr>
        <p:txBody>
          <a:bodyPr wrap="none" rtlCol="0">
            <a:spAutoFit/>
          </a:bodyPr>
          <a:lstStyle/>
          <a:p>
            <a:r>
              <a:rPr lang="en-US" altLang="ja-JP" b="0" dirty="0"/>
              <a:t>(T-VAR)</a:t>
            </a:r>
            <a:endParaRPr kumimoji="1" lang="ja-JP" altLang="en-US" b="0"/>
          </a:p>
        </p:txBody>
      </p:sp>
      <p:sp>
        <p:nvSpPr>
          <p:cNvPr id="30" name="テキスト ボックス 29">
            <a:extLst>
              <a:ext uri="{FF2B5EF4-FFF2-40B4-BE49-F238E27FC236}">
                <a16:creationId xmlns:a16="http://schemas.microsoft.com/office/drawing/2014/main" id="{02234BEB-33DD-2AA1-F362-806821440AF1}"/>
              </a:ext>
            </a:extLst>
          </p:cNvPr>
          <p:cNvSpPr txBox="1"/>
          <p:nvPr/>
        </p:nvSpPr>
        <p:spPr>
          <a:xfrm>
            <a:off x="801416" y="2175247"/>
            <a:ext cx="1627229" cy="461665"/>
          </a:xfrm>
          <a:prstGeom prst="rect">
            <a:avLst/>
          </a:prstGeom>
          <a:noFill/>
        </p:spPr>
        <p:txBody>
          <a:bodyPr wrap="square" rtlCol="0">
            <a:spAutoFit/>
          </a:bodyPr>
          <a:lstStyle/>
          <a:p>
            <a:r>
              <a:rPr lang="en-US" altLang="ja-JP" b="0" i="1" dirty="0"/>
              <a:t>x</a:t>
            </a:r>
            <a:r>
              <a:rPr lang="en-US" altLang="ja-JP" b="0" dirty="0"/>
              <a:t> : </a:t>
            </a:r>
            <a:r>
              <a:rPr lang="en-US" altLang="ja-JP" b="0" i="1" dirty="0"/>
              <a:t>T</a:t>
            </a:r>
            <a:r>
              <a:rPr lang="en-US" altLang="ja-JP" b="0" i="1" baseline="-25000" dirty="0"/>
              <a:t> </a:t>
            </a:r>
            <a:r>
              <a:rPr lang="en-US" altLang="ja-JP" b="0" baseline="-25000" dirty="0"/>
              <a:t> </a:t>
            </a:r>
            <a:r>
              <a:rPr lang="en-US" altLang="ja-JP" b="0" dirty="0"/>
              <a:t>∈</a:t>
            </a:r>
            <a:r>
              <a:rPr lang="en-US" altLang="ja-JP" b="0" baseline="-25000" dirty="0"/>
              <a:t> </a:t>
            </a:r>
            <a:r>
              <a:rPr lang="en-US" altLang="ja-JP" b="0" i="1" dirty="0" err="1"/>
              <a:t>Γ</a:t>
            </a:r>
            <a:r>
              <a:rPr lang="en-US" altLang="ja-JP" b="0" dirty="0"/>
              <a:t> </a:t>
            </a:r>
            <a:endParaRPr kumimoji="1" lang="ja-JP" altLang="en-US" b="0"/>
          </a:p>
        </p:txBody>
      </p:sp>
      <p:sp>
        <p:nvSpPr>
          <p:cNvPr id="31" name="テキスト ボックス 30">
            <a:extLst>
              <a:ext uri="{FF2B5EF4-FFF2-40B4-BE49-F238E27FC236}">
                <a16:creationId xmlns:a16="http://schemas.microsoft.com/office/drawing/2014/main" id="{16AA8428-C387-755D-B70E-84FC45237A2E}"/>
              </a:ext>
            </a:extLst>
          </p:cNvPr>
          <p:cNvSpPr txBox="1"/>
          <p:nvPr/>
        </p:nvSpPr>
        <p:spPr>
          <a:xfrm>
            <a:off x="831533" y="2657388"/>
            <a:ext cx="1278555" cy="461665"/>
          </a:xfrm>
          <a:prstGeom prst="rect">
            <a:avLst/>
          </a:prstGeom>
          <a:noFill/>
        </p:spPr>
        <p:txBody>
          <a:bodyPr wrap="square" rtlCol="0">
            <a:spAutoFit/>
          </a:bodyPr>
          <a:lstStyle/>
          <a:p>
            <a:r>
              <a:rPr lang="en-US" altLang="ja-JP" b="0" i="1" dirty="0" err="1"/>
              <a:t>Γ</a:t>
            </a:r>
            <a:r>
              <a:rPr lang="en-US" altLang="ja-JP" b="0" dirty="0"/>
              <a:t>├ </a:t>
            </a:r>
            <a:r>
              <a:rPr kumimoji="1" lang="en-US" altLang="ja-JP" sz="2400" b="0" i="1" dirty="0"/>
              <a:t>x </a:t>
            </a:r>
            <a:r>
              <a:rPr kumimoji="1" lang="en-US" altLang="ja-JP" sz="2400" b="0" dirty="0"/>
              <a:t>:</a:t>
            </a:r>
            <a:r>
              <a:rPr kumimoji="1" lang="en-US" altLang="ja-JP" sz="2400" b="0" i="1" dirty="0"/>
              <a:t> T</a:t>
            </a:r>
            <a:endParaRPr kumimoji="1" lang="ja-JP" altLang="en-US" b="0" i="1"/>
          </a:p>
        </p:txBody>
      </p:sp>
      <p:cxnSp>
        <p:nvCxnSpPr>
          <p:cNvPr id="37" name="直線コネクタ 36">
            <a:extLst>
              <a:ext uri="{FF2B5EF4-FFF2-40B4-BE49-F238E27FC236}">
                <a16:creationId xmlns:a16="http://schemas.microsoft.com/office/drawing/2014/main" id="{2E69F83A-C92B-ECFA-A9BC-86DC1D065E35}"/>
              </a:ext>
            </a:extLst>
          </p:cNvPr>
          <p:cNvCxnSpPr>
            <a:cxnSpLocks/>
          </p:cNvCxnSpPr>
          <p:nvPr/>
        </p:nvCxnSpPr>
        <p:spPr bwMode="auto">
          <a:xfrm>
            <a:off x="611560" y="3751186"/>
            <a:ext cx="4748362" cy="2183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テキスト ボックス 37">
            <a:extLst>
              <a:ext uri="{FF2B5EF4-FFF2-40B4-BE49-F238E27FC236}">
                <a16:creationId xmlns:a16="http://schemas.microsoft.com/office/drawing/2014/main" id="{CEB04384-5531-6768-DE26-C440FE4110EA}"/>
              </a:ext>
            </a:extLst>
          </p:cNvPr>
          <p:cNvSpPr txBox="1"/>
          <p:nvPr/>
        </p:nvSpPr>
        <p:spPr>
          <a:xfrm>
            <a:off x="5412815" y="3515816"/>
            <a:ext cx="1278555" cy="461665"/>
          </a:xfrm>
          <a:prstGeom prst="rect">
            <a:avLst/>
          </a:prstGeom>
          <a:noFill/>
        </p:spPr>
        <p:txBody>
          <a:bodyPr wrap="none" rtlCol="0">
            <a:spAutoFit/>
          </a:bodyPr>
          <a:lstStyle/>
          <a:p>
            <a:r>
              <a:rPr lang="en-US" altLang="ja-JP" b="0" dirty="0"/>
              <a:t>(T-APP)</a:t>
            </a:r>
            <a:endParaRPr kumimoji="1" lang="ja-JP" altLang="en-US" b="0"/>
          </a:p>
        </p:txBody>
      </p:sp>
      <p:sp>
        <p:nvSpPr>
          <p:cNvPr id="39" name="テキスト ボックス 38">
            <a:extLst>
              <a:ext uri="{FF2B5EF4-FFF2-40B4-BE49-F238E27FC236}">
                <a16:creationId xmlns:a16="http://schemas.microsoft.com/office/drawing/2014/main" id="{BB8E5D88-9EB8-B67B-FED5-6FB37EBAC98B}"/>
              </a:ext>
            </a:extLst>
          </p:cNvPr>
          <p:cNvSpPr txBox="1"/>
          <p:nvPr/>
        </p:nvSpPr>
        <p:spPr>
          <a:xfrm>
            <a:off x="990866" y="3236859"/>
            <a:ext cx="2280824" cy="461665"/>
          </a:xfrm>
          <a:prstGeom prst="rect">
            <a:avLst/>
          </a:prstGeom>
          <a:noFill/>
        </p:spPr>
        <p:txBody>
          <a:bodyPr wrap="square" rtlCol="0">
            <a:spAutoFit/>
          </a:bodyPr>
          <a:lstStyle/>
          <a:p>
            <a:r>
              <a:rPr lang="en-US" altLang="ja-JP" b="0" i="1" dirty="0" err="1"/>
              <a:t>Γ</a:t>
            </a:r>
            <a:r>
              <a:rPr lang="en-US" altLang="ja-JP" b="0" baseline="-25000" dirty="0"/>
              <a:t> </a:t>
            </a:r>
            <a:r>
              <a:rPr lang="en-US" altLang="ja-JP" b="0" dirty="0"/>
              <a:t>├ </a:t>
            </a:r>
            <a:r>
              <a:rPr lang="en-US" altLang="ja-JP" b="0" i="1" dirty="0"/>
              <a:t>t</a:t>
            </a:r>
            <a:r>
              <a:rPr lang="en-US" altLang="ja-JP" b="0" baseline="-25000" dirty="0"/>
              <a:t>1</a:t>
            </a:r>
            <a:r>
              <a:rPr lang="en-US" altLang="ja-JP" b="0" dirty="0"/>
              <a:t> : </a:t>
            </a:r>
            <a:r>
              <a:rPr lang="en-US" altLang="ja-JP" b="0" i="1" dirty="0"/>
              <a:t>T</a:t>
            </a:r>
            <a:r>
              <a:rPr lang="en-US" altLang="ja-JP" b="0" baseline="-25000" dirty="0"/>
              <a:t>2</a:t>
            </a:r>
            <a:r>
              <a:rPr lang="en-US" altLang="ja-JP" b="0" dirty="0"/>
              <a:t> -&gt; </a:t>
            </a:r>
            <a:r>
              <a:rPr lang="en-US" altLang="ja-JP" b="0" i="1" dirty="0"/>
              <a:t>T</a:t>
            </a:r>
            <a:r>
              <a:rPr lang="en-US" altLang="ja-JP" b="0" i="1" baseline="-25000" dirty="0"/>
              <a:t>1</a:t>
            </a:r>
            <a:r>
              <a:rPr lang="en-US" altLang="ja-JP" b="0" baseline="-25000" dirty="0"/>
              <a:t> </a:t>
            </a:r>
            <a:r>
              <a:rPr lang="en-US" altLang="ja-JP" b="0" dirty="0"/>
              <a:t> </a:t>
            </a:r>
            <a:endParaRPr kumimoji="1" lang="ja-JP" altLang="en-US" b="0"/>
          </a:p>
        </p:txBody>
      </p:sp>
      <p:sp>
        <p:nvSpPr>
          <p:cNvPr id="40" name="テキスト ボックス 39">
            <a:extLst>
              <a:ext uri="{FF2B5EF4-FFF2-40B4-BE49-F238E27FC236}">
                <a16:creationId xmlns:a16="http://schemas.microsoft.com/office/drawing/2014/main" id="{E3B6D3F9-145D-C66E-AF5B-C5CA722E8E1B}"/>
              </a:ext>
            </a:extLst>
          </p:cNvPr>
          <p:cNvSpPr txBox="1"/>
          <p:nvPr/>
        </p:nvSpPr>
        <p:spPr>
          <a:xfrm>
            <a:off x="1813901" y="3746649"/>
            <a:ext cx="2105861" cy="461665"/>
          </a:xfrm>
          <a:prstGeom prst="rect">
            <a:avLst/>
          </a:prstGeom>
          <a:noFill/>
        </p:spPr>
        <p:txBody>
          <a:bodyPr wrap="square" rtlCol="0">
            <a:spAutoFit/>
          </a:bodyPr>
          <a:lstStyle/>
          <a:p>
            <a:r>
              <a:rPr lang="en-US" altLang="ja-JP" b="0" i="1" dirty="0" err="1"/>
              <a:t>Γ</a:t>
            </a:r>
            <a:r>
              <a:rPr lang="en-US" altLang="ja-JP" b="0" dirty="0"/>
              <a:t>├ </a:t>
            </a:r>
            <a:r>
              <a:rPr kumimoji="1" lang="en-US" altLang="ja-JP" sz="2400" b="0" dirty="0"/>
              <a:t>(</a:t>
            </a:r>
            <a:r>
              <a:rPr lang="en-US" altLang="ja-JP" b="0" i="1" dirty="0"/>
              <a:t>t</a:t>
            </a:r>
            <a:r>
              <a:rPr lang="en-US" altLang="ja-JP" b="0" baseline="-25000" dirty="0"/>
              <a:t>1</a:t>
            </a:r>
            <a:r>
              <a:rPr lang="en-US" altLang="ja-JP" b="0" dirty="0"/>
              <a:t> </a:t>
            </a:r>
            <a:r>
              <a:rPr lang="en-US" altLang="ja-JP" b="0" i="1" dirty="0"/>
              <a:t>t</a:t>
            </a:r>
            <a:r>
              <a:rPr lang="en-US" altLang="ja-JP" b="0" baseline="-25000" dirty="0"/>
              <a:t>2</a:t>
            </a:r>
            <a:r>
              <a:rPr lang="en-US" altLang="ja-JP" b="0" dirty="0"/>
              <a:t>) : </a:t>
            </a:r>
            <a:r>
              <a:rPr lang="en-US" altLang="ja-JP" b="0" i="1" dirty="0"/>
              <a:t>T</a:t>
            </a:r>
            <a:r>
              <a:rPr lang="en-US" altLang="ja-JP" b="0" baseline="-25000" dirty="0"/>
              <a:t>1</a:t>
            </a:r>
            <a:r>
              <a:rPr lang="en-US" altLang="ja-JP" b="0" dirty="0"/>
              <a:t> </a:t>
            </a:r>
            <a:endParaRPr kumimoji="1" lang="ja-JP" altLang="en-US" b="0"/>
          </a:p>
        </p:txBody>
      </p:sp>
      <p:sp>
        <p:nvSpPr>
          <p:cNvPr id="41" name="テキスト ボックス 40">
            <a:extLst>
              <a:ext uri="{FF2B5EF4-FFF2-40B4-BE49-F238E27FC236}">
                <a16:creationId xmlns:a16="http://schemas.microsoft.com/office/drawing/2014/main" id="{D5D95BFC-EC0C-1EDC-4346-EBEDA0EC432F}"/>
              </a:ext>
            </a:extLst>
          </p:cNvPr>
          <p:cNvSpPr txBox="1"/>
          <p:nvPr/>
        </p:nvSpPr>
        <p:spPr>
          <a:xfrm>
            <a:off x="3432941" y="3212976"/>
            <a:ext cx="1710957" cy="461665"/>
          </a:xfrm>
          <a:prstGeom prst="rect">
            <a:avLst/>
          </a:prstGeom>
          <a:noFill/>
        </p:spPr>
        <p:txBody>
          <a:bodyPr wrap="square" rtlCol="0">
            <a:spAutoFit/>
          </a:bodyPr>
          <a:lstStyle/>
          <a:p>
            <a:r>
              <a:rPr lang="en-US" altLang="ja-JP" b="0" i="1" dirty="0" err="1"/>
              <a:t>Γ</a:t>
            </a:r>
            <a:r>
              <a:rPr lang="en-US" altLang="ja-JP" b="0" baseline="-25000" dirty="0"/>
              <a:t> </a:t>
            </a:r>
            <a:r>
              <a:rPr lang="en-US" altLang="ja-JP" b="0" dirty="0"/>
              <a:t>├ </a:t>
            </a:r>
            <a:r>
              <a:rPr lang="en-US" altLang="ja-JP" b="0" i="1" dirty="0"/>
              <a:t>t</a:t>
            </a:r>
            <a:r>
              <a:rPr lang="en-US" altLang="ja-JP" b="0" i="1" baseline="-25000" dirty="0"/>
              <a:t>2</a:t>
            </a:r>
            <a:r>
              <a:rPr lang="en-US" altLang="ja-JP" b="0" dirty="0"/>
              <a:t> : </a:t>
            </a:r>
            <a:r>
              <a:rPr lang="en-US" altLang="ja-JP" b="0" i="1" dirty="0"/>
              <a:t>T</a:t>
            </a:r>
            <a:r>
              <a:rPr lang="en-US" altLang="ja-JP" b="0" baseline="-25000" dirty="0"/>
              <a:t>2</a:t>
            </a:r>
            <a:r>
              <a:rPr lang="en-US" altLang="ja-JP" b="0" dirty="0"/>
              <a:t> </a:t>
            </a:r>
            <a:endParaRPr kumimoji="1" lang="ja-JP" altLang="en-US" b="0"/>
          </a:p>
        </p:txBody>
      </p:sp>
      <p:sp>
        <p:nvSpPr>
          <p:cNvPr id="46" name="テキスト ボックス 45">
            <a:extLst>
              <a:ext uri="{FF2B5EF4-FFF2-40B4-BE49-F238E27FC236}">
                <a16:creationId xmlns:a16="http://schemas.microsoft.com/office/drawing/2014/main" id="{32714E87-88AD-75D3-6337-C0DF0A09A5D6}"/>
              </a:ext>
            </a:extLst>
          </p:cNvPr>
          <p:cNvSpPr txBox="1"/>
          <p:nvPr/>
        </p:nvSpPr>
        <p:spPr>
          <a:xfrm>
            <a:off x="611560" y="5733256"/>
            <a:ext cx="4851841" cy="461665"/>
          </a:xfrm>
          <a:prstGeom prst="rect">
            <a:avLst/>
          </a:prstGeom>
          <a:noFill/>
        </p:spPr>
        <p:txBody>
          <a:bodyPr wrap="none" rtlCol="0">
            <a:spAutoFit/>
          </a:bodyPr>
          <a:lstStyle/>
          <a:p>
            <a:r>
              <a:rPr lang="en-US" altLang="ja-JP" b="0" dirty="0"/>
              <a:t>We introduce type environments:</a:t>
            </a:r>
          </a:p>
        </p:txBody>
      </p:sp>
      <p:sp>
        <p:nvSpPr>
          <p:cNvPr id="47" name="テキスト ボックス 46">
            <a:extLst>
              <a:ext uri="{FF2B5EF4-FFF2-40B4-BE49-F238E27FC236}">
                <a16:creationId xmlns:a16="http://schemas.microsoft.com/office/drawing/2014/main" id="{ACB4E671-DE99-93AF-2750-0F1CC1287D59}"/>
              </a:ext>
            </a:extLst>
          </p:cNvPr>
          <p:cNvSpPr txBox="1"/>
          <p:nvPr/>
        </p:nvSpPr>
        <p:spPr>
          <a:xfrm>
            <a:off x="1447126" y="6099420"/>
            <a:ext cx="4891083" cy="461665"/>
          </a:xfrm>
          <a:prstGeom prst="rect">
            <a:avLst/>
          </a:prstGeom>
          <a:noFill/>
        </p:spPr>
        <p:txBody>
          <a:bodyPr wrap="none" rtlCol="0">
            <a:spAutoFit/>
          </a:bodyPr>
          <a:lstStyle/>
          <a:p>
            <a:r>
              <a:rPr lang="en-US" altLang="ja-JP" b="0" dirty="0"/>
              <a:t>&lt;</a:t>
            </a:r>
            <a:r>
              <a:rPr lang="en-US" altLang="ja-JP" b="0" dirty="0" err="1"/>
              <a:t>tenv</a:t>
            </a:r>
            <a:r>
              <a:rPr lang="en-US" altLang="ja-JP" b="0" dirty="0"/>
              <a:t>&gt; ::= ∅ | &lt;</a:t>
            </a:r>
            <a:r>
              <a:rPr lang="en-US" altLang="ja-JP" b="0" dirty="0" err="1"/>
              <a:t>tnev</a:t>
            </a:r>
            <a:r>
              <a:rPr lang="en-US" altLang="ja-JP" b="0" dirty="0"/>
              <a:t>&gt; { &lt;id&gt; : &lt;T&gt; }</a:t>
            </a:r>
          </a:p>
        </p:txBody>
      </p:sp>
      <p:sp>
        <p:nvSpPr>
          <p:cNvPr id="59" name="テキスト ボックス 58">
            <a:extLst>
              <a:ext uri="{FF2B5EF4-FFF2-40B4-BE49-F238E27FC236}">
                <a16:creationId xmlns:a16="http://schemas.microsoft.com/office/drawing/2014/main" id="{B9587BC2-9BD4-D858-85BD-8F7542BE9733}"/>
              </a:ext>
            </a:extLst>
          </p:cNvPr>
          <p:cNvSpPr txBox="1"/>
          <p:nvPr/>
        </p:nvSpPr>
        <p:spPr>
          <a:xfrm>
            <a:off x="609835" y="4674354"/>
            <a:ext cx="1569660" cy="461665"/>
          </a:xfrm>
          <a:prstGeom prst="rect">
            <a:avLst/>
          </a:prstGeom>
          <a:noFill/>
        </p:spPr>
        <p:txBody>
          <a:bodyPr wrap="none" rtlCol="0">
            <a:spAutoFit/>
          </a:bodyPr>
          <a:lstStyle/>
          <a:p>
            <a:r>
              <a:rPr lang="en-US" altLang="ja-JP" b="0" i="1" dirty="0" err="1"/>
              <a:t>Γ</a:t>
            </a:r>
            <a:r>
              <a:rPr lang="en-US" altLang="ja-JP" b="0" dirty="0"/>
              <a:t>├ 0 : Nat</a:t>
            </a:r>
            <a:endParaRPr kumimoji="1" lang="ja-JP" altLang="en-US" b="0" baseline="-25000"/>
          </a:p>
        </p:txBody>
      </p:sp>
      <p:cxnSp>
        <p:nvCxnSpPr>
          <p:cNvPr id="60" name="直線コネクタ 59">
            <a:extLst>
              <a:ext uri="{FF2B5EF4-FFF2-40B4-BE49-F238E27FC236}">
                <a16:creationId xmlns:a16="http://schemas.microsoft.com/office/drawing/2014/main" id="{20FE79C6-C96C-F900-48CA-8C1BB8FE3544}"/>
              </a:ext>
            </a:extLst>
          </p:cNvPr>
          <p:cNvCxnSpPr>
            <a:cxnSpLocks/>
            <a:endCxn id="61" idx="1"/>
          </p:cNvCxnSpPr>
          <p:nvPr/>
        </p:nvCxnSpPr>
        <p:spPr bwMode="auto">
          <a:xfrm>
            <a:off x="609835" y="4703971"/>
            <a:ext cx="1434109" cy="1557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テキスト ボックス 60">
            <a:extLst>
              <a:ext uri="{FF2B5EF4-FFF2-40B4-BE49-F238E27FC236}">
                <a16:creationId xmlns:a16="http://schemas.microsoft.com/office/drawing/2014/main" id="{ECB1B6A8-B6E0-93DF-3E31-96A9310EC74A}"/>
              </a:ext>
            </a:extLst>
          </p:cNvPr>
          <p:cNvSpPr txBox="1"/>
          <p:nvPr/>
        </p:nvSpPr>
        <p:spPr>
          <a:xfrm>
            <a:off x="2043944" y="4488716"/>
            <a:ext cx="850554" cy="461665"/>
          </a:xfrm>
          <a:prstGeom prst="rect">
            <a:avLst/>
          </a:prstGeom>
          <a:noFill/>
        </p:spPr>
        <p:txBody>
          <a:bodyPr wrap="none" rtlCol="0">
            <a:spAutoFit/>
          </a:bodyPr>
          <a:lstStyle/>
          <a:p>
            <a:r>
              <a:rPr lang="en-US" altLang="ja-JP" b="0" dirty="0"/>
              <a:t>(T-Z)</a:t>
            </a:r>
            <a:endParaRPr kumimoji="1" lang="ja-JP" altLang="en-US" b="0"/>
          </a:p>
        </p:txBody>
      </p:sp>
      <p:sp>
        <p:nvSpPr>
          <p:cNvPr id="62" name="テキスト ボックス 61">
            <a:extLst>
              <a:ext uri="{FF2B5EF4-FFF2-40B4-BE49-F238E27FC236}">
                <a16:creationId xmlns:a16="http://schemas.microsoft.com/office/drawing/2014/main" id="{AF821AD1-66D6-41C9-B388-A9BE013FCE87}"/>
              </a:ext>
            </a:extLst>
          </p:cNvPr>
          <p:cNvSpPr txBox="1"/>
          <p:nvPr/>
        </p:nvSpPr>
        <p:spPr>
          <a:xfrm>
            <a:off x="3023619" y="4668354"/>
            <a:ext cx="2173993" cy="461665"/>
          </a:xfrm>
          <a:prstGeom prst="rect">
            <a:avLst/>
          </a:prstGeom>
          <a:noFill/>
        </p:spPr>
        <p:txBody>
          <a:bodyPr wrap="none" rtlCol="0">
            <a:spAutoFit/>
          </a:bodyPr>
          <a:lstStyle/>
          <a:p>
            <a:r>
              <a:rPr lang="en-US" altLang="ja-JP" b="0" i="1" dirty="0" err="1"/>
              <a:t>Γ</a:t>
            </a:r>
            <a:r>
              <a:rPr lang="en-US" altLang="ja-JP" b="0" dirty="0"/>
              <a:t>├ </a:t>
            </a:r>
            <a:r>
              <a:rPr lang="en-US" altLang="ja-JP" b="0" dirty="0" err="1"/>
              <a:t>succ</a:t>
            </a:r>
            <a:r>
              <a:rPr lang="en-US" altLang="ja-JP" b="0" dirty="0"/>
              <a:t> </a:t>
            </a:r>
            <a:r>
              <a:rPr lang="en-US" altLang="ja-JP" b="0" i="1" dirty="0"/>
              <a:t>t</a:t>
            </a:r>
            <a:r>
              <a:rPr lang="en-US" altLang="ja-JP" b="0" baseline="-25000" dirty="0"/>
              <a:t> </a:t>
            </a:r>
            <a:r>
              <a:rPr lang="en-US" altLang="ja-JP" b="0" dirty="0"/>
              <a:t>: Nat</a:t>
            </a:r>
            <a:endParaRPr kumimoji="1" lang="ja-JP" altLang="en-US" b="0"/>
          </a:p>
        </p:txBody>
      </p:sp>
      <p:cxnSp>
        <p:nvCxnSpPr>
          <p:cNvPr id="63" name="直線コネクタ 62">
            <a:extLst>
              <a:ext uri="{FF2B5EF4-FFF2-40B4-BE49-F238E27FC236}">
                <a16:creationId xmlns:a16="http://schemas.microsoft.com/office/drawing/2014/main" id="{41FF70FA-CD55-5104-AE5C-1BBCED0222C4}"/>
              </a:ext>
            </a:extLst>
          </p:cNvPr>
          <p:cNvCxnSpPr>
            <a:cxnSpLocks/>
          </p:cNvCxnSpPr>
          <p:nvPr/>
        </p:nvCxnSpPr>
        <p:spPr bwMode="auto">
          <a:xfrm>
            <a:off x="3068595" y="4726559"/>
            <a:ext cx="2084040" cy="124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432" name="テキスト ボックス 18431">
            <a:extLst>
              <a:ext uri="{FF2B5EF4-FFF2-40B4-BE49-F238E27FC236}">
                <a16:creationId xmlns:a16="http://schemas.microsoft.com/office/drawing/2014/main" id="{143E28FF-8522-C308-C426-E5C0E9E271C9}"/>
              </a:ext>
            </a:extLst>
          </p:cNvPr>
          <p:cNvSpPr txBox="1"/>
          <p:nvPr/>
        </p:nvSpPr>
        <p:spPr>
          <a:xfrm>
            <a:off x="5138423" y="4480927"/>
            <a:ext cx="868186" cy="461665"/>
          </a:xfrm>
          <a:prstGeom prst="rect">
            <a:avLst/>
          </a:prstGeom>
          <a:noFill/>
        </p:spPr>
        <p:txBody>
          <a:bodyPr wrap="none" rtlCol="0">
            <a:spAutoFit/>
          </a:bodyPr>
          <a:lstStyle/>
          <a:p>
            <a:r>
              <a:rPr lang="en-US" altLang="ja-JP" b="0" dirty="0"/>
              <a:t>(T-S)</a:t>
            </a:r>
            <a:endParaRPr kumimoji="1" lang="ja-JP" altLang="en-US" b="0"/>
          </a:p>
        </p:txBody>
      </p:sp>
      <p:sp>
        <p:nvSpPr>
          <p:cNvPr id="18434" name="テキスト ボックス 18433">
            <a:extLst>
              <a:ext uri="{FF2B5EF4-FFF2-40B4-BE49-F238E27FC236}">
                <a16:creationId xmlns:a16="http://schemas.microsoft.com/office/drawing/2014/main" id="{B2B65F4F-7E12-E645-5C7B-27514286A413}"/>
              </a:ext>
            </a:extLst>
          </p:cNvPr>
          <p:cNvSpPr txBox="1"/>
          <p:nvPr/>
        </p:nvSpPr>
        <p:spPr>
          <a:xfrm>
            <a:off x="3355585" y="4331399"/>
            <a:ext cx="1483098" cy="461665"/>
          </a:xfrm>
          <a:prstGeom prst="rect">
            <a:avLst/>
          </a:prstGeom>
          <a:noFill/>
        </p:spPr>
        <p:txBody>
          <a:bodyPr wrap="none" rtlCol="0">
            <a:spAutoFit/>
          </a:bodyPr>
          <a:lstStyle/>
          <a:p>
            <a:r>
              <a:rPr lang="en-US" altLang="ja-JP" b="0" i="1" dirty="0" err="1"/>
              <a:t>Γ</a:t>
            </a:r>
            <a:r>
              <a:rPr lang="en-US" altLang="ja-JP" b="0" dirty="0"/>
              <a:t>├ </a:t>
            </a:r>
            <a:r>
              <a:rPr lang="en-US" altLang="ja-JP" b="0" i="1" dirty="0"/>
              <a:t>t</a:t>
            </a:r>
            <a:r>
              <a:rPr lang="en-US" altLang="ja-JP" b="0" dirty="0"/>
              <a:t> : Nat</a:t>
            </a:r>
            <a:endParaRPr kumimoji="1" lang="ja-JP" altLang="en-US" b="0"/>
          </a:p>
        </p:txBody>
      </p:sp>
      <p:sp>
        <p:nvSpPr>
          <p:cNvPr id="18437" name="テキスト ボックス 18436">
            <a:extLst>
              <a:ext uri="{FF2B5EF4-FFF2-40B4-BE49-F238E27FC236}">
                <a16:creationId xmlns:a16="http://schemas.microsoft.com/office/drawing/2014/main" id="{7F9D0B84-EDBC-AB95-1116-7348C1556583}"/>
              </a:ext>
            </a:extLst>
          </p:cNvPr>
          <p:cNvSpPr txBox="1"/>
          <p:nvPr/>
        </p:nvSpPr>
        <p:spPr>
          <a:xfrm>
            <a:off x="6007302" y="4695527"/>
            <a:ext cx="2157963" cy="461665"/>
          </a:xfrm>
          <a:prstGeom prst="rect">
            <a:avLst/>
          </a:prstGeom>
          <a:noFill/>
        </p:spPr>
        <p:txBody>
          <a:bodyPr wrap="none" rtlCol="0">
            <a:spAutoFit/>
          </a:bodyPr>
          <a:lstStyle/>
          <a:p>
            <a:r>
              <a:rPr lang="en-US" altLang="ja-JP" b="0" i="1" dirty="0" err="1"/>
              <a:t>Γ</a:t>
            </a:r>
            <a:r>
              <a:rPr lang="en-US" altLang="ja-JP" b="0" dirty="0"/>
              <a:t>├ pred </a:t>
            </a:r>
            <a:r>
              <a:rPr lang="en-US" altLang="ja-JP" b="0" i="1" dirty="0"/>
              <a:t>t</a:t>
            </a:r>
            <a:r>
              <a:rPr lang="en-US" altLang="ja-JP" b="0" baseline="-25000" dirty="0"/>
              <a:t> </a:t>
            </a:r>
            <a:r>
              <a:rPr lang="en-US" altLang="ja-JP" b="0" dirty="0"/>
              <a:t>: Nat</a:t>
            </a:r>
            <a:endParaRPr kumimoji="1" lang="ja-JP" altLang="en-US" b="0"/>
          </a:p>
        </p:txBody>
      </p:sp>
      <p:sp>
        <p:nvSpPr>
          <p:cNvPr id="18439" name="テキスト ボックス 18438">
            <a:extLst>
              <a:ext uri="{FF2B5EF4-FFF2-40B4-BE49-F238E27FC236}">
                <a16:creationId xmlns:a16="http://schemas.microsoft.com/office/drawing/2014/main" id="{68E362A7-D454-3877-A242-F11F615B4B40}"/>
              </a:ext>
            </a:extLst>
          </p:cNvPr>
          <p:cNvSpPr txBox="1"/>
          <p:nvPr/>
        </p:nvSpPr>
        <p:spPr>
          <a:xfrm>
            <a:off x="8096302" y="4514314"/>
            <a:ext cx="868186" cy="461665"/>
          </a:xfrm>
          <a:prstGeom prst="rect">
            <a:avLst/>
          </a:prstGeom>
          <a:noFill/>
        </p:spPr>
        <p:txBody>
          <a:bodyPr wrap="none" rtlCol="0">
            <a:spAutoFit/>
          </a:bodyPr>
          <a:lstStyle/>
          <a:p>
            <a:r>
              <a:rPr lang="en-US" altLang="ja-JP" b="0" dirty="0"/>
              <a:t>(T-P)</a:t>
            </a:r>
            <a:endParaRPr kumimoji="1" lang="ja-JP" altLang="en-US" b="0"/>
          </a:p>
        </p:txBody>
      </p:sp>
      <p:sp>
        <p:nvSpPr>
          <p:cNvPr id="18440" name="テキスト ボックス 18439">
            <a:extLst>
              <a:ext uri="{FF2B5EF4-FFF2-40B4-BE49-F238E27FC236}">
                <a16:creationId xmlns:a16="http://schemas.microsoft.com/office/drawing/2014/main" id="{553AC4F4-615D-2364-2783-7C16928AA149}"/>
              </a:ext>
            </a:extLst>
          </p:cNvPr>
          <p:cNvSpPr txBox="1"/>
          <p:nvPr/>
        </p:nvSpPr>
        <p:spPr>
          <a:xfrm>
            <a:off x="6339268" y="4358572"/>
            <a:ext cx="1483098" cy="461665"/>
          </a:xfrm>
          <a:prstGeom prst="rect">
            <a:avLst/>
          </a:prstGeom>
          <a:noFill/>
        </p:spPr>
        <p:txBody>
          <a:bodyPr wrap="none" rtlCol="0">
            <a:spAutoFit/>
          </a:bodyPr>
          <a:lstStyle/>
          <a:p>
            <a:r>
              <a:rPr lang="en-US" altLang="ja-JP" b="0" i="1" dirty="0" err="1"/>
              <a:t>Γ</a:t>
            </a:r>
            <a:r>
              <a:rPr lang="en-US" altLang="ja-JP" b="0" dirty="0"/>
              <a:t>├ </a:t>
            </a:r>
            <a:r>
              <a:rPr lang="en-US" altLang="ja-JP" b="0" i="1" dirty="0"/>
              <a:t>t</a:t>
            </a:r>
            <a:r>
              <a:rPr lang="en-US" altLang="ja-JP" b="0" dirty="0"/>
              <a:t> : Nat</a:t>
            </a:r>
            <a:endParaRPr kumimoji="1" lang="ja-JP" altLang="en-US" b="0"/>
          </a:p>
        </p:txBody>
      </p:sp>
      <p:cxnSp>
        <p:nvCxnSpPr>
          <p:cNvPr id="18445" name="直線コネクタ 18444">
            <a:extLst>
              <a:ext uri="{FF2B5EF4-FFF2-40B4-BE49-F238E27FC236}">
                <a16:creationId xmlns:a16="http://schemas.microsoft.com/office/drawing/2014/main" id="{204EBB25-C64C-7313-8180-2AE88E3D1B0B}"/>
              </a:ext>
            </a:extLst>
          </p:cNvPr>
          <p:cNvCxnSpPr>
            <a:cxnSpLocks/>
          </p:cNvCxnSpPr>
          <p:nvPr/>
        </p:nvCxnSpPr>
        <p:spPr bwMode="auto">
          <a:xfrm>
            <a:off x="6051079" y="4739042"/>
            <a:ext cx="2084040" cy="1248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71441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53F9C-18FF-3F6D-1FE8-B2A5B92F468C}"/>
              </a:ext>
            </a:extLst>
          </p:cNvPr>
          <p:cNvSpPr>
            <a:spLocks noGrp="1"/>
          </p:cNvSpPr>
          <p:nvPr>
            <p:ph type="title"/>
          </p:nvPr>
        </p:nvSpPr>
        <p:spPr/>
        <p:txBody>
          <a:bodyPr/>
          <a:lstStyle/>
          <a:p>
            <a:r>
              <a:rPr kumimoji="1" lang="en-US" altLang="ja-JP" dirty="0"/>
              <a:t>An example</a:t>
            </a:r>
            <a:endParaRPr kumimoji="1" lang="ja-JP" altLang="en-US"/>
          </a:p>
        </p:txBody>
      </p:sp>
      <p:sp>
        <p:nvSpPr>
          <p:cNvPr id="4" name="テキスト ボックス 3">
            <a:extLst>
              <a:ext uri="{FF2B5EF4-FFF2-40B4-BE49-F238E27FC236}">
                <a16:creationId xmlns:a16="http://schemas.microsoft.com/office/drawing/2014/main" id="{52D8EC4E-8923-6B87-FB47-17C15B0F705E}"/>
              </a:ext>
            </a:extLst>
          </p:cNvPr>
          <p:cNvSpPr txBox="1"/>
          <p:nvPr/>
        </p:nvSpPr>
        <p:spPr>
          <a:xfrm>
            <a:off x="681171" y="1873268"/>
            <a:ext cx="5306611" cy="1200329"/>
          </a:xfrm>
          <a:prstGeom prst="rect">
            <a:avLst/>
          </a:prstGeom>
          <a:noFill/>
        </p:spPr>
        <p:txBody>
          <a:bodyPr wrap="square" rtlCol="0">
            <a:spAutoFit/>
          </a:bodyPr>
          <a:lstStyle/>
          <a:p>
            <a:r>
              <a:rPr lang="en-US" altLang="ja-JP" b="0" dirty="0"/>
              <a:t>A type judgement </a:t>
            </a:r>
          </a:p>
          <a:p>
            <a:r>
              <a:rPr lang="en-US" altLang="ja-JP" b="0" dirty="0"/>
              <a:t>     ∅ ├ (</a:t>
            </a:r>
            <a:r>
              <a:rPr kumimoji="1" lang="en-US" altLang="ja-JP" sz="2400" b="0" dirty="0"/>
              <a:t>(</a:t>
            </a:r>
            <a:r>
              <a:rPr kumimoji="1" lang="en-US" altLang="ja-JP" sz="2400" b="0" dirty="0" err="1"/>
              <a:t>λ</a:t>
            </a:r>
            <a:r>
              <a:rPr lang="en-US" altLang="ja-JP" b="0" dirty="0" err="1"/>
              <a:t>x</a:t>
            </a:r>
            <a:r>
              <a:rPr lang="en-US" altLang="ja-JP" b="0" dirty="0"/>
              <a:t>: Nat</a:t>
            </a:r>
            <a:r>
              <a:rPr kumimoji="1" lang="en-US" altLang="ja-JP" sz="2400" b="0" dirty="0"/>
              <a:t>. x</a:t>
            </a:r>
            <a:r>
              <a:rPr lang="en-US" altLang="ja-JP" b="0" dirty="0"/>
              <a:t>) 0) : Nat   </a:t>
            </a:r>
          </a:p>
          <a:p>
            <a:r>
              <a:rPr lang="en-US" altLang="ja-JP" b="0" dirty="0"/>
              <a:t>holds.</a:t>
            </a:r>
            <a:endParaRPr kumimoji="1" lang="ja-JP" altLang="en-US" b="0"/>
          </a:p>
        </p:txBody>
      </p:sp>
      <p:cxnSp>
        <p:nvCxnSpPr>
          <p:cNvPr id="6" name="直線コネクタ 5">
            <a:extLst>
              <a:ext uri="{FF2B5EF4-FFF2-40B4-BE49-F238E27FC236}">
                <a16:creationId xmlns:a16="http://schemas.microsoft.com/office/drawing/2014/main" id="{37171890-F9D3-5ADC-98B0-86CE32EF6F77}"/>
              </a:ext>
            </a:extLst>
          </p:cNvPr>
          <p:cNvCxnSpPr>
            <a:cxnSpLocks/>
          </p:cNvCxnSpPr>
          <p:nvPr/>
        </p:nvCxnSpPr>
        <p:spPr bwMode="auto">
          <a:xfrm>
            <a:off x="323528" y="5261407"/>
            <a:ext cx="7491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93F8A2FD-337E-B4C7-52AC-3AA8E8D009E9}"/>
              </a:ext>
            </a:extLst>
          </p:cNvPr>
          <p:cNvSpPr txBox="1"/>
          <p:nvPr/>
        </p:nvSpPr>
        <p:spPr>
          <a:xfrm>
            <a:off x="1475656" y="5261407"/>
            <a:ext cx="3685409" cy="461665"/>
          </a:xfrm>
          <a:prstGeom prst="rect">
            <a:avLst/>
          </a:prstGeom>
          <a:noFill/>
        </p:spPr>
        <p:txBody>
          <a:bodyPr wrap="square" rtlCol="0">
            <a:spAutoFit/>
          </a:bodyPr>
          <a:lstStyle/>
          <a:p>
            <a:r>
              <a:rPr lang="en-US" altLang="ja-JP" b="0" dirty="0"/>
              <a:t>∅ ├ (</a:t>
            </a:r>
            <a:r>
              <a:rPr kumimoji="1" lang="en-US" altLang="ja-JP" sz="2400" b="0" dirty="0"/>
              <a:t>(</a:t>
            </a:r>
            <a:r>
              <a:rPr kumimoji="1" lang="en-US" altLang="ja-JP" sz="2400" b="0" dirty="0" err="1"/>
              <a:t>λ</a:t>
            </a:r>
            <a:r>
              <a:rPr lang="en-US" altLang="ja-JP" b="0" dirty="0" err="1"/>
              <a:t>x</a:t>
            </a:r>
            <a:r>
              <a:rPr lang="en-US" altLang="ja-JP" b="0" dirty="0"/>
              <a:t>: Nat</a:t>
            </a:r>
            <a:r>
              <a:rPr kumimoji="1" lang="en-US" altLang="ja-JP" sz="2400" b="0" dirty="0"/>
              <a:t>. x</a:t>
            </a:r>
            <a:r>
              <a:rPr lang="en-US" altLang="ja-JP" b="0" dirty="0"/>
              <a:t>) 0) : Nat</a:t>
            </a:r>
            <a:endParaRPr kumimoji="1" lang="ja-JP" altLang="en-US" b="0"/>
          </a:p>
        </p:txBody>
      </p:sp>
      <p:sp>
        <p:nvSpPr>
          <p:cNvPr id="11" name="テキスト ボックス 10">
            <a:extLst>
              <a:ext uri="{FF2B5EF4-FFF2-40B4-BE49-F238E27FC236}">
                <a16:creationId xmlns:a16="http://schemas.microsoft.com/office/drawing/2014/main" id="{F0A230CC-259A-E936-5341-D4FC71EA983B}"/>
              </a:ext>
            </a:extLst>
          </p:cNvPr>
          <p:cNvSpPr txBox="1"/>
          <p:nvPr/>
        </p:nvSpPr>
        <p:spPr>
          <a:xfrm>
            <a:off x="323528" y="4780451"/>
            <a:ext cx="3973441" cy="461665"/>
          </a:xfrm>
          <a:prstGeom prst="rect">
            <a:avLst/>
          </a:prstGeom>
          <a:noFill/>
        </p:spPr>
        <p:txBody>
          <a:bodyPr wrap="square" rtlCol="0">
            <a:spAutoFit/>
          </a:bodyPr>
          <a:lstStyle/>
          <a:p>
            <a:r>
              <a:rPr lang="en-US" altLang="ja-JP" b="0" dirty="0"/>
              <a:t>∅ ├ </a:t>
            </a:r>
            <a:r>
              <a:rPr kumimoji="1" lang="en-US" altLang="ja-JP" sz="2400" b="0" dirty="0"/>
              <a:t>(</a:t>
            </a:r>
            <a:r>
              <a:rPr kumimoji="1" lang="en-US" altLang="ja-JP" sz="2400" b="0" dirty="0" err="1"/>
              <a:t>λ</a:t>
            </a:r>
            <a:r>
              <a:rPr lang="en-US" altLang="ja-JP" b="0" dirty="0" err="1"/>
              <a:t>x</a:t>
            </a:r>
            <a:r>
              <a:rPr lang="en-US" altLang="ja-JP" b="0" dirty="0"/>
              <a:t>: Nat</a:t>
            </a:r>
            <a:r>
              <a:rPr kumimoji="1" lang="en-US" altLang="ja-JP" sz="2400" b="0" dirty="0"/>
              <a:t>. x</a:t>
            </a:r>
            <a:r>
              <a:rPr lang="en-US" altLang="ja-JP" b="0" dirty="0"/>
              <a:t>) : Nat -&gt; Nat</a:t>
            </a:r>
            <a:endParaRPr kumimoji="1" lang="ja-JP" altLang="en-US" b="0"/>
          </a:p>
        </p:txBody>
      </p:sp>
      <p:sp>
        <p:nvSpPr>
          <p:cNvPr id="12" name="テキスト ボックス 11">
            <a:extLst>
              <a:ext uri="{FF2B5EF4-FFF2-40B4-BE49-F238E27FC236}">
                <a16:creationId xmlns:a16="http://schemas.microsoft.com/office/drawing/2014/main" id="{4E58AA41-08D2-98B3-483A-13DBFA3142C4}"/>
              </a:ext>
            </a:extLst>
          </p:cNvPr>
          <p:cNvSpPr txBox="1"/>
          <p:nvPr/>
        </p:nvSpPr>
        <p:spPr>
          <a:xfrm>
            <a:off x="5574179" y="4771597"/>
            <a:ext cx="1695735" cy="461665"/>
          </a:xfrm>
          <a:prstGeom prst="rect">
            <a:avLst/>
          </a:prstGeom>
          <a:noFill/>
        </p:spPr>
        <p:txBody>
          <a:bodyPr wrap="square" rtlCol="0">
            <a:spAutoFit/>
          </a:bodyPr>
          <a:lstStyle/>
          <a:p>
            <a:r>
              <a:rPr lang="en-US" altLang="ja-JP" b="0" dirty="0"/>
              <a:t>∅ ├ </a:t>
            </a:r>
            <a:r>
              <a:rPr kumimoji="1" lang="en-US" altLang="ja-JP" sz="2400" b="0" dirty="0"/>
              <a:t>0 </a:t>
            </a:r>
            <a:r>
              <a:rPr lang="en-US" altLang="ja-JP" b="0" dirty="0"/>
              <a:t>: Nat</a:t>
            </a:r>
            <a:endParaRPr kumimoji="1" lang="ja-JP" altLang="en-US" b="0"/>
          </a:p>
        </p:txBody>
      </p:sp>
      <p:sp>
        <p:nvSpPr>
          <p:cNvPr id="13" name="テキスト ボックス 12">
            <a:extLst>
              <a:ext uri="{FF2B5EF4-FFF2-40B4-BE49-F238E27FC236}">
                <a16:creationId xmlns:a16="http://schemas.microsoft.com/office/drawing/2014/main" id="{83D8BD74-E63D-6BA3-D5D8-541C4F0263DC}"/>
              </a:ext>
            </a:extLst>
          </p:cNvPr>
          <p:cNvSpPr txBox="1"/>
          <p:nvPr/>
        </p:nvSpPr>
        <p:spPr>
          <a:xfrm>
            <a:off x="7108054" y="4526692"/>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14" name="直線コネクタ 13">
            <a:extLst>
              <a:ext uri="{FF2B5EF4-FFF2-40B4-BE49-F238E27FC236}">
                <a16:creationId xmlns:a16="http://schemas.microsoft.com/office/drawing/2014/main" id="{7906C50C-03DD-683E-A236-92FF5565E115}"/>
              </a:ext>
            </a:extLst>
          </p:cNvPr>
          <p:cNvCxnSpPr>
            <a:cxnSpLocks/>
          </p:cNvCxnSpPr>
          <p:nvPr/>
        </p:nvCxnSpPr>
        <p:spPr bwMode="auto">
          <a:xfrm>
            <a:off x="5574179" y="4780451"/>
            <a:ext cx="1564921" cy="1929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直線コネクタ 15">
            <a:extLst>
              <a:ext uri="{FF2B5EF4-FFF2-40B4-BE49-F238E27FC236}">
                <a16:creationId xmlns:a16="http://schemas.microsoft.com/office/drawing/2014/main" id="{3E8FC2FA-35D7-C8A2-1425-BE451DB9AE23}"/>
              </a:ext>
            </a:extLst>
          </p:cNvPr>
          <p:cNvCxnSpPr>
            <a:cxnSpLocks/>
          </p:cNvCxnSpPr>
          <p:nvPr/>
        </p:nvCxnSpPr>
        <p:spPr bwMode="auto">
          <a:xfrm>
            <a:off x="323528" y="4790097"/>
            <a:ext cx="392666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テキスト ボックス 17">
            <a:extLst>
              <a:ext uri="{FF2B5EF4-FFF2-40B4-BE49-F238E27FC236}">
                <a16:creationId xmlns:a16="http://schemas.microsoft.com/office/drawing/2014/main" id="{810B2BFF-3FF3-0CFB-FC66-C5FECFF1D7AE}"/>
              </a:ext>
            </a:extLst>
          </p:cNvPr>
          <p:cNvSpPr txBox="1"/>
          <p:nvPr/>
        </p:nvSpPr>
        <p:spPr>
          <a:xfrm>
            <a:off x="4223173" y="4521473"/>
            <a:ext cx="1278555" cy="461665"/>
          </a:xfrm>
          <a:prstGeom prst="rect">
            <a:avLst/>
          </a:prstGeom>
          <a:noFill/>
        </p:spPr>
        <p:txBody>
          <a:bodyPr wrap="none" rtlCol="0">
            <a:spAutoFit/>
          </a:bodyPr>
          <a:lstStyle/>
          <a:p>
            <a:r>
              <a:rPr lang="en-US" altLang="ja-JP" b="0" dirty="0"/>
              <a:t>(T-ABS)</a:t>
            </a:r>
            <a:endParaRPr kumimoji="1" lang="ja-JP" altLang="en-US" b="0"/>
          </a:p>
        </p:txBody>
      </p:sp>
      <p:sp>
        <p:nvSpPr>
          <p:cNvPr id="19" name="テキスト ボックス 18">
            <a:extLst>
              <a:ext uri="{FF2B5EF4-FFF2-40B4-BE49-F238E27FC236}">
                <a16:creationId xmlns:a16="http://schemas.microsoft.com/office/drawing/2014/main" id="{02172179-9B07-B258-AB10-843797B0AD0F}"/>
              </a:ext>
            </a:extLst>
          </p:cNvPr>
          <p:cNvSpPr txBox="1"/>
          <p:nvPr/>
        </p:nvSpPr>
        <p:spPr>
          <a:xfrm>
            <a:off x="685800" y="4299495"/>
            <a:ext cx="2646022" cy="461665"/>
          </a:xfrm>
          <a:prstGeom prst="rect">
            <a:avLst/>
          </a:prstGeom>
          <a:noFill/>
        </p:spPr>
        <p:txBody>
          <a:bodyPr wrap="square" rtlCol="0">
            <a:spAutoFit/>
          </a:bodyPr>
          <a:lstStyle/>
          <a:p>
            <a:r>
              <a:rPr lang="en-US" altLang="ja-JP" b="0" dirty="0"/>
              <a:t>∅{</a:t>
            </a:r>
            <a:r>
              <a:rPr lang="en-US" altLang="ja-JP" b="0" dirty="0" err="1"/>
              <a:t>x:Nat</a:t>
            </a:r>
            <a:r>
              <a:rPr lang="en-US" altLang="ja-JP" b="0" dirty="0"/>
              <a:t>} ├ </a:t>
            </a:r>
            <a:r>
              <a:rPr kumimoji="1" lang="en-US" altLang="ja-JP" sz="2400" b="0" dirty="0"/>
              <a:t>x</a:t>
            </a:r>
            <a:r>
              <a:rPr lang="en-US" altLang="ja-JP" b="0" dirty="0"/>
              <a:t> : Nat</a:t>
            </a:r>
            <a:endParaRPr kumimoji="1" lang="ja-JP" altLang="en-US" b="0"/>
          </a:p>
        </p:txBody>
      </p:sp>
      <p:cxnSp>
        <p:nvCxnSpPr>
          <p:cNvPr id="20" name="直線コネクタ 19">
            <a:extLst>
              <a:ext uri="{FF2B5EF4-FFF2-40B4-BE49-F238E27FC236}">
                <a16:creationId xmlns:a16="http://schemas.microsoft.com/office/drawing/2014/main" id="{F4868ACB-223D-847F-DC3D-11A3E483D6CB}"/>
              </a:ext>
            </a:extLst>
          </p:cNvPr>
          <p:cNvCxnSpPr>
            <a:cxnSpLocks/>
          </p:cNvCxnSpPr>
          <p:nvPr/>
        </p:nvCxnSpPr>
        <p:spPr bwMode="auto">
          <a:xfrm>
            <a:off x="685800" y="4322713"/>
            <a:ext cx="2626060" cy="259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テキスト ボックス 20">
            <a:extLst>
              <a:ext uri="{FF2B5EF4-FFF2-40B4-BE49-F238E27FC236}">
                <a16:creationId xmlns:a16="http://schemas.microsoft.com/office/drawing/2014/main" id="{F1C44E56-365C-E784-6CCE-2F81DB057828}"/>
              </a:ext>
            </a:extLst>
          </p:cNvPr>
          <p:cNvSpPr txBox="1"/>
          <p:nvPr/>
        </p:nvSpPr>
        <p:spPr>
          <a:xfrm>
            <a:off x="856955" y="3861048"/>
            <a:ext cx="2646022" cy="461665"/>
          </a:xfrm>
          <a:prstGeom prst="rect">
            <a:avLst/>
          </a:prstGeom>
          <a:noFill/>
        </p:spPr>
        <p:txBody>
          <a:bodyPr wrap="square" rtlCol="0">
            <a:spAutoFit/>
          </a:bodyPr>
          <a:lstStyle/>
          <a:p>
            <a:r>
              <a:rPr lang="en-US" altLang="ja-JP" b="0" dirty="0" err="1"/>
              <a:t>x:Nat</a:t>
            </a:r>
            <a:r>
              <a:rPr lang="en-US" altLang="ja-JP" b="0" dirty="0"/>
              <a:t> ∈</a:t>
            </a:r>
            <a:r>
              <a:rPr lang="en-US" altLang="ja-JP" b="0" baseline="-25000" dirty="0"/>
              <a:t> </a:t>
            </a:r>
            <a:r>
              <a:rPr lang="en-US" altLang="ja-JP" b="0" dirty="0"/>
              <a:t>∅{</a:t>
            </a:r>
            <a:r>
              <a:rPr lang="en-US" altLang="ja-JP" b="0" dirty="0" err="1"/>
              <a:t>x:Nat</a:t>
            </a:r>
            <a:r>
              <a:rPr lang="en-US" altLang="ja-JP" b="0" dirty="0"/>
              <a:t>} </a:t>
            </a:r>
            <a:endParaRPr kumimoji="1" lang="ja-JP" altLang="en-US" b="0"/>
          </a:p>
        </p:txBody>
      </p:sp>
      <p:sp>
        <p:nvSpPr>
          <p:cNvPr id="24" name="テキスト ボックス 23">
            <a:extLst>
              <a:ext uri="{FF2B5EF4-FFF2-40B4-BE49-F238E27FC236}">
                <a16:creationId xmlns:a16="http://schemas.microsoft.com/office/drawing/2014/main" id="{CAD676FB-3B0C-B351-D926-E1EF44A4BAD1}"/>
              </a:ext>
            </a:extLst>
          </p:cNvPr>
          <p:cNvSpPr txBox="1"/>
          <p:nvPr/>
        </p:nvSpPr>
        <p:spPr>
          <a:xfrm>
            <a:off x="3283499" y="3958465"/>
            <a:ext cx="1273362" cy="461665"/>
          </a:xfrm>
          <a:prstGeom prst="rect">
            <a:avLst/>
          </a:prstGeom>
          <a:noFill/>
        </p:spPr>
        <p:txBody>
          <a:bodyPr wrap="none" rtlCol="0">
            <a:spAutoFit/>
          </a:bodyPr>
          <a:lstStyle/>
          <a:p>
            <a:r>
              <a:rPr lang="en-US" altLang="ja-JP" b="0" dirty="0"/>
              <a:t>(T-VAR)</a:t>
            </a:r>
            <a:endParaRPr kumimoji="1" lang="ja-JP" altLang="en-US" b="0"/>
          </a:p>
        </p:txBody>
      </p:sp>
      <p:sp>
        <p:nvSpPr>
          <p:cNvPr id="27" name="テキスト ボックス 26">
            <a:extLst>
              <a:ext uri="{FF2B5EF4-FFF2-40B4-BE49-F238E27FC236}">
                <a16:creationId xmlns:a16="http://schemas.microsoft.com/office/drawing/2014/main" id="{2FEF8243-1E8A-537E-E692-70A5FF977578}"/>
              </a:ext>
            </a:extLst>
          </p:cNvPr>
          <p:cNvSpPr txBox="1"/>
          <p:nvPr/>
        </p:nvSpPr>
        <p:spPr>
          <a:xfrm>
            <a:off x="7783756" y="4974815"/>
            <a:ext cx="1278555" cy="461665"/>
          </a:xfrm>
          <a:prstGeom prst="rect">
            <a:avLst/>
          </a:prstGeom>
          <a:noFill/>
        </p:spPr>
        <p:txBody>
          <a:bodyPr wrap="none" rtlCol="0">
            <a:spAutoFit/>
          </a:bodyPr>
          <a:lstStyle/>
          <a:p>
            <a:r>
              <a:rPr lang="en-US" altLang="ja-JP" b="0" dirty="0"/>
              <a:t>(T-APP)</a:t>
            </a:r>
            <a:endParaRPr kumimoji="1" lang="ja-JP" altLang="en-US" b="0"/>
          </a:p>
        </p:txBody>
      </p:sp>
      <p:sp>
        <p:nvSpPr>
          <p:cNvPr id="28" name="テキスト ボックス 27">
            <a:extLst>
              <a:ext uri="{FF2B5EF4-FFF2-40B4-BE49-F238E27FC236}">
                <a16:creationId xmlns:a16="http://schemas.microsoft.com/office/drawing/2014/main" id="{BBABB081-FBEC-0C97-2637-4FA5AC8B2CC2}"/>
              </a:ext>
            </a:extLst>
          </p:cNvPr>
          <p:cNvSpPr txBox="1"/>
          <p:nvPr/>
        </p:nvSpPr>
        <p:spPr>
          <a:xfrm>
            <a:off x="1679906" y="6047718"/>
            <a:ext cx="5234125" cy="461665"/>
          </a:xfrm>
          <a:prstGeom prst="rect">
            <a:avLst/>
          </a:prstGeom>
          <a:noFill/>
          <a:ln>
            <a:solidFill>
              <a:schemeClr val="tx1"/>
            </a:solidFill>
          </a:ln>
        </p:spPr>
        <p:txBody>
          <a:bodyPr wrap="none" rtlCol="0">
            <a:spAutoFit/>
          </a:bodyPr>
          <a:lstStyle/>
          <a:p>
            <a:r>
              <a:rPr lang="en-US" altLang="ja-JP" b="0" dirty="0"/>
              <a:t>The d</a:t>
            </a:r>
            <a:r>
              <a:rPr kumimoji="1" lang="en-US" altLang="ja-JP" b="0" dirty="0"/>
              <a:t>erivation tree for the judgement</a:t>
            </a:r>
            <a:endParaRPr kumimoji="1" lang="ja-JP" altLang="en-US" b="0"/>
          </a:p>
        </p:txBody>
      </p:sp>
    </p:spTree>
    <p:extLst>
      <p:ext uri="{BB962C8B-B14F-4D97-AF65-F5344CB8AC3E}">
        <p14:creationId xmlns:p14="http://schemas.microsoft.com/office/powerpoint/2010/main" val="3864789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53F9C-18FF-3F6D-1FE8-B2A5B92F468C}"/>
              </a:ext>
            </a:extLst>
          </p:cNvPr>
          <p:cNvSpPr>
            <a:spLocks noGrp="1"/>
          </p:cNvSpPr>
          <p:nvPr>
            <p:ph type="title"/>
          </p:nvPr>
        </p:nvSpPr>
        <p:spPr/>
        <p:txBody>
          <a:bodyPr/>
          <a:lstStyle/>
          <a:p>
            <a:r>
              <a:rPr lang="en-US" altLang="ja-JP" dirty="0"/>
              <a:t>Exercise</a:t>
            </a:r>
            <a:endParaRPr kumimoji="1" lang="ja-JP" altLang="en-US"/>
          </a:p>
        </p:txBody>
      </p:sp>
      <p:cxnSp>
        <p:nvCxnSpPr>
          <p:cNvPr id="6" name="直線コネクタ 5">
            <a:extLst>
              <a:ext uri="{FF2B5EF4-FFF2-40B4-BE49-F238E27FC236}">
                <a16:creationId xmlns:a16="http://schemas.microsoft.com/office/drawing/2014/main" id="{37171890-F9D3-5ADC-98B0-86CE32EF6F77}"/>
              </a:ext>
            </a:extLst>
          </p:cNvPr>
          <p:cNvCxnSpPr>
            <a:cxnSpLocks/>
          </p:cNvCxnSpPr>
          <p:nvPr/>
        </p:nvCxnSpPr>
        <p:spPr bwMode="auto">
          <a:xfrm>
            <a:off x="753344" y="5434709"/>
            <a:ext cx="74910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テキスト ボックス 11">
            <a:extLst>
              <a:ext uri="{FF2B5EF4-FFF2-40B4-BE49-F238E27FC236}">
                <a16:creationId xmlns:a16="http://schemas.microsoft.com/office/drawing/2014/main" id="{4E58AA41-08D2-98B3-483A-13DBFA3142C4}"/>
              </a:ext>
            </a:extLst>
          </p:cNvPr>
          <p:cNvSpPr txBox="1"/>
          <p:nvPr/>
        </p:nvSpPr>
        <p:spPr>
          <a:xfrm>
            <a:off x="4153949" y="4917284"/>
            <a:ext cx="847868" cy="461665"/>
          </a:xfrm>
          <a:prstGeom prst="rect">
            <a:avLst/>
          </a:prstGeom>
          <a:noFill/>
        </p:spPr>
        <p:txBody>
          <a:bodyPr wrap="square" rtlCol="0">
            <a:spAutoFit/>
          </a:bodyPr>
          <a:lstStyle/>
          <a:p>
            <a:r>
              <a:rPr lang="en-US" altLang="ja-JP" b="0" dirty="0"/>
              <a:t>…</a:t>
            </a:r>
            <a:endParaRPr kumimoji="1" lang="ja-JP" altLang="en-US" b="0"/>
          </a:p>
        </p:txBody>
      </p:sp>
      <p:sp>
        <p:nvSpPr>
          <p:cNvPr id="3" name="テキスト ボックス 2">
            <a:extLst>
              <a:ext uri="{FF2B5EF4-FFF2-40B4-BE49-F238E27FC236}">
                <a16:creationId xmlns:a16="http://schemas.microsoft.com/office/drawing/2014/main" id="{B113E6F4-4AFF-EEC7-33EB-BA22C576D7EA}"/>
              </a:ext>
            </a:extLst>
          </p:cNvPr>
          <p:cNvSpPr txBox="1"/>
          <p:nvPr/>
        </p:nvSpPr>
        <p:spPr>
          <a:xfrm>
            <a:off x="685800" y="1789258"/>
            <a:ext cx="8208912" cy="2246769"/>
          </a:xfrm>
          <a:prstGeom prst="rect">
            <a:avLst/>
          </a:prstGeom>
          <a:noFill/>
        </p:spPr>
        <p:txBody>
          <a:bodyPr wrap="square" rtlCol="0">
            <a:spAutoFit/>
          </a:bodyPr>
          <a:lstStyle/>
          <a:p>
            <a:r>
              <a:rPr lang="en-US" altLang="ja-JP" sz="2800" b="0" dirty="0"/>
              <a:t>Find a type </a:t>
            </a:r>
            <a:r>
              <a:rPr lang="en-US" altLang="ja-JP" sz="2800" b="0" i="1" dirty="0"/>
              <a:t>T</a:t>
            </a:r>
            <a:r>
              <a:rPr lang="en-US" altLang="ja-JP" sz="2800" b="0" dirty="0"/>
              <a:t> such that the following </a:t>
            </a:r>
            <a:r>
              <a:rPr kumimoji="1" lang="en-US" altLang="ja-JP" sz="2800" b="0" dirty="0"/>
              <a:t>type judgement holds.</a:t>
            </a:r>
          </a:p>
          <a:p>
            <a:r>
              <a:rPr lang="en-US" altLang="ja-JP" sz="2800" b="0" dirty="0"/>
              <a:t>         ∅ ├ (</a:t>
            </a:r>
            <a:r>
              <a:rPr kumimoji="1" lang="en-US" altLang="ja-JP" sz="2800" b="0" dirty="0"/>
              <a:t>(</a:t>
            </a:r>
            <a:r>
              <a:rPr kumimoji="1" lang="en-US" altLang="ja-JP" sz="2800" b="0" dirty="0" err="1"/>
              <a:t>λ</a:t>
            </a:r>
            <a:r>
              <a:rPr lang="en-US" altLang="ja-JP" sz="2800" b="0" dirty="0" err="1"/>
              <a:t>x</a:t>
            </a:r>
            <a:r>
              <a:rPr lang="en-US" altLang="ja-JP" sz="2800" b="0" dirty="0"/>
              <a:t>: Nat</a:t>
            </a:r>
            <a:r>
              <a:rPr kumimoji="1" lang="en-US" altLang="ja-JP" sz="2800" b="0" dirty="0"/>
              <a:t>. pred x</a:t>
            </a:r>
            <a:r>
              <a:rPr lang="en-US" altLang="ja-JP" sz="2800" b="0" dirty="0"/>
              <a:t>) (</a:t>
            </a:r>
            <a:r>
              <a:rPr lang="en-US" altLang="ja-JP" sz="2800" b="0" dirty="0" err="1"/>
              <a:t>succ</a:t>
            </a:r>
            <a:r>
              <a:rPr lang="en-US" altLang="ja-JP" sz="2800" b="0" dirty="0"/>
              <a:t> 0)) : </a:t>
            </a:r>
            <a:r>
              <a:rPr lang="en-US" altLang="ja-JP" sz="2800" b="0" i="1" dirty="0"/>
              <a:t>T</a:t>
            </a:r>
            <a:endParaRPr kumimoji="1" lang="en-US" altLang="ja-JP" sz="2800" b="0" i="1" dirty="0"/>
          </a:p>
          <a:p>
            <a:r>
              <a:rPr kumimoji="1" lang="en-US" altLang="ja-JP" sz="2800" b="0" dirty="0"/>
              <a:t>Then deri</a:t>
            </a:r>
            <a:r>
              <a:rPr lang="en-US" altLang="ja-JP" sz="2800" b="0" dirty="0"/>
              <a:t>ve the judgement by using the typing rules.</a:t>
            </a:r>
            <a:endParaRPr kumimoji="1" lang="ja-JP" altLang="en-US" sz="2800" b="0"/>
          </a:p>
        </p:txBody>
      </p:sp>
      <p:sp>
        <p:nvSpPr>
          <p:cNvPr id="9" name="テキスト ボックス 8">
            <a:extLst>
              <a:ext uri="{FF2B5EF4-FFF2-40B4-BE49-F238E27FC236}">
                <a16:creationId xmlns:a16="http://schemas.microsoft.com/office/drawing/2014/main" id="{55D6908B-1C6C-1D62-3D37-BA2F090CC053}"/>
              </a:ext>
            </a:extLst>
          </p:cNvPr>
          <p:cNvSpPr txBox="1"/>
          <p:nvPr/>
        </p:nvSpPr>
        <p:spPr>
          <a:xfrm>
            <a:off x="1898179" y="5415607"/>
            <a:ext cx="5067674" cy="461665"/>
          </a:xfrm>
          <a:prstGeom prst="rect">
            <a:avLst/>
          </a:prstGeom>
          <a:noFill/>
        </p:spPr>
        <p:txBody>
          <a:bodyPr wrap="square">
            <a:spAutoFit/>
          </a:bodyPr>
          <a:lstStyle/>
          <a:p>
            <a:r>
              <a:rPr lang="en-US" altLang="ja-JP" sz="2400" b="0" dirty="0"/>
              <a:t>∅ ├ (</a:t>
            </a:r>
            <a:r>
              <a:rPr kumimoji="1" lang="en-US" altLang="ja-JP" sz="2400" b="0" dirty="0"/>
              <a:t>(</a:t>
            </a:r>
            <a:r>
              <a:rPr kumimoji="1" lang="en-US" altLang="ja-JP" sz="2400" b="0" dirty="0" err="1"/>
              <a:t>λ</a:t>
            </a:r>
            <a:r>
              <a:rPr lang="en-US" altLang="ja-JP" sz="2400" b="0" dirty="0" err="1"/>
              <a:t>x</a:t>
            </a:r>
            <a:r>
              <a:rPr lang="en-US" altLang="ja-JP" sz="2400" b="0" dirty="0"/>
              <a:t>: Nat</a:t>
            </a:r>
            <a:r>
              <a:rPr kumimoji="1" lang="en-US" altLang="ja-JP" sz="2400" b="0" dirty="0"/>
              <a:t>. pred x</a:t>
            </a:r>
            <a:r>
              <a:rPr lang="en-US" altLang="ja-JP" sz="2400" b="0" dirty="0"/>
              <a:t>) (</a:t>
            </a:r>
            <a:r>
              <a:rPr lang="en-US" altLang="ja-JP" sz="2400" b="0" dirty="0" err="1"/>
              <a:t>succ</a:t>
            </a:r>
            <a:r>
              <a:rPr lang="en-US" altLang="ja-JP" sz="2400" b="0" dirty="0"/>
              <a:t> 0)) : </a:t>
            </a:r>
            <a:r>
              <a:rPr lang="en-US" altLang="ja-JP" b="0" i="1" dirty="0"/>
              <a:t>…</a:t>
            </a:r>
            <a:endParaRPr kumimoji="1" lang="en-US" altLang="ja-JP" sz="2400" b="0" i="1" dirty="0"/>
          </a:p>
        </p:txBody>
      </p:sp>
    </p:spTree>
    <p:extLst>
      <p:ext uri="{BB962C8B-B14F-4D97-AF65-F5344CB8AC3E}">
        <p14:creationId xmlns:p14="http://schemas.microsoft.com/office/powerpoint/2010/main" val="1627933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99FAF-05BA-1E55-CFEF-337F7C83D70D}"/>
              </a:ext>
            </a:extLst>
          </p:cNvPr>
          <p:cNvSpPr>
            <a:spLocks noGrp="1"/>
          </p:cNvSpPr>
          <p:nvPr>
            <p:ph type="title"/>
          </p:nvPr>
        </p:nvSpPr>
        <p:spPr/>
        <p:txBody>
          <a:bodyPr/>
          <a:lstStyle/>
          <a:p>
            <a:r>
              <a:rPr kumimoji="1" lang="en-US" altLang="ja-JP" dirty="0"/>
              <a:t>Properties</a:t>
            </a:r>
            <a:endParaRPr kumimoji="1" lang="ja-JP" altLang="en-US"/>
          </a:p>
        </p:txBody>
      </p:sp>
      <p:sp>
        <p:nvSpPr>
          <p:cNvPr id="3" name="コンテンツ プレースホルダー 2">
            <a:extLst>
              <a:ext uri="{FF2B5EF4-FFF2-40B4-BE49-F238E27FC236}">
                <a16:creationId xmlns:a16="http://schemas.microsoft.com/office/drawing/2014/main" id="{17D6164A-3D50-8383-838F-A122542C649B}"/>
              </a:ext>
            </a:extLst>
          </p:cNvPr>
          <p:cNvSpPr>
            <a:spLocks noGrp="1"/>
          </p:cNvSpPr>
          <p:nvPr>
            <p:ph idx="1"/>
          </p:nvPr>
        </p:nvSpPr>
        <p:spPr/>
        <p:txBody>
          <a:bodyPr/>
          <a:lstStyle/>
          <a:p>
            <a:pPr marL="0" indent="0">
              <a:buNone/>
            </a:pPr>
            <a:r>
              <a:rPr kumimoji="1" lang="en-US" altLang="ja-JP" dirty="0"/>
              <a:t>Some </a:t>
            </a:r>
            <a:r>
              <a:rPr lang="en-US" altLang="ja-JP" dirty="0"/>
              <a:t>property (soundness) </a:t>
            </a:r>
            <a:r>
              <a:rPr kumimoji="1" lang="en-US" altLang="ja-JP" dirty="0"/>
              <a:t>hold for the type system similarly to the previous type system. We omit it.</a:t>
            </a:r>
            <a:endParaRPr kumimoji="1" lang="ja-JP" altLang="en-US"/>
          </a:p>
        </p:txBody>
      </p:sp>
    </p:spTree>
    <p:extLst>
      <p:ext uri="{BB962C8B-B14F-4D97-AF65-F5344CB8AC3E}">
        <p14:creationId xmlns:p14="http://schemas.microsoft.com/office/powerpoint/2010/main" val="290933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714375" y="357188"/>
            <a:ext cx="7772400" cy="1143000"/>
          </a:xfrm>
        </p:spPr>
        <p:txBody>
          <a:bodyPr/>
          <a:lstStyle/>
          <a:p>
            <a:r>
              <a:rPr lang="en-US" altLang="ja-JP" dirty="0">
                <a:latin typeface="Arial" charset="0"/>
                <a:ea typeface="ＭＳ Ｐゴシック" charset="0"/>
              </a:rPr>
              <a:t>Type checking</a:t>
            </a:r>
            <a:endParaRPr lang="ja-JP" altLang="en-US" dirty="0">
              <a:latin typeface="Arial" charset="0"/>
              <a:ea typeface="ＭＳ Ｐゴシック" charset="0"/>
            </a:endParaRPr>
          </a:p>
        </p:txBody>
      </p:sp>
      <p:sp>
        <p:nvSpPr>
          <p:cNvPr id="18434" name="コンテンツ プレースホルダ 2"/>
          <p:cNvSpPr>
            <a:spLocks noGrp="1"/>
          </p:cNvSpPr>
          <p:nvPr>
            <p:ph idx="1"/>
          </p:nvPr>
        </p:nvSpPr>
        <p:spPr>
          <a:xfrm>
            <a:off x="323528" y="1643063"/>
            <a:ext cx="8820472" cy="4591050"/>
          </a:xfrm>
        </p:spPr>
        <p:txBody>
          <a:bodyPr/>
          <a:lstStyle/>
          <a:p>
            <a:pPr marL="0" indent="0">
              <a:buFontTx/>
              <a:buNone/>
            </a:pPr>
            <a:r>
              <a:rPr lang="en-US" altLang="ja-JP" sz="2800" dirty="0">
                <a:latin typeface="Arial" charset="0"/>
                <a:ea typeface="ＭＳ Ｐゴシック" charset="0"/>
              </a:rPr>
              <a:t>In statically typed languages, consistency of programs is checked in compile time with respect to the typing constraint of the language. Type checking partially ensures the correctness of programs and decreases the runtime errors. </a:t>
            </a:r>
          </a:p>
          <a:p>
            <a:pPr marL="0" indent="0">
              <a:buFontTx/>
              <a:buNone/>
            </a:pPr>
            <a:r>
              <a:rPr lang="en-US" altLang="ja-JP" sz="2800" dirty="0">
                <a:latin typeface="Arial" charset="0"/>
                <a:ea typeface="ＭＳ Ｐゴシック" charset="0"/>
              </a:rPr>
              <a:t>Types are </a:t>
            </a:r>
            <a:r>
              <a:rPr lang="en-US" altLang="ja-JP" sz="2800" i="1" dirty="0">
                <a:latin typeface="Arial" charset="0"/>
                <a:ea typeface="ＭＳ Ｐゴシック" charset="0"/>
              </a:rPr>
              <a:t>static semantics </a:t>
            </a:r>
            <a:r>
              <a:rPr lang="en-US" altLang="ja-JP" sz="2800" dirty="0">
                <a:latin typeface="Arial" charset="0"/>
                <a:ea typeface="ＭＳ Ｐゴシック" charset="0"/>
              </a:rPr>
              <a:t>(information that is obtained without executing programs) and type checking is a kind of static program analysis. </a:t>
            </a:r>
          </a:p>
          <a:p>
            <a:pPr marL="0" indent="0">
              <a:spcBef>
                <a:spcPts val="672"/>
              </a:spcBef>
              <a:spcAft>
                <a:spcPts val="0"/>
              </a:spcAft>
              <a:buFontTx/>
              <a:buNone/>
            </a:pPr>
            <a:r>
              <a:rPr lang="en-US" altLang="ja-JP" sz="2800" dirty="0">
                <a:latin typeface="Arial" charset="0"/>
                <a:ea typeface="ＭＳ Ｐゴシック" charset="0"/>
              </a:rPr>
              <a:t>Type checking is usually performed after the parsing and elaboration (desugaring) phase in compilers.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714375" y="357188"/>
            <a:ext cx="7772400" cy="1143000"/>
          </a:xfrm>
        </p:spPr>
        <p:txBody>
          <a:bodyPr/>
          <a:lstStyle/>
          <a:p>
            <a:r>
              <a:rPr lang="en-US" altLang="ja-JP" dirty="0">
                <a:latin typeface="Arial" charset="0"/>
                <a:ea typeface="ＭＳ Ｐゴシック" charset="0"/>
              </a:rPr>
              <a:t>Small expression language</a:t>
            </a:r>
            <a:endParaRPr lang="ja-JP" altLang="en-US" dirty="0">
              <a:latin typeface="Arial" charset="0"/>
              <a:ea typeface="ＭＳ Ｐゴシック" charset="0"/>
            </a:endParaRPr>
          </a:p>
        </p:txBody>
      </p:sp>
      <p:sp>
        <p:nvSpPr>
          <p:cNvPr id="18434" name="コンテンツ プレースホルダ 2"/>
          <p:cNvSpPr>
            <a:spLocks noGrp="1"/>
          </p:cNvSpPr>
          <p:nvPr>
            <p:ph idx="1"/>
          </p:nvPr>
        </p:nvSpPr>
        <p:spPr>
          <a:xfrm>
            <a:off x="323528" y="1643063"/>
            <a:ext cx="8496944" cy="4522241"/>
          </a:xfrm>
        </p:spPr>
        <p:txBody>
          <a:bodyPr/>
          <a:lstStyle/>
          <a:p>
            <a:pPr marL="0" indent="0">
              <a:buFontTx/>
              <a:buNone/>
            </a:pPr>
            <a:r>
              <a:rPr lang="en-US" altLang="ja-JP" sz="2800" dirty="0">
                <a:latin typeface="Arial" charset="0"/>
                <a:ea typeface="ＭＳ Ｐゴシック" charset="0"/>
              </a:rPr>
              <a:t>Terms:</a:t>
            </a:r>
          </a:p>
          <a:p>
            <a:pPr marL="0" indent="0">
              <a:buFontTx/>
              <a:buNone/>
            </a:pPr>
            <a:r>
              <a:rPr lang="en-US" altLang="ja-JP" sz="2800" dirty="0">
                <a:latin typeface="Arial" charset="0"/>
                <a:ea typeface="ＭＳ Ｐゴシック" charset="0"/>
              </a:rPr>
              <a:t>&lt;t&gt; ::= true | false | if &lt;t&gt; then &lt;t&gt; else &lt;t&gt; | 0 </a:t>
            </a:r>
          </a:p>
          <a:p>
            <a:pPr marL="0" indent="0">
              <a:buFontTx/>
              <a:buNone/>
            </a:pPr>
            <a:r>
              <a:rPr lang="en-US" altLang="ja-JP" sz="2800" dirty="0">
                <a:latin typeface="Arial" charset="0"/>
                <a:ea typeface="ＭＳ Ｐゴシック" charset="0"/>
              </a:rPr>
              <a:t>     | </a:t>
            </a:r>
            <a:r>
              <a:rPr lang="en-US" altLang="ja-JP" sz="2800" dirty="0" err="1">
                <a:latin typeface="Arial" charset="0"/>
                <a:ea typeface="ＭＳ Ｐゴシック" charset="0"/>
              </a:rPr>
              <a:t>succ</a:t>
            </a:r>
            <a:r>
              <a:rPr lang="en-US" altLang="ja-JP" sz="2800" dirty="0">
                <a:latin typeface="Arial" charset="0"/>
                <a:ea typeface="ＭＳ Ｐゴシック" charset="0"/>
              </a:rPr>
              <a:t> &lt;t&gt; | pred &lt;t&gt; | </a:t>
            </a:r>
            <a:r>
              <a:rPr lang="en-US" altLang="ja-JP" sz="2800" dirty="0" err="1">
                <a:latin typeface="Arial" charset="0"/>
                <a:ea typeface="ＭＳ Ｐゴシック" charset="0"/>
              </a:rPr>
              <a:t>iszero</a:t>
            </a:r>
            <a:r>
              <a:rPr lang="en-US" altLang="ja-JP" sz="2800" dirty="0">
                <a:latin typeface="Arial" charset="0"/>
                <a:ea typeface="ＭＳ Ｐゴシック" charset="0"/>
              </a:rPr>
              <a:t> &lt;t&gt;</a:t>
            </a:r>
          </a:p>
          <a:p>
            <a:pPr marL="0" indent="0">
              <a:buFontTx/>
              <a:buNone/>
            </a:pPr>
            <a:endParaRPr lang="en-US" altLang="ja-JP" sz="2800" dirty="0">
              <a:latin typeface="Arial" charset="0"/>
              <a:ea typeface="ＭＳ Ｐゴシック" charset="0"/>
            </a:endParaRPr>
          </a:p>
          <a:p>
            <a:pPr marL="0" indent="0">
              <a:buFontTx/>
              <a:buNone/>
            </a:pPr>
            <a:r>
              <a:rPr lang="en-US" altLang="ja-JP" sz="2800" dirty="0">
                <a:latin typeface="Arial" charset="0"/>
                <a:ea typeface="ＭＳ Ｐゴシック" charset="0"/>
              </a:rPr>
              <a:t>Values:</a:t>
            </a:r>
          </a:p>
          <a:p>
            <a:pPr marL="0" indent="0">
              <a:buFontTx/>
              <a:buNone/>
            </a:pPr>
            <a:r>
              <a:rPr lang="en-US" altLang="ja-JP" sz="2800" dirty="0">
                <a:latin typeface="Arial" charset="0"/>
                <a:ea typeface="ＭＳ Ｐゴシック" charset="0"/>
              </a:rPr>
              <a:t>&lt;v&gt; ::= true | false | &lt;</a:t>
            </a:r>
            <a:r>
              <a:rPr lang="en-US" altLang="ja-JP" sz="2800" dirty="0" err="1">
                <a:latin typeface="Arial" charset="0"/>
                <a:ea typeface="ＭＳ Ｐゴシック" charset="0"/>
              </a:rPr>
              <a:t>nv</a:t>
            </a:r>
            <a:r>
              <a:rPr lang="en-US" altLang="ja-JP" sz="2800" dirty="0">
                <a:latin typeface="Arial" charset="0"/>
                <a:ea typeface="ＭＳ Ｐゴシック" charset="0"/>
              </a:rPr>
              <a:t>&gt;</a:t>
            </a:r>
          </a:p>
          <a:p>
            <a:pPr marL="0" indent="0">
              <a:buFontTx/>
              <a:buNone/>
            </a:pPr>
            <a:r>
              <a:rPr lang="en-US" altLang="ja-JP" sz="2800" dirty="0">
                <a:latin typeface="Arial" charset="0"/>
                <a:ea typeface="ＭＳ Ｐゴシック" charset="0"/>
              </a:rPr>
              <a:t>&lt;</a:t>
            </a:r>
            <a:r>
              <a:rPr lang="en-US" altLang="ja-JP" sz="2800" dirty="0" err="1">
                <a:latin typeface="Arial" charset="0"/>
                <a:ea typeface="ＭＳ Ｐゴシック" charset="0"/>
              </a:rPr>
              <a:t>nv</a:t>
            </a:r>
            <a:r>
              <a:rPr lang="en-US" altLang="ja-JP" sz="2800" dirty="0">
                <a:latin typeface="Arial" charset="0"/>
                <a:ea typeface="ＭＳ Ｐゴシック" charset="0"/>
              </a:rPr>
              <a:t>&gt; ::= 0 | </a:t>
            </a:r>
            <a:r>
              <a:rPr lang="en-US" altLang="ja-JP" sz="2800" dirty="0" err="1">
                <a:latin typeface="Arial" charset="0"/>
                <a:ea typeface="ＭＳ Ｐゴシック" charset="0"/>
              </a:rPr>
              <a:t>succ</a:t>
            </a:r>
            <a:r>
              <a:rPr lang="en-US" altLang="ja-JP" sz="2800" dirty="0">
                <a:latin typeface="Arial" charset="0"/>
                <a:ea typeface="ＭＳ Ｐゴシック" charset="0"/>
              </a:rPr>
              <a:t> &lt;</a:t>
            </a:r>
            <a:r>
              <a:rPr lang="en-US" altLang="ja-JP" sz="2800" dirty="0" err="1">
                <a:latin typeface="Arial" charset="0"/>
                <a:ea typeface="ＭＳ Ｐゴシック" charset="0"/>
              </a:rPr>
              <a:t>nv</a:t>
            </a:r>
            <a:r>
              <a:rPr lang="en-US" altLang="ja-JP" sz="2800" dirty="0">
                <a:latin typeface="Arial" charset="0"/>
                <a:ea typeface="ＭＳ Ｐゴシック" charset="0"/>
              </a:rPr>
              <a:t>&gt;</a:t>
            </a:r>
          </a:p>
          <a:p>
            <a:pPr marL="0" indent="0">
              <a:buFontTx/>
              <a:buNone/>
            </a:pPr>
            <a:endParaRPr lang="en-US" altLang="ja-JP" sz="2800" dirty="0">
              <a:latin typeface="Arial" charset="0"/>
              <a:ea typeface="ＭＳ Ｐゴシック" charset="0"/>
            </a:endParaRPr>
          </a:p>
        </p:txBody>
      </p:sp>
    </p:spTree>
    <p:extLst>
      <p:ext uri="{BB962C8B-B14F-4D97-AF65-F5344CB8AC3E}">
        <p14:creationId xmlns:p14="http://schemas.microsoft.com/office/powerpoint/2010/main" val="290236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35496" y="260648"/>
            <a:ext cx="8964488" cy="1143000"/>
          </a:xfrm>
        </p:spPr>
        <p:txBody>
          <a:bodyPr/>
          <a:lstStyle/>
          <a:p>
            <a:r>
              <a:rPr lang="en-US" altLang="ja-JP" dirty="0">
                <a:latin typeface="Arial" charset="0"/>
                <a:ea typeface="ＭＳ Ｐゴシック" charset="0"/>
              </a:rPr>
              <a:t>(Small step) operational semantics</a:t>
            </a:r>
            <a:endParaRPr lang="ja-JP" altLang="en-US" dirty="0">
              <a:latin typeface="Arial" charset="0"/>
              <a:ea typeface="ＭＳ Ｐゴシック" charset="0"/>
            </a:endParaRPr>
          </a:p>
        </p:txBody>
      </p:sp>
      <p:sp>
        <p:nvSpPr>
          <p:cNvPr id="4" name="テキスト ボックス 3">
            <a:extLst>
              <a:ext uri="{FF2B5EF4-FFF2-40B4-BE49-F238E27FC236}">
                <a16:creationId xmlns:a16="http://schemas.microsoft.com/office/drawing/2014/main" id="{86DC1574-656E-14FD-7BE3-7287B9AD8E56}"/>
              </a:ext>
            </a:extLst>
          </p:cNvPr>
          <p:cNvSpPr txBox="1"/>
          <p:nvPr/>
        </p:nvSpPr>
        <p:spPr>
          <a:xfrm>
            <a:off x="533991" y="1556792"/>
            <a:ext cx="3507692" cy="461665"/>
          </a:xfrm>
          <a:prstGeom prst="rect">
            <a:avLst/>
          </a:prstGeom>
          <a:noFill/>
        </p:spPr>
        <p:txBody>
          <a:bodyPr wrap="none" rtlCol="0">
            <a:spAutoFit/>
          </a:bodyPr>
          <a:lstStyle/>
          <a:p>
            <a:r>
              <a:rPr lang="en-US" altLang="ja-JP" b="0" dirty="0"/>
              <a:t>if true 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-&gt; </a:t>
            </a:r>
            <a:r>
              <a:rPr lang="en-US" altLang="ja-JP" b="0" i="1" dirty="0"/>
              <a:t>t</a:t>
            </a:r>
            <a:r>
              <a:rPr lang="en-US" altLang="ja-JP" b="0" baseline="-25000" dirty="0"/>
              <a:t>2</a:t>
            </a:r>
            <a:endParaRPr kumimoji="1" lang="ja-JP" altLang="en-US" b="0" baseline="-25000"/>
          </a:p>
        </p:txBody>
      </p:sp>
      <p:cxnSp>
        <p:nvCxnSpPr>
          <p:cNvPr id="6" name="直線コネクタ 5">
            <a:extLst>
              <a:ext uri="{FF2B5EF4-FFF2-40B4-BE49-F238E27FC236}">
                <a16:creationId xmlns:a16="http://schemas.microsoft.com/office/drawing/2014/main" id="{A6000099-5E2A-3638-318D-3330C2F1EDD6}"/>
              </a:ext>
            </a:extLst>
          </p:cNvPr>
          <p:cNvCxnSpPr/>
          <p:nvPr/>
        </p:nvCxnSpPr>
        <p:spPr bwMode="auto">
          <a:xfrm>
            <a:off x="389975" y="1610164"/>
            <a:ext cx="382483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D81865D4-13AB-B41F-FCF3-0E6061F0BC54}"/>
              </a:ext>
            </a:extLst>
          </p:cNvPr>
          <p:cNvSpPr txBox="1"/>
          <p:nvPr/>
        </p:nvSpPr>
        <p:spPr>
          <a:xfrm>
            <a:off x="4278407" y="1340768"/>
            <a:ext cx="1157689" cy="461665"/>
          </a:xfrm>
          <a:prstGeom prst="rect">
            <a:avLst/>
          </a:prstGeom>
          <a:noFill/>
        </p:spPr>
        <p:txBody>
          <a:bodyPr wrap="none" rtlCol="0">
            <a:spAutoFit/>
          </a:bodyPr>
          <a:lstStyle/>
          <a:p>
            <a:r>
              <a:rPr lang="en-US" altLang="ja-JP" b="0" dirty="0"/>
              <a:t>(E-IFT)</a:t>
            </a:r>
            <a:endParaRPr kumimoji="1" lang="ja-JP" altLang="en-US" b="0"/>
          </a:p>
        </p:txBody>
      </p:sp>
      <p:sp>
        <p:nvSpPr>
          <p:cNvPr id="8" name="テキスト ボックス 7">
            <a:extLst>
              <a:ext uri="{FF2B5EF4-FFF2-40B4-BE49-F238E27FC236}">
                <a16:creationId xmlns:a16="http://schemas.microsoft.com/office/drawing/2014/main" id="{5812A4B2-2C00-DBBE-D2C1-62A6A7B74F77}"/>
              </a:ext>
            </a:extLst>
          </p:cNvPr>
          <p:cNvSpPr txBox="1"/>
          <p:nvPr/>
        </p:nvSpPr>
        <p:spPr>
          <a:xfrm>
            <a:off x="533991" y="2176972"/>
            <a:ext cx="3627916" cy="461665"/>
          </a:xfrm>
          <a:prstGeom prst="rect">
            <a:avLst/>
          </a:prstGeom>
          <a:noFill/>
        </p:spPr>
        <p:txBody>
          <a:bodyPr wrap="none" rtlCol="0">
            <a:spAutoFit/>
          </a:bodyPr>
          <a:lstStyle/>
          <a:p>
            <a:r>
              <a:rPr lang="en-US" altLang="ja-JP" b="0" dirty="0"/>
              <a:t>if false 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-&gt; </a:t>
            </a:r>
            <a:r>
              <a:rPr lang="en-US" altLang="ja-JP" b="0" i="1" dirty="0"/>
              <a:t>t</a:t>
            </a:r>
            <a:r>
              <a:rPr lang="en-US" altLang="ja-JP" b="0" baseline="-25000" dirty="0"/>
              <a:t>3</a:t>
            </a:r>
            <a:endParaRPr kumimoji="1" lang="ja-JP" altLang="en-US" b="0" baseline="-25000"/>
          </a:p>
        </p:txBody>
      </p:sp>
      <p:cxnSp>
        <p:nvCxnSpPr>
          <p:cNvPr id="9" name="直線コネクタ 8">
            <a:extLst>
              <a:ext uri="{FF2B5EF4-FFF2-40B4-BE49-F238E27FC236}">
                <a16:creationId xmlns:a16="http://schemas.microsoft.com/office/drawing/2014/main" id="{DD3780ED-049D-1496-FD43-712613B93EE7}"/>
              </a:ext>
            </a:extLst>
          </p:cNvPr>
          <p:cNvCxnSpPr/>
          <p:nvPr/>
        </p:nvCxnSpPr>
        <p:spPr bwMode="auto">
          <a:xfrm>
            <a:off x="389975" y="2230344"/>
            <a:ext cx="382483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テキスト ボックス 9">
            <a:extLst>
              <a:ext uri="{FF2B5EF4-FFF2-40B4-BE49-F238E27FC236}">
                <a16:creationId xmlns:a16="http://schemas.microsoft.com/office/drawing/2014/main" id="{13B6BCA3-5E62-44C4-0610-02F560BDD74E}"/>
              </a:ext>
            </a:extLst>
          </p:cNvPr>
          <p:cNvSpPr txBox="1"/>
          <p:nvPr/>
        </p:nvSpPr>
        <p:spPr>
          <a:xfrm>
            <a:off x="4278407" y="1960948"/>
            <a:ext cx="1157689" cy="461665"/>
          </a:xfrm>
          <a:prstGeom prst="rect">
            <a:avLst/>
          </a:prstGeom>
          <a:noFill/>
        </p:spPr>
        <p:txBody>
          <a:bodyPr wrap="none" rtlCol="0">
            <a:spAutoFit/>
          </a:bodyPr>
          <a:lstStyle/>
          <a:p>
            <a:r>
              <a:rPr lang="en-US" altLang="ja-JP" b="0" dirty="0"/>
              <a:t>(E-IFF)</a:t>
            </a:r>
            <a:endParaRPr kumimoji="1" lang="ja-JP" altLang="en-US" b="0"/>
          </a:p>
        </p:txBody>
      </p:sp>
      <p:sp>
        <p:nvSpPr>
          <p:cNvPr id="11" name="テキスト ボックス 10">
            <a:extLst>
              <a:ext uri="{FF2B5EF4-FFF2-40B4-BE49-F238E27FC236}">
                <a16:creationId xmlns:a16="http://schemas.microsoft.com/office/drawing/2014/main" id="{4D3313F8-A397-3F3A-E713-17061733CC69}"/>
              </a:ext>
            </a:extLst>
          </p:cNvPr>
          <p:cNvSpPr txBox="1"/>
          <p:nvPr/>
        </p:nvSpPr>
        <p:spPr>
          <a:xfrm>
            <a:off x="512036" y="3073855"/>
            <a:ext cx="5405454" cy="461665"/>
          </a:xfrm>
          <a:prstGeom prst="rect">
            <a:avLst/>
          </a:prstGeom>
          <a:noFill/>
        </p:spPr>
        <p:txBody>
          <a:bodyPr wrap="none" rtlCol="0">
            <a:spAutoFit/>
          </a:bodyPr>
          <a:lstStyle/>
          <a:p>
            <a:r>
              <a:rPr lang="en-US" altLang="ja-JP" b="0" dirty="0"/>
              <a:t>if </a:t>
            </a:r>
            <a:r>
              <a:rPr lang="en-US" altLang="ja-JP" b="0" i="1" dirty="0"/>
              <a:t>t</a:t>
            </a:r>
            <a:r>
              <a:rPr lang="en-US" altLang="ja-JP" b="0" baseline="-25000" dirty="0"/>
              <a:t>1 </a:t>
            </a:r>
            <a:r>
              <a:rPr lang="en-US" altLang="ja-JP" b="0" dirty="0"/>
              <a:t>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-&gt; if </a:t>
            </a:r>
            <a:r>
              <a:rPr lang="en-US" altLang="ja-JP" b="0" i="1" dirty="0"/>
              <a:t>t</a:t>
            </a:r>
            <a:r>
              <a:rPr lang="en-US" altLang="ja-JP" b="0" baseline="-25000" dirty="0"/>
              <a:t>1</a:t>
            </a:r>
            <a:r>
              <a:rPr lang="en-US" altLang="ja-JP" b="0" dirty="0"/>
              <a:t>’</a:t>
            </a:r>
            <a:r>
              <a:rPr lang="en-US" altLang="ja-JP" b="0" baseline="-25000" dirty="0"/>
              <a:t> </a:t>
            </a:r>
            <a:r>
              <a:rPr lang="en-US" altLang="ja-JP" b="0" dirty="0"/>
              <a:t>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a:t>
            </a:r>
            <a:endParaRPr kumimoji="1" lang="ja-JP" altLang="en-US" b="0" baseline="-25000"/>
          </a:p>
        </p:txBody>
      </p:sp>
      <p:cxnSp>
        <p:nvCxnSpPr>
          <p:cNvPr id="12" name="直線コネクタ 11">
            <a:extLst>
              <a:ext uri="{FF2B5EF4-FFF2-40B4-BE49-F238E27FC236}">
                <a16:creationId xmlns:a16="http://schemas.microsoft.com/office/drawing/2014/main" id="{3D8498C8-8667-A6C2-B27B-57141EA7D48F}"/>
              </a:ext>
            </a:extLst>
          </p:cNvPr>
          <p:cNvCxnSpPr>
            <a:cxnSpLocks/>
          </p:cNvCxnSpPr>
          <p:nvPr/>
        </p:nvCxnSpPr>
        <p:spPr bwMode="auto">
          <a:xfrm>
            <a:off x="395536" y="3073855"/>
            <a:ext cx="533127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テキスト ボックス 12">
            <a:extLst>
              <a:ext uri="{FF2B5EF4-FFF2-40B4-BE49-F238E27FC236}">
                <a16:creationId xmlns:a16="http://schemas.microsoft.com/office/drawing/2014/main" id="{C5939036-1015-449C-04D9-380EE7177815}"/>
              </a:ext>
            </a:extLst>
          </p:cNvPr>
          <p:cNvSpPr txBox="1"/>
          <p:nvPr/>
        </p:nvSpPr>
        <p:spPr>
          <a:xfrm>
            <a:off x="5764790" y="2787746"/>
            <a:ext cx="970137" cy="461665"/>
          </a:xfrm>
          <a:prstGeom prst="rect">
            <a:avLst/>
          </a:prstGeom>
          <a:noFill/>
        </p:spPr>
        <p:txBody>
          <a:bodyPr wrap="none" rtlCol="0">
            <a:spAutoFit/>
          </a:bodyPr>
          <a:lstStyle/>
          <a:p>
            <a:r>
              <a:rPr lang="en-US" altLang="ja-JP" b="0" dirty="0"/>
              <a:t>(E-IF)</a:t>
            </a:r>
            <a:endParaRPr kumimoji="1" lang="ja-JP" altLang="en-US" b="0"/>
          </a:p>
        </p:txBody>
      </p:sp>
      <p:sp>
        <p:nvSpPr>
          <p:cNvPr id="14" name="テキスト ボックス 13">
            <a:extLst>
              <a:ext uri="{FF2B5EF4-FFF2-40B4-BE49-F238E27FC236}">
                <a16:creationId xmlns:a16="http://schemas.microsoft.com/office/drawing/2014/main" id="{224DA29E-74C9-4A3B-3A3A-BF4F5E4FE5E4}"/>
              </a:ext>
            </a:extLst>
          </p:cNvPr>
          <p:cNvSpPr txBox="1"/>
          <p:nvPr/>
        </p:nvSpPr>
        <p:spPr>
          <a:xfrm>
            <a:off x="2586820" y="2636912"/>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
        <p:nvSpPr>
          <p:cNvPr id="18" name="テキスト ボックス 17">
            <a:extLst>
              <a:ext uri="{FF2B5EF4-FFF2-40B4-BE49-F238E27FC236}">
                <a16:creationId xmlns:a16="http://schemas.microsoft.com/office/drawing/2014/main" id="{F9139ED2-9953-3A77-A45E-202BBF7E8523}"/>
              </a:ext>
            </a:extLst>
          </p:cNvPr>
          <p:cNvSpPr txBox="1"/>
          <p:nvPr/>
        </p:nvSpPr>
        <p:spPr>
          <a:xfrm>
            <a:off x="512036" y="3928271"/>
            <a:ext cx="2512226" cy="461665"/>
          </a:xfrm>
          <a:prstGeom prst="rect">
            <a:avLst/>
          </a:prstGeom>
          <a:noFill/>
        </p:spPr>
        <p:txBody>
          <a:bodyPr wrap="none" rtlCol="0">
            <a:spAutoFit/>
          </a:bodyPr>
          <a:lstStyle/>
          <a:p>
            <a:r>
              <a:rPr lang="en-US" altLang="ja-JP" b="0" dirty="0" err="1"/>
              <a:t>succ</a:t>
            </a:r>
            <a:r>
              <a:rPr lang="en-US" altLang="ja-JP" b="0" dirty="0"/>
              <a:t> </a:t>
            </a:r>
            <a:r>
              <a:rPr lang="en-US" altLang="ja-JP" b="0" i="1" dirty="0"/>
              <a:t>t</a:t>
            </a:r>
            <a:r>
              <a:rPr lang="en-US" altLang="ja-JP" b="0" baseline="-25000" dirty="0"/>
              <a:t>1 </a:t>
            </a:r>
            <a:r>
              <a:rPr lang="en-US" altLang="ja-JP" b="0" dirty="0"/>
              <a:t>-&gt; </a:t>
            </a:r>
            <a:r>
              <a:rPr lang="en-US" altLang="ja-JP" b="0" dirty="0" err="1"/>
              <a:t>succ</a:t>
            </a:r>
            <a:r>
              <a:rPr lang="en-US" altLang="ja-JP" b="0" dirty="0"/>
              <a:t> </a:t>
            </a:r>
            <a:r>
              <a:rPr lang="en-US" altLang="ja-JP" b="0" i="1" dirty="0"/>
              <a:t>t</a:t>
            </a:r>
            <a:r>
              <a:rPr lang="en-US" altLang="ja-JP" b="0" baseline="-25000" dirty="0"/>
              <a:t>1</a:t>
            </a:r>
            <a:r>
              <a:rPr lang="en-US" altLang="ja-JP" b="0" dirty="0"/>
              <a:t>’</a:t>
            </a:r>
            <a:endParaRPr kumimoji="1" lang="ja-JP" altLang="en-US" b="0" baseline="-25000"/>
          </a:p>
        </p:txBody>
      </p:sp>
      <p:cxnSp>
        <p:nvCxnSpPr>
          <p:cNvPr id="19" name="直線コネクタ 18">
            <a:extLst>
              <a:ext uri="{FF2B5EF4-FFF2-40B4-BE49-F238E27FC236}">
                <a16:creationId xmlns:a16="http://schemas.microsoft.com/office/drawing/2014/main" id="{77A698FF-6AE0-3807-049A-1F6F8277488E}"/>
              </a:ext>
            </a:extLst>
          </p:cNvPr>
          <p:cNvCxnSpPr>
            <a:cxnSpLocks/>
          </p:cNvCxnSpPr>
          <p:nvPr/>
        </p:nvCxnSpPr>
        <p:spPr bwMode="auto">
          <a:xfrm>
            <a:off x="395536" y="4005064"/>
            <a:ext cx="262872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 name="テキスト ボックス 19">
            <a:extLst>
              <a:ext uri="{FF2B5EF4-FFF2-40B4-BE49-F238E27FC236}">
                <a16:creationId xmlns:a16="http://schemas.microsoft.com/office/drawing/2014/main" id="{D4771273-1D7E-5012-13C4-328A87BC99B9}"/>
              </a:ext>
            </a:extLst>
          </p:cNvPr>
          <p:cNvSpPr txBox="1"/>
          <p:nvPr/>
        </p:nvSpPr>
        <p:spPr>
          <a:xfrm>
            <a:off x="3024262" y="3722159"/>
            <a:ext cx="902811" cy="461665"/>
          </a:xfrm>
          <a:prstGeom prst="rect">
            <a:avLst/>
          </a:prstGeom>
          <a:noFill/>
        </p:spPr>
        <p:txBody>
          <a:bodyPr wrap="none" rtlCol="0">
            <a:spAutoFit/>
          </a:bodyPr>
          <a:lstStyle/>
          <a:p>
            <a:r>
              <a:rPr lang="en-US" altLang="ja-JP" b="0" dirty="0"/>
              <a:t>(E-S)</a:t>
            </a:r>
            <a:endParaRPr kumimoji="1" lang="ja-JP" altLang="en-US" b="0"/>
          </a:p>
        </p:txBody>
      </p:sp>
      <p:sp>
        <p:nvSpPr>
          <p:cNvPr id="21" name="テキスト ボックス 20">
            <a:extLst>
              <a:ext uri="{FF2B5EF4-FFF2-40B4-BE49-F238E27FC236}">
                <a16:creationId xmlns:a16="http://schemas.microsoft.com/office/drawing/2014/main" id="{8F19A840-F447-C39B-A841-16001A0EDC4E}"/>
              </a:ext>
            </a:extLst>
          </p:cNvPr>
          <p:cNvSpPr txBox="1"/>
          <p:nvPr/>
        </p:nvSpPr>
        <p:spPr>
          <a:xfrm>
            <a:off x="1190690" y="3573016"/>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
        <p:nvSpPr>
          <p:cNvPr id="23" name="テキスト ボックス 22">
            <a:extLst>
              <a:ext uri="{FF2B5EF4-FFF2-40B4-BE49-F238E27FC236}">
                <a16:creationId xmlns:a16="http://schemas.microsoft.com/office/drawing/2014/main" id="{ED2B67EE-FD6D-EE1D-DE96-5A62BA9A9B5F}"/>
              </a:ext>
            </a:extLst>
          </p:cNvPr>
          <p:cNvSpPr txBox="1"/>
          <p:nvPr/>
        </p:nvSpPr>
        <p:spPr>
          <a:xfrm>
            <a:off x="3995936" y="3903439"/>
            <a:ext cx="1681871" cy="461665"/>
          </a:xfrm>
          <a:prstGeom prst="rect">
            <a:avLst/>
          </a:prstGeom>
          <a:noFill/>
        </p:spPr>
        <p:txBody>
          <a:bodyPr wrap="none" rtlCol="0">
            <a:spAutoFit/>
          </a:bodyPr>
          <a:lstStyle/>
          <a:p>
            <a:r>
              <a:rPr lang="en-US" altLang="ja-JP" b="0" dirty="0"/>
              <a:t>pred 0 -&gt; 0</a:t>
            </a:r>
            <a:endParaRPr kumimoji="1" lang="ja-JP" altLang="en-US" b="0" baseline="-25000"/>
          </a:p>
        </p:txBody>
      </p:sp>
      <p:cxnSp>
        <p:nvCxnSpPr>
          <p:cNvPr id="24" name="直線コネクタ 23">
            <a:extLst>
              <a:ext uri="{FF2B5EF4-FFF2-40B4-BE49-F238E27FC236}">
                <a16:creationId xmlns:a16="http://schemas.microsoft.com/office/drawing/2014/main" id="{FD106415-2AAB-DE99-9681-96A57C3B297A}"/>
              </a:ext>
            </a:extLst>
          </p:cNvPr>
          <p:cNvCxnSpPr>
            <a:cxnSpLocks/>
          </p:cNvCxnSpPr>
          <p:nvPr/>
        </p:nvCxnSpPr>
        <p:spPr bwMode="auto">
          <a:xfrm>
            <a:off x="3995936" y="3997280"/>
            <a:ext cx="168187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テキスト ボックス 26">
            <a:extLst>
              <a:ext uri="{FF2B5EF4-FFF2-40B4-BE49-F238E27FC236}">
                <a16:creationId xmlns:a16="http://schemas.microsoft.com/office/drawing/2014/main" id="{B66C637C-AA48-604F-09C6-356730D70D04}"/>
              </a:ext>
            </a:extLst>
          </p:cNvPr>
          <p:cNvSpPr txBox="1"/>
          <p:nvPr/>
        </p:nvSpPr>
        <p:spPr>
          <a:xfrm>
            <a:off x="5677807" y="3745701"/>
            <a:ext cx="1090363" cy="461665"/>
          </a:xfrm>
          <a:prstGeom prst="rect">
            <a:avLst/>
          </a:prstGeom>
          <a:noFill/>
        </p:spPr>
        <p:txBody>
          <a:bodyPr wrap="none" rtlCol="0">
            <a:spAutoFit/>
          </a:bodyPr>
          <a:lstStyle/>
          <a:p>
            <a:r>
              <a:rPr lang="en-US" altLang="ja-JP" b="0" dirty="0"/>
              <a:t>(E-PZ)</a:t>
            </a:r>
            <a:endParaRPr kumimoji="1" lang="ja-JP" altLang="en-US" b="0"/>
          </a:p>
        </p:txBody>
      </p:sp>
      <p:sp>
        <p:nvSpPr>
          <p:cNvPr id="28" name="テキスト ボックス 27">
            <a:extLst>
              <a:ext uri="{FF2B5EF4-FFF2-40B4-BE49-F238E27FC236}">
                <a16:creationId xmlns:a16="http://schemas.microsoft.com/office/drawing/2014/main" id="{77FA5839-E0DB-40E1-6DD5-45555F7EF98E}"/>
              </a:ext>
            </a:extLst>
          </p:cNvPr>
          <p:cNvSpPr txBox="1"/>
          <p:nvPr/>
        </p:nvSpPr>
        <p:spPr>
          <a:xfrm>
            <a:off x="550221" y="4623519"/>
            <a:ext cx="2885726" cy="461665"/>
          </a:xfrm>
          <a:prstGeom prst="rect">
            <a:avLst/>
          </a:prstGeom>
          <a:noFill/>
        </p:spPr>
        <p:txBody>
          <a:bodyPr wrap="none" rtlCol="0">
            <a:spAutoFit/>
          </a:bodyPr>
          <a:lstStyle/>
          <a:p>
            <a:r>
              <a:rPr lang="en-US" altLang="ja-JP" b="0" dirty="0"/>
              <a:t>pred (</a:t>
            </a:r>
            <a:r>
              <a:rPr lang="en-US" altLang="ja-JP" b="0" dirty="0" err="1"/>
              <a:t>succ</a:t>
            </a:r>
            <a:r>
              <a:rPr lang="en-US" altLang="ja-JP" b="0" dirty="0"/>
              <a:t> </a:t>
            </a:r>
            <a:r>
              <a:rPr lang="en-US" altLang="ja-JP" b="0" i="1" dirty="0" err="1"/>
              <a:t>nv</a:t>
            </a:r>
            <a:r>
              <a:rPr lang="en-US" altLang="ja-JP" b="0" dirty="0"/>
              <a:t>)</a:t>
            </a:r>
            <a:r>
              <a:rPr lang="en-US" altLang="ja-JP" b="0" baseline="-25000" dirty="0"/>
              <a:t> </a:t>
            </a:r>
            <a:r>
              <a:rPr lang="en-US" altLang="ja-JP" b="0" dirty="0"/>
              <a:t>-&gt; </a:t>
            </a:r>
            <a:r>
              <a:rPr lang="en-US" altLang="ja-JP" b="0" i="1" dirty="0" err="1"/>
              <a:t>nv</a:t>
            </a:r>
            <a:endParaRPr kumimoji="1" lang="ja-JP" altLang="en-US" b="0" i="1" baseline="-25000"/>
          </a:p>
        </p:txBody>
      </p:sp>
      <p:cxnSp>
        <p:nvCxnSpPr>
          <p:cNvPr id="29" name="直線コネクタ 28">
            <a:extLst>
              <a:ext uri="{FF2B5EF4-FFF2-40B4-BE49-F238E27FC236}">
                <a16:creationId xmlns:a16="http://schemas.microsoft.com/office/drawing/2014/main" id="{6ED01D2F-087D-5ACD-A4AD-D1731C992BBB}"/>
              </a:ext>
            </a:extLst>
          </p:cNvPr>
          <p:cNvCxnSpPr>
            <a:cxnSpLocks/>
          </p:cNvCxnSpPr>
          <p:nvPr/>
        </p:nvCxnSpPr>
        <p:spPr bwMode="auto">
          <a:xfrm>
            <a:off x="433721" y="4700312"/>
            <a:ext cx="293048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 name="テキスト ボックス 29">
            <a:extLst>
              <a:ext uri="{FF2B5EF4-FFF2-40B4-BE49-F238E27FC236}">
                <a16:creationId xmlns:a16="http://schemas.microsoft.com/office/drawing/2014/main" id="{94D78A72-325E-CC90-EE4F-FFCD039B2CCA}"/>
              </a:ext>
            </a:extLst>
          </p:cNvPr>
          <p:cNvSpPr txBox="1"/>
          <p:nvPr/>
        </p:nvSpPr>
        <p:spPr>
          <a:xfrm>
            <a:off x="3364201" y="4424716"/>
            <a:ext cx="1107996" cy="461665"/>
          </a:xfrm>
          <a:prstGeom prst="rect">
            <a:avLst/>
          </a:prstGeom>
          <a:noFill/>
        </p:spPr>
        <p:txBody>
          <a:bodyPr wrap="none" rtlCol="0">
            <a:spAutoFit/>
          </a:bodyPr>
          <a:lstStyle/>
          <a:p>
            <a:r>
              <a:rPr lang="en-US" altLang="ja-JP" b="0" dirty="0"/>
              <a:t>(E-PS)</a:t>
            </a:r>
            <a:endParaRPr kumimoji="1" lang="ja-JP" altLang="en-US" b="0"/>
          </a:p>
        </p:txBody>
      </p:sp>
      <p:sp>
        <p:nvSpPr>
          <p:cNvPr id="33" name="テキスト ボックス 32">
            <a:extLst>
              <a:ext uri="{FF2B5EF4-FFF2-40B4-BE49-F238E27FC236}">
                <a16:creationId xmlns:a16="http://schemas.microsoft.com/office/drawing/2014/main" id="{C937D0B2-42C2-ED4C-6C50-1689853BCED9}"/>
              </a:ext>
            </a:extLst>
          </p:cNvPr>
          <p:cNvSpPr txBox="1"/>
          <p:nvPr/>
        </p:nvSpPr>
        <p:spPr>
          <a:xfrm>
            <a:off x="4829371" y="4606381"/>
            <a:ext cx="2480166" cy="461665"/>
          </a:xfrm>
          <a:prstGeom prst="rect">
            <a:avLst/>
          </a:prstGeom>
          <a:noFill/>
        </p:spPr>
        <p:txBody>
          <a:bodyPr wrap="none" rtlCol="0">
            <a:spAutoFit/>
          </a:bodyPr>
          <a:lstStyle/>
          <a:p>
            <a:r>
              <a:rPr lang="en-US" altLang="ja-JP" b="0" dirty="0"/>
              <a:t>pred </a:t>
            </a:r>
            <a:r>
              <a:rPr lang="en-US" altLang="ja-JP" b="0" i="1" dirty="0"/>
              <a:t>t</a:t>
            </a:r>
            <a:r>
              <a:rPr lang="en-US" altLang="ja-JP" b="0" baseline="-25000" dirty="0"/>
              <a:t>1 </a:t>
            </a:r>
            <a:r>
              <a:rPr lang="en-US" altLang="ja-JP" b="0" dirty="0"/>
              <a:t>-&gt; pred </a:t>
            </a:r>
            <a:r>
              <a:rPr lang="en-US" altLang="ja-JP" b="0" i="1" dirty="0"/>
              <a:t>t</a:t>
            </a:r>
            <a:r>
              <a:rPr lang="en-US" altLang="ja-JP" b="0" baseline="-25000" dirty="0"/>
              <a:t>1</a:t>
            </a:r>
            <a:r>
              <a:rPr lang="en-US" altLang="ja-JP" b="0" dirty="0"/>
              <a:t>’</a:t>
            </a:r>
            <a:endParaRPr kumimoji="1" lang="ja-JP" altLang="en-US" b="0" baseline="-25000"/>
          </a:p>
        </p:txBody>
      </p:sp>
      <p:cxnSp>
        <p:nvCxnSpPr>
          <p:cNvPr id="34" name="直線コネクタ 33">
            <a:extLst>
              <a:ext uri="{FF2B5EF4-FFF2-40B4-BE49-F238E27FC236}">
                <a16:creationId xmlns:a16="http://schemas.microsoft.com/office/drawing/2014/main" id="{0DA60B4B-EF45-32AA-C32B-804B993B439F}"/>
              </a:ext>
            </a:extLst>
          </p:cNvPr>
          <p:cNvCxnSpPr>
            <a:cxnSpLocks/>
          </p:cNvCxnSpPr>
          <p:nvPr/>
        </p:nvCxnSpPr>
        <p:spPr bwMode="auto">
          <a:xfrm>
            <a:off x="4712871" y="4683174"/>
            <a:ext cx="262872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テキスト ボックス 34">
            <a:extLst>
              <a:ext uri="{FF2B5EF4-FFF2-40B4-BE49-F238E27FC236}">
                <a16:creationId xmlns:a16="http://schemas.microsoft.com/office/drawing/2014/main" id="{3C82A75B-08B5-8E39-C93C-2A74A7074A5E}"/>
              </a:ext>
            </a:extLst>
          </p:cNvPr>
          <p:cNvSpPr txBox="1"/>
          <p:nvPr/>
        </p:nvSpPr>
        <p:spPr>
          <a:xfrm>
            <a:off x="7341597" y="4400269"/>
            <a:ext cx="902811" cy="461665"/>
          </a:xfrm>
          <a:prstGeom prst="rect">
            <a:avLst/>
          </a:prstGeom>
          <a:noFill/>
        </p:spPr>
        <p:txBody>
          <a:bodyPr wrap="none" rtlCol="0">
            <a:spAutoFit/>
          </a:bodyPr>
          <a:lstStyle/>
          <a:p>
            <a:r>
              <a:rPr lang="en-US" altLang="ja-JP" b="0" dirty="0"/>
              <a:t>(E-P)</a:t>
            </a:r>
            <a:endParaRPr kumimoji="1" lang="ja-JP" altLang="en-US" b="0"/>
          </a:p>
        </p:txBody>
      </p:sp>
      <p:sp>
        <p:nvSpPr>
          <p:cNvPr id="36" name="テキスト ボックス 35">
            <a:extLst>
              <a:ext uri="{FF2B5EF4-FFF2-40B4-BE49-F238E27FC236}">
                <a16:creationId xmlns:a16="http://schemas.microsoft.com/office/drawing/2014/main" id="{63BD2004-8A44-0F86-4DE6-6944CACE1535}"/>
              </a:ext>
            </a:extLst>
          </p:cNvPr>
          <p:cNvSpPr txBox="1"/>
          <p:nvPr/>
        </p:nvSpPr>
        <p:spPr>
          <a:xfrm>
            <a:off x="5508025" y="4251126"/>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
        <p:nvSpPr>
          <p:cNvPr id="37" name="テキスト ボックス 36">
            <a:extLst>
              <a:ext uri="{FF2B5EF4-FFF2-40B4-BE49-F238E27FC236}">
                <a16:creationId xmlns:a16="http://schemas.microsoft.com/office/drawing/2014/main" id="{3EFD562B-B36C-D6B0-5079-4CFBB8F141A4}"/>
              </a:ext>
            </a:extLst>
          </p:cNvPr>
          <p:cNvSpPr txBox="1"/>
          <p:nvPr/>
        </p:nvSpPr>
        <p:spPr>
          <a:xfrm>
            <a:off x="440028" y="5330091"/>
            <a:ext cx="2246128" cy="461665"/>
          </a:xfrm>
          <a:prstGeom prst="rect">
            <a:avLst/>
          </a:prstGeom>
          <a:noFill/>
        </p:spPr>
        <p:txBody>
          <a:bodyPr wrap="none" rtlCol="0">
            <a:spAutoFit/>
          </a:bodyPr>
          <a:lstStyle/>
          <a:p>
            <a:r>
              <a:rPr lang="en-US" altLang="ja-JP" b="0" dirty="0" err="1"/>
              <a:t>iszero</a:t>
            </a:r>
            <a:r>
              <a:rPr lang="en-US" altLang="ja-JP" b="0" dirty="0"/>
              <a:t> 0 -&gt; true</a:t>
            </a:r>
            <a:endParaRPr kumimoji="1" lang="ja-JP" altLang="en-US" b="0" baseline="-25000"/>
          </a:p>
        </p:txBody>
      </p:sp>
      <p:cxnSp>
        <p:nvCxnSpPr>
          <p:cNvPr id="38" name="直線コネクタ 37">
            <a:extLst>
              <a:ext uri="{FF2B5EF4-FFF2-40B4-BE49-F238E27FC236}">
                <a16:creationId xmlns:a16="http://schemas.microsoft.com/office/drawing/2014/main" id="{7FF881E9-2DCF-5B06-5676-FF985EFDF72F}"/>
              </a:ext>
            </a:extLst>
          </p:cNvPr>
          <p:cNvCxnSpPr>
            <a:cxnSpLocks/>
          </p:cNvCxnSpPr>
          <p:nvPr/>
        </p:nvCxnSpPr>
        <p:spPr bwMode="auto">
          <a:xfrm>
            <a:off x="440028" y="5423932"/>
            <a:ext cx="21877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テキスト ボックス 38">
            <a:extLst>
              <a:ext uri="{FF2B5EF4-FFF2-40B4-BE49-F238E27FC236}">
                <a16:creationId xmlns:a16="http://schemas.microsoft.com/office/drawing/2014/main" id="{ADD4AA25-6438-543A-5BAA-A1B515975ACA}"/>
              </a:ext>
            </a:extLst>
          </p:cNvPr>
          <p:cNvSpPr txBox="1"/>
          <p:nvPr/>
        </p:nvSpPr>
        <p:spPr>
          <a:xfrm>
            <a:off x="2627784" y="5152071"/>
            <a:ext cx="1362874" cy="461665"/>
          </a:xfrm>
          <a:prstGeom prst="rect">
            <a:avLst/>
          </a:prstGeom>
          <a:noFill/>
        </p:spPr>
        <p:txBody>
          <a:bodyPr wrap="none" rtlCol="0">
            <a:spAutoFit/>
          </a:bodyPr>
          <a:lstStyle/>
          <a:p>
            <a:r>
              <a:rPr lang="en-US" altLang="ja-JP" b="0" dirty="0"/>
              <a:t>(E-ISZZ)</a:t>
            </a:r>
            <a:endParaRPr kumimoji="1" lang="ja-JP" altLang="en-US" b="0"/>
          </a:p>
        </p:txBody>
      </p:sp>
      <p:sp>
        <p:nvSpPr>
          <p:cNvPr id="41" name="テキスト ボックス 40">
            <a:extLst>
              <a:ext uri="{FF2B5EF4-FFF2-40B4-BE49-F238E27FC236}">
                <a16:creationId xmlns:a16="http://schemas.microsoft.com/office/drawing/2014/main" id="{AB58F05F-64AD-8C95-463C-C9B638DD5159}"/>
              </a:ext>
            </a:extLst>
          </p:cNvPr>
          <p:cNvSpPr txBox="1"/>
          <p:nvPr/>
        </p:nvSpPr>
        <p:spPr>
          <a:xfrm>
            <a:off x="4160165" y="5343599"/>
            <a:ext cx="3443571" cy="461665"/>
          </a:xfrm>
          <a:prstGeom prst="rect">
            <a:avLst/>
          </a:prstGeom>
          <a:noFill/>
        </p:spPr>
        <p:txBody>
          <a:bodyPr wrap="none" rtlCol="0">
            <a:spAutoFit/>
          </a:bodyPr>
          <a:lstStyle/>
          <a:p>
            <a:r>
              <a:rPr lang="en-US" altLang="ja-JP" b="0" dirty="0" err="1"/>
              <a:t>iszero</a:t>
            </a:r>
            <a:r>
              <a:rPr lang="en-US" altLang="ja-JP" b="0" dirty="0"/>
              <a:t> (</a:t>
            </a:r>
            <a:r>
              <a:rPr lang="en-US" altLang="ja-JP" b="0" dirty="0" err="1"/>
              <a:t>succ</a:t>
            </a:r>
            <a:r>
              <a:rPr lang="en-US" altLang="ja-JP" b="0" dirty="0"/>
              <a:t> </a:t>
            </a:r>
            <a:r>
              <a:rPr lang="en-US" altLang="ja-JP" b="0" i="1" dirty="0" err="1"/>
              <a:t>nv</a:t>
            </a:r>
            <a:r>
              <a:rPr lang="en-US" altLang="ja-JP" b="0" dirty="0"/>
              <a:t>) -&gt; false</a:t>
            </a:r>
            <a:endParaRPr kumimoji="1" lang="ja-JP" altLang="en-US" b="0" baseline="-25000"/>
          </a:p>
        </p:txBody>
      </p:sp>
      <p:cxnSp>
        <p:nvCxnSpPr>
          <p:cNvPr id="42" name="直線コネクタ 41">
            <a:extLst>
              <a:ext uri="{FF2B5EF4-FFF2-40B4-BE49-F238E27FC236}">
                <a16:creationId xmlns:a16="http://schemas.microsoft.com/office/drawing/2014/main" id="{CB04BEA7-C2A8-5D5F-15CA-10530CD0E060}"/>
              </a:ext>
            </a:extLst>
          </p:cNvPr>
          <p:cNvCxnSpPr>
            <a:cxnSpLocks/>
          </p:cNvCxnSpPr>
          <p:nvPr/>
        </p:nvCxnSpPr>
        <p:spPr bwMode="auto">
          <a:xfrm>
            <a:off x="4148360" y="5386261"/>
            <a:ext cx="335983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a:extLst>
              <a:ext uri="{FF2B5EF4-FFF2-40B4-BE49-F238E27FC236}">
                <a16:creationId xmlns:a16="http://schemas.microsoft.com/office/drawing/2014/main" id="{3B946515-0A28-F049-86E8-AEB01E61E6C5}"/>
              </a:ext>
            </a:extLst>
          </p:cNvPr>
          <p:cNvSpPr txBox="1"/>
          <p:nvPr/>
        </p:nvSpPr>
        <p:spPr>
          <a:xfrm>
            <a:off x="7508198" y="5145518"/>
            <a:ext cx="1380506" cy="461665"/>
          </a:xfrm>
          <a:prstGeom prst="rect">
            <a:avLst/>
          </a:prstGeom>
          <a:noFill/>
        </p:spPr>
        <p:txBody>
          <a:bodyPr wrap="none" rtlCol="0">
            <a:spAutoFit/>
          </a:bodyPr>
          <a:lstStyle/>
          <a:p>
            <a:r>
              <a:rPr lang="en-US" altLang="ja-JP" b="0" dirty="0"/>
              <a:t>(E-ISZS)</a:t>
            </a:r>
            <a:endParaRPr kumimoji="1" lang="ja-JP" altLang="en-US" b="0"/>
          </a:p>
        </p:txBody>
      </p:sp>
      <p:sp>
        <p:nvSpPr>
          <p:cNvPr id="46" name="テキスト ボックス 45">
            <a:extLst>
              <a:ext uri="{FF2B5EF4-FFF2-40B4-BE49-F238E27FC236}">
                <a16:creationId xmlns:a16="http://schemas.microsoft.com/office/drawing/2014/main" id="{BBE613E3-1C92-06A4-B44A-4A55E705F933}"/>
              </a:ext>
            </a:extLst>
          </p:cNvPr>
          <p:cNvSpPr txBox="1"/>
          <p:nvPr/>
        </p:nvSpPr>
        <p:spPr>
          <a:xfrm>
            <a:off x="526750" y="6207695"/>
            <a:ext cx="2890535" cy="461665"/>
          </a:xfrm>
          <a:prstGeom prst="rect">
            <a:avLst/>
          </a:prstGeom>
          <a:noFill/>
        </p:spPr>
        <p:txBody>
          <a:bodyPr wrap="none" rtlCol="0">
            <a:spAutoFit/>
          </a:bodyPr>
          <a:lstStyle/>
          <a:p>
            <a:r>
              <a:rPr lang="en-US" altLang="ja-JP" b="0" dirty="0" err="1"/>
              <a:t>iszero</a:t>
            </a:r>
            <a:r>
              <a:rPr lang="en-US" altLang="ja-JP" b="0" dirty="0"/>
              <a:t> </a:t>
            </a:r>
            <a:r>
              <a:rPr lang="en-US" altLang="ja-JP" b="0" i="1" dirty="0"/>
              <a:t>t</a:t>
            </a:r>
            <a:r>
              <a:rPr lang="en-US" altLang="ja-JP" b="0" baseline="-25000" dirty="0"/>
              <a:t>1 </a:t>
            </a:r>
            <a:r>
              <a:rPr lang="en-US" altLang="ja-JP" b="0" dirty="0"/>
              <a:t>-&gt; </a:t>
            </a:r>
            <a:r>
              <a:rPr lang="en-US" altLang="ja-JP" b="0" dirty="0" err="1"/>
              <a:t>iszero</a:t>
            </a:r>
            <a:r>
              <a:rPr lang="en-US" altLang="ja-JP" b="0" dirty="0"/>
              <a:t> </a:t>
            </a:r>
            <a:r>
              <a:rPr lang="en-US" altLang="ja-JP" b="0" i="1" dirty="0"/>
              <a:t>t</a:t>
            </a:r>
            <a:r>
              <a:rPr lang="en-US" altLang="ja-JP" b="0" baseline="-25000" dirty="0"/>
              <a:t>1</a:t>
            </a:r>
            <a:r>
              <a:rPr lang="en-US" altLang="ja-JP" b="0" dirty="0"/>
              <a:t>’</a:t>
            </a:r>
            <a:endParaRPr kumimoji="1" lang="ja-JP" altLang="en-US" b="0" baseline="-25000"/>
          </a:p>
        </p:txBody>
      </p:sp>
      <p:cxnSp>
        <p:nvCxnSpPr>
          <p:cNvPr id="47" name="直線コネクタ 46">
            <a:extLst>
              <a:ext uri="{FF2B5EF4-FFF2-40B4-BE49-F238E27FC236}">
                <a16:creationId xmlns:a16="http://schemas.microsoft.com/office/drawing/2014/main" id="{A2A9827D-1E90-FFC5-BE9B-C9F06AF69311}"/>
              </a:ext>
            </a:extLst>
          </p:cNvPr>
          <p:cNvCxnSpPr>
            <a:cxnSpLocks/>
          </p:cNvCxnSpPr>
          <p:nvPr/>
        </p:nvCxnSpPr>
        <p:spPr bwMode="auto">
          <a:xfrm>
            <a:off x="467544" y="6288492"/>
            <a:ext cx="288720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8" name="テキスト ボックス 47">
            <a:extLst>
              <a:ext uri="{FF2B5EF4-FFF2-40B4-BE49-F238E27FC236}">
                <a16:creationId xmlns:a16="http://schemas.microsoft.com/office/drawing/2014/main" id="{567502A9-7A26-74D4-186F-95FF6A930589}"/>
              </a:ext>
            </a:extLst>
          </p:cNvPr>
          <p:cNvSpPr txBox="1"/>
          <p:nvPr/>
        </p:nvSpPr>
        <p:spPr>
          <a:xfrm>
            <a:off x="3354752" y="6028981"/>
            <a:ext cx="1175322" cy="461665"/>
          </a:xfrm>
          <a:prstGeom prst="rect">
            <a:avLst/>
          </a:prstGeom>
          <a:noFill/>
        </p:spPr>
        <p:txBody>
          <a:bodyPr wrap="none" rtlCol="0">
            <a:spAutoFit/>
          </a:bodyPr>
          <a:lstStyle/>
          <a:p>
            <a:r>
              <a:rPr lang="en-US" altLang="ja-JP" b="0" dirty="0"/>
              <a:t>(E-ISZ)</a:t>
            </a:r>
            <a:endParaRPr kumimoji="1" lang="ja-JP" altLang="en-US" b="0"/>
          </a:p>
        </p:txBody>
      </p:sp>
      <p:sp>
        <p:nvSpPr>
          <p:cNvPr id="49" name="テキスト ボックス 48">
            <a:extLst>
              <a:ext uri="{FF2B5EF4-FFF2-40B4-BE49-F238E27FC236}">
                <a16:creationId xmlns:a16="http://schemas.microsoft.com/office/drawing/2014/main" id="{F971B296-EA54-D074-9D90-62FAF8F70A56}"/>
              </a:ext>
            </a:extLst>
          </p:cNvPr>
          <p:cNvSpPr txBox="1"/>
          <p:nvPr/>
        </p:nvSpPr>
        <p:spPr>
          <a:xfrm>
            <a:off x="1205404" y="5852440"/>
            <a:ext cx="1103187"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-&gt; </a:t>
            </a:r>
            <a:r>
              <a:rPr lang="en-US" altLang="ja-JP" b="0" i="1" dirty="0"/>
              <a:t>t</a:t>
            </a:r>
            <a:r>
              <a:rPr lang="en-US" altLang="ja-JP" b="0" baseline="-25000" dirty="0"/>
              <a:t>1</a:t>
            </a:r>
            <a:r>
              <a:rPr lang="en-US" altLang="ja-JP" b="0" dirty="0"/>
              <a:t>’</a:t>
            </a:r>
            <a:endParaRPr kumimoji="1" lang="ja-JP" altLang="en-US" b="0"/>
          </a:p>
        </p:txBody>
      </p:sp>
    </p:spTree>
    <p:extLst>
      <p:ext uri="{BB962C8B-B14F-4D97-AF65-F5344CB8AC3E}">
        <p14:creationId xmlns:p14="http://schemas.microsoft.com/office/powerpoint/2010/main" val="57778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14B05-DBEE-D2C6-D1A0-95AC56062334}"/>
              </a:ext>
            </a:extLst>
          </p:cNvPr>
          <p:cNvSpPr>
            <a:spLocks noGrp="1"/>
          </p:cNvSpPr>
          <p:nvPr>
            <p:ph type="title"/>
          </p:nvPr>
        </p:nvSpPr>
        <p:spPr/>
        <p:txBody>
          <a:bodyPr/>
          <a:lstStyle/>
          <a:p>
            <a:r>
              <a:rPr kumimoji="1" lang="en-US" altLang="ja-JP" dirty="0"/>
              <a:t>Exercise</a:t>
            </a:r>
            <a:endParaRPr kumimoji="1" lang="ja-JP" altLang="en-US"/>
          </a:p>
        </p:txBody>
      </p:sp>
      <p:sp>
        <p:nvSpPr>
          <p:cNvPr id="3" name="コンテンツ プレースホルダー 2">
            <a:extLst>
              <a:ext uri="{FF2B5EF4-FFF2-40B4-BE49-F238E27FC236}">
                <a16:creationId xmlns:a16="http://schemas.microsoft.com/office/drawing/2014/main" id="{CC0B9ADD-158A-7FBB-E15A-0E908F66E235}"/>
              </a:ext>
            </a:extLst>
          </p:cNvPr>
          <p:cNvSpPr>
            <a:spLocks noGrp="1"/>
          </p:cNvSpPr>
          <p:nvPr>
            <p:ph idx="1"/>
          </p:nvPr>
        </p:nvSpPr>
        <p:spPr>
          <a:xfrm>
            <a:off x="702468" y="1794671"/>
            <a:ext cx="7342584" cy="1201032"/>
          </a:xfrm>
        </p:spPr>
        <p:txBody>
          <a:bodyPr/>
          <a:lstStyle/>
          <a:p>
            <a:pPr marL="0" indent="0">
              <a:buNone/>
            </a:pPr>
            <a:r>
              <a:rPr kumimoji="1" lang="en-US" altLang="ja-JP" dirty="0"/>
              <a:t>Find a term </a:t>
            </a:r>
            <a:r>
              <a:rPr kumimoji="1" lang="en-US" altLang="ja-JP" i="1" dirty="0"/>
              <a:t>t</a:t>
            </a:r>
            <a:r>
              <a:rPr kumimoji="1" lang="en-US" altLang="ja-JP" dirty="0"/>
              <a:t> such that </a:t>
            </a:r>
          </a:p>
          <a:p>
            <a:pPr marL="0" indent="0">
              <a:buNone/>
            </a:pPr>
            <a:r>
              <a:rPr lang="en-US" altLang="ja-JP" dirty="0"/>
              <a:t>      pred (</a:t>
            </a:r>
            <a:r>
              <a:rPr lang="en-US" altLang="ja-JP" dirty="0" err="1"/>
              <a:t>succ</a:t>
            </a:r>
            <a:r>
              <a:rPr lang="en-US" altLang="ja-JP" dirty="0"/>
              <a:t> (pred 0)) -&gt; </a:t>
            </a:r>
            <a:r>
              <a:rPr lang="en-US" altLang="ja-JP" i="1" dirty="0"/>
              <a:t>t</a:t>
            </a:r>
          </a:p>
          <a:p>
            <a:pPr marL="0" indent="0">
              <a:buNone/>
            </a:pPr>
            <a:r>
              <a:rPr lang="en-US" altLang="ja-JP" dirty="0"/>
              <a:t>and construct the proof tree for that.</a:t>
            </a:r>
          </a:p>
        </p:txBody>
      </p:sp>
      <p:sp>
        <p:nvSpPr>
          <p:cNvPr id="4" name="テキスト ボックス 3">
            <a:extLst>
              <a:ext uri="{FF2B5EF4-FFF2-40B4-BE49-F238E27FC236}">
                <a16:creationId xmlns:a16="http://schemas.microsoft.com/office/drawing/2014/main" id="{979EBBD6-8C1D-DC5D-D04F-4B4F81BEEA4C}"/>
              </a:ext>
            </a:extLst>
          </p:cNvPr>
          <p:cNvSpPr txBox="1"/>
          <p:nvPr/>
        </p:nvSpPr>
        <p:spPr>
          <a:xfrm>
            <a:off x="1619672" y="4839543"/>
            <a:ext cx="3398687" cy="461665"/>
          </a:xfrm>
          <a:prstGeom prst="rect">
            <a:avLst/>
          </a:prstGeom>
          <a:noFill/>
        </p:spPr>
        <p:txBody>
          <a:bodyPr wrap="none" rtlCol="0">
            <a:spAutoFit/>
          </a:bodyPr>
          <a:lstStyle/>
          <a:p>
            <a:r>
              <a:rPr lang="en-US" altLang="ja-JP" b="0" dirty="0"/>
              <a:t>pred (</a:t>
            </a:r>
            <a:r>
              <a:rPr lang="en-US" altLang="ja-JP" b="0" dirty="0" err="1"/>
              <a:t>succ</a:t>
            </a:r>
            <a:r>
              <a:rPr lang="en-US" altLang="ja-JP" b="0" dirty="0"/>
              <a:t> (pred 0)) </a:t>
            </a:r>
            <a:r>
              <a:rPr lang="en-US" altLang="ja-JP" b="0" baseline="-25000" dirty="0"/>
              <a:t> </a:t>
            </a:r>
            <a:r>
              <a:rPr lang="en-US" altLang="ja-JP" b="0" dirty="0"/>
              <a:t>-&gt; </a:t>
            </a:r>
            <a:endParaRPr kumimoji="1" lang="ja-JP" altLang="en-US" b="0" baseline="-25000"/>
          </a:p>
        </p:txBody>
      </p:sp>
      <p:cxnSp>
        <p:nvCxnSpPr>
          <p:cNvPr id="5" name="直線コネクタ 4">
            <a:extLst>
              <a:ext uri="{FF2B5EF4-FFF2-40B4-BE49-F238E27FC236}">
                <a16:creationId xmlns:a16="http://schemas.microsoft.com/office/drawing/2014/main" id="{1F63C940-C759-8C15-AE6D-9EED2464C7A8}"/>
              </a:ext>
            </a:extLst>
          </p:cNvPr>
          <p:cNvCxnSpPr>
            <a:cxnSpLocks/>
          </p:cNvCxnSpPr>
          <p:nvPr/>
        </p:nvCxnSpPr>
        <p:spPr bwMode="auto">
          <a:xfrm flipV="1">
            <a:off x="1655242" y="4873079"/>
            <a:ext cx="4716958" cy="384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ACD2954A-5B58-AE1D-59F6-D76508A02D67}"/>
              </a:ext>
            </a:extLst>
          </p:cNvPr>
          <p:cNvSpPr txBox="1"/>
          <p:nvPr/>
        </p:nvSpPr>
        <p:spPr>
          <a:xfrm>
            <a:off x="3767499" y="4335807"/>
            <a:ext cx="492443" cy="461665"/>
          </a:xfrm>
          <a:prstGeom prst="rect">
            <a:avLst/>
          </a:prstGeom>
          <a:noFill/>
        </p:spPr>
        <p:txBody>
          <a:bodyPr wrap="none" rtlCol="0">
            <a:spAutoFit/>
          </a:bodyPr>
          <a:lstStyle/>
          <a:p>
            <a:r>
              <a:rPr lang="en-US" altLang="ja-JP" b="0" i="1" dirty="0"/>
              <a:t>…</a:t>
            </a:r>
            <a:endParaRPr kumimoji="1" lang="ja-JP" altLang="en-US" b="0"/>
          </a:p>
        </p:txBody>
      </p:sp>
      <p:sp>
        <p:nvSpPr>
          <p:cNvPr id="9" name="テキスト ボックス 8">
            <a:extLst>
              <a:ext uri="{FF2B5EF4-FFF2-40B4-BE49-F238E27FC236}">
                <a16:creationId xmlns:a16="http://schemas.microsoft.com/office/drawing/2014/main" id="{FA831E6D-0372-A7FF-6614-3C80FAF8CB63}"/>
              </a:ext>
            </a:extLst>
          </p:cNvPr>
          <p:cNvSpPr txBox="1"/>
          <p:nvPr/>
        </p:nvSpPr>
        <p:spPr>
          <a:xfrm>
            <a:off x="4932040" y="4767535"/>
            <a:ext cx="492443" cy="461665"/>
          </a:xfrm>
          <a:prstGeom prst="rect">
            <a:avLst/>
          </a:prstGeom>
          <a:noFill/>
        </p:spPr>
        <p:txBody>
          <a:bodyPr wrap="none" rtlCol="0">
            <a:spAutoFit/>
          </a:bodyPr>
          <a:lstStyle/>
          <a:p>
            <a:r>
              <a:rPr lang="en-US" altLang="ja-JP" b="0" i="1" dirty="0"/>
              <a:t>…</a:t>
            </a:r>
            <a:endParaRPr kumimoji="1" lang="ja-JP" altLang="en-US" b="0"/>
          </a:p>
        </p:txBody>
      </p:sp>
      <p:sp>
        <p:nvSpPr>
          <p:cNvPr id="10" name="テキスト ボックス 9">
            <a:extLst>
              <a:ext uri="{FF2B5EF4-FFF2-40B4-BE49-F238E27FC236}">
                <a16:creationId xmlns:a16="http://schemas.microsoft.com/office/drawing/2014/main" id="{FE069CE1-2EAE-8F00-F522-19F247E51CEA}"/>
              </a:ext>
            </a:extLst>
          </p:cNvPr>
          <p:cNvSpPr txBox="1"/>
          <p:nvPr/>
        </p:nvSpPr>
        <p:spPr>
          <a:xfrm>
            <a:off x="755576" y="6017567"/>
            <a:ext cx="7739619" cy="523220"/>
          </a:xfrm>
          <a:prstGeom prst="rect">
            <a:avLst/>
          </a:prstGeom>
          <a:noFill/>
        </p:spPr>
        <p:txBody>
          <a:bodyPr wrap="none" rtlCol="0">
            <a:spAutoFit/>
          </a:bodyPr>
          <a:lstStyle/>
          <a:p>
            <a:r>
              <a:rPr lang="en-US" altLang="ja-JP" sz="2800" b="0" i="1" dirty="0"/>
              <a:t>t</a:t>
            </a:r>
            <a:r>
              <a:rPr lang="en-US" altLang="ja-JP" sz="2800" b="0" baseline="-25000" dirty="0"/>
              <a:t>1</a:t>
            </a:r>
            <a:r>
              <a:rPr lang="en-US" altLang="ja-JP" sz="2800" b="0" dirty="0"/>
              <a:t> </a:t>
            </a:r>
            <a:r>
              <a:rPr kumimoji="1" lang="en-US" altLang="ja-JP" sz="2800" b="0" dirty="0"/>
              <a:t>-&gt; </a:t>
            </a:r>
            <a:r>
              <a:rPr kumimoji="1" lang="en-US" altLang="ja-JP" sz="2800" b="0" i="1" dirty="0"/>
              <a:t>t</a:t>
            </a:r>
            <a:r>
              <a:rPr lang="en-US" altLang="ja-JP" sz="2800" b="0" baseline="-25000" dirty="0"/>
              <a:t>2</a:t>
            </a:r>
            <a:r>
              <a:rPr kumimoji="1" lang="en-US" altLang="ja-JP" sz="2800" b="0" dirty="0"/>
              <a:t> is read as “</a:t>
            </a:r>
            <a:r>
              <a:rPr kumimoji="1" lang="en-US" altLang="ja-JP" sz="2800" b="0" i="1" dirty="0"/>
              <a:t>t</a:t>
            </a:r>
            <a:r>
              <a:rPr kumimoji="1" lang="en-US" altLang="ja-JP" sz="2800" b="0" baseline="-25000" dirty="0"/>
              <a:t>1</a:t>
            </a:r>
            <a:r>
              <a:rPr kumimoji="1" lang="en-US" altLang="ja-JP" sz="2800" b="0" dirty="0"/>
              <a:t> evaluates to </a:t>
            </a:r>
            <a:r>
              <a:rPr kumimoji="1" lang="en-US" altLang="ja-JP" sz="2800" b="0" i="1" dirty="0"/>
              <a:t>t</a:t>
            </a:r>
            <a:r>
              <a:rPr kumimoji="1" lang="en-US" altLang="ja-JP" sz="2800" b="0" baseline="-25000" dirty="0"/>
              <a:t>2</a:t>
            </a:r>
            <a:r>
              <a:rPr kumimoji="1" lang="en-US" altLang="ja-JP" sz="2800" b="0" dirty="0"/>
              <a:t> in one step”.</a:t>
            </a:r>
            <a:endParaRPr kumimoji="1" lang="ja-JP" altLang="en-US" sz="2800" b="0"/>
          </a:p>
        </p:txBody>
      </p:sp>
    </p:spTree>
    <p:extLst>
      <p:ext uri="{BB962C8B-B14F-4D97-AF65-F5344CB8AC3E}">
        <p14:creationId xmlns:p14="http://schemas.microsoft.com/office/powerpoint/2010/main" val="154250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35496" y="260648"/>
            <a:ext cx="8964488" cy="1143000"/>
          </a:xfrm>
        </p:spPr>
        <p:txBody>
          <a:bodyPr/>
          <a:lstStyle/>
          <a:p>
            <a:r>
              <a:rPr lang="en-US" altLang="ja-JP" dirty="0">
                <a:latin typeface="Arial" charset="0"/>
                <a:ea typeface="ＭＳ Ｐゴシック" charset="0"/>
              </a:rPr>
              <a:t>Types</a:t>
            </a:r>
            <a:endParaRPr lang="ja-JP" altLang="en-US" dirty="0">
              <a:latin typeface="Arial" charset="0"/>
              <a:ea typeface="ＭＳ Ｐゴシック" charset="0"/>
            </a:endParaRPr>
          </a:p>
        </p:txBody>
      </p:sp>
      <p:sp>
        <p:nvSpPr>
          <p:cNvPr id="2" name="テキスト ボックス 1">
            <a:extLst>
              <a:ext uri="{FF2B5EF4-FFF2-40B4-BE49-F238E27FC236}">
                <a16:creationId xmlns:a16="http://schemas.microsoft.com/office/drawing/2014/main" id="{DC4EEA5D-1F7C-DB40-B91C-5B74A744B257}"/>
              </a:ext>
            </a:extLst>
          </p:cNvPr>
          <p:cNvSpPr txBox="1"/>
          <p:nvPr/>
        </p:nvSpPr>
        <p:spPr>
          <a:xfrm>
            <a:off x="611560" y="1406473"/>
            <a:ext cx="3797835" cy="954107"/>
          </a:xfrm>
          <a:prstGeom prst="rect">
            <a:avLst/>
          </a:prstGeom>
          <a:noFill/>
        </p:spPr>
        <p:txBody>
          <a:bodyPr wrap="none" rtlCol="0">
            <a:spAutoFit/>
          </a:bodyPr>
          <a:lstStyle/>
          <a:p>
            <a:r>
              <a:rPr kumimoji="1" lang="en-US" altLang="ja-JP" sz="2800" b="0" dirty="0"/>
              <a:t>Type expressions:     </a:t>
            </a:r>
          </a:p>
          <a:p>
            <a:r>
              <a:rPr lang="en-US" altLang="ja-JP" sz="2800" b="0" dirty="0"/>
              <a:t>        &lt;T&gt; ::= Bool | Nat</a:t>
            </a:r>
          </a:p>
        </p:txBody>
      </p:sp>
      <p:sp>
        <p:nvSpPr>
          <p:cNvPr id="3" name="テキスト ボックス 2">
            <a:extLst>
              <a:ext uri="{FF2B5EF4-FFF2-40B4-BE49-F238E27FC236}">
                <a16:creationId xmlns:a16="http://schemas.microsoft.com/office/drawing/2014/main" id="{40D23CBD-EA10-715A-EC86-1712B297A1DE}"/>
              </a:ext>
            </a:extLst>
          </p:cNvPr>
          <p:cNvSpPr txBox="1"/>
          <p:nvPr/>
        </p:nvSpPr>
        <p:spPr>
          <a:xfrm>
            <a:off x="609555" y="2459504"/>
            <a:ext cx="7344816" cy="2677656"/>
          </a:xfrm>
          <a:prstGeom prst="rect">
            <a:avLst/>
          </a:prstGeom>
          <a:noFill/>
        </p:spPr>
        <p:txBody>
          <a:bodyPr wrap="square" rtlCol="0">
            <a:spAutoFit/>
          </a:bodyPr>
          <a:lstStyle/>
          <a:p>
            <a:r>
              <a:rPr kumimoji="1" lang="en-US" altLang="ja-JP" sz="2800" b="0" dirty="0"/>
              <a:t>Intuitively speaking, we’d like to divide the set of terms into two:</a:t>
            </a:r>
          </a:p>
          <a:p>
            <a:pPr marL="342900" indent="-342900">
              <a:buFont typeface="Arial" panose="020B0604020202020204" pitchFamily="34" charset="0"/>
              <a:buChar char="•"/>
            </a:pPr>
            <a:r>
              <a:rPr kumimoji="1" lang="en-US" altLang="ja-JP" sz="2800" b="0" dirty="0"/>
              <a:t>The set of terms that evaluate to true or false in zero or more steps --- Bool type</a:t>
            </a:r>
          </a:p>
          <a:p>
            <a:pPr marL="342900" indent="-342900">
              <a:buFont typeface="Arial" panose="020B0604020202020204" pitchFamily="34" charset="0"/>
              <a:buChar char="•"/>
            </a:pPr>
            <a:r>
              <a:rPr lang="en-US" altLang="ja-JP" sz="2800" b="0" dirty="0"/>
              <a:t>The set of terms that </a:t>
            </a:r>
            <a:r>
              <a:rPr lang="en-US" altLang="ja-JP" sz="2800" b="0" dirty="0" err="1"/>
              <a:t>evalute</a:t>
            </a:r>
            <a:r>
              <a:rPr lang="en-US" altLang="ja-JP" sz="2800" b="0" dirty="0"/>
              <a:t> to </a:t>
            </a:r>
            <a:r>
              <a:rPr lang="en-US" altLang="ja-JP" sz="2800" b="0" i="1" dirty="0" err="1"/>
              <a:t>nv</a:t>
            </a:r>
            <a:r>
              <a:rPr lang="en-US" altLang="ja-JP" sz="2800" b="0" i="1" dirty="0"/>
              <a:t> </a:t>
            </a:r>
            <a:r>
              <a:rPr lang="en-US" altLang="ja-JP" sz="2800" b="0" dirty="0"/>
              <a:t>in zero or more steps --- Nat type</a:t>
            </a:r>
          </a:p>
        </p:txBody>
      </p:sp>
      <p:sp>
        <p:nvSpPr>
          <p:cNvPr id="5" name="テキスト ボックス 4">
            <a:extLst>
              <a:ext uri="{FF2B5EF4-FFF2-40B4-BE49-F238E27FC236}">
                <a16:creationId xmlns:a16="http://schemas.microsoft.com/office/drawing/2014/main" id="{EA107BD5-CCA1-6C63-B650-773247F3959E}"/>
              </a:ext>
            </a:extLst>
          </p:cNvPr>
          <p:cNvSpPr txBox="1"/>
          <p:nvPr/>
        </p:nvSpPr>
        <p:spPr>
          <a:xfrm>
            <a:off x="643532" y="5355852"/>
            <a:ext cx="7600876" cy="523220"/>
          </a:xfrm>
          <a:prstGeom prst="rect">
            <a:avLst/>
          </a:prstGeom>
          <a:noFill/>
        </p:spPr>
        <p:txBody>
          <a:bodyPr wrap="square">
            <a:spAutoFit/>
          </a:bodyPr>
          <a:lstStyle/>
          <a:p>
            <a:r>
              <a:rPr kumimoji="1" lang="en-US" altLang="ja-JP" sz="2800" b="0" dirty="0"/>
              <a:t>This is a rough idea. We will modify this later.</a:t>
            </a:r>
            <a:endParaRPr kumimoji="1" lang="ja-JP" altLang="en-US" sz="2800" b="0"/>
          </a:p>
        </p:txBody>
      </p:sp>
    </p:spTree>
    <p:extLst>
      <p:ext uri="{BB962C8B-B14F-4D97-AF65-F5344CB8AC3E}">
        <p14:creationId xmlns:p14="http://schemas.microsoft.com/office/powerpoint/2010/main" val="364793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1"/>
          <p:cNvSpPr>
            <a:spLocks noGrp="1"/>
          </p:cNvSpPr>
          <p:nvPr>
            <p:ph type="title"/>
          </p:nvPr>
        </p:nvSpPr>
        <p:spPr>
          <a:xfrm>
            <a:off x="35496" y="260648"/>
            <a:ext cx="8964488" cy="1143000"/>
          </a:xfrm>
        </p:spPr>
        <p:txBody>
          <a:bodyPr/>
          <a:lstStyle/>
          <a:p>
            <a:r>
              <a:rPr lang="en-US" altLang="ja-JP" dirty="0">
                <a:latin typeface="Arial" charset="0"/>
                <a:ea typeface="ＭＳ Ｐゴシック" charset="0"/>
              </a:rPr>
              <a:t>A type system for the language</a:t>
            </a:r>
            <a:endParaRPr lang="ja-JP" altLang="en-US" dirty="0">
              <a:latin typeface="Arial" charset="0"/>
              <a:ea typeface="ＭＳ Ｐゴシック" charset="0"/>
            </a:endParaRPr>
          </a:p>
        </p:txBody>
      </p:sp>
      <p:sp>
        <p:nvSpPr>
          <p:cNvPr id="4" name="テキスト ボックス 3">
            <a:extLst>
              <a:ext uri="{FF2B5EF4-FFF2-40B4-BE49-F238E27FC236}">
                <a16:creationId xmlns:a16="http://schemas.microsoft.com/office/drawing/2014/main" id="{86DC1574-656E-14FD-7BE3-7287B9AD8E56}"/>
              </a:ext>
            </a:extLst>
          </p:cNvPr>
          <p:cNvSpPr txBox="1"/>
          <p:nvPr/>
        </p:nvSpPr>
        <p:spPr>
          <a:xfrm>
            <a:off x="584495" y="1880683"/>
            <a:ext cx="1587294" cy="461665"/>
          </a:xfrm>
          <a:prstGeom prst="rect">
            <a:avLst/>
          </a:prstGeom>
          <a:noFill/>
        </p:spPr>
        <p:txBody>
          <a:bodyPr wrap="none" rtlCol="0">
            <a:spAutoFit/>
          </a:bodyPr>
          <a:lstStyle/>
          <a:p>
            <a:r>
              <a:rPr kumimoji="1" lang="en-US" altLang="ja-JP" b="0" dirty="0"/>
              <a:t>true : Bool</a:t>
            </a:r>
            <a:endParaRPr kumimoji="1" lang="ja-JP" altLang="en-US" b="0"/>
          </a:p>
        </p:txBody>
      </p:sp>
      <p:cxnSp>
        <p:nvCxnSpPr>
          <p:cNvPr id="6" name="直線コネクタ 5">
            <a:extLst>
              <a:ext uri="{FF2B5EF4-FFF2-40B4-BE49-F238E27FC236}">
                <a16:creationId xmlns:a16="http://schemas.microsoft.com/office/drawing/2014/main" id="{A6000099-5E2A-3638-318D-3330C2F1EDD6}"/>
              </a:ext>
            </a:extLst>
          </p:cNvPr>
          <p:cNvCxnSpPr>
            <a:cxnSpLocks/>
          </p:cNvCxnSpPr>
          <p:nvPr/>
        </p:nvCxnSpPr>
        <p:spPr bwMode="auto">
          <a:xfrm>
            <a:off x="480760" y="1885244"/>
            <a:ext cx="169102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テキスト ボックス 6">
            <a:extLst>
              <a:ext uri="{FF2B5EF4-FFF2-40B4-BE49-F238E27FC236}">
                <a16:creationId xmlns:a16="http://schemas.microsoft.com/office/drawing/2014/main" id="{D81865D4-13AB-B41F-FCF3-0E6061F0BC54}"/>
              </a:ext>
            </a:extLst>
          </p:cNvPr>
          <p:cNvSpPr txBox="1"/>
          <p:nvPr/>
        </p:nvSpPr>
        <p:spPr>
          <a:xfrm>
            <a:off x="2138798" y="1628062"/>
            <a:ext cx="850554" cy="461665"/>
          </a:xfrm>
          <a:prstGeom prst="rect">
            <a:avLst/>
          </a:prstGeom>
          <a:noFill/>
        </p:spPr>
        <p:txBody>
          <a:bodyPr wrap="none" rtlCol="0">
            <a:spAutoFit/>
          </a:bodyPr>
          <a:lstStyle/>
          <a:p>
            <a:r>
              <a:rPr lang="en-US" altLang="ja-JP" b="0" dirty="0"/>
              <a:t>(T-T)</a:t>
            </a:r>
            <a:endParaRPr kumimoji="1" lang="ja-JP" altLang="en-US" b="0"/>
          </a:p>
        </p:txBody>
      </p:sp>
      <p:sp>
        <p:nvSpPr>
          <p:cNvPr id="11" name="テキスト ボックス 10">
            <a:extLst>
              <a:ext uri="{FF2B5EF4-FFF2-40B4-BE49-F238E27FC236}">
                <a16:creationId xmlns:a16="http://schemas.microsoft.com/office/drawing/2014/main" id="{4D3313F8-A397-3F3A-E713-17061733CC69}"/>
              </a:ext>
            </a:extLst>
          </p:cNvPr>
          <p:cNvSpPr txBox="1"/>
          <p:nvPr/>
        </p:nvSpPr>
        <p:spPr>
          <a:xfrm>
            <a:off x="602821" y="2960803"/>
            <a:ext cx="2934650" cy="461665"/>
          </a:xfrm>
          <a:prstGeom prst="rect">
            <a:avLst/>
          </a:prstGeom>
          <a:noFill/>
        </p:spPr>
        <p:txBody>
          <a:bodyPr wrap="none" rtlCol="0">
            <a:spAutoFit/>
          </a:bodyPr>
          <a:lstStyle/>
          <a:p>
            <a:r>
              <a:rPr lang="en-US" altLang="ja-JP" b="0" dirty="0"/>
              <a:t>if </a:t>
            </a:r>
            <a:r>
              <a:rPr lang="en-US" altLang="ja-JP" b="0" i="1" dirty="0"/>
              <a:t>t</a:t>
            </a:r>
            <a:r>
              <a:rPr lang="en-US" altLang="ja-JP" b="0" baseline="-25000" dirty="0"/>
              <a:t>1 </a:t>
            </a:r>
            <a:r>
              <a:rPr lang="en-US" altLang="ja-JP" b="0" dirty="0"/>
              <a:t>then </a:t>
            </a:r>
            <a:r>
              <a:rPr lang="en-US" altLang="ja-JP" b="0" i="1" dirty="0"/>
              <a:t>t</a:t>
            </a:r>
            <a:r>
              <a:rPr lang="en-US" altLang="ja-JP" b="0" baseline="-25000" dirty="0"/>
              <a:t>2</a:t>
            </a:r>
            <a:r>
              <a:rPr lang="en-US" altLang="ja-JP" b="0" dirty="0"/>
              <a:t> else </a:t>
            </a:r>
            <a:r>
              <a:rPr lang="en-US" altLang="ja-JP" b="0" i="1" dirty="0"/>
              <a:t>t</a:t>
            </a:r>
            <a:r>
              <a:rPr lang="en-US" altLang="ja-JP" b="0" baseline="-25000" dirty="0"/>
              <a:t>3</a:t>
            </a:r>
            <a:r>
              <a:rPr lang="en-US" altLang="ja-JP" b="0" dirty="0"/>
              <a:t> : </a:t>
            </a:r>
            <a:r>
              <a:rPr lang="en-US" altLang="ja-JP" b="0" i="1" dirty="0"/>
              <a:t>T</a:t>
            </a:r>
            <a:endParaRPr kumimoji="1" lang="ja-JP" altLang="en-US" b="0" i="1" baseline="-25000"/>
          </a:p>
        </p:txBody>
      </p:sp>
      <p:cxnSp>
        <p:nvCxnSpPr>
          <p:cNvPr id="12" name="直線コネクタ 11">
            <a:extLst>
              <a:ext uri="{FF2B5EF4-FFF2-40B4-BE49-F238E27FC236}">
                <a16:creationId xmlns:a16="http://schemas.microsoft.com/office/drawing/2014/main" id="{3D8498C8-8667-A6C2-B27B-57141EA7D48F}"/>
              </a:ext>
            </a:extLst>
          </p:cNvPr>
          <p:cNvCxnSpPr>
            <a:cxnSpLocks/>
          </p:cNvCxnSpPr>
          <p:nvPr/>
        </p:nvCxnSpPr>
        <p:spPr bwMode="auto">
          <a:xfrm flipV="1">
            <a:off x="486321" y="2951858"/>
            <a:ext cx="3151583" cy="894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 name="テキスト ボックス 12">
            <a:extLst>
              <a:ext uri="{FF2B5EF4-FFF2-40B4-BE49-F238E27FC236}">
                <a16:creationId xmlns:a16="http://schemas.microsoft.com/office/drawing/2014/main" id="{C5939036-1015-449C-04D9-380EE7177815}"/>
              </a:ext>
            </a:extLst>
          </p:cNvPr>
          <p:cNvSpPr txBox="1"/>
          <p:nvPr/>
        </p:nvSpPr>
        <p:spPr>
          <a:xfrm>
            <a:off x="3637904" y="2697051"/>
            <a:ext cx="935513" cy="461665"/>
          </a:xfrm>
          <a:prstGeom prst="rect">
            <a:avLst/>
          </a:prstGeom>
          <a:noFill/>
        </p:spPr>
        <p:txBody>
          <a:bodyPr wrap="none" rtlCol="0">
            <a:spAutoFit/>
          </a:bodyPr>
          <a:lstStyle/>
          <a:p>
            <a:r>
              <a:rPr lang="en-US" altLang="ja-JP" b="0" dirty="0"/>
              <a:t>(T-IF)</a:t>
            </a:r>
            <a:endParaRPr kumimoji="1" lang="ja-JP" altLang="en-US" b="0"/>
          </a:p>
        </p:txBody>
      </p:sp>
      <p:sp>
        <p:nvSpPr>
          <p:cNvPr id="14" name="テキスト ボックス 13">
            <a:extLst>
              <a:ext uri="{FF2B5EF4-FFF2-40B4-BE49-F238E27FC236}">
                <a16:creationId xmlns:a16="http://schemas.microsoft.com/office/drawing/2014/main" id="{224DA29E-74C9-4A3B-3A3A-BF4F5E4FE5E4}"/>
              </a:ext>
            </a:extLst>
          </p:cNvPr>
          <p:cNvSpPr txBox="1"/>
          <p:nvPr/>
        </p:nvSpPr>
        <p:spPr>
          <a:xfrm>
            <a:off x="577596" y="2511925"/>
            <a:ext cx="1255472" cy="461665"/>
          </a:xfrm>
          <a:prstGeom prst="rect">
            <a:avLst/>
          </a:prstGeom>
          <a:noFill/>
        </p:spPr>
        <p:txBody>
          <a:bodyPr wrap="none" rtlCol="0">
            <a:spAutoFit/>
          </a:bodyPr>
          <a:lstStyle/>
          <a:p>
            <a:r>
              <a:rPr lang="en-US" altLang="ja-JP" b="0" i="1" dirty="0"/>
              <a:t>t</a:t>
            </a:r>
            <a:r>
              <a:rPr lang="en-US" altLang="ja-JP" b="0" baseline="-25000" dirty="0"/>
              <a:t>1</a:t>
            </a:r>
            <a:r>
              <a:rPr lang="en-US" altLang="ja-JP" b="0" dirty="0"/>
              <a:t> : Bool</a:t>
            </a:r>
            <a:endParaRPr kumimoji="1" lang="ja-JP" altLang="en-US" b="0"/>
          </a:p>
        </p:txBody>
      </p:sp>
      <p:sp>
        <p:nvSpPr>
          <p:cNvPr id="23" name="テキスト ボックス 22">
            <a:extLst>
              <a:ext uri="{FF2B5EF4-FFF2-40B4-BE49-F238E27FC236}">
                <a16:creationId xmlns:a16="http://schemas.microsoft.com/office/drawing/2014/main" id="{ED2B67EE-FD6D-EE1D-DE96-5A62BA9A9B5F}"/>
              </a:ext>
            </a:extLst>
          </p:cNvPr>
          <p:cNvSpPr txBox="1"/>
          <p:nvPr/>
        </p:nvSpPr>
        <p:spPr>
          <a:xfrm>
            <a:off x="4791323" y="2924248"/>
            <a:ext cx="1090363" cy="461665"/>
          </a:xfrm>
          <a:prstGeom prst="rect">
            <a:avLst/>
          </a:prstGeom>
          <a:noFill/>
        </p:spPr>
        <p:txBody>
          <a:bodyPr wrap="none" rtlCol="0">
            <a:spAutoFit/>
          </a:bodyPr>
          <a:lstStyle/>
          <a:p>
            <a:r>
              <a:rPr lang="en-US" altLang="ja-JP" b="0" dirty="0"/>
              <a:t>0 : Nat</a:t>
            </a:r>
            <a:endParaRPr kumimoji="1" lang="ja-JP" altLang="en-US" b="0" baseline="-25000"/>
          </a:p>
        </p:txBody>
      </p:sp>
      <p:cxnSp>
        <p:nvCxnSpPr>
          <p:cNvPr id="24" name="直線コネクタ 23">
            <a:extLst>
              <a:ext uri="{FF2B5EF4-FFF2-40B4-BE49-F238E27FC236}">
                <a16:creationId xmlns:a16="http://schemas.microsoft.com/office/drawing/2014/main" id="{FD106415-2AAB-DE99-9681-96A57C3B297A}"/>
              </a:ext>
            </a:extLst>
          </p:cNvPr>
          <p:cNvCxnSpPr>
            <a:cxnSpLocks/>
          </p:cNvCxnSpPr>
          <p:nvPr/>
        </p:nvCxnSpPr>
        <p:spPr bwMode="auto">
          <a:xfrm>
            <a:off x="4791323" y="2953865"/>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テキスト ボックス 26">
            <a:extLst>
              <a:ext uri="{FF2B5EF4-FFF2-40B4-BE49-F238E27FC236}">
                <a16:creationId xmlns:a16="http://schemas.microsoft.com/office/drawing/2014/main" id="{B66C637C-AA48-604F-09C6-356730D70D04}"/>
              </a:ext>
            </a:extLst>
          </p:cNvPr>
          <p:cNvSpPr txBox="1"/>
          <p:nvPr/>
        </p:nvSpPr>
        <p:spPr>
          <a:xfrm>
            <a:off x="5881686" y="2757065"/>
            <a:ext cx="850554" cy="461665"/>
          </a:xfrm>
          <a:prstGeom prst="rect">
            <a:avLst/>
          </a:prstGeom>
          <a:noFill/>
        </p:spPr>
        <p:txBody>
          <a:bodyPr wrap="none" rtlCol="0">
            <a:spAutoFit/>
          </a:bodyPr>
          <a:lstStyle/>
          <a:p>
            <a:r>
              <a:rPr lang="en-US" altLang="ja-JP" b="0" dirty="0"/>
              <a:t>(T-Z)</a:t>
            </a:r>
            <a:endParaRPr kumimoji="1" lang="ja-JP" altLang="en-US" b="0"/>
          </a:p>
        </p:txBody>
      </p:sp>
      <p:sp>
        <p:nvSpPr>
          <p:cNvPr id="33" name="テキスト ボックス 32">
            <a:extLst>
              <a:ext uri="{FF2B5EF4-FFF2-40B4-BE49-F238E27FC236}">
                <a16:creationId xmlns:a16="http://schemas.microsoft.com/office/drawing/2014/main" id="{C937D0B2-42C2-ED4C-6C50-1689853BCED9}"/>
              </a:ext>
            </a:extLst>
          </p:cNvPr>
          <p:cNvSpPr txBox="1"/>
          <p:nvPr/>
        </p:nvSpPr>
        <p:spPr>
          <a:xfrm>
            <a:off x="554201" y="3870457"/>
            <a:ext cx="1694695" cy="461665"/>
          </a:xfrm>
          <a:prstGeom prst="rect">
            <a:avLst/>
          </a:prstGeom>
          <a:noFill/>
        </p:spPr>
        <p:txBody>
          <a:bodyPr wrap="none" rtlCol="0">
            <a:spAutoFit/>
          </a:bodyPr>
          <a:lstStyle/>
          <a:p>
            <a:r>
              <a:rPr lang="en-US" altLang="ja-JP" b="0" dirty="0" err="1"/>
              <a:t>succ</a:t>
            </a:r>
            <a:r>
              <a:rPr lang="en-US" altLang="ja-JP" b="0" dirty="0"/>
              <a:t> </a:t>
            </a:r>
            <a:r>
              <a:rPr lang="en-US" altLang="ja-JP" b="0" i="1" dirty="0"/>
              <a:t>t</a:t>
            </a:r>
            <a:r>
              <a:rPr lang="en-US" altLang="ja-JP" b="0" baseline="-25000" dirty="0"/>
              <a:t> </a:t>
            </a:r>
            <a:r>
              <a:rPr lang="en-US" altLang="ja-JP" b="0" dirty="0"/>
              <a:t>: Nat</a:t>
            </a:r>
            <a:endParaRPr kumimoji="1" lang="ja-JP" altLang="en-US" b="0"/>
          </a:p>
        </p:txBody>
      </p:sp>
      <p:cxnSp>
        <p:nvCxnSpPr>
          <p:cNvPr id="34" name="直線コネクタ 33">
            <a:extLst>
              <a:ext uri="{FF2B5EF4-FFF2-40B4-BE49-F238E27FC236}">
                <a16:creationId xmlns:a16="http://schemas.microsoft.com/office/drawing/2014/main" id="{0DA60B4B-EF45-32AA-C32B-804B993B439F}"/>
              </a:ext>
            </a:extLst>
          </p:cNvPr>
          <p:cNvCxnSpPr>
            <a:cxnSpLocks/>
          </p:cNvCxnSpPr>
          <p:nvPr/>
        </p:nvCxnSpPr>
        <p:spPr bwMode="auto">
          <a:xfrm>
            <a:off x="550221" y="3947250"/>
            <a:ext cx="168643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テキスト ボックス 34">
            <a:extLst>
              <a:ext uri="{FF2B5EF4-FFF2-40B4-BE49-F238E27FC236}">
                <a16:creationId xmlns:a16="http://schemas.microsoft.com/office/drawing/2014/main" id="{3C82A75B-08B5-8E39-C93C-2A74A7074A5E}"/>
              </a:ext>
            </a:extLst>
          </p:cNvPr>
          <p:cNvSpPr txBox="1"/>
          <p:nvPr/>
        </p:nvSpPr>
        <p:spPr>
          <a:xfrm>
            <a:off x="2202441" y="3681402"/>
            <a:ext cx="868186" cy="461665"/>
          </a:xfrm>
          <a:prstGeom prst="rect">
            <a:avLst/>
          </a:prstGeom>
          <a:noFill/>
        </p:spPr>
        <p:txBody>
          <a:bodyPr wrap="none" rtlCol="0">
            <a:spAutoFit/>
          </a:bodyPr>
          <a:lstStyle/>
          <a:p>
            <a:r>
              <a:rPr lang="en-US" altLang="ja-JP" b="0" dirty="0"/>
              <a:t>(T-S)</a:t>
            </a:r>
            <a:endParaRPr kumimoji="1" lang="ja-JP" altLang="en-US" b="0"/>
          </a:p>
        </p:txBody>
      </p:sp>
      <p:sp>
        <p:nvSpPr>
          <p:cNvPr id="36" name="テキスト ボックス 35">
            <a:extLst>
              <a:ext uri="{FF2B5EF4-FFF2-40B4-BE49-F238E27FC236}">
                <a16:creationId xmlns:a16="http://schemas.microsoft.com/office/drawing/2014/main" id="{63BD2004-8A44-0F86-4DE6-6944CACE1535}"/>
              </a:ext>
            </a:extLst>
          </p:cNvPr>
          <p:cNvSpPr txBox="1"/>
          <p:nvPr/>
        </p:nvSpPr>
        <p:spPr>
          <a:xfrm>
            <a:off x="886167" y="3533502"/>
            <a:ext cx="1003801" cy="461665"/>
          </a:xfrm>
          <a:prstGeom prst="rect">
            <a:avLst/>
          </a:prstGeom>
          <a:noFill/>
        </p:spPr>
        <p:txBody>
          <a:bodyPr wrap="none" rtlCol="0">
            <a:spAutoFit/>
          </a:bodyPr>
          <a:lstStyle/>
          <a:p>
            <a:r>
              <a:rPr lang="en-US" altLang="ja-JP" b="0" i="1" dirty="0"/>
              <a:t>t</a:t>
            </a:r>
            <a:r>
              <a:rPr lang="en-US" altLang="ja-JP" b="0" dirty="0"/>
              <a:t> : Nat</a:t>
            </a:r>
            <a:endParaRPr kumimoji="1" lang="ja-JP" altLang="en-US" b="0"/>
          </a:p>
        </p:txBody>
      </p:sp>
      <p:sp>
        <p:nvSpPr>
          <p:cNvPr id="3" name="テキスト ボックス 2">
            <a:extLst>
              <a:ext uri="{FF2B5EF4-FFF2-40B4-BE49-F238E27FC236}">
                <a16:creationId xmlns:a16="http://schemas.microsoft.com/office/drawing/2014/main" id="{87A501FB-D79F-3EC6-CE25-9099E49841E7}"/>
              </a:ext>
            </a:extLst>
          </p:cNvPr>
          <p:cNvSpPr txBox="1"/>
          <p:nvPr/>
        </p:nvSpPr>
        <p:spPr>
          <a:xfrm>
            <a:off x="3726681" y="1849833"/>
            <a:ext cx="1707519" cy="461665"/>
          </a:xfrm>
          <a:prstGeom prst="rect">
            <a:avLst/>
          </a:prstGeom>
          <a:noFill/>
        </p:spPr>
        <p:txBody>
          <a:bodyPr wrap="none" rtlCol="0">
            <a:spAutoFit/>
          </a:bodyPr>
          <a:lstStyle/>
          <a:p>
            <a:r>
              <a:rPr lang="en-US" altLang="ja-JP" b="0" dirty="0"/>
              <a:t>false</a:t>
            </a:r>
            <a:r>
              <a:rPr kumimoji="1" lang="en-US" altLang="ja-JP" b="0" dirty="0"/>
              <a:t> : Bool</a:t>
            </a:r>
            <a:endParaRPr kumimoji="1" lang="ja-JP" altLang="en-US" b="0"/>
          </a:p>
        </p:txBody>
      </p:sp>
      <p:cxnSp>
        <p:nvCxnSpPr>
          <p:cNvPr id="5" name="直線コネクタ 4">
            <a:extLst>
              <a:ext uri="{FF2B5EF4-FFF2-40B4-BE49-F238E27FC236}">
                <a16:creationId xmlns:a16="http://schemas.microsoft.com/office/drawing/2014/main" id="{72D93945-566B-69CB-7205-D6DD20A81D2B}"/>
              </a:ext>
            </a:extLst>
          </p:cNvPr>
          <p:cNvCxnSpPr>
            <a:cxnSpLocks/>
          </p:cNvCxnSpPr>
          <p:nvPr/>
        </p:nvCxnSpPr>
        <p:spPr bwMode="auto">
          <a:xfrm>
            <a:off x="3677057" y="1854394"/>
            <a:ext cx="1691029"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テキスト ボックス 14">
            <a:extLst>
              <a:ext uri="{FF2B5EF4-FFF2-40B4-BE49-F238E27FC236}">
                <a16:creationId xmlns:a16="http://schemas.microsoft.com/office/drawing/2014/main" id="{A77705A8-FFD6-7FCE-CB35-917D1EA5A418}"/>
              </a:ext>
            </a:extLst>
          </p:cNvPr>
          <p:cNvSpPr txBox="1"/>
          <p:nvPr/>
        </p:nvSpPr>
        <p:spPr>
          <a:xfrm>
            <a:off x="5335095" y="1597212"/>
            <a:ext cx="850554" cy="461665"/>
          </a:xfrm>
          <a:prstGeom prst="rect">
            <a:avLst/>
          </a:prstGeom>
          <a:noFill/>
        </p:spPr>
        <p:txBody>
          <a:bodyPr wrap="none" rtlCol="0">
            <a:spAutoFit/>
          </a:bodyPr>
          <a:lstStyle/>
          <a:p>
            <a:r>
              <a:rPr lang="en-US" altLang="ja-JP" b="0" dirty="0"/>
              <a:t>(T-F)</a:t>
            </a:r>
            <a:endParaRPr kumimoji="1" lang="ja-JP" altLang="en-US" b="0"/>
          </a:p>
        </p:txBody>
      </p:sp>
      <p:sp>
        <p:nvSpPr>
          <p:cNvPr id="16" name="テキスト ボックス 15">
            <a:extLst>
              <a:ext uri="{FF2B5EF4-FFF2-40B4-BE49-F238E27FC236}">
                <a16:creationId xmlns:a16="http://schemas.microsoft.com/office/drawing/2014/main" id="{CE9DBBA2-1FE8-07FB-113A-E6B3FD10F441}"/>
              </a:ext>
            </a:extLst>
          </p:cNvPr>
          <p:cNvSpPr txBox="1"/>
          <p:nvPr/>
        </p:nvSpPr>
        <p:spPr>
          <a:xfrm>
            <a:off x="1924343" y="2511424"/>
            <a:ext cx="820289" cy="461665"/>
          </a:xfrm>
          <a:prstGeom prst="rect">
            <a:avLst/>
          </a:prstGeom>
          <a:noFill/>
        </p:spPr>
        <p:txBody>
          <a:bodyPr wrap="none" rtlCol="0">
            <a:spAutoFit/>
          </a:bodyPr>
          <a:lstStyle/>
          <a:p>
            <a:r>
              <a:rPr lang="en-US" altLang="ja-JP" b="0" i="1" dirty="0"/>
              <a:t>t</a:t>
            </a:r>
            <a:r>
              <a:rPr lang="en-US" altLang="ja-JP" b="0" baseline="-25000" dirty="0"/>
              <a:t>2</a:t>
            </a:r>
            <a:r>
              <a:rPr lang="en-US" altLang="ja-JP" b="0" dirty="0"/>
              <a:t> : </a:t>
            </a:r>
            <a:r>
              <a:rPr lang="en-US" altLang="ja-JP" b="0" i="1" dirty="0"/>
              <a:t>T</a:t>
            </a:r>
            <a:endParaRPr kumimoji="1" lang="ja-JP" altLang="en-US" b="0" i="1"/>
          </a:p>
        </p:txBody>
      </p:sp>
      <p:sp>
        <p:nvSpPr>
          <p:cNvPr id="22" name="テキスト ボックス 21">
            <a:extLst>
              <a:ext uri="{FF2B5EF4-FFF2-40B4-BE49-F238E27FC236}">
                <a16:creationId xmlns:a16="http://schemas.microsoft.com/office/drawing/2014/main" id="{30849220-E8E6-57D4-0C5F-4F98F24803DE}"/>
              </a:ext>
            </a:extLst>
          </p:cNvPr>
          <p:cNvSpPr txBox="1"/>
          <p:nvPr/>
        </p:nvSpPr>
        <p:spPr>
          <a:xfrm>
            <a:off x="2834384" y="2511424"/>
            <a:ext cx="820289" cy="461665"/>
          </a:xfrm>
          <a:prstGeom prst="rect">
            <a:avLst/>
          </a:prstGeom>
          <a:noFill/>
        </p:spPr>
        <p:txBody>
          <a:bodyPr wrap="none" rtlCol="0">
            <a:spAutoFit/>
          </a:bodyPr>
          <a:lstStyle/>
          <a:p>
            <a:r>
              <a:rPr lang="en-US" altLang="ja-JP" b="0" i="1" dirty="0"/>
              <a:t>t</a:t>
            </a:r>
            <a:r>
              <a:rPr lang="en-US" altLang="ja-JP" b="0" baseline="-25000" dirty="0"/>
              <a:t>3</a:t>
            </a:r>
            <a:r>
              <a:rPr lang="en-US" altLang="ja-JP" b="0" dirty="0"/>
              <a:t> : </a:t>
            </a:r>
            <a:r>
              <a:rPr lang="en-US" altLang="ja-JP" b="0" i="1" dirty="0"/>
              <a:t>T</a:t>
            </a:r>
            <a:endParaRPr kumimoji="1" lang="ja-JP" altLang="en-US" b="0" i="1"/>
          </a:p>
        </p:txBody>
      </p:sp>
      <p:sp>
        <p:nvSpPr>
          <p:cNvPr id="44" name="テキスト ボックス 43">
            <a:extLst>
              <a:ext uri="{FF2B5EF4-FFF2-40B4-BE49-F238E27FC236}">
                <a16:creationId xmlns:a16="http://schemas.microsoft.com/office/drawing/2014/main" id="{736ACE93-9994-7824-3C50-E1ED3D28C452}"/>
              </a:ext>
            </a:extLst>
          </p:cNvPr>
          <p:cNvSpPr txBox="1"/>
          <p:nvPr/>
        </p:nvSpPr>
        <p:spPr>
          <a:xfrm>
            <a:off x="3986573" y="3824732"/>
            <a:ext cx="1678665" cy="461665"/>
          </a:xfrm>
          <a:prstGeom prst="rect">
            <a:avLst/>
          </a:prstGeom>
          <a:noFill/>
        </p:spPr>
        <p:txBody>
          <a:bodyPr wrap="none" rtlCol="0">
            <a:spAutoFit/>
          </a:bodyPr>
          <a:lstStyle/>
          <a:p>
            <a:r>
              <a:rPr lang="en-US" altLang="ja-JP" b="0" dirty="0"/>
              <a:t>pred </a:t>
            </a:r>
            <a:r>
              <a:rPr lang="en-US" altLang="ja-JP" b="0" i="1" dirty="0"/>
              <a:t>t</a:t>
            </a:r>
            <a:r>
              <a:rPr lang="en-US" altLang="ja-JP" b="0" baseline="-25000" dirty="0"/>
              <a:t> </a:t>
            </a:r>
            <a:r>
              <a:rPr lang="en-US" altLang="ja-JP" b="0" dirty="0"/>
              <a:t>: Nat</a:t>
            </a:r>
            <a:endParaRPr kumimoji="1" lang="ja-JP" altLang="en-US" b="0"/>
          </a:p>
        </p:txBody>
      </p:sp>
      <p:cxnSp>
        <p:nvCxnSpPr>
          <p:cNvPr id="45" name="直線コネクタ 44">
            <a:extLst>
              <a:ext uri="{FF2B5EF4-FFF2-40B4-BE49-F238E27FC236}">
                <a16:creationId xmlns:a16="http://schemas.microsoft.com/office/drawing/2014/main" id="{4B9841BC-E878-A990-9264-85928933A5C1}"/>
              </a:ext>
            </a:extLst>
          </p:cNvPr>
          <p:cNvCxnSpPr>
            <a:cxnSpLocks/>
          </p:cNvCxnSpPr>
          <p:nvPr/>
        </p:nvCxnSpPr>
        <p:spPr bwMode="auto">
          <a:xfrm>
            <a:off x="3982593" y="3901525"/>
            <a:ext cx="168643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テキスト ボックス 49">
            <a:extLst>
              <a:ext uri="{FF2B5EF4-FFF2-40B4-BE49-F238E27FC236}">
                <a16:creationId xmlns:a16="http://schemas.microsoft.com/office/drawing/2014/main" id="{24DAC03A-0B70-C980-D495-29A6CD01A59F}"/>
              </a:ext>
            </a:extLst>
          </p:cNvPr>
          <p:cNvSpPr txBox="1"/>
          <p:nvPr/>
        </p:nvSpPr>
        <p:spPr>
          <a:xfrm>
            <a:off x="5634813" y="3635677"/>
            <a:ext cx="868186" cy="461665"/>
          </a:xfrm>
          <a:prstGeom prst="rect">
            <a:avLst/>
          </a:prstGeom>
          <a:noFill/>
        </p:spPr>
        <p:txBody>
          <a:bodyPr wrap="none" rtlCol="0">
            <a:spAutoFit/>
          </a:bodyPr>
          <a:lstStyle/>
          <a:p>
            <a:r>
              <a:rPr lang="en-US" altLang="ja-JP" b="0" dirty="0"/>
              <a:t>(T-P)</a:t>
            </a:r>
            <a:endParaRPr kumimoji="1" lang="ja-JP" altLang="en-US" b="0"/>
          </a:p>
        </p:txBody>
      </p:sp>
      <p:sp>
        <p:nvSpPr>
          <p:cNvPr id="51" name="テキスト ボックス 50">
            <a:extLst>
              <a:ext uri="{FF2B5EF4-FFF2-40B4-BE49-F238E27FC236}">
                <a16:creationId xmlns:a16="http://schemas.microsoft.com/office/drawing/2014/main" id="{8084DF29-E6C4-7F62-B628-F69FEE5D0FAC}"/>
              </a:ext>
            </a:extLst>
          </p:cNvPr>
          <p:cNvSpPr txBox="1"/>
          <p:nvPr/>
        </p:nvSpPr>
        <p:spPr>
          <a:xfrm>
            <a:off x="4318539" y="3487777"/>
            <a:ext cx="1003801" cy="461665"/>
          </a:xfrm>
          <a:prstGeom prst="rect">
            <a:avLst/>
          </a:prstGeom>
          <a:noFill/>
        </p:spPr>
        <p:txBody>
          <a:bodyPr wrap="none" rtlCol="0">
            <a:spAutoFit/>
          </a:bodyPr>
          <a:lstStyle/>
          <a:p>
            <a:r>
              <a:rPr lang="en-US" altLang="ja-JP" b="0" i="1" dirty="0"/>
              <a:t>t</a:t>
            </a:r>
            <a:r>
              <a:rPr lang="en-US" altLang="ja-JP" b="0" dirty="0"/>
              <a:t> : Nat</a:t>
            </a:r>
            <a:endParaRPr kumimoji="1" lang="ja-JP" altLang="en-US" b="0"/>
          </a:p>
        </p:txBody>
      </p:sp>
      <p:sp>
        <p:nvSpPr>
          <p:cNvPr id="52" name="テキスト ボックス 51">
            <a:extLst>
              <a:ext uri="{FF2B5EF4-FFF2-40B4-BE49-F238E27FC236}">
                <a16:creationId xmlns:a16="http://schemas.microsoft.com/office/drawing/2014/main" id="{64EDC3C6-25CB-3069-9842-49D12981E2EF}"/>
              </a:ext>
            </a:extLst>
          </p:cNvPr>
          <p:cNvSpPr txBox="1"/>
          <p:nvPr/>
        </p:nvSpPr>
        <p:spPr>
          <a:xfrm>
            <a:off x="554201" y="4839543"/>
            <a:ext cx="2021707" cy="461665"/>
          </a:xfrm>
          <a:prstGeom prst="rect">
            <a:avLst/>
          </a:prstGeom>
          <a:noFill/>
        </p:spPr>
        <p:txBody>
          <a:bodyPr wrap="none" rtlCol="0">
            <a:spAutoFit/>
          </a:bodyPr>
          <a:lstStyle/>
          <a:p>
            <a:r>
              <a:rPr lang="en-US" altLang="ja-JP" b="0" dirty="0" err="1"/>
              <a:t>iszero</a:t>
            </a:r>
            <a:r>
              <a:rPr lang="en-US" altLang="ja-JP" b="0" dirty="0"/>
              <a:t> </a:t>
            </a:r>
            <a:r>
              <a:rPr lang="en-US" altLang="ja-JP" b="0" i="1" dirty="0"/>
              <a:t>t</a:t>
            </a:r>
            <a:r>
              <a:rPr lang="en-US" altLang="ja-JP" b="0" baseline="-25000" dirty="0"/>
              <a:t> </a:t>
            </a:r>
            <a:r>
              <a:rPr lang="en-US" altLang="ja-JP" b="0" dirty="0"/>
              <a:t>: Bool</a:t>
            </a:r>
            <a:endParaRPr kumimoji="1" lang="ja-JP" altLang="en-US" b="0"/>
          </a:p>
        </p:txBody>
      </p:sp>
      <p:cxnSp>
        <p:nvCxnSpPr>
          <p:cNvPr id="53" name="直線コネクタ 52">
            <a:extLst>
              <a:ext uri="{FF2B5EF4-FFF2-40B4-BE49-F238E27FC236}">
                <a16:creationId xmlns:a16="http://schemas.microsoft.com/office/drawing/2014/main" id="{E389D310-5CE9-24BC-3A1B-BBC486C5875A}"/>
              </a:ext>
            </a:extLst>
          </p:cNvPr>
          <p:cNvCxnSpPr>
            <a:cxnSpLocks/>
          </p:cNvCxnSpPr>
          <p:nvPr/>
        </p:nvCxnSpPr>
        <p:spPr bwMode="auto">
          <a:xfrm>
            <a:off x="550221" y="4916336"/>
            <a:ext cx="201840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テキスト ボックス 53">
            <a:extLst>
              <a:ext uri="{FF2B5EF4-FFF2-40B4-BE49-F238E27FC236}">
                <a16:creationId xmlns:a16="http://schemas.microsoft.com/office/drawing/2014/main" id="{475E82D4-A33E-5DAB-DA84-793A627488F1}"/>
              </a:ext>
            </a:extLst>
          </p:cNvPr>
          <p:cNvSpPr txBox="1"/>
          <p:nvPr/>
        </p:nvSpPr>
        <p:spPr>
          <a:xfrm>
            <a:off x="2568622" y="4637838"/>
            <a:ext cx="1140697" cy="461665"/>
          </a:xfrm>
          <a:prstGeom prst="rect">
            <a:avLst/>
          </a:prstGeom>
          <a:noFill/>
        </p:spPr>
        <p:txBody>
          <a:bodyPr wrap="none" rtlCol="0">
            <a:spAutoFit/>
          </a:bodyPr>
          <a:lstStyle/>
          <a:p>
            <a:r>
              <a:rPr lang="en-US" altLang="ja-JP" b="0" dirty="0"/>
              <a:t>(T-ISZ)</a:t>
            </a:r>
            <a:endParaRPr kumimoji="1" lang="ja-JP" altLang="en-US" b="0"/>
          </a:p>
        </p:txBody>
      </p:sp>
      <p:sp>
        <p:nvSpPr>
          <p:cNvPr id="55" name="テキスト ボックス 54">
            <a:extLst>
              <a:ext uri="{FF2B5EF4-FFF2-40B4-BE49-F238E27FC236}">
                <a16:creationId xmlns:a16="http://schemas.microsoft.com/office/drawing/2014/main" id="{36D50AC8-3CA2-6CE3-1361-1D0BAFCF63CF}"/>
              </a:ext>
            </a:extLst>
          </p:cNvPr>
          <p:cNvSpPr txBox="1"/>
          <p:nvPr/>
        </p:nvSpPr>
        <p:spPr>
          <a:xfrm>
            <a:off x="886167" y="4502588"/>
            <a:ext cx="1003801" cy="461665"/>
          </a:xfrm>
          <a:prstGeom prst="rect">
            <a:avLst/>
          </a:prstGeom>
          <a:noFill/>
        </p:spPr>
        <p:txBody>
          <a:bodyPr wrap="none" rtlCol="0">
            <a:spAutoFit/>
          </a:bodyPr>
          <a:lstStyle/>
          <a:p>
            <a:r>
              <a:rPr lang="en-US" altLang="ja-JP" b="0" i="1" dirty="0"/>
              <a:t>t</a:t>
            </a:r>
            <a:r>
              <a:rPr lang="en-US" altLang="ja-JP" b="0" dirty="0"/>
              <a:t> : Nat</a:t>
            </a:r>
            <a:endParaRPr kumimoji="1" lang="ja-JP" altLang="en-US" b="0"/>
          </a:p>
        </p:txBody>
      </p:sp>
      <p:sp>
        <p:nvSpPr>
          <p:cNvPr id="57" name="テキスト ボックス 56">
            <a:extLst>
              <a:ext uri="{FF2B5EF4-FFF2-40B4-BE49-F238E27FC236}">
                <a16:creationId xmlns:a16="http://schemas.microsoft.com/office/drawing/2014/main" id="{96CCD5FD-A3AC-2E03-93AA-F77C68E79086}"/>
              </a:ext>
            </a:extLst>
          </p:cNvPr>
          <p:cNvSpPr txBox="1"/>
          <p:nvPr/>
        </p:nvSpPr>
        <p:spPr>
          <a:xfrm>
            <a:off x="515976" y="5720313"/>
            <a:ext cx="6095964" cy="523220"/>
          </a:xfrm>
          <a:prstGeom prst="rect">
            <a:avLst/>
          </a:prstGeom>
          <a:noFill/>
          <a:ln>
            <a:solidFill>
              <a:schemeClr val="tx1"/>
            </a:solidFill>
          </a:ln>
        </p:spPr>
        <p:txBody>
          <a:bodyPr wrap="none" rtlCol="0">
            <a:spAutoFit/>
          </a:bodyPr>
          <a:lstStyle/>
          <a:p>
            <a:r>
              <a:rPr kumimoji="1" lang="en-US" altLang="ja-JP" sz="2800" b="0" dirty="0"/>
              <a:t>A type system is a set of </a:t>
            </a:r>
            <a:r>
              <a:rPr kumimoji="1" lang="en-US" altLang="ja-JP" sz="2800" b="0" i="1" dirty="0"/>
              <a:t>typing rules</a:t>
            </a:r>
            <a:r>
              <a:rPr kumimoji="1" lang="en-US" altLang="ja-JP" sz="2800" b="0" dirty="0"/>
              <a:t>.</a:t>
            </a:r>
            <a:endParaRPr kumimoji="1" lang="ja-JP" altLang="en-US" sz="2800" b="0"/>
          </a:p>
        </p:txBody>
      </p:sp>
    </p:spTree>
    <p:extLst>
      <p:ext uri="{BB962C8B-B14F-4D97-AF65-F5344CB8AC3E}">
        <p14:creationId xmlns:p14="http://schemas.microsoft.com/office/powerpoint/2010/main" val="1846365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E3EA3-5FFC-AD07-D63C-8CD65D7DDFEC}"/>
              </a:ext>
            </a:extLst>
          </p:cNvPr>
          <p:cNvSpPr>
            <a:spLocks noGrp="1"/>
          </p:cNvSpPr>
          <p:nvPr>
            <p:ph type="title"/>
          </p:nvPr>
        </p:nvSpPr>
        <p:spPr/>
        <p:txBody>
          <a:bodyPr/>
          <a:lstStyle/>
          <a:p>
            <a:r>
              <a:rPr kumimoji="1" lang="en-US" altLang="ja-JP" dirty="0"/>
              <a:t>An example</a:t>
            </a:r>
            <a:endParaRPr kumimoji="1" lang="ja-JP" altLang="en-US"/>
          </a:p>
        </p:txBody>
      </p:sp>
      <p:sp>
        <p:nvSpPr>
          <p:cNvPr id="5" name="テキスト ボックス 4">
            <a:extLst>
              <a:ext uri="{FF2B5EF4-FFF2-40B4-BE49-F238E27FC236}">
                <a16:creationId xmlns:a16="http://schemas.microsoft.com/office/drawing/2014/main" id="{CFEC6559-9509-75A9-D145-3417B2D5CFED}"/>
              </a:ext>
            </a:extLst>
          </p:cNvPr>
          <p:cNvSpPr txBox="1"/>
          <p:nvPr/>
        </p:nvSpPr>
        <p:spPr>
          <a:xfrm>
            <a:off x="467544" y="1752600"/>
            <a:ext cx="6058069" cy="1384995"/>
          </a:xfrm>
          <a:prstGeom prst="rect">
            <a:avLst/>
          </a:prstGeom>
          <a:noFill/>
        </p:spPr>
        <p:txBody>
          <a:bodyPr wrap="none" rtlCol="0">
            <a:spAutoFit/>
          </a:bodyPr>
          <a:lstStyle/>
          <a:p>
            <a:r>
              <a:rPr kumimoji="1" lang="en-US" altLang="ja-JP" sz="2800" b="0" dirty="0"/>
              <a:t>A </a:t>
            </a:r>
            <a:r>
              <a:rPr kumimoji="1" lang="en-US" altLang="ja-JP" sz="2800" b="0" i="1" dirty="0"/>
              <a:t>type judgement </a:t>
            </a:r>
          </a:p>
          <a:p>
            <a:r>
              <a:rPr lang="en-US" altLang="ja-JP" sz="2800" b="0" dirty="0"/>
              <a:t>      i</a:t>
            </a:r>
            <a:r>
              <a:rPr kumimoji="1" lang="en-US" altLang="ja-JP" sz="2800" b="0" dirty="0"/>
              <a:t>f </a:t>
            </a:r>
            <a:r>
              <a:rPr kumimoji="1" lang="en-US" altLang="ja-JP" sz="2800" b="0" dirty="0" err="1"/>
              <a:t>iszero</a:t>
            </a:r>
            <a:r>
              <a:rPr kumimoji="1" lang="en-US" altLang="ja-JP" sz="2800" b="0" dirty="0"/>
              <a:t> 0 then 0 else pred 0: Nat</a:t>
            </a:r>
            <a:endParaRPr kumimoji="1" lang="ja-JP" altLang="en-US" sz="2800" b="0"/>
          </a:p>
          <a:p>
            <a:r>
              <a:rPr lang="en-US" altLang="ja-JP" sz="2800" b="0" dirty="0"/>
              <a:t>h</a:t>
            </a:r>
            <a:r>
              <a:rPr kumimoji="1" lang="en-US" altLang="ja-JP" sz="2800" b="0" dirty="0"/>
              <a:t>olds.</a:t>
            </a:r>
            <a:endParaRPr kumimoji="1" lang="ja-JP" altLang="en-US" sz="2800" b="0"/>
          </a:p>
        </p:txBody>
      </p:sp>
      <p:sp>
        <p:nvSpPr>
          <p:cNvPr id="7" name="テキスト ボックス 6">
            <a:extLst>
              <a:ext uri="{FF2B5EF4-FFF2-40B4-BE49-F238E27FC236}">
                <a16:creationId xmlns:a16="http://schemas.microsoft.com/office/drawing/2014/main" id="{FF6F1101-86F1-6DB4-6C95-DFBC0C57AC51}"/>
              </a:ext>
            </a:extLst>
          </p:cNvPr>
          <p:cNvSpPr txBox="1"/>
          <p:nvPr/>
        </p:nvSpPr>
        <p:spPr>
          <a:xfrm>
            <a:off x="1403648" y="4855043"/>
            <a:ext cx="5184576" cy="461665"/>
          </a:xfrm>
          <a:prstGeom prst="rect">
            <a:avLst/>
          </a:prstGeom>
          <a:noFill/>
        </p:spPr>
        <p:txBody>
          <a:bodyPr wrap="square">
            <a:spAutoFit/>
          </a:bodyPr>
          <a:lstStyle/>
          <a:p>
            <a:r>
              <a:rPr lang="en-US" altLang="ja-JP" b="0" dirty="0"/>
              <a:t> i</a:t>
            </a:r>
            <a:r>
              <a:rPr kumimoji="1" lang="en-US" altLang="ja-JP" b="0" dirty="0"/>
              <a:t>f </a:t>
            </a:r>
            <a:r>
              <a:rPr kumimoji="1" lang="en-US" altLang="ja-JP" b="0" dirty="0" err="1"/>
              <a:t>iszero</a:t>
            </a:r>
            <a:r>
              <a:rPr kumimoji="1" lang="en-US" altLang="ja-JP" b="0" dirty="0"/>
              <a:t> 0 then 0 else pred 0: Nat</a:t>
            </a:r>
            <a:endParaRPr lang="ja-JP" altLang="en-US"/>
          </a:p>
        </p:txBody>
      </p:sp>
      <p:cxnSp>
        <p:nvCxnSpPr>
          <p:cNvPr id="8" name="直線コネクタ 7">
            <a:extLst>
              <a:ext uri="{FF2B5EF4-FFF2-40B4-BE49-F238E27FC236}">
                <a16:creationId xmlns:a16="http://schemas.microsoft.com/office/drawing/2014/main" id="{BABD05C5-A3E5-0DED-BCC1-60F46F8B023D}"/>
              </a:ext>
            </a:extLst>
          </p:cNvPr>
          <p:cNvCxnSpPr>
            <a:cxnSpLocks/>
          </p:cNvCxnSpPr>
          <p:nvPr/>
        </p:nvCxnSpPr>
        <p:spPr bwMode="auto">
          <a:xfrm>
            <a:off x="395536" y="4945580"/>
            <a:ext cx="753502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テキスト ボックス 8">
            <a:extLst>
              <a:ext uri="{FF2B5EF4-FFF2-40B4-BE49-F238E27FC236}">
                <a16:creationId xmlns:a16="http://schemas.microsoft.com/office/drawing/2014/main" id="{4420FD58-2390-C86F-4292-76552B795AD0}"/>
              </a:ext>
            </a:extLst>
          </p:cNvPr>
          <p:cNvSpPr txBox="1"/>
          <p:nvPr/>
        </p:nvSpPr>
        <p:spPr>
          <a:xfrm>
            <a:off x="7930559" y="4699939"/>
            <a:ext cx="935513" cy="461665"/>
          </a:xfrm>
          <a:prstGeom prst="rect">
            <a:avLst/>
          </a:prstGeom>
          <a:noFill/>
        </p:spPr>
        <p:txBody>
          <a:bodyPr wrap="none" rtlCol="0">
            <a:spAutoFit/>
          </a:bodyPr>
          <a:lstStyle/>
          <a:p>
            <a:r>
              <a:rPr lang="en-US" altLang="ja-JP" b="0" dirty="0"/>
              <a:t>(T-IF)</a:t>
            </a:r>
            <a:endParaRPr kumimoji="1" lang="ja-JP" altLang="en-US" b="0"/>
          </a:p>
        </p:txBody>
      </p:sp>
      <p:sp>
        <p:nvSpPr>
          <p:cNvPr id="10" name="テキスト ボックス 9">
            <a:extLst>
              <a:ext uri="{FF2B5EF4-FFF2-40B4-BE49-F238E27FC236}">
                <a16:creationId xmlns:a16="http://schemas.microsoft.com/office/drawing/2014/main" id="{8FD3D7A6-496E-CEC1-6EDB-9EC7AE68D0B0}"/>
              </a:ext>
            </a:extLst>
          </p:cNvPr>
          <p:cNvSpPr txBox="1"/>
          <p:nvPr/>
        </p:nvSpPr>
        <p:spPr>
          <a:xfrm>
            <a:off x="464012" y="4467329"/>
            <a:ext cx="2135521" cy="461665"/>
          </a:xfrm>
          <a:prstGeom prst="rect">
            <a:avLst/>
          </a:prstGeom>
          <a:noFill/>
        </p:spPr>
        <p:txBody>
          <a:bodyPr wrap="none" rtlCol="0">
            <a:spAutoFit/>
          </a:bodyPr>
          <a:lstStyle/>
          <a:p>
            <a:r>
              <a:rPr lang="en-US" altLang="ja-JP" b="0" dirty="0" err="1"/>
              <a:t>iszero</a:t>
            </a:r>
            <a:r>
              <a:rPr lang="en-US" altLang="ja-JP" b="0" dirty="0"/>
              <a:t> 0 : Bool</a:t>
            </a:r>
            <a:endParaRPr kumimoji="1" lang="ja-JP" altLang="en-US" b="0"/>
          </a:p>
        </p:txBody>
      </p:sp>
      <p:sp>
        <p:nvSpPr>
          <p:cNvPr id="11" name="テキスト ボックス 10">
            <a:extLst>
              <a:ext uri="{FF2B5EF4-FFF2-40B4-BE49-F238E27FC236}">
                <a16:creationId xmlns:a16="http://schemas.microsoft.com/office/drawing/2014/main" id="{86338429-EC04-A390-1CDB-640AB2BFC5E7}"/>
              </a:ext>
            </a:extLst>
          </p:cNvPr>
          <p:cNvSpPr txBox="1"/>
          <p:nvPr/>
        </p:nvSpPr>
        <p:spPr>
          <a:xfrm>
            <a:off x="3603693" y="4508043"/>
            <a:ext cx="1090363" cy="461665"/>
          </a:xfrm>
          <a:prstGeom prst="rect">
            <a:avLst/>
          </a:prstGeom>
          <a:noFill/>
        </p:spPr>
        <p:txBody>
          <a:bodyPr wrap="none" rtlCol="0">
            <a:spAutoFit/>
          </a:bodyPr>
          <a:lstStyle/>
          <a:p>
            <a:r>
              <a:rPr lang="en-US" altLang="ja-JP" b="0" dirty="0"/>
              <a:t>0 : Nat</a:t>
            </a:r>
            <a:endParaRPr kumimoji="1" lang="ja-JP" altLang="en-US" b="0"/>
          </a:p>
        </p:txBody>
      </p:sp>
      <p:sp>
        <p:nvSpPr>
          <p:cNvPr id="12" name="テキスト ボックス 11">
            <a:extLst>
              <a:ext uri="{FF2B5EF4-FFF2-40B4-BE49-F238E27FC236}">
                <a16:creationId xmlns:a16="http://schemas.microsoft.com/office/drawing/2014/main" id="{E8ED1135-B801-89FD-3DF5-BFA4C763473D}"/>
              </a:ext>
            </a:extLst>
          </p:cNvPr>
          <p:cNvSpPr txBox="1"/>
          <p:nvPr/>
        </p:nvSpPr>
        <p:spPr>
          <a:xfrm>
            <a:off x="5557602" y="4488781"/>
            <a:ext cx="1792478" cy="461665"/>
          </a:xfrm>
          <a:prstGeom prst="rect">
            <a:avLst/>
          </a:prstGeom>
          <a:noFill/>
        </p:spPr>
        <p:txBody>
          <a:bodyPr wrap="none" rtlCol="0">
            <a:spAutoFit/>
          </a:bodyPr>
          <a:lstStyle/>
          <a:p>
            <a:r>
              <a:rPr lang="en-US" altLang="ja-JP" b="0" dirty="0"/>
              <a:t>pred 0 : Nat</a:t>
            </a:r>
            <a:endParaRPr kumimoji="1" lang="ja-JP" altLang="en-US" b="0"/>
          </a:p>
        </p:txBody>
      </p:sp>
      <p:cxnSp>
        <p:nvCxnSpPr>
          <p:cNvPr id="16" name="直線コネクタ 15">
            <a:extLst>
              <a:ext uri="{FF2B5EF4-FFF2-40B4-BE49-F238E27FC236}">
                <a16:creationId xmlns:a16="http://schemas.microsoft.com/office/drawing/2014/main" id="{591AFCEE-6E28-90B6-2585-6E3675372C39}"/>
              </a:ext>
            </a:extLst>
          </p:cNvPr>
          <p:cNvCxnSpPr>
            <a:cxnSpLocks/>
          </p:cNvCxnSpPr>
          <p:nvPr/>
        </p:nvCxnSpPr>
        <p:spPr bwMode="auto">
          <a:xfrm>
            <a:off x="3603693" y="4501345"/>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テキスト ボックス 16">
            <a:extLst>
              <a:ext uri="{FF2B5EF4-FFF2-40B4-BE49-F238E27FC236}">
                <a16:creationId xmlns:a16="http://schemas.microsoft.com/office/drawing/2014/main" id="{C88C4A8E-2700-B380-AE74-094CD6A15B50}"/>
              </a:ext>
            </a:extLst>
          </p:cNvPr>
          <p:cNvSpPr txBox="1"/>
          <p:nvPr/>
        </p:nvSpPr>
        <p:spPr>
          <a:xfrm>
            <a:off x="4694056" y="4304545"/>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18" name="直線コネクタ 17">
            <a:extLst>
              <a:ext uri="{FF2B5EF4-FFF2-40B4-BE49-F238E27FC236}">
                <a16:creationId xmlns:a16="http://schemas.microsoft.com/office/drawing/2014/main" id="{1040CBC8-BC13-D192-1D6E-C17E1E143FCF}"/>
              </a:ext>
            </a:extLst>
          </p:cNvPr>
          <p:cNvCxnSpPr>
            <a:cxnSpLocks/>
          </p:cNvCxnSpPr>
          <p:nvPr/>
        </p:nvCxnSpPr>
        <p:spPr bwMode="auto">
          <a:xfrm>
            <a:off x="5561566" y="4523796"/>
            <a:ext cx="1788514" cy="1158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テキスト ボックス 18">
            <a:extLst>
              <a:ext uri="{FF2B5EF4-FFF2-40B4-BE49-F238E27FC236}">
                <a16:creationId xmlns:a16="http://schemas.microsoft.com/office/drawing/2014/main" id="{257F8C0F-B5ED-7E35-6724-49C1FDE24C75}"/>
              </a:ext>
            </a:extLst>
          </p:cNvPr>
          <p:cNvSpPr txBox="1"/>
          <p:nvPr/>
        </p:nvSpPr>
        <p:spPr>
          <a:xfrm>
            <a:off x="7363071" y="4274111"/>
            <a:ext cx="953345" cy="461665"/>
          </a:xfrm>
          <a:prstGeom prst="rect">
            <a:avLst/>
          </a:prstGeom>
          <a:noFill/>
        </p:spPr>
        <p:txBody>
          <a:bodyPr wrap="square" rtlCol="0">
            <a:spAutoFit/>
          </a:bodyPr>
          <a:lstStyle/>
          <a:p>
            <a:r>
              <a:rPr lang="en-US" altLang="ja-JP" b="0" dirty="0"/>
              <a:t>(T-P)</a:t>
            </a:r>
            <a:endParaRPr kumimoji="1" lang="ja-JP" altLang="en-US" b="0"/>
          </a:p>
        </p:txBody>
      </p:sp>
      <p:sp>
        <p:nvSpPr>
          <p:cNvPr id="20" name="テキスト ボックス 19">
            <a:extLst>
              <a:ext uri="{FF2B5EF4-FFF2-40B4-BE49-F238E27FC236}">
                <a16:creationId xmlns:a16="http://schemas.microsoft.com/office/drawing/2014/main" id="{0ACAC39E-6868-FE62-162A-6800C31FFBDA}"/>
              </a:ext>
            </a:extLst>
          </p:cNvPr>
          <p:cNvSpPr txBox="1"/>
          <p:nvPr/>
        </p:nvSpPr>
        <p:spPr>
          <a:xfrm>
            <a:off x="5897512" y="4110048"/>
            <a:ext cx="1792478" cy="461665"/>
          </a:xfrm>
          <a:prstGeom prst="rect">
            <a:avLst/>
          </a:prstGeom>
          <a:noFill/>
        </p:spPr>
        <p:txBody>
          <a:bodyPr wrap="square" rtlCol="0">
            <a:spAutoFit/>
          </a:bodyPr>
          <a:lstStyle/>
          <a:p>
            <a:r>
              <a:rPr lang="en-US" altLang="ja-JP" b="0" dirty="0"/>
              <a:t>0 : Nat</a:t>
            </a:r>
            <a:endParaRPr kumimoji="1" lang="ja-JP" altLang="en-US" b="0"/>
          </a:p>
        </p:txBody>
      </p:sp>
      <p:cxnSp>
        <p:nvCxnSpPr>
          <p:cNvPr id="23" name="直線コネクタ 22">
            <a:extLst>
              <a:ext uri="{FF2B5EF4-FFF2-40B4-BE49-F238E27FC236}">
                <a16:creationId xmlns:a16="http://schemas.microsoft.com/office/drawing/2014/main" id="{22144F25-D06A-71DB-88BD-E6B1B3A5958B}"/>
              </a:ext>
            </a:extLst>
          </p:cNvPr>
          <p:cNvCxnSpPr>
            <a:cxnSpLocks/>
          </p:cNvCxnSpPr>
          <p:nvPr/>
        </p:nvCxnSpPr>
        <p:spPr bwMode="auto">
          <a:xfrm>
            <a:off x="465367" y="4513532"/>
            <a:ext cx="201840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テキスト ボックス 23">
            <a:extLst>
              <a:ext uri="{FF2B5EF4-FFF2-40B4-BE49-F238E27FC236}">
                <a16:creationId xmlns:a16="http://schemas.microsoft.com/office/drawing/2014/main" id="{B04110F9-B74F-380C-2268-010BF02BD38B}"/>
              </a:ext>
            </a:extLst>
          </p:cNvPr>
          <p:cNvSpPr txBox="1"/>
          <p:nvPr/>
        </p:nvSpPr>
        <p:spPr>
          <a:xfrm>
            <a:off x="2495199" y="4258455"/>
            <a:ext cx="1140697" cy="461665"/>
          </a:xfrm>
          <a:prstGeom prst="rect">
            <a:avLst/>
          </a:prstGeom>
          <a:noFill/>
        </p:spPr>
        <p:txBody>
          <a:bodyPr wrap="none" rtlCol="0">
            <a:spAutoFit/>
          </a:bodyPr>
          <a:lstStyle/>
          <a:p>
            <a:r>
              <a:rPr lang="en-US" altLang="ja-JP" b="0" dirty="0"/>
              <a:t>(T-ISZ)</a:t>
            </a:r>
            <a:endParaRPr kumimoji="1" lang="ja-JP" altLang="en-US" b="0"/>
          </a:p>
        </p:txBody>
      </p:sp>
      <p:sp>
        <p:nvSpPr>
          <p:cNvPr id="25" name="テキスト ボックス 24">
            <a:extLst>
              <a:ext uri="{FF2B5EF4-FFF2-40B4-BE49-F238E27FC236}">
                <a16:creationId xmlns:a16="http://schemas.microsoft.com/office/drawing/2014/main" id="{82D31C92-9355-B01A-E30C-6AB153BF8C3D}"/>
              </a:ext>
            </a:extLst>
          </p:cNvPr>
          <p:cNvSpPr txBox="1"/>
          <p:nvPr/>
        </p:nvSpPr>
        <p:spPr>
          <a:xfrm>
            <a:off x="731482" y="4123205"/>
            <a:ext cx="1090363" cy="461665"/>
          </a:xfrm>
          <a:prstGeom prst="rect">
            <a:avLst/>
          </a:prstGeom>
          <a:noFill/>
        </p:spPr>
        <p:txBody>
          <a:bodyPr wrap="none" rtlCol="0">
            <a:spAutoFit/>
          </a:bodyPr>
          <a:lstStyle/>
          <a:p>
            <a:r>
              <a:rPr lang="en-US" altLang="ja-JP" b="0" dirty="0"/>
              <a:t>0 : Nat</a:t>
            </a:r>
            <a:endParaRPr kumimoji="1" lang="ja-JP" altLang="en-US" b="0"/>
          </a:p>
        </p:txBody>
      </p:sp>
      <p:cxnSp>
        <p:nvCxnSpPr>
          <p:cNvPr id="30" name="直線コネクタ 29">
            <a:extLst>
              <a:ext uri="{FF2B5EF4-FFF2-40B4-BE49-F238E27FC236}">
                <a16:creationId xmlns:a16="http://schemas.microsoft.com/office/drawing/2014/main" id="{C96B5D38-210A-95A9-1709-F3392A800C88}"/>
              </a:ext>
            </a:extLst>
          </p:cNvPr>
          <p:cNvCxnSpPr>
            <a:cxnSpLocks/>
          </p:cNvCxnSpPr>
          <p:nvPr/>
        </p:nvCxnSpPr>
        <p:spPr bwMode="auto">
          <a:xfrm>
            <a:off x="742572" y="4145235"/>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1" name="テキスト ボックス 30">
            <a:extLst>
              <a:ext uri="{FF2B5EF4-FFF2-40B4-BE49-F238E27FC236}">
                <a16:creationId xmlns:a16="http://schemas.microsoft.com/office/drawing/2014/main" id="{359129D2-ADA1-381D-BD57-0955C6F2B913}"/>
              </a:ext>
            </a:extLst>
          </p:cNvPr>
          <p:cNvSpPr txBox="1"/>
          <p:nvPr/>
        </p:nvSpPr>
        <p:spPr>
          <a:xfrm>
            <a:off x="1827944" y="3892536"/>
            <a:ext cx="850554" cy="461665"/>
          </a:xfrm>
          <a:prstGeom prst="rect">
            <a:avLst/>
          </a:prstGeom>
          <a:noFill/>
        </p:spPr>
        <p:txBody>
          <a:bodyPr wrap="none" rtlCol="0">
            <a:spAutoFit/>
          </a:bodyPr>
          <a:lstStyle/>
          <a:p>
            <a:r>
              <a:rPr lang="en-US" altLang="ja-JP" b="0" dirty="0"/>
              <a:t>(T-Z)</a:t>
            </a:r>
            <a:endParaRPr kumimoji="1" lang="ja-JP" altLang="en-US" b="0"/>
          </a:p>
        </p:txBody>
      </p:sp>
      <p:cxnSp>
        <p:nvCxnSpPr>
          <p:cNvPr id="32" name="直線コネクタ 31">
            <a:extLst>
              <a:ext uri="{FF2B5EF4-FFF2-40B4-BE49-F238E27FC236}">
                <a16:creationId xmlns:a16="http://schemas.microsoft.com/office/drawing/2014/main" id="{C8350825-96C0-F827-676C-BDACDA628883}"/>
              </a:ext>
            </a:extLst>
          </p:cNvPr>
          <p:cNvCxnSpPr>
            <a:cxnSpLocks/>
          </p:cNvCxnSpPr>
          <p:nvPr/>
        </p:nvCxnSpPr>
        <p:spPr bwMode="auto">
          <a:xfrm>
            <a:off x="5897512" y="4121340"/>
            <a:ext cx="1090363" cy="778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 name="テキスト ボックス 32">
            <a:extLst>
              <a:ext uri="{FF2B5EF4-FFF2-40B4-BE49-F238E27FC236}">
                <a16:creationId xmlns:a16="http://schemas.microsoft.com/office/drawing/2014/main" id="{ADB53E99-CE72-9880-01D1-0598339AA68C}"/>
              </a:ext>
            </a:extLst>
          </p:cNvPr>
          <p:cNvSpPr txBox="1"/>
          <p:nvPr/>
        </p:nvSpPr>
        <p:spPr>
          <a:xfrm>
            <a:off x="6991253" y="3861048"/>
            <a:ext cx="850554" cy="461665"/>
          </a:xfrm>
          <a:prstGeom prst="rect">
            <a:avLst/>
          </a:prstGeom>
          <a:noFill/>
        </p:spPr>
        <p:txBody>
          <a:bodyPr wrap="none" rtlCol="0">
            <a:spAutoFit/>
          </a:bodyPr>
          <a:lstStyle/>
          <a:p>
            <a:r>
              <a:rPr lang="en-US" altLang="ja-JP" b="0" dirty="0"/>
              <a:t>(T-Z)</a:t>
            </a:r>
            <a:endParaRPr kumimoji="1" lang="ja-JP" altLang="en-US" b="0"/>
          </a:p>
        </p:txBody>
      </p:sp>
      <p:sp>
        <p:nvSpPr>
          <p:cNvPr id="34" name="テキスト ボックス 33">
            <a:extLst>
              <a:ext uri="{FF2B5EF4-FFF2-40B4-BE49-F238E27FC236}">
                <a16:creationId xmlns:a16="http://schemas.microsoft.com/office/drawing/2014/main" id="{8FE3BEB1-38F7-626C-86D4-A2757C1431ED}"/>
              </a:ext>
            </a:extLst>
          </p:cNvPr>
          <p:cNvSpPr txBox="1"/>
          <p:nvPr/>
        </p:nvSpPr>
        <p:spPr>
          <a:xfrm>
            <a:off x="1821845" y="5705653"/>
            <a:ext cx="6085320" cy="523220"/>
          </a:xfrm>
          <a:prstGeom prst="rect">
            <a:avLst/>
          </a:prstGeom>
          <a:noFill/>
          <a:ln>
            <a:solidFill>
              <a:schemeClr val="tx1"/>
            </a:solidFill>
          </a:ln>
        </p:spPr>
        <p:txBody>
          <a:bodyPr wrap="none" rtlCol="0">
            <a:spAutoFit/>
          </a:bodyPr>
          <a:lstStyle/>
          <a:p>
            <a:r>
              <a:rPr kumimoji="1" lang="en-US" altLang="ja-JP" sz="2800" b="0" dirty="0"/>
              <a:t>The derivation tree for the judgement</a:t>
            </a:r>
            <a:endParaRPr kumimoji="1" lang="ja-JP" altLang="en-US" sz="2800" b="0"/>
          </a:p>
        </p:txBody>
      </p:sp>
    </p:spTree>
    <p:extLst>
      <p:ext uri="{BB962C8B-B14F-4D97-AF65-F5344CB8AC3E}">
        <p14:creationId xmlns:p14="http://schemas.microsoft.com/office/powerpoint/2010/main" val="733577418"/>
      </p:ext>
    </p:extLst>
  </p:cSld>
  <p:clrMapOvr>
    <a:masterClrMapping/>
  </p:clrMapOvr>
</p:sld>
</file>

<file path=ppt/theme/theme1.xml><?xml version="1.0" encoding="utf-8"?>
<a:theme xmlns:a="http://schemas.openxmlformats.org/drawingml/2006/main" name="新しいプレゼンテーション">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1692</TotalTime>
  <Words>1780</Words>
  <Application>Microsoft Macintosh PowerPoint</Application>
  <PresentationFormat>画面に合わせる (4:3)</PresentationFormat>
  <Paragraphs>223</Paragraphs>
  <Slides>24</Slides>
  <Notes>1</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24</vt:i4>
      </vt:variant>
    </vt:vector>
  </HeadingPairs>
  <TitlesOfParts>
    <vt:vector size="26" baseType="lpstr">
      <vt:lpstr>Arial</vt:lpstr>
      <vt:lpstr>新しいプレゼンテーション</vt:lpstr>
      <vt:lpstr>Foundations for  programming languages  8: Types</vt:lpstr>
      <vt:lpstr>Typed languages</vt:lpstr>
      <vt:lpstr>Type checking</vt:lpstr>
      <vt:lpstr>Small expression language</vt:lpstr>
      <vt:lpstr>(Small step) operational semantics</vt:lpstr>
      <vt:lpstr>Exercise</vt:lpstr>
      <vt:lpstr>Types</vt:lpstr>
      <vt:lpstr>A type system for the language</vt:lpstr>
      <vt:lpstr>An example</vt:lpstr>
      <vt:lpstr>Exercise</vt:lpstr>
      <vt:lpstr>An example of type judgement that does not hold</vt:lpstr>
      <vt:lpstr>An example of type judgement that does not hold (Cont.)</vt:lpstr>
      <vt:lpstr>Properties of type systems</vt:lpstr>
      <vt:lpstr>Properties of type systems (Cont.)</vt:lpstr>
      <vt:lpstr>Soundness</vt:lpstr>
      <vt:lpstr>Function types</vt:lpstr>
      <vt:lpstr>A small functional language (lambda expressions)</vt:lpstr>
      <vt:lpstr>Lambda abstractions</vt:lpstr>
      <vt:lpstr>A type system with function types</vt:lpstr>
      <vt:lpstr>A type system with function types (Cont.)</vt:lpstr>
      <vt:lpstr>A type system with function types (Cont.)</vt:lpstr>
      <vt:lpstr>An example</vt:lpstr>
      <vt:lpstr>Exercise</vt:lpstr>
      <vt:lpstr>Properties</vt:lpstr>
    </vt:vector>
  </TitlesOfParts>
  <Company>Shibaura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プログラミング言語論1</dc:title>
  <dc:creator>Isao Sasano</dc:creator>
  <cp:lastModifiedBy>篠埜　功</cp:lastModifiedBy>
  <cp:revision>642</cp:revision>
  <dcterms:created xsi:type="dcterms:W3CDTF">2006-11-28T12:30:10Z</dcterms:created>
  <dcterms:modified xsi:type="dcterms:W3CDTF">2022-11-23T06:10:22Z</dcterms:modified>
</cp:coreProperties>
</file>