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9" r:id="rId2"/>
    <p:sldId id="274" r:id="rId3"/>
    <p:sldId id="288" r:id="rId4"/>
    <p:sldId id="260" r:id="rId5"/>
    <p:sldId id="287" r:id="rId6"/>
    <p:sldId id="293" r:id="rId7"/>
    <p:sldId id="294" r:id="rId8"/>
    <p:sldId id="262" r:id="rId9"/>
    <p:sldId id="263" r:id="rId10"/>
    <p:sldId id="264" r:id="rId11"/>
    <p:sldId id="265" r:id="rId12"/>
    <p:sldId id="266" r:id="rId13"/>
    <p:sldId id="278" r:id="rId14"/>
    <p:sldId id="279" r:id="rId15"/>
    <p:sldId id="273" r:id="rId16"/>
    <p:sldId id="280" r:id="rId17"/>
    <p:sldId id="290" r:id="rId18"/>
    <p:sldId id="281" r:id="rId19"/>
    <p:sldId id="282" r:id="rId20"/>
    <p:sldId id="285" r:id="rId21"/>
    <p:sldId id="286" r:id="rId22"/>
    <p:sldId id="292" r:id="rId23"/>
    <p:sldId id="277" r:id="rId24"/>
    <p:sldId id="291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7" autoAdjust="0"/>
    <p:restoredTop sz="94694"/>
  </p:normalViewPr>
  <p:slideViewPr>
    <p:cSldViewPr>
      <p:cViewPr varScale="1">
        <p:scale>
          <a:sx n="121" d="100"/>
          <a:sy n="121" d="100"/>
        </p:scale>
        <p:origin x="17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1263D-1664-4A65-91BD-4C73B328070C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71498-1F99-422F-B620-E1352F50EF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06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71498-1F99-422F-B620-E1352F50EF96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337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71498-1F99-422F-B620-E1352F50EF96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77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l.acm.org/doi/10.1145/503502.503505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programming languages </a:t>
            </a:r>
            <a:br>
              <a:rPr lang="en-US" altLang="ja-JP" sz="3600" dirty="0"/>
            </a:br>
            <a:r>
              <a:rPr lang="en-US" altLang="ja-JP" sz="3600" dirty="0"/>
              <a:t>10: Object oriented languages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1433766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36904" cy="778098"/>
          </a:xfrm>
        </p:spPr>
        <p:txBody>
          <a:bodyPr>
            <a:normAutofit/>
          </a:bodyPr>
          <a:lstStyle/>
          <a:p>
            <a:r>
              <a:rPr lang="en-US" altLang="ja-JP" dirty="0"/>
              <a:t>An example of class declaration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268760"/>
            <a:ext cx="8160567" cy="48320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class Stack {</a:t>
            </a:r>
          </a:p>
          <a:p>
            <a:r>
              <a:rPr kumimoji="1" lang="en-US" altLang="ja-JP" sz="2800" dirty="0"/>
              <a:t>     </a:t>
            </a:r>
            <a:r>
              <a:rPr kumimoji="1" lang="en-US" altLang="ja-JP" sz="2800" dirty="0" err="1"/>
              <a:t>int</a:t>
            </a:r>
            <a:r>
              <a:rPr kumimoji="1" lang="en-US" altLang="ja-JP" sz="2800" dirty="0"/>
              <a:t> top;</a:t>
            </a:r>
          </a:p>
          <a:p>
            <a:r>
              <a:rPr lang="en-US" altLang="ja-JP" sz="2800" dirty="0"/>
              <a:t>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size;</a:t>
            </a:r>
          </a:p>
          <a:p>
            <a:r>
              <a:rPr lang="en-US" altLang="ja-JP" sz="2800" dirty="0"/>
              <a:t>     char *elements;</a:t>
            </a:r>
          </a:p>
          <a:p>
            <a:r>
              <a:rPr lang="en-US" altLang="ja-JP" sz="2800" dirty="0"/>
              <a:t> public: </a:t>
            </a:r>
          </a:p>
          <a:p>
            <a:r>
              <a:rPr lang="en-US" altLang="ja-JP" sz="2800" dirty="0"/>
              <a:t>             Stack (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n) {size=n;  </a:t>
            </a:r>
          </a:p>
          <a:p>
            <a:r>
              <a:rPr lang="en-US" altLang="ja-JP" sz="2800" dirty="0"/>
              <a:t>                                    elements = new char[size]; top=0;}</a:t>
            </a:r>
          </a:p>
          <a:p>
            <a:r>
              <a:rPr lang="en-US" altLang="ja-JP" sz="2800" dirty="0"/>
              <a:t>             ~Stack()        { delete elements; }</a:t>
            </a:r>
          </a:p>
          <a:p>
            <a:r>
              <a:rPr kumimoji="1" lang="en-US" altLang="ja-JP" sz="2800" dirty="0"/>
              <a:t>     void push (char</a:t>
            </a:r>
            <a:r>
              <a:rPr lang="ja-JP" altLang="en-US" sz="2800" dirty="0"/>
              <a:t> </a:t>
            </a:r>
            <a:r>
              <a:rPr lang="en-US" altLang="ja-JP" sz="2800" dirty="0"/>
              <a:t>a</a:t>
            </a:r>
            <a:r>
              <a:rPr kumimoji="1" lang="en-US" altLang="ja-JP" sz="2800" dirty="0"/>
              <a:t>) {top++; elements[top] = a;}</a:t>
            </a:r>
          </a:p>
          <a:p>
            <a:r>
              <a:rPr lang="en-US" altLang="ja-JP" sz="2800" dirty="0"/>
              <a:t>     char pop()               {top--; return elements[top+1];}</a:t>
            </a:r>
          </a:p>
          <a:p>
            <a:r>
              <a:rPr lang="en-US" altLang="ja-JP" sz="2800" dirty="0"/>
              <a:t>};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/>
              <a:t>Generation and deletion of objects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119509"/>
            <a:ext cx="8100392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 C++ objects are generated by </a:t>
            </a:r>
            <a:r>
              <a:rPr lang="en-US" altLang="ja-JP" sz="2800" b="1" dirty="0"/>
              <a:t>new</a:t>
            </a:r>
            <a:r>
              <a:rPr lang="en-US" altLang="ja-JP" sz="2800" dirty="0"/>
              <a:t> and deleted by </a:t>
            </a:r>
            <a:r>
              <a:rPr lang="en-US" altLang="ja-JP" sz="2800" b="1" dirty="0"/>
              <a:t>delete</a:t>
            </a:r>
            <a:r>
              <a:rPr lang="en-US" altLang="ja-JP" sz="2800" dirty="0"/>
              <a:t>. For any type </a:t>
            </a:r>
            <a:r>
              <a:rPr lang="en-US" altLang="ja-JP" sz="2800" i="1" dirty="0"/>
              <a:t>T</a:t>
            </a:r>
            <a:r>
              <a:rPr lang="en-US" altLang="ja-JP" sz="2800" dirty="0"/>
              <a:t>, the expression</a:t>
            </a:r>
          </a:p>
          <a:p>
            <a:r>
              <a:rPr kumimoji="1" lang="en-US" altLang="ja-JP" sz="2800" b="1" dirty="0"/>
              <a:t>      new</a:t>
            </a:r>
            <a:r>
              <a:rPr kumimoji="1" lang="en-US" altLang="ja-JP" sz="2800" dirty="0"/>
              <a:t> </a:t>
            </a:r>
            <a:r>
              <a:rPr kumimoji="1" lang="en-US" altLang="ja-JP" sz="2800" i="1" dirty="0"/>
              <a:t>T</a:t>
            </a:r>
          </a:p>
          <a:p>
            <a:r>
              <a:rPr lang="en-US" altLang="ja-JP" sz="2800" dirty="0"/>
              <a:t>generates an object of type </a:t>
            </a:r>
            <a:r>
              <a:rPr lang="en-US" altLang="ja-JP" sz="2800" i="1" dirty="0"/>
              <a:t>T</a:t>
            </a:r>
            <a:r>
              <a:rPr lang="en-US" altLang="ja-JP" sz="2800" dirty="0"/>
              <a:t> and the value of the expression is the pointer to the generated object.</a:t>
            </a:r>
          </a:p>
          <a:p>
            <a:r>
              <a:rPr kumimoji="1" lang="en-US" altLang="ja-JP" sz="2800" dirty="0"/>
              <a:t>      </a:t>
            </a:r>
            <a:r>
              <a:rPr kumimoji="1" lang="en-US" altLang="ja-JP" sz="2800" b="1" dirty="0"/>
              <a:t>delete</a:t>
            </a:r>
            <a:r>
              <a:rPr kumimoji="1" lang="en-US" altLang="ja-JP" sz="2800" dirty="0"/>
              <a:t> p</a:t>
            </a:r>
          </a:p>
          <a:p>
            <a:r>
              <a:rPr lang="en-US" altLang="ja-JP" sz="2800" dirty="0"/>
              <a:t>deletes the object pointed by p.</a:t>
            </a:r>
          </a:p>
          <a:p>
            <a:r>
              <a:rPr lang="en-US" altLang="ja-JP" sz="2800" dirty="0"/>
              <a:t>(ex.) In the previous example, </a:t>
            </a:r>
          </a:p>
          <a:p>
            <a:r>
              <a:rPr lang="en-US" altLang="ja-JP" sz="2800" dirty="0"/>
              <a:t>      elements = </a:t>
            </a:r>
            <a:r>
              <a:rPr lang="en-US" altLang="ja-JP" sz="2800" b="1" dirty="0"/>
              <a:t>new</a:t>
            </a:r>
            <a:r>
              <a:rPr lang="en-US" altLang="ja-JP" sz="2800" dirty="0"/>
              <a:t> char [size]</a:t>
            </a:r>
          </a:p>
          <a:p>
            <a:r>
              <a:rPr lang="en-US" altLang="ja-JP" sz="2800" dirty="0"/>
              <a:t>generates an array of length size of type char. elements[0], elements[1], …, elements[size-1] are the elements of the array. By “</a:t>
            </a:r>
            <a:r>
              <a:rPr lang="en-US" altLang="ja-JP" sz="2800" b="1" dirty="0"/>
              <a:t>delete</a:t>
            </a:r>
            <a:r>
              <a:rPr lang="en-US" altLang="ja-JP" sz="2800" dirty="0"/>
              <a:t> elements” the array object pointed by “elements” is deleted.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kumimoji="1" lang="en-US" altLang="ja-JP" dirty="0"/>
              <a:t>C++ templates: </a:t>
            </a:r>
            <a:r>
              <a:rPr lang="en-US" altLang="ja-JP" dirty="0"/>
              <a:t>a</a:t>
            </a:r>
            <a:r>
              <a:rPr kumimoji="1" lang="en-US" altLang="ja-JP" dirty="0"/>
              <a:t>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1478" y="1052736"/>
            <a:ext cx="7561044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 template &lt;class </a:t>
            </a:r>
            <a:r>
              <a:rPr kumimoji="1" lang="en-US" altLang="ja-JP" sz="2400" dirty="0">
                <a:solidFill>
                  <a:srgbClr val="FF0000"/>
                </a:solidFill>
              </a:rPr>
              <a:t>T</a:t>
            </a:r>
            <a:r>
              <a:rPr kumimoji="1" lang="en-US" altLang="ja-JP" sz="2400" dirty="0"/>
              <a:t>&gt; class Stack {</a:t>
            </a:r>
          </a:p>
          <a:p>
            <a:r>
              <a:rPr lang="en-US" altLang="ja-JP" sz="2400" dirty="0"/>
              <a:t> 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  top;</a:t>
            </a:r>
          </a:p>
          <a:p>
            <a:r>
              <a:rPr kumimoji="1" lang="en-US" altLang="ja-JP" sz="2400" dirty="0"/>
              <a:t>    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   size;</a:t>
            </a:r>
          </a:p>
          <a:p>
            <a:r>
              <a:rPr lang="en-US" altLang="ja-JP" sz="2400" dirty="0"/>
              <a:t>     </a:t>
            </a:r>
            <a:r>
              <a:rPr lang="en-US" altLang="ja-JP" sz="2400" dirty="0">
                <a:solidFill>
                  <a:srgbClr val="FF0000"/>
                </a:solidFill>
              </a:rPr>
              <a:t>T</a:t>
            </a:r>
            <a:r>
              <a:rPr lang="en-US" altLang="ja-JP" sz="2400" dirty="0"/>
              <a:t> *  elements;</a:t>
            </a:r>
          </a:p>
          <a:p>
            <a:r>
              <a:rPr lang="en-US" altLang="ja-JP" sz="2400" dirty="0"/>
              <a:t> public:</a:t>
            </a:r>
          </a:p>
          <a:p>
            <a:r>
              <a:rPr lang="en-US" altLang="ja-JP" sz="2400" dirty="0"/>
              <a:t>             Stack 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n) {size=n; elements = new </a:t>
            </a:r>
            <a:r>
              <a:rPr lang="en-US" altLang="ja-JP" sz="2400" dirty="0">
                <a:solidFill>
                  <a:srgbClr val="FF0000"/>
                </a:solidFill>
              </a:rPr>
              <a:t>T</a:t>
            </a:r>
            <a:r>
              <a:rPr lang="en-US" altLang="ja-JP" sz="2400" dirty="0"/>
              <a:t>[size]; top=0;}</a:t>
            </a:r>
          </a:p>
          <a:p>
            <a:r>
              <a:rPr lang="en-US" altLang="ja-JP" sz="2400" dirty="0"/>
              <a:t>             ~Stack()        { delete elements; }</a:t>
            </a:r>
          </a:p>
          <a:p>
            <a:r>
              <a:rPr lang="en-US" altLang="ja-JP" sz="2400" dirty="0"/>
              <a:t>     void push (T a)    { top++; elements[top]=a; }</a:t>
            </a:r>
          </a:p>
          <a:p>
            <a:r>
              <a:rPr lang="en-US" altLang="ja-JP" sz="2400" dirty="0"/>
              <a:t>     </a:t>
            </a:r>
            <a:r>
              <a:rPr lang="en-US" altLang="ja-JP" sz="2400" dirty="0">
                <a:solidFill>
                  <a:srgbClr val="FF0000"/>
                </a:solidFill>
              </a:rPr>
              <a:t>T</a:t>
            </a:r>
            <a:r>
              <a:rPr lang="en-US" altLang="ja-JP" sz="2400" dirty="0"/>
              <a:t>      pop()            { top--; return elements[top+1]; }</a:t>
            </a:r>
          </a:p>
          <a:p>
            <a:r>
              <a:rPr lang="en-US" altLang="ja-JP" sz="2400" dirty="0"/>
              <a:t> };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5800" y="4896529"/>
            <a:ext cx="81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T is replaced with some type like Stack &lt;</a:t>
            </a:r>
            <a:r>
              <a:rPr lang="en-US" altLang="ja-JP" sz="2400" dirty="0">
                <a:solidFill>
                  <a:srgbClr val="FF0000"/>
                </a:solidFill>
              </a:rPr>
              <a:t>int</a:t>
            </a:r>
            <a:r>
              <a:rPr lang="en-US" altLang="ja-JP" sz="2400" dirty="0"/>
              <a:t>&gt;. The expression</a:t>
            </a:r>
            <a:r>
              <a:rPr kumimoji="1" lang="en-US" altLang="ja-JP" sz="2400" dirty="0"/>
              <a:t> </a:t>
            </a:r>
            <a:r>
              <a:rPr kumimoji="1" lang="en-US" altLang="ja-JP" sz="2400" b="1" dirty="0"/>
              <a:t>new</a:t>
            </a:r>
            <a:r>
              <a:rPr kumimoji="1" lang="en-US" altLang="ja-JP" sz="2400" dirty="0"/>
              <a:t> Stack&lt;</a:t>
            </a:r>
            <a:r>
              <a:rPr kumimoji="1" lang="en-US" altLang="ja-JP" sz="2400" dirty="0">
                <a:solidFill>
                  <a:srgbClr val="FF0000"/>
                </a:solidFill>
              </a:rPr>
              <a:t>int</a:t>
            </a:r>
            <a:r>
              <a:rPr lang="en-US" altLang="ja-JP" sz="2400" dirty="0"/>
              <a:t>&gt;</a:t>
            </a:r>
            <a:r>
              <a:rPr kumimoji="1" lang="en-US" altLang="ja-JP" sz="2400" dirty="0"/>
              <a:t> s(99) generates </a:t>
            </a:r>
            <a:r>
              <a:rPr lang="en-US" altLang="ja-JP" sz="2400" dirty="0"/>
              <a:t>a Stack object whose elements are of type int.</a:t>
            </a:r>
          </a:p>
          <a:p>
            <a:r>
              <a:rPr kumimoji="1" lang="en-US" altLang="ja-JP" sz="2400" dirty="0"/>
              <a:t>C++ template is compiled to fast code, whereas code is duplicated for each type instantiation.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Object-oriented languages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1412776"/>
            <a:ext cx="820891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Objec</a:t>
            </a:r>
            <a:r>
              <a:rPr lang="en-US" altLang="ja-JP" sz="2800" dirty="0"/>
              <a:t>t-</a:t>
            </a:r>
            <a:r>
              <a:rPr kumimoji="1" lang="en-US" altLang="ja-JP" sz="2800" dirty="0"/>
              <a:t>oriented languages were invented to describe some simulations. Objects are elements in simulations. </a:t>
            </a:r>
          </a:p>
          <a:p>
            <a:endParaRPr lang="en-US" altLang="ja-JP" sz="2800" dirty="0"/>
          </a:p>
          <a:p>
            <a:pPr marL="0" lvl="1"/>
            <a:r>
              <a:rPr kumimoji="1" lang="en-US" altLang="ja-JP" sz="2800" dirty="0"/>
              <a:t>(ex.) </a:t>
            </a:r>
            <a:r>
              <a:rPr kumimoji="1" lang="en-US" altLang="ja-JP" sz="2800" dirty="0" err="1"/>
              <a:t>Simula</a:t>
            </a:r>
            <a:r>
              <a:rPr kumimoji="1" lang="ja-JP" altLang="en-US" sz="2800" dirty="0"/>
              <a:t>（</a:t>
            </a:r>
            <a:r>
              <a:rPr kumimoji="1" lang="en-US" altLang="ja-JP" sz="2800" u="sng" dirty="0"/>
              <a:t>Simu</a:t>
            </a:r>
            <a:r>
              <a:rPr kumimoji="1" lang="en-US" altLang="ja-JP" sz="2800" dirty="0"/>
              <a:t>lation </a:t>
            </a:r>
            <a:r>
              <a:rPr kumimoji="1" lang="en-US" altLang="ja-JP" sz="2800" u="sng" dirty="0"/>
              <a:t>la</a:t>
            </a:r>
            <a:r>
              <a:rPr kumimoji="1" lang="en-US" altLang="ja-JP" sz="2800" dirty="0"/>
              <a:t>nguage, 1967</a:t>
            </a:r>
            <a:r>
              <a:rPr kumimoji="1" lang="ja-JP" altLang="en-US" sz="2800" dirty="0"/>
              <a:t>）</a:t>
            </a:r>
            <a:endParaRPr lang="en-US" altLang="ja-JP" sz="2800" dirty="0"/>
          </a:p>
          <a:p>
            <a:pPr marL="457200" lvl="2">
              <a:buFont typeface="Arial" pitchFamily="34" charset="0"/>
              <a:buChar char="•"/>
            </a:pPr>
            <a:r>
              <a:rPr lang="en-US" altLang="ja-JP" sz="2800" dirty="0"/>
              <a:t>     It was developed by </a:t>
            </a:r>
            <a:r>
              <a:rPr lang="de-DE" altLang="ja-JP" sz="2800" dirty="0"/>
              <a:t>Ole-Johan Dahl</a:t>
            </a:r>
            <a:r>
              <a:rPr lang="en-US" altLang="ja-JP" sz="2800" dirty="0"/>
              <a:t>, </a:t>
            </a:r>
            <a:r>
              <a:rPr lang="de-DE" altLang="ja-JP" sz="2800" dirty="0"/>
              <a:t>Kristen Nygaard</a:t>
            </a:r>
            <a:r>
              <a:rPr lang="en-US" altLang="ja-JP" sz="2800" dirty="0"/>
              <a:t>.</a:t>
            </a:r>
            <a:endParaRPr kumimoji="1" lang="en-US" altLang="ja-JP" sz="2800" dirty="0"/>
          </a:p>
          <a:p>
            <a:pPr marL="971550" lvl="1" indent="-514350">
              <a:buFont typeface="Arial" pitchFamily="34" charset="0"/>
              <a:buChar char="•"/>
            </a:pPr>
            <a:r>
              <a:rPr lang="en-US" altLang="ja-JP" sz="2800" dirty="0"/>
              <a:t>It is the first object-oriented language, although the term “object-oriented” were not used at the time.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altLang="ja-JP" sz="2800" dirty="0"/>
              <a:t>It was designed as an extension of ALGOL.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kumimoji="1" lang="en-US" altLang="ja-JP" sz="2800" dirty="0"/>
              <a:t>Description of airport system was an important example.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Object-oriented languages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1268760"/>
            <a:ext cx="7452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Examples of objects in </a:t>
            </a:r>
            <a:r>
              <a:rPr lang="en-US" altLang="ja-JP" sz="2800" dirty="0"/>
              <a:t>airports</a:t>
            </a:r>
            <a:r>
              <a:rPr kumimoji="1" lang="en-US" altLang="ja-JP" sz="2800" dirty="0"/>
              <a:t>: customers, counters, queues, tickets, etc. </a:t>
            </a:r>
            <a:r>
              <a:rPr lang="en-US" altLang="ja-JP" sz="2800" dirty="0"/>
              <a:t> 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568" y="2625874"/>
            <a:ext cx="7848872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(external view)</a:t>
            </a:r>
          </a:p>
          <a:p>
            <a:r>
              <a:rPr kumimoji="1" lang="en-US" altLang="ja-JP" sz="2800" dirty="0"/>
              <a:t>Computations proceed by passing messages between objects.</a:t>
            </a:r>
          </a:p>
          <a:p>
            <a:endParaRPr lang="en-US" altLang="ja-JP" sz="2800" dirty="0"/>
          </a:p>
          <a:p>
            <a:r>
              <a:rPr lang="en-US" altLang="ja-JP" sz="2800" dirty="0"/>
              <a:t>(Internal view) </a:t>
            </a:r>
          </a:p>
          <a:p>
            <a:r>
              <a:rPr lang="en-US" altLang="ja-JP" sz="2800" dirty="0"/>
              <a:t>When receiving a message, a corresponding function is executed. The function is referred to as a </a:t>
            </a:r>
            <a:r>
              <a:rPr lang="en-US" altLang="ja-JP" sz="2800" i="1" dirty="0"/>
              <a:t>method</a:t>
            </a:r>
            <a:r>
              <a:rPr lang="en-US" altLang="ja-JP" sz="2800" dirty="0"/>
              <a:t> or a </a:t>
            </a:r>
            <a:r>
              <a:rPr lang="en-US" altLang="ja-JP" sz="2800" i="1" dirty="0"/>
              <a:t>member function</a:t>
            </a:r>
            <a:r>
              <a:rPr lang="en-US" altLang="ja-JP" sz="280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Hierarchy of classes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91880" y="1412776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Shape</a:t>
            </a:r>
            <a:endParaRPr kumimoji="1" lang="ja-JP" altLang="en-US" sz="2800" dirty="0"/>
          </a:p>
        </p:txBody>
      </p:sp>
      <p:cxnSp>
        <p:nvCxnSpPr>
          <p:cNvPr id="11" name="直線コネクタ 10"/>
          <p:cNvCxnSpPr/>
          <p:nvPr/>
        </p:nvCxnSpPr>
        <p:spPr>
          <a:xfrm rot="10800000" flipV="1">
            <a:off x="2267744" y="2060848"/>
            <a:ext cx="1152128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547664" y="2708920"/>
            <a:ext cx="717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Box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03848" y="2708920"/>
            <a:ext cx="1111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Ellipse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03848" y="3717032"/>
            <a:ext cx="988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Circle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20072" y="2708920"/>
            <a:ext cx="784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Line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48264" y="2708920"/>
            <a:ext cx="776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Text</a:t>
            </a:r>
            <a:endParaRPr kumimoji="1" lang="ja-JP" altLang="en-US" sz="2800" dirty="0"/>
          </a:p>
        </p:txBody>
      </p:sp>
      <p:cxnSp>
        <p:nvCxnSpPr>
          <p:cNvPr id="18" name="直線コネクタ 17"/>
          <p:cNvCxnSpPr>
            <a:endCxn id="14" idx="0"/>
          </p:cNvCxnSpPr>
          <p:nvPr/>
        </p:nvCxnSpPr>
        <p:spPr>
          <a:xfrm rot="5400000">
            <a:off x="3517622" y="2302614"/>
            <a:ext cx="648070" cy="1645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4427984" y="2060848"/>
            <a:ext cx="1008112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788024" y="1988840"/>
            <a:ext cx="216024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rot="5400000">
            <a:off x="3455876" y="3465004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331640" y="4941168"/>
            <a:ext cx="100811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Box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55776" y="4941168"/>
            <a:ext cx="3096344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Ellipse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40152" y="4941168"/>
            <a:ext cx="100811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Line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308304" y="4941168"/>
            <a:ext cx="100811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Text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851920" y="5301208"/>
            <a:ext cx="144016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Circle</a:t>
            </a:r>
          </a:p>
          <a:p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5536" y="4437112"/>
            <a:ext cx="8352928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Shape</a:t>
            </a:r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</a:t>
            </a:r>
            <a:r>
              <a:rPr kumimoji="1" lang="en-US" altLang="ja-JP" dirty="0"/>
              <a:t>nheritance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2800" dirty="0"/>
              <a:t>Derived class inherits the </a:t>
            </a:r>
            <a:r>
              <a:rPr lang="en-US" altLang="ja-JP" sz="2800" dirty="0"/>
              <a:t>member variables and member functions of </a:t>
            </a:r>
            <a:r>
              <a:rPr kumimoji="1" lang="en-US" altLang="ja-JP" sz="2800" dirty="0"/>
              <a:t>its parent (base) class. (The member variables and member functions of the base class becomes the ones in its derived classes.)</a:t>
            </a:r>
          </a:p>
          <a:p>
            <a:r>
              <a:rPr kumimoji="1" lang="en-US" altLang="ja-JP" sz="2800" dirty="0"/>
              <a:t>In the derived classes, member variables and member functions can be additionally defined. When the name is same, the definition is overridden.</a:t>
            </a:r>
            <a:endParaRPr lang="en-US" altLang="ja-JP" sz="2800" dirty="0"/>
          </a:p>
          <a:p>
            <a:endParaRPr lang="en-US" altLang="ja-JP" sz="2800" dirty="0"/>
          </a:p>
          <a:p>
            <a:pPr>
              <a:buNone/>
            </a:pPr>
            <a:r>
              <a:rPr lang="en-US" altLang="ja-JP" sz="2800" dirty="0"/>
              <a:t>(Note) “</a:t>
            </a:r>
            <a:r>
              <a:rPr kumimoji="1" lang="en-US" altLang="ja-JP" sz="2800" dirty="0"/>
              <a:t>overload” is different from </a:t>
            </a:r>
            <a:r>
              <a:rPr lang="en-US" altLang="ja-JP" sz="2800" dirty="0"/>
              <a:t>“</a:t>
            </a:r>
            <a:r>
              <a:rPr kumimoji="1" lang="en-US" altLang="ja-JP" sz="2800" dirty="0"/>
              <a:t>override”. “</a:t>
            </a:r>
            <a:r>
              <a:rPr lang="en-US" altLang="ja-JP" sz="2800" dirty="0"/>
              <a:t>Overload” is to define methods of the same name with the the number of arguments or the types of arguments being different.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0BA2F-F4F2-01CE-AA80-4626EEC88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Overloading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754C5F-8B22-9259-A680-D0052F74E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You can download a C++ program using overload from </a:t>
            </a:r>
            <a:r>
              <a:rPr kumimoji="1" lang="en-US" altLang="ja-JP"/>
              <a:t>my lecture web page.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057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Examples in C++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412776"/>
            <a:ext cx="6346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In C++, inheritance is described as follows. </a:t>
            </a:r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2276872"/>
            <a:ext cx="388061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class Box : public Shape {</a:t>
            </a:r>
          </a:p>
          <a:p>
            <a:r>
              <a:rPr kumimoji="1" lang="en-US" altLang="ja-JP" sz="2800" dirty="0"/>
              <a:t>    …</a:t>
            </a:r>
          </a:p>
          <a:p>
            <a:r>
              <a:rPr lang="en-US" altLang="ja-JP" sz="2800" dirty="0"/>
              <a:t> }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20072" y="2276872"/>
            <a:ext cx="3528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Inherit all the members with keeping the visibility. </a:t>
            </a:r>
            <a:endParaRPr kumimoji="1"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5356373"/>
            <a:ext cx="80038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 C++</a:t>
            </a:r>
            <a:r>
              <a:rPr lang="en-US" altLang="ja-JP" sz="2800" dirty="0"/>
              <a:t>, super classes (or parent classes) are called </a:t>
            </a:r>
            <a:r>
              <a:rPr lang="en-US" altLang="ja-JP" sz="2800" i="1" dirty="0"/>
              <a:t>base class</a:t>
            </a:r>
            <a:r>
              <a:rPr lang="en-US" altLang="ja-JP" sz="2800" dirty="0"/>
              <a:t>es and subclasses (or child classes) are called </a:t>
            </a:r>
            <a:r>
              <a:rPr lang="en-US" altLang="ja-JP" sz="2800" i="1" dirty="0"/>
              <a:t>derived class</a:t>
            </a:r>
            <a:r>
              <a:rPr lang="en-US" altLang="ja-JP" sz="2800" dirty="0"/>
              <a:t>es.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43608" y="3861048"/>
            <a:ext cx="4012445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class Box : private Shape {</a:t>
            </a:r>
          </a:p>
          <a:p>
            <a:r>
              <a:rPr kumimoji="1" lang="en-US" altLang="ja-JP" sz="2800" dirty="0"/>
              <a:t>    …</a:t>
            </a:r>
          </a:p>
          <a:p>
            <a:r>
              <a:rPr lang="en-US" altLang="ja-JP" sz="2800" dirty="0"/>
              <a:t> }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8064" y="3861048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Inherited members are private by default.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V</a:t>
            </a:r>
            <a:r>
              <a:rPr kumimoji="1" lang="en-US" altLang="ja-JP" sz="4000" dirty="0"/>
              <a:t>irtual functions</a:t>
            </a:r>
            <a:endParaRPr kumimoji="1" lang="ja-JP" altLang="en-US" sz="4000" dirty="0"/>
          </a:p>
        </p:txBody>
      </p:sp>
      <p:sp>
        <p:nvSpPr>
          <p:cNvPr id="9" name="正方形/長方形 8"/>
          <p:cNvSpPr/>
          <p:nvPr/>
        </p:nvSpPr>
        <p:spPr>
          <a:xfrm>
            <a:off x="457200" y="1124744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Attaching the keyword “virtual” to a method declaration, which method is executed is determined in runtime, not in compile time.</a:t>
            </a:r>
            <a:endParaRPr lang="ja-JP" altLang="en-US" sz="28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D044ABE-9C5F-C919-CE63-5F68508A3332}"/>
              </a:ext>
            </a:extLst>
          </p:cNvPr>
          <p:cNvSpPr/>
          <p:nvPr/>
        </p:nvSpPr>
        <p:spPr>
          <a:xfrm>
            <a:off x="457200" y="2957905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 C++ program for showing a typical usage of virtual functions is put on my lecture web page.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Division of programs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1412776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It is better to develop large programs by dividing into smaller programs. </a:t>
            </a:r>
          </a:p>
          <a:p>
            <a:r>
              <a:rPr lang="en-US" altLang="ja-JP" sz="2800" dirty="0"/>
              <a:t>Procedures provide one of the most basic way for division.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3429000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Modules provide a way to put together variables, procedures, and types which relate to each other. Modula-2</a:t>
            </a:r>
            <a:r>
              <a:rPr lang="ja-JP" altLang="en-US" sz="2800" dirty="0"/>
              <a:t> </a:t>
            </a:r>
            <a:r>
              <a:rPr lang="en-US" altLang="ja-JP" sz="2800" dirty="0"/>
              <a:t>(a successor of Pascal) supports modules as its construct.</a:t>
            </a:r>
          </a:p>
          <a:p>
            <a:r>
              <a:rPr lang="en-US" altLang="ja-JP" sz="2800" dirty="0"/>
              <a:t>Modules enable us to hide implementation of data types processed by procedures.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Features of C++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45232" y="1268760"/>
            <a:ext cx="7859216" cy="4752528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C++ was designed to keep </a:t>
            </a:r>
            <a:r>
              <a:rPr lang="en-US" altLang="ja-JP" sz="2800" dirty="0"/>
              <a:t>the </a:t>
            </a:r>
            <a:r>
              <a:rPr kumimoji="1" lang="en-US" altLang="ja-JP" sz="2800" dirty="0"/>
              <a:t>backward compatibility with C as much as possible. </a:t>
            </a:r>
          </a:p>
          <a:p>
            <a:r>
              <a:rPr lang="en-US" altLang="ja-JP" sz="2800" dirty="0"/>
              <a:t>Objects are extension of structures in C. That is, objects can be allocated in the activation records (in the stack) as well as in the heap. </a:t>
            </a:r>
          </a:p>
          <a:p>
            <a:r>
              <a:rPr lang="en-US" altLang="ja-JP" sz="2800" dirty="0"/>
              <a:t>Imperative style of programming is possible. C++ does not force the programmer to program in object-oriented style. </a:t>
            </a:r>
          </a:p>
          <a:p>
            <a:r>
              <a:rPr lang="en-US" altLang="ja-JP" sz="2800" dirty="0"/>
              <a:t>Multiple inheritance is supported. (This is out of the scope of this class.)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ja-JP" dirty="0"/>
              <a:t>Summary of OO language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1988840"/>
            <a:ext cx="7956376" cy="4509120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Dynami</a:t>
            </a:r>
            <a:r>
              <a:rPr lang="en-US" altLang="ja-JP" sz="2800" dirty="0"/>
              <a:t>c lookup (which of the methods is executed is determined in runtime. )</a:t>
            </a:r>
          </a:p>
          <a:p>
            <a:r>
              <a:rPr kumimoji="1" lang="en-US" altLang="ja-JP" sz="2800" dirty="0"/>
              <a:t>Abstraction</a:t>
            </a:r>
            <a:r>
              <a:rPr lang="en-US" altLang="ja-JP" sz="2800" dirty="0"/>
              <a:t> (</a:t>
            </a:r>
            <a:r>
              <a:rPr kumimoji="1" lang="en-US" altLang="ja-JP" sz="2800" dirty="0"/>
              <a:t>public members serve as interface and private ones are hidden from the outside. )</a:t>
            </a:r>
          </a:p>
          <a:p>
            <a:r>
              <a:rPr lang="en-US" altLang="ja-JP" sz="2800" dirty="0"/>
              <a:t>Subtyping (Where objects of some class are expected, objects of the classes that inherits the class with the public keyword can be used. )</a:t>
            </a:r>
          </a:p>
          <a:p>
            <a:r>
              <a:rPr kumimoji="1" lang="en-US" altLang="ja-JP" sz="2800" dirty="0"/>
              <a:t>Inheritance</a:t>
            </a:r>
            <a:r>
              <a:rPr lang="en-US" altLang="ja-JP" sz="2800" dirty="0"/>
              <a:t> (The amount of code is reduced so that it is easier to modify code. </a:t>
            </a:r>
            <a:r>
              <a:rPr kumimoji="1" lang="en-US" altLang="ja-JP" sz="2800" dirty="0"/>
              <a:t>)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683568" y="1268760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OO languages have the following features.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0760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DC4A1-FB85-60DA-7061-11F916BDC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Subtyping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BF5147-F356-4CDC-E8CF-D0C829011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Subtyping is supported in some type systems.</a:t>
            </a:r>
          </a:p>
          <a:p>
            <a:r>
              <a:rPr lang="en-US" altLang="ja-JP" dirty="0"/>
              <a:t>A reference:</a:t>
            </a:r>
          </a:p>
          <a:p>
            <a:pPr lvl="1"/>
            <a:r>
              <a:rPr lang="en-US" altLang="ja-JP" dirty="0"/>
              <a:t>Atsushi Igarashi, Benjamin Pierce, Philip </a:t>
            </a:r>
            <a:r>
              <a:rPr lang="en-US" altLang="ja-JP" dirty="0" err="1"/>
              <a:t>Wadler</a:t>
            </a:r>
            <a:r>
              <a:rPr lang="en-US" altLang="ja-JP" dirty="0"/>
              <a:t>, “Featherweight Java: a minimal core calculus for Java and GJ”, ACM TOPLAS 23(3):396-450, 2001.</a:t>
            </a:r>
          </a:p>
          <a:p>
            <a:pPr lvl="1"/>
            <a:r>
              <a:rPr lang="en-US" altLang="ja-JP" dirty="0"/>
              <a:t>You can download freely at </a:t>
            </a:r>
            <a:r>
              <a:rPr kumimoji="1" lang="en" altLang="ja-JP" dirty="0">
                <a:hlinkClick r:id="rId2"/>
              </a:rPr>
              <a:t>https://dl.acm.org/doi/10.1145/503502.503505</a:t>
            </a:r>
            <a:endParaRPr kumimoji="1" lang="en" altLang="ja-JP" dirty="0"/>
          </a:p>
          <a:p>
            <a:pPr marL="457200" lvl="1" indent="0">
              <a:buNone/>
            </a:pPr>
            <a:r>
              <a:rPr lang="en-US" altLang="ja-JP" dirty="0"/>
              <a:t>   fr</a:t>
            </a:r>
            <a:r>
              <a:rPr kumimoji="1" lang="en-US" altLang="ja-JP" dirty="0"/>
              <a:t>om inside this institute.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384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Note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1340768"/>
            <a:ext cx="7704856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Subtyping and inheritance are different.</a:t>
            </a:r>
          </a:p>
          <a:p>
            <a:r>
              <a:rPr lang="en-US" altLang="ja-JP" sz="2800" dirty="0"/>
              <a:t>(ex.) </a:t>
            </a:r>
          </a:p>
          <a:p>
            <a:r>
              <a:rPr kumimoji="1" lang="en-US" altLang="ja-JP" sz="2800" dirty="0"/>
              <a:t>Queue --- first-in, first-out</a:t>
            </a:r>
          </a:p>
          <a:p>
            <a:r>
              <a:rPr lang="en-US" altLang="ja-JP" sz="2800" dirty="0"/>
              <a:t>Stack --- last-in, first-out</a:t>
            </a:r>
          </a:p>
          <a:p>
            <a:r>
              <a:rPr lang="en-US" altLang="ja-JP" sz="2800" dirty="0" err="1"/>
              <a:t>Dequeue</a:t>
            </a:r>
            <a:r>
              <a:rPr lang="en-US" altLang="ja-JP" sz="2800" dirty="0"/>
              <a:t> ---</a:t>
            </a:r>
            <a:r>
              <a:rPr lang="ja-JP" altLang="en-US" sz="2800" dirty="0"/>
              <a:t> </a:t>
            </a:r>
            <a:r>
              <a:rPr lang="en-US" altLang="ja-JP" sz="2800" dirty="0"/>
              <a:t>queue where inputs and outputs can be done in the both side</a:t>
            </a:r>
          </a:p>
          <a:p>
            <a:endParaRPr lang="en-US" altLang="ja-JP" sz="2800" dirty="0"/>
          </a:p>
          <a:p>
            <a:r>
              <a:rPr lang="en-US" altLang="ja-JP" sz="2800" dirty="0"/>
              <a:t>Queue class and Stack class can be implemented as a derived class of </a:t>
            </a:r>
            <a:r>
              <a:rPr lang="en-US" altLang="ja-JP" sz="2800" dirty="0" err="1"/>
              <a:t>Dequeue</a:t>
            </a:r>
            <a:r>
              <a:rPr lang="en-US" altLang="ja-JP" sz="2800" dirty="0"/>
              <a:t> class by privately inheriting members by default and make public some methods.</a:t>
            </a:r>
          </a:p>
          <a:p>
            <a:r>
              <a:rPr lang="en-US" altLang="ja-JP" sz="2800" dirty="0"/>
              <a:t>But Queue and Stack are not subtype of </a:t>
            </a:r>
            <a:r>
              <a:rPr lang="en-US" altLang="ja-JP" sz="2800" dirty="0" err="1"/>
              <a:t>Dequeue</a:t>
            </a:r>
            <a:r>
              <a:rPr lang="en-US" altLang="ja-JP" sz="2800" dirty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40D282-F7F3-EA4C-94AD-7BD2FE4B8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 example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ACABF4-C3F7-2D77-EE66-50AF0F6F1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 C++ program for showing that s</a:t>
            </a:r>
            <a:r>
              <a:rPr lang="en-US" altLang="ja-JP" sz="3200" dirty="0"/>
              <a:t>ubtyping and inheritance are different is put on my lecture web page.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98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9AB45A0-EC81-6EFF-E6EB-BFEB692CBDC4}"/>
              </a:ext>
            </a:extLst>
          </p:cNvPr>
          <p:cNvSpPr/>
          <p:nvPr/>
        </p:nvSpPr>
        <p:spPr>
          <a:xfrm>
            <a:off x="1054721" y="4646741"/>
            <a:ext cx="5184576" cy="20226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altLang="ja-JP" dirty="0"/>
              <a:t>Modules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12474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Modules group declarations of variables, procedures, types, and so on. By exporting types in modules, we effectively obtain user-defined data types.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54721" y="3206581"/>
            <a:ext cx="5184576" cy="144016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67237" y="3665051"/>
            <a:ext cx="148335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Interface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67237" y="5275649"/>
            <a:ext cx="2525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Implementation</a:t>
            </a:r>
            <a:endParaRPr kumimoji="1" lang="ja-JP" altLang="en-US" sz="2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6B4948-2ED3-6A1B-8DAE-5F2A1387705B}"/>
              </a:ext>
            </a:extLst>
          </p:cNvPr>
          <p:cNvSpPr txBox="1"/>
          <p:nvPr/>
        </p:nvSpPr>
        <p:spPr>
          <a:xfrm>
            <a:off x="1054721" y="3134573"/>
            <a:ext cx="509649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/>
              <a:t>t</a:t>
            </a:r>
            <a:r>
              <a:rPr kumimoji="1" lang="en-US" altLang="ja-JP" sz="2400" b="1" dirty="0"/>
              <a:t>ype</a:t>
            </a:r>
            <a:r>
              <a:rPr kumimoji="1" lang="en-US" altLang="ja-JP" sz="2400" dirty="0"/>
              <a:t> stack;</a:t>
            </a:r>
          </a:p>
          <a:p>
            <a:r>
              <a:rPr lang="en-US" altLang="ja-JP" sz="2400" b="1" dirty="0"/>
              <a:t>function</a:t>
            </a:r>
            <a:r>
              <a:rPr lang="en-US" altLang="ja-JP" sz="2400" dirty="0"/>
              <a:t> pop(s: stack): </a:t>
            </a:r>
            <a:r>
              <a:rPr lang="en-US" altLang="ja-JP" sz="2400" b="1" dirty="0"/>
              <a:t>integer</a:t>
            </a:r>
            <a:r>
              <a:rPr lang="en-US" altLang="ja-JP" sz="2400" dirty="0"/>
              <a:t>;</a:t>
            </a:r>
          </a:p>
          <a:p>
            <a:r>
              <a:rPr lang="en-US" altLang="ja-JP" sz="2400" b="1" dirty="0"/>
              <a:t>p</a:t>
            </a:r>
            <a:r>
              <a:rPr kumimoji="1" lang="en-US" altLang="ja-JP" sz="2400" b="1" dirty="0"/>
              <a:t>rocedure</a:t>
            </a:r>
            <a:r>
              <a:rPr kumimoji="1" lang="en-US" altLang="ja-JP" sz="2400" dirty="0"/>
              <a:t> push(a: </a:t>
            </a:r>
            <a:r>
              <a:rPr kumimoji="1" lang="en-US" altLang="ja-JP" sz="2400" b="1" dirty="0"/>
              <a:t>integer</a:t>
            </a:r>
            <a:r>
              <a:rPr kumimoji="1" lang="en-US" altLang="ja-JP" sz="2400" dirty="0"/>
              <a:t>; s: stack);</a:t>
            </a:r>
          </a:p>
          <a:p>
            <a:r>
              <a:rPr lang="en-US" altLang="ja-JP" sz="2400" b="1" dirty="0"/>
              <a:t>function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newstack</a:t>
            </a:r>
            <a:r>
              <a:rPr lang="en-US" altLang="ja-JP" sz="2400" dirty="0"/>
              <a:t>: stack;</a:t>
            </a:r>
          </a:p>
          <a:p>
            <a:r>
              <a:rPr kumimoji="1" lang="en-US" altLang="ja-JP" sz="2400" b="1" dirty="0"/>
              <a:t>type</a:t>
            </a:r>
            <a:r>
              <a:rPr kumimoji="1" lang="en-US" altLang="ja-JP" sz="2400" dirty="0"/>
              <a:t> stack = ↑rep;</a:t>
            </a:r>
          </a:p>
          <a:p>
            <a:r>
              <a:rPr lang="en-US" altLang="ja-JP" sz="2400" dirty="0"/>
              <a:t>          rep = </a:t>
            </a:r>
            <a:r>
              <a:rPr lang="en-US" altLang="ja-JP" sz="2400" b="1" dirty="0"/>
              <a:t>record</a:t>
            </a:r>
            <a:r>
              <a:rPr lang="en-US" altLang="ja-JP" sz="2400" dirty="0"/>
              <a:t> …</a:t>
            </a:r>
            <a:endParaRPr kumimoji="1" lang="en-US" altLang="ja-JP" sz="2400" dirty="0"/>
          </a:p>
          <a:p>
            <a:r>
              <a:rPr lang="en-US" altLang="ja-JP" sz="2400" b="1" dirty="0"/>
              <a:t>function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newstack</a:t>
            </a:r>
            <a:r>
              <a:rPr lang="en-US" altLang="ja-JP" sz="2400" dirty="0"/>
              <a:t>: stack;</a:t>
            </a:r>
          </a:p>
          <a:p>
            <a:r>
              <a:rPr lang="en-US" altLang="ja-JP" sz="2400" dirty="0"/>
              <a:t>   </a:t>
            </a:r>
            <a:r>
              <a:rPr lang="en-US" altLang="ja-JP" sz="2400" b="1" dirty="0"/>
              <a:t>var</a:t>
            </a:r>
            <a:r>
              <a:rPr lang="en-US" altLang="ja-JP" sz="2400" dirty="0"/>
              <a:t> s: stack;</a:t>
            </a:r>
          </a:p>
          <a:p>
            <a:r>
              <a:rPr lang="en-US" altLang="ja-JP" sz="2400" b="1" dirty="0"/>
              <a:t>begin</a:t>
            </a:r>
            <a:r>
              <a:rPr lang="en-US" altLang="ja-JP" sz="2400" dirty="0"/>
              <a:t> …</a:t>
            </a:r>
            <a:endParaRPr lang="en-US" altLang="ja-JP" sz="2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76856A-B65E-1E3B-167D-F15D7CF585AD}"/>
              </a:ext>
            </a:extLst>
          </p:cNvPr>
          <p:cNvSpPr txBox="1"/>
          <p:nvPr/>
        </p:nvSpPr>
        <p:spPr>
          <a:xfrm>
            <a:off x="899592" y="2398188"/>
            <a:ext cx="75585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/>
              <a:t> </a:t>
            </a:r>
            <a:r>
              <a:rPr lang="en-US" altLang="ja-JP" sz="2400" dirty="0"/>
              <a:t>[Implementation of stack in a module</a:t>
            </a:r>
            <a:r>
              <a:rPr lang="ja-JP" altLang="en-US" sz="2400"/>
              <a:t>（</a:t>
            </a:r>
            <a:r>
              <a:rPr lang="en-US" altLang="ja-JP" sz="2400" dirty="0"/>
              <a:t>in Modula-2 like notation</a:t>
            </a:r>
            <a:r>
              <a:rPr lang="ja-JP" altLang="en-US" sz="2400"/>
              <a:t>）</a:t>
            </a:r>
            <a:r>
              <a:rPr lang="en-US" altLang="ja-JP" sz="2400" dirty="0"/>
              <a:t>]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85216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50106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Abstract data types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1406381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800" dirty="0"/>
          </a:p>
          <a:p>
            <a:endParaRPr lang="en-US" altLang="ja-JP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1487681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Abstract </a:t>
            </a:r>
            <a:r>
              <a:rPr lang="en-US" altLang="ja-JP" sz="2800" dirty="0"/>
              <a:t>data types consist of types and operations on them. </a:t>
            </a:r>
            <a:r>
              <a:rPr kumimoji="1" lang="en-US" altLang="ja-JP" sz="2800" dirty="0"/>
              <a:t>They are new types similarly to the built-in types such as </a:t>
            </a:r>
            <a:r>
              <a:rPr lang="en-US" altLang="ja-JP" sz="2800" dirty="0"/>
              <a:t>int.</a:t>
            </a:r>
            <a:endParaRPr kumimoji="1" lang="en-US" altLang="ja-JP" sz="2800" dirty="0"/>
          </a:p>
          <a:p>
            <a:r>
              <a:rPr kumimoji="1" lang="en-US" altLang="ja-JP" sz="2800" dirty="0"/>
              <a:t>Int type accompanies operations +, -, *, etc. If the language is defined so that accessing to the values of built-in types is only allowed through the accompanying operations, </a:t>
            </a:r>
            <a:r>
              <a:rPr lang="en-US" altLang="ja-JP" sz="2800" dirty="0"/>
              <a:t>the behaviors of programs are not affected even if the representations of the built-in types are different in different computer architectures. Similarly, behaviors of programs with abstract data types are not affected </a:t>
            </a:r>
            <a:r>
              <a:rPr kumimoji="1" lang="en-US" altLang="ja-JP" sz="2800" dirty="0"/>
              <a:t>even if their </a:t>
            </a:r>
            <a:r>
              <a:rPr lang="en-US" altLang="ja-JP" sz="2800" dirty="0"/>
              <a:t>implementation are changed. 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14078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Abstract data types (cont.)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95536" y="1340768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Standard ML supports abstract data types. Standard ML is statically typed and checks whether or not the values of abstract data types are only accessed by the accompanying operations. </a:t>
            </a:r>
          </a:p>
          <a:p>
            <a:r>
              <a:rPr lang="en-US" altLang="ja-JP" sz="2800" dirty="0"/>
              <a:t>(Programs that access the values of abstract data types not by the accompanying operations become type error in compile time.)</a:t>
            </a:r>
          </a:p>
        </p:txBody>
      </p:sp>
    </p:spTree>
    <p:extLst>
      <p:ext uri="{BB962C8B-B14F-4D97-AF65-F5344CB8AC3E}">
        <p14:creationId xmlns:p14="http://schemas.microsoft.com/office/powerpoint/2010/main" val="160436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627BD-6119-C27C-BC1D-49A8C6100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 data types (cont.)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56B31A-C5E2-7DE4-FCCF-40AE96203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276872"/>
            <a:ext cx="6480720" cy="27649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altLang="ja-JP" sz="2400" dirty="0" err="1"/>
              <a:t>abstype</a:t>
            </a:r>
            <a:r>
              <a:rPr lang="en" altLang="ja-JP" sz="2400" dirty="0"/>
              <a:t> complex = </a:t>
            </a:r>
            <a:r>
              <a:rPr lang="en" altLang="ja-JP" sz="2400" dirty="0">
                <a:highlight>
                  <a:srgbClr val="C0C0C0"/>
                </a:highlight>
              </a:rPr>
              <a:t>C of int * int</a:t>
            </a:r>
            <a:r>
              <a:rPr lang="en" altLang="ja-JP" sz="2400" dirty="0"/>
              <a:t> with </a:t>
            </a:r>
          </a:p>
          <a:p>
            <a:pPr marL="0" indent="0">
              <a:buNone/>
            </a:pPr>
            <a:r>
              <a:rPr lang="en" altLang="ja-JP" sz="2400" dirty="0"/>
              <a:t>    fun complex (</a:t>
            </a:r>
            <a:r>
              <a:rPr lang="en" altLang="ja-JP" sz="2400" dirty="0" err="1"/>
              <a:t>x,y</a:t>
            </a:r>
            <a:r>
              <a:rPr lang="en" altLang="ja-JP" sz="2400" dirty="0"/>
              <a:t>: int) = </a:t>
            </a:r>
            <a:r>
              <a:rPr lang="en" altLang="ja-JP" sz="2400" dirty="0">
                <a:highlight>
                  <a:srgbClr val="C0C0C0"/>
                </a:highlight>
              </a:rPr>
              <a:t>C (</a:t>
            </a:r>
            <a:r>
              <a:rPr lang="en" altLang="ja-JP" sz="2400" dirty="0" err="1">
                <a:highlight>
                  <a:srgbClr val="C0C0C0"/>
                </a:highlight>
              </a:rPr>
              <a:t>x,y</a:t>
            </a:r>
            <a:r>
              <a:rPr lang="en" altLang="ja-JP" sz="2400" dirty="0">
                <a:highlight>
                  <a:srgbClr val="C0C0C0"/>
                </a:highlight>
              </a:rPr>
              <a:t>) </a:t>
            </a:r>
          </a:p>
          <a:p>
            <a:pPr marL="0" indent="0">
              <a:buNone/>
            </a:pPr>
            <a:r>
              <a:rPr lang="en" altLang="ja-JP" sz="2400" dirty="0"/>
              <a:t>    fun </a:t>
            </a:r>
            <a:r>
              <a:rPr lang="en" altLang="ja-JP" sz="2400" dirty="0" err="1"/>
              <a:t>x_coord</a:t>
            </a:r>
            <a:r>
              <a:rPr lang="en" altLang="ja-JP" sz="2400" dirty="0"/>
              <a:t> </a:t>
            </a:r>
            <a:r>
              <a:rPr lang="en" altLang="ja-JP" sz="2400" dirty="0">
                <a:highlight>
                  <a:srgbClr val="C0C0C0"/>
                </a:highlight>
              </a:rPr>
              <a:t>(C(</a:t>
            </a:r>
            <a:r>
              <a:rPr lang="en" altLang="ja-JP" sz="2400" dirty="0" err="1">
                <a:highlight>
                  <a:srgbClr val="C0C0C0"/>
                </a:highlight>
              </a:rPr>
              <a:t>x,y</a:t>
            </a:r>
            <a:r>
              <a:rPr lang="en" altLang="ja-JP" sz="2400" dirty="0">
                <a:highlight>
                  <a:srgbClr val="C0C0C0"/>
                </a:highlight>
              </a:rPr>
              <a:t>)) = x </a:t>
            </a:r>
          </a:p>
          <a:p>
            <a:pPr marL="0" indent="0">
              <a:buNone/>
            </a:pPr>
            <a:r>
              <a:rPr lang="en" altLang="ja-JP" sz="2400" dirty="0"/>
              <a:t>    fun </a:t>
            </a:r>
            <a:r>
              <a:rPr lang="en" altLang="ja-JP" sz="2400" dirty="0" err="1"/>
              <a:t>y_coord</a:t>
            </a:r>
            <a:r>
              <a:rPr lang="en" altLang="ja-JP" sz="2400" dirty="0"/>
              <a:t> </a:t>
            </a:r>
            <a:r>
              <a:rPr lang="en" altLang="ja-JP" sz="2400" dirty="0">
                <a:highlight>
                  <a:srgbClr val="C0C0C0"/>
                </a:highlight>
              </a:rPr>
              <a:t>(C(</a:t>
            </a:r>
            <a:r>
              <a:rPr lang="en" altLang="ja-JP" sz="2400" dirty="0" err="1">
                <a:highlight>
                  <a:srgbClr val="C0C0C0"/>
                </a:highlight>
              </a:rPr>
              <a:t>x,y</a:t>
            </a:r>
            <a:r>
              <a:rPr lang="en" altLang="ja-JP" sz="2400" dirty="0">
                <a:highlight>
                  <a:srgbClr val="C0C0C0"/>
                </a:highlight>
              </a:rPr>
              <a:t>)) = y </a:t>
            </a:r>
          </a:p>
          <a:p>
            <a:pPr marL="0" indent="0">
              <a:buNone/>
            </a:pPr>
            <a:r>
              <a:rPr lang="en" altLang="ja-JP" sz="2400" dirty="0"/>
              <a:t>    fun add </a:t>
            </a:r>
            <a:r>
              <a:rPr lang="en" altLang="ja-JP" sz="2400" dirty="0">
                <a:highlight>
                  <a:srgbClr val="C0C0C0"/>
                </a:highlight>
              </a:rPr>
              <a:t>(C(x1,y1), C(x2,y2)) = C(x1+x2, y1+y2) </a:t>
            </a:r>
          </a:p>
          <a:p>
            <a:pPr marL="0" indent="0">
              <a:buNone/>
            </a:pPr>
            <a:r>
              <a:rPr lang="en" altLang="ja-JP" sz="2400" dirty="0"/>
              <a:t>end</a:t>
            </a:r>
            <a:endParaRPr kumimoji="1" lang="ja-JP" altLang="en-US" sz="24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DC211C-FFFE-FAD5-BAFA-9690A88757A7}"/>
              </a:ext>
            </a:extLst>
          </p:cNvPr>
          <p:cNvSpPr txBox="1"/>
          <p:nvPr/>
        </p:nvSpPr>
        <p:spPr>
          <a:xfrm>
            <a:off x="656590" y="1340768"/>
            <a:ext cx="8030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 Standard ML program defining an abstract data type for complex numbers:</a:t>
            </a:r>
            <a:endParaRPr kumimoji="1" lang="ja-JP" altLang="en-US" sz="24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A83EFC-36A9-0756-9E64-0E3B19053690}"/>
              </a:ext>
            </a:extLst>
          </p:cNvPr>
          <p:cNvSpPr txBox="1"/>
          <p:nvPr/>
        </p:nvSpPr>
        <p:spPr>
          <a:xfrm>
            <a:off x="337902" y="6121697"/>
            <a:ext cx="8468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 program containing this definition is put on my lecture web page.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F949F59-76BC-2BE0-2836-8598781A700D}"/>
              </a:ext>
            </a:extLst>
          </p:cNvPr>
          <p:cNvSpPr txBox="1"/>
          <p:nvPr/>
        </p:nvSpPr>
        <p:spPr>
          <a:xfrm>
            <a:off x="556895" y="5135233"/>
            <a:ext cx="8030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We can change the definition of the four functions without affecting the programs using this type.</a:t>
            </a:r>
          </a:p>
        </p:txBody>
      </p:sp>
    </p:spTree>
    <p:extLst>
      <p:ext uri="{BB962C8B-B14F-4D97-AF65-F5344CB8AC3E}">
        <p14:creationId xmlns:p14="http://schemas.microsoft.com/office/powerpoint/2010/main" val="74484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F4D4B6-8EFD-2E9C-58ED-F4AE4D9E3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Abstract data types (cont.)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5AD83E-7E60-69E1-035F-7614D7A90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3200" dirty="0"/>
              <a:t>Comparison between abstract data types and modules</a:t>
            </a:r>
          </a:p>
          <a:p>
            <a:pPr lvl="1"/>
            <a:r>
              <a:rPr lang="en-US" altLang="ja-JP" dirty="0"/>
              <a:t>An abstract data type gives a type, while a module may group more than one data types (which may relate to each other).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56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kumimoji="1" lang="en-US" altLang="ja-JP" dirty="0"/>
              <a:t>Classes in C++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980728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Classes in C++</a:t>
            </a:r>
            <a:r>
              <a:rPr lang="ja-JP" altLang="en-US" sz="2800" dirty="0"/>
              <a:t> </a:t>
            </a:r>
            <a:r>
              <a:rPr lang="en-US" altLang="ja-JP" sz="2800" dirty="0"/>
              <a:t>are generalizations of records, which are called structures in C.</a:t>
            </a:r>
          </a:p>
          <a:p>
            <a:r>
              <a:rPr kumimoji="1" lang="en-US" altLang="ja-JP" sz="2800" dirty="0"/>
              <a:t>After declaring a class, we can use it as a type name, declare variables of the type, and generate an object of the type.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24108" y="3212976"/>
            <a:ext cx="3691908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 </a:t>
            </a:r>
            <a:r>
              <a:rPr kumimoji="1" lang="en-US" altLang="ja-JP" sz="2800" u="sng" dirty="0" err="1"/>
              <a:t>struct</a:t>
            </a:r>
            <a:r>
              <a:rPr kumimoji="1" lang="en-US" altLang="ja-JP" sz="2800" dirty="0"/>
              <a:t> Stack {</a:t>
            </a:r>
          </a:p>
          <a:p>
            <a:r>
              <a:rPr lang="en-US" altLang="ja-JP" sz="2800" dirty="0"/>
              <a:t> 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top;</a:t>
            </a:r>
          </a:p>
          <a:p>
            <a:r>
              <a:rPr kumimoji="1" lang="en-US" altLang="ja-JP" sz="2800" dirty="0"/>
              <a:t>      char elements [101];</a:t>
            </a:r>
          </a:p>
          <a:p>
            <a:r>
              <a:rPr lang="en-US" altLang="ja-JP" sz="2800" dirty="0"/>
              <a:t>      char pop();</a:t>
            </a:r>
          </a:p>
          <a:p>
            <a:r>
              <a:rPr kumimoji="1" lang="en-US" altLang="ja-JP" sz="2800" dirty="0"/>
              <a:t>      void push (char);</a:t>
            </a:r>
          </a:p>
          <a:p>
            <a:r>
              <a:rPr lang="en-US" altLang="ja-JP" sz="2800" dirty="0"/>
              <a:t>               Stack();</a:t>
            </a:r>
          </a:p>
          <a:p>
            <a:r>
              <a:rPr kumimoji="1" lang="en-US" altLang="ja-JP" sz="2800" dirty="0"/>
              <a:t>  };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2805" y="3265820"/>
            <a:ext cx="822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76056" y="2852936"/>
            <a:ext cx="3691908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 </a:t>
            </a:r>
            <a:r>
              <a:rPr kumimoji="1" lang="en-US" altLang="ja-JP" sz="2800" u="sng" dirty="0"/>
              <a:t>class</a:t>
            </a:r>
            <a:r>
              <a:rPr kumimoji="1" lang="en-US" altLang="ja-JP" sz="2800" dirty="0"/>
              <a:t> Stack {</a:t>
            </a:r>
          </a:p>
          <a:p>
            <a:r>
              <a:rPr lang="en-US" altLang="ja-JP" sz="2800" dirty="0"/>
              <a:t>  </a:t>
            </a:r>
            <a:r>
              <a:rPr lang="en-US" altLang="ja-JP" sz="2800" u="sng" dirty="0"/>
              <a:t>public:</a:t>
            </a:r>
            <a:endParaRPr kumimoji="1" lang="en-US" altLang="ja-JP" sz="2800" u="sng" dirty="0"/>
          </a:p>
          <a:p>
            <a:r>
              <a:rPr lang="en-US" altLang="ja-JP" sz="2800" dirty="0"/>
              <a:t> 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top;</a:t>
            </a:r>
          </a:p>
          <a:p>
            <a:r>
              <a:rPr kumimoji="1" lang="en-US" altLang="ja-JP" sz="2800" dirty="0"/>
              <a:t>      char elements [101];</a:t>
            </a:r>
          </a:p>
          <a:p>
            <a:r>
              <a:rPr lang="en-US" altLang="ja-JP" sz="2800" dirty="0"/>
              <a:t>      char pop();</a:t>
            </a:r>
          </a:p>
          <a:p>
            <a:r>
              <a:rPr kumimoji="1" lang="en-US" altLang="ja-JP" sz="2800" dirty="0"/>
              <a:t>      void push (char);</a:t>
            </a:r>
          </a:p>
          <a:p>
            <a:r>
              <a:rPr lang="en-US" altLang="ja-JP" sz="2800" dirty="0"/>
              <a:t>               Stack();</a:t>
            </a:r>
          </a:p>
          <a:p>
            <a:r>
              <a:rPr kumimoji="1" lang="en-US" altLang="ja-JP" sz="2800" dirty="0"/>
              <a:t>};</a:t>
            </a:r>
            <a:endParaRPr kumimoji="1"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683568" y="6396335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(Cf.) C++ is designed by porting classes in </a:t>
            </a:r>
            <a:r>
              <a:rPr lang="en-US" altLang="ja-JP" sz="2400" dirty="0" err="1"/>
              <a:t>Simula</a:t>
            </a:r>
            <a:r>
              <a:rPr lang="en-US" altLang="ja-JP" sz="2400" dirty="0"/>
              <a:t> 67 to C. 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Class declarations in C++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1628800"/>
            <a:ext cx="5623354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The declaration</a:t>
            </a:r>
          </a:p>
          <a:p>
            <a:r>
              <a:rPr lang="en-US" altLang="ja-JP" sz="2800" dirty="0"/>
              <a:t>    </a:t>
            </a:r>
            <a:r>
              <a:rPr lang="en-US" altLang="ja-JP" sz="2800" dirty="0" err="1"/>
              <a:t>struct</a:t>
            </a:r>
            <a:r>
              <a:rPr lang="en-US" altLang="ja-JP" sz="2800" dirty="0"/>
              <a:t> X { &lt;</a:t>
            </a:r>
            <a:r>
              <a:rPr lang="en-US" altLang="ja-JP" sz="2800" i="1" dirty="0"/>
              <a:t>declarations</a:t>
            </a:r>
            <a:r>
              <a:rPr lang="en-US" altLang="ja-JP" sz="2800" dirty="0"/>
              <a:t>&gt; };</a:t>
            </a:r>
          </a:p>
          <a:p>
            <a:r>
              <a:rPr lang="en-US" altLang="ja-JP" sz="2800" dirty="0"/>
              <a:t>is equivalent to the declaration</a:t>
            </a:r>
          </a:p>
          <a:p>
            <a:r>
              <a:rPr lang="en-US" altLang="ja-JP" sz="2800" dirty="0"/>
              <a:t>    class X { public : &lt;</a:t>
            </a:r>
            <a:r>
              <a:rPr lang="en-US" altLang="ja-JP" sz="2800" i="1" dirty="0"/>
              <a:t>declarations</a:t>
            </a:r>
            <a:r>
              <a:rPr lang="en-US" altLang="ja-JP" sz="2800" dirty="0"/>
              <a:t>&gt; }</a:t>
            </a:r>
          </a:p>
          <a:p>
            <a:r>
              <a:rPr lang="en-US" altLang="ja-JP" sz="2800" dirty="0"/>
              <a:t>and the declaration</a:t>
            </a:r>
            <a:endParaRPr kumimoji="1" lang="en-US" altLang="ja-JP" sz="2800" dirty="0"/>
          </a:p>
          <a:p>
            <a:r>
              <a:rPr lang="en-US" altLang="ja-JP" sz="2800" dirty="0"/>
              <a:t>    class X { &lt;</a:t>
            </a:r>
            <a:r>
              <a:rPr lang="en-US" altLang="ja-JP" sz="2800" i="1" dirty="0"/>
              <a:t>declarations</a:t>
            </a:r>
            <a:r>
              <a:rPr lang="en-US" altLang="ja-JP" sz="2800" dirty="0"/>
              <a:t>&gt; };</a:t>
            </a:r>
          </a:p>
          <a:p>
            <a:r>
              <a:rPr lang="en-US" altLang="ja-JP" sz="2800" dirty="0"/>
              <a:t>is equivalent to the declaration</a:t>
            </a:r>
            <a:endParaRPr kumimoji="1" lang="en-US" altLang="ja-JP" sz="2800" dirty="0"/>
          </a:p>
          <a:p>
            <a:r>
              <a:rPr lang="en-US" altLang="ja-JP" sz="2800" dirty="0"/>
              <a:t>    </a:t>
            </a:r>
            <a:r>
              <a:rPr lang="en-US" altLang="ja-JP" sz="2800" dirty="0" err="1"/>
              <a:t>struct</a:t>
            </a:r>
            <a:r>
              <a:rPr lang="en-US" altLang="ja-JP" sz="2800" dirty="0"/>
              <a:t> X { private : &lt;</a:t>
            </a:r>
            <a:r>
              <a:rPr lang="en-US" altLang="ja-JP" sz="2800" i="1" dirty="0"/>
              <a:t>declarations</a:t>
            </a:r>
            <a:r>
              <a:rPr lang="en-US" altLang="ja-JP" sz="2800" dirty="0"/>
              <a:t>&gt; };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 cmpd="sng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1777</Words>
  <Application>Microsoft Macintosh PowerPoint</Application>
  <PresentationFormat>画面に合わせる (4:3)</PresentationFormat>
  <Paragraphs>186</Paragraphs>
  <Slides>24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テーマ</vt:lpstr>
      <vt:lpstr>Foundations for programming languages  10: Object oriented languages</vt:lpstr>
      <vt:lpstr>Division of programs</vt:lpstr>
      <vt:lpstr>Modules</vt:lpstr>
      <vt:lpstr>Abstract data types</vt:lpstr>
      <vt:lpstr>Abstract data types (cont.)</vt:lpstr>
      <vt:lpstr>Abstract data types (cont.)</vt:lpstr>
      <vt:lpstr>Abstract data types (cont.)</vt:lpstr>
      <vt:lpstr>Classes in C++</vt:lpstr>
      <vt:lpstr>Class declarations in C++</vt:lpstr>
      <vt:lpstr>An example of class declaration</vt:lpstr>
      <vt:lpstr>Generation and deletion of objects</vt:lpstr>
      <vt:lpstr>C++ templates: an example</vt:lpstr>
      <vt:lpstr>Object-oriented languages</vt:lpstr>
      <vt:lpstr>Object-oriented languages</vt:lpstr>
      <vt:lpstr>Hierarchy of classes</vt:lpstr>
      <vt:lpstr>Inheritance</vt:lpstr>
      <vt:lpstr>Overloading</vt:lpstr>
      <vt:lpstr>Examples in C++</vt:lpstr>
      <vt:lpstr>Virtual functions</vt:lpstr>
      <vt:lpstr>Features of C++</vt:lpstr>
      <vt:lpstr>Summary of OO language</vt:lpstr>
      <vt:lpstr>Subtyping</vt:lpstr>
      <vt:lpstr>Note</vt:lpstr>
      <vt:lpstr>An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篠埜　功</cp:lastModifiedBy>
  <cp:revision>496</cp:revision>
  <dcterms:created xsi:type="dcterms:W3CDTF">2010-11-04T09:52:56Z</dcterms:created>
  <dcterms:modified xsi:type="dcterms:W3CDTF">2022-12-07T03:31:06Z</dcterms:modified>
</cp:coreProperties>
</file>