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3" r:id="rId17"/>
    <p:sldId id="274" r:id="rId18"/>
    <p:sldId id="275" r:id="rId19"/>
    <p:sldId id="276" r:id="rId20"/>
    <p:sldId id="277" r:id="rId21"/>
    <p:sldId id="278" r:id="rId22"/>
    <p:sldId id="281" r:id="rId23"/>
    <p:sldId id="282" r:id="rId24"/>
    <p:sldId id="283" r:id="rId2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32" autoAdjust="0"/>
    <p:restoredTop sz="94694"/>
  </p:normalViewPr>
  <p:slideViewPr>
    <p:cSldViewPr snapToGrid="0">
      <p:cViewPr varScale="1">
        <p:scale>
          <a:sx n="121" d="100"/>
          <a:sy n="121" d="100"/>
        </p:scale>
        <p:origin x="199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D0DAA-63F4-43D0-882A-891F9A495018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29AB60-EC55-4CBA-8BF9-263FFA6C8C8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2240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6C8F3D-D316-4F32-AE71-4C689743B955}" type="slidenum">
              <a:rPr lang="en-US" altLang="ja-JP" smtClean="0">
                <a:ea typeface="ＭＳ Ｐゴシック" charset="-128"/>
              </a:rPr>
              <a:pPr/>
              <a:t>2</a:t>
            </a:fld>
            <a:endParaRPr lang="en-US" altLang="ja-JP">
              <a:ea typeface="ＭＳ Ｐゴシック" charset="-128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9CEA02-B809-4308-98C5-3DDCEF9C44F6}" type="slidenum">
              <a:rPr lang="en-US" altLang="ja-JP" smtClean="0">
                <a:ea typeface="ＭＳ Ｐゴシック" charset="-128"/>
              </a:rPr>
              <a:pPr/>
              <a:t>11</a:t>
            </a:fld>
            <a:endParaRPr lang="en-US" altLang="ja-JP">
              <a:ea typeface="ＭＳ Ｐゴシック" charset="-128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C84D5D-9646-4D1E-8695-9B14129A1778}" type="slidenum">
              <a:rPr lang="en-US" altLang="ja-JP" smtClean="0">
                <a:ea typeface="ＭＳ Ｐゴシック" charset="-128"/>
              </a:rPr>
              <a:pPr/>
              <a:t>12</a:t>
            </a:fld>
            <a:endParaRPr lang="en-US" altLang="ja-JP">
              <a:ea typeface="ＭＳ Ｐゴシック" charset="-128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29C757-624B-47C3-9455-E03C5E4201BB}" type="slidenum">
              <a:rPr lang="en-US" altLang="ja-JP" smtClean="0">
                <a:ea typeface="ＭＳ Ｐゴシック" charset="-128"/>
              </a:rPr>
              <a:pPr/>
              <a:t>13</a:t>
            </a:fld>
            <a:endParaRPr lang="en-US" altLang="ja-JP">
              <a:ea typeface="ＭＳ Ｐゴシック" charset="-128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7D4C08-7C19-48B7-88EE-6C48DDDA3B84}" type="slidenum">
              <a:rPr lang="en-US" altLang="ja-JP" smtClean="0">
                <a:ea typeface="ＭＳ Ｐゴシック" charset="-128"/>
              </a:rPr>
              <a:pPr/>
              <a:t>14</a:t>
            </a:fld>
            <a:endParaRPr lang="en-US" altLang="ja-JP">
              <a:ea typeface="ＭＳ Ｐゴシック" charset="-128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59E60E-9DF3-49CF-91ED-B6CE4E484CF4}" type="slidenum">
              <a:rPr lang="en-US" altLang="ja-JP" smtClean="0">
                <a:ea typeface="ＭＳ Ｐゴシック" charset="-128"/>
              </a:rPr>
              <a:pPr/>
              <a:t>15</a:t>
            </a:fld>
            <a:endParaRPr lang="en-US" altLang="ja-JP">
              <a:ea typeface="ＭＳ Ｐゴシック" charset="-128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B03E70-EEC4-4A43-8849-1F5FC84053BC}" type="slidenum">
              <a:rPr lang="en-US" altLang="ja-JP" smtClean="0">
                <a:ea typeface="ＭＳ Ｐゴシック" charset="-128"/>
              </a:rPr>
              <a:pPr/>
              <a:t>16</a:t>
            </a:fld>
            <a:endParaRPr lang="en-US" altLang="ja-JP">
              <a:ea typeface="ＭＳ Ｐゴシック" charset="-128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43872D-86BB-499D-8148-F00CA873798D}" type="slidenum">
              <a:rPr lang="en-US" altLang="ja-JP" smtClean="0">
                <a:ea typeface="ＭＳ Ｐゴシック" charset="-128"/>
              </a:rPr>
              <a:pPr/>
              <a:t>17</a:t>
            </a:fld>
            <a:endParaRPr lang="en-US" altLang="ja-JP">
              <a:ea typeface="ＭＳ Ｐゴシック" charset="-128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F6E14D-A099-4D59-8C40-5FE3AF23C25E}" type="slidenum">
              <a:rPr lang="en-US" altLang="ja-JP" smtClean="0">
                <a:ea typeface="ＭＳ Ｐゴシック" charset="-128"/>
              </a:rPr>
              <a:pPr/>
              <a:t>18</a:t>
            </a:fld>
            <a:endParaRPr lang="en-US" altLang="ja-JP">
              <a:ea typeface="ＭＳ Ｐゴシック" charset="-128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96EBF3-D614-4E1A-9608-EE0A647F3549}" type="slidenum">
              <a:rPr lang="en-US" altLang="ja-JP" smtClean="0">
                <a:ea typeface="ＭＳ Ｐゴシック" charset="-128"/>
              </a:rPr>
              <a:pPr/>
              <a:t>19</a:t>
            </a:fld>
            <a:endParaRPr lang="en-US" altLang="ja-JP">
              <a:ea typeface="ＭＳ Ｐゴシック" charset="-128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127E2C-1162-49ED-B224-C62687AC29C2}" type="slidenum">
              <a:rPr lang="en-US" altLang="ja-JP" smtClean="0">
                <a:ea typeface="ＭＳ Ｐゴシック" charset="-128"/>
              </a:rPr>
              <a:pPr/>
              <a:t>20</a:t>
            </a:fld>
            <a:endParaRPr lang="en-US" altLang="ja-JP">
              <a:ea typeface="ＭＳ Ｐゴシック" charset="-128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F940BC-EA87-4AF8-B874-D6422B0A40BA}" type="slidenum">
              <a:rPr lang="en-US" altLang="ja-JP" smtClean="0">
                <a:ea typeface="ＭＳ Ｐゴシック" charset="-128"/>
              </a:rPr>
              <a:pPr/>
              <a:t>3</a:t>
            </a:fld>
            <a:endParaRPr lang="en-US" altLang="ja-JP">
              <a:ea typeface="ＭＳ Ｐゴシック" charset="-128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25DBAC-6177-4B21-AEEC-95A0182522F1}" type="slidenum">
              <a:rPr lang="en-US" altLang="ja-JP" smtClean="0">
                <a:ea typeface="ＭＳ Ｐゴシック" charset="-128"/>
              </a:rPr>
              <a:pPr/>
              <a:t>21</a:t>
            </a:fld>
            <a:endParaRPr lang="en-US" altLang="ja-JP">
              <a:ea typeface="ＭＳ Ｐゴシック" charset="-128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0352B6B-ABB7-4005-AD01-451F9331265A}" type="slidenum">
              <a:rPr lang="en-US" altLang="ja-JP" sz="1200"/>
              <a:pPr algn="r"/>
              <a:t>22</a:t>
            </a:fld>
            <a:endParaRPr lang="en-US" altLang="ja-JP" sz="120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AA27C84-A065-4E5A-B055-7273BAAF5FCE}" type="slidenum">
              <a:rPr lang="en-US" altLang="ja-JP" sz="1200"/>
              <a:pPr algn="r"/>
              <a:t>23</a:t>
            </a:fld>
            <a:endParaRPr lang="en-US" altLang="ja-JP" sz="120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AE8AC6F-54ED-4268-B99C-F9B84F3C1CDC}" type="slidenum">
              <a:rPr lang="en-US" altLang="ja-JP" sz="1200"/>
              <a:pPr algn="r"/>
              <a:t>24</a:t>
            </a:fld>
            <a:endParaRPr lang="en-US" altLang="ja-JP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F260B9-00DC-4491-B76E-C2E98E6DADDB}" type="slidenum">
              <a:rPr lang="en-US" altLang="ja-JP" smtClean="0">
                <a:ea typeface="ＭＳ Ｐゴシック" charset="-128"/>
              </a:rPr>
              <a:pPr/>
              <a:t>4</a:t>
            </a:fld>
            <a:endParaRPr lang="en-US" altLang="ja-JP">
              <a:ea typeface="ＭＳ Ｐゴシック" charset="-128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2A121A-9FA4-4DCB-87F3-5EDFB5E48F90}" type="slidenum">
              <a:rPr lang="en-US" altLang="ja-JP" smtClean="0">
                <a:ea typeface="ＭＳ Ｐゴシック" charset="-128"/>
              </a:rPr>
              <a:pPr/>
              <a:t>5</a:t>
            </a:fld>
            <a:endParaRPr lang="en-US" altLang="ja-JP">
              <a:ea typeface="ＭＳ Ｐゴシック" charset="-128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9AD0B9-5DE7-4028-B435-FE0DA71A29CA}" type="slidenum">
              <a:rPr lang="en-US" altLang="ja-JP" smtClean="0">
                <a:ea typeface="ＭＳ Ｐゴシック" charset="-128"/>
              </a:rPr>
              <a:pPr/>
              <a:t>6</a:t>
            </a:fld>
            <a:endParaRPr lang="en-US" altLang="ja-JP">
              <a:ea typeface="ＭＳ Ｐゴシック" charset="-128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F0F87B-898B-4A1F-A948-3E00037A0C2D}" type="slidenum">
              <a:rPr lang="en-US" altLang="ja-JP" smtClean="0">
                <a:ea typeface="ＭＳ Ｐゴシック" charset="-128"/>
              </a:rPr>
              <a:pPr/>
              <a:t>7</a:t>
            </a:fld>
            <a:endParaRPr lang="en-US" altLang="ja-JP">
              <a:ea typeface="ＭＳ Ｐゴシック" charset="-128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894A68-91A0-42F4-93BD-6644468D3CD5}" type="slidenum">
              <a:rPr lang="en-US" altLang="ja-JP" smtClean="0">
                <a:ea typeface="ＭＳ Ｐゴシック" charset="-128"/>
              </a:rPr>
              <a:pPr/>
              <a:t>8</a:t>
            </a:fld>
            <a:endParaRPr lang="en-US" altLang="ja-JP">
              <a:ea typeface="ＭＳ Ｐゴシック" charset="-128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46BD8C-1265-48A8-8D0E-969D3FF2D714}" type="slidenum">
              <a:rPr lang="en-US" altLang="ja-JP" smtClean="0">
                <a:ea typeface="ＭＳ Ｐゴシック" charset="-128"/>
              </a:rPr>
              <a:pPr/>
              <a:t>9</a:t>
            </a:fld>
            <a:endParaRPr lang="en-US" altLang="ja-JP">
              <a:ea typeface="ＭＳ Ｐゴシック" charset="-128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67FB83-36C7-4B85-AA3B-2631DCD77994}" type="slidenum">
              <a:rPr lang="en-US" altLang="ja-JP" smtClean="0">
                <a:ea typeface="ＭＳ Ｐゴシック" charset="-128"/>
              </a:rPr>
              <a:pPr/>
              <a:t>10</a:t>
            </a:fld>
            <a:endParaRPr lang="en-US" altLang="ja-JP">
              <a:ea typeface="ＭＳ Ｐゴシック" charset="-128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2021/9/29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42910" y="1490950"/>
            <a:ext cx="7772400" cy="2410528"/>
          </a:xfrm>
        </p:spPr>
        <p:txBody>
          <a:bodyPr>
            <a:normAutofit fontScale="90000"/>
          </a:bodyPr>
          <a:lstStyle/>
          <a:p>
            <a:r>
              <a:rPr lang="en-US" altLang="ja-JP"/>
              <a:t>Foundations for </a:t>
            </a:r>
            <a:br>
              <a:rPr lang="en-US" altLang="ja-JP"/>
            </a:br>
            <a:r>
              <a:rPr lang="en-US" altLang="ja-JP"/>
              <a:t>programming </a:t>
            </a:r>
            <a:r>
              <a:rPr lang="en-US" altLang="ja-JP" dirty="0"/>
              <a:t>languages </a:t>
            </a:r>
            <a:br>
              <a:rPr lang="en-US" altLang="ja-JP" dirty="0"/>
            </a:br>
            <a:r>
              <a:rPr lang="en-US" altLang="ja-JP" dirty="0"/>
              <a:t>5: An operational semantics of </a:t>
            </a:r>
            <a:br>
              <a:rPr lang="en-US" altLang="ja-JP" dirty="0"/>
            </a:br>
            <a:r>
              <a:rPr lang="en-US" altLang="ja-JP" dirty="0"/>
              <a:t>a small subset of C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/>
              <a:t>Department of </a:t>
            </a:r>
          </a:p>
          <a:p>
            <a:pPr algn="ctr"/>
            <a:r>
              <a:rPr lang="en-US" altLang="ja-JP" sz="3200" dirty="0"/>
              <a:t>Computer</a:t>
            </a:r>
            <a:r>
              <a:rPr kumimoji="1" lang="en-US" altLang="ja-JP" sz="3200" dirty="0"/>
              <a:t> Science and </a:t>
            </a:r>
            <a:r>
              <a:rPr lang="en-US" altLang="ja-JP" sz="3200" dirty="0"/>
              <a:t>Engineering</a:t>
            </a:r>
            <a:r>
              <a:rPr kumimoji="1" lang="en-US" altLang="ja-JP" sz="3200" dirty="0"/>
              <a:t> </a:t>
            </a:r>
            <a:endParaRPr kumimoji="1" lang="ja-JP" altLang="en-US" sz="3200" dirty="0"/>
          </a:p>
        </p:txBody>
      </p:sp>
      <p:sp>
        <p:nvSpPr>
          <p:cNvPr id="7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/>
              <a:t>Example 1</a:t>
            </a:r>
            <a:endParaRPr lang="ja-JP" altLang="en-US" dirty="0"/>
          </a:p>
        </p:txBody>
      </p:sp>
      <p:sp>
        <p:nvSpPr>
          <p:cNvPr id="23555" name="テキスト ボックス 5"/>
          <p:cNvSpPr txBox="1">
            <a:spLocks noChangeArrowheads="1"/>
          </p:cNvSpPr>
          <p:nvPr/>
        </p:nvSpPr>
        <p:spPr bwMode="auto">
          <a:xfrm>
            <a:off x="1000125" y="1643063"/>
            <a:ext cx="74295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b="0" dirty="0">
                <a:sym typeface="Symbol" pitchFamily="18" charset="2"/>
              </a:rPr>
              <a:t>Evaluate an arithmetic expression </a:t>
            </a:r>
            <a:r>
              <a:rPr lang="en-US" altLang="ja-JP" sz="2800" dirty="0"/>
              <a:t> ((10 + 20) * 4) under the state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ja-JP" altLang="en-US" sz="2800" b="0" baseline="-25000" dirty="0">
                <a:sym typeface="Symbol" pitchFamily="18" charset="2"/>
              </a:rPr>
              <a:t>  </a:t>
            </a:r>
            <a:r>
              <a:rPr lang="en-US" altLang="ja-JP" sz="2800" b="0" dirty="0">
                <a:sym typeface="Symbol" pitchFamily="18" charset="2"/>
              </a:rPr>
              <a:t>= { (X, 3), (Y, 20), (Z, 13) } .</a:t>
            </a:r>
          </a:p>
        </p:txBody>
      </p:sp>
      <p:sp>
        <p:nvSpPr>
          <p:cNvPr id="23556" name="テキスト ボックス 6"/>
          <p:cNvSpPr txBox="1">
            <a:spLocks noChangeArrowheads="1"/>
          </p:cNvSpPr>
          <p:nvPr/>
        </p:nvSpPr>
        <p:spPr bwMode="auto">
          <a:xfrm>
            <a:off x="2436796" y="4548854"/>
            <a:ext cx="45640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((10 + 20) * 4),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   120 </a:t>
            </a:r>
            <a:endParaRPr lang="ja-JP" altLang="en-US" sz="2800" b="0" dirty="0"/>
          </a:p>
        </p:txBody>
      </p:sp>
      <p:cxnSp>
        <p:nvCxnSpPr>
          <p:cNvPr id="23557" name="直線コネクタ 10"/>
          <p:cNvCxnSpPr>
            <a:cxnSpLocks noChangeShapeType="1"/>
          </p:cNvCxnSpPr>
          <p:nvPr/>
        </p:nvCxnSpPr>
        <p:spPr bwMode="auto">
          <a:xfrm>
            <a:off x="1571622" y="4498982"/>
            <a:ext cx="6643716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3558" name="テキスト ボックス 11"/>
          <p:cNvSpPr txBox="1">
            <a:spLocks noChangeArrowheads="1"/>
          </p:cNvSpPr>
          <p:nvPr/>
        </p:nvSpPr>
        <p:spPr bwMode="auto">
          <a:xfrm>
            <a:off x="1600173" y="3977350"/>
            <a:ext cx="355578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(10 + 20),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   30</a:t>
            </a:r>
            <a:endParaRPr lang="ja-JP" altLang="en-US" sz="2800" b="0" dirty="0"/>
          </a:p>
        </p:txBody>
      </p:sp>
      <p:sp>
        <p:nvSpPr>
          <p:cNvPr id="23559" name="正方形/長方形 13"/>
          <p:cNvSpPr>
            <a:spLocks noChangeArrowheads="1"/>
          </p:cNvSpPr>
          <p:nvPr/>
        </p:nvSpPr>
        <p:spPr bwMode="auto">
          <a:xfrm>
            <a:off x="5929296" y="3977350"/>
            <a:ext cx="230543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4,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   4  </a:t>
            </a:r>
            <a:endParaRPr lang="ja-JP" altLang="en-US" sz="2800" b="0" dirty="0"/>
          </a:p>
        </p:txBody>
      </p:sp>
      <p:cxnSp>
        <p:nvCxnSpPr>
          <p:cNvPr id="23560" name="直線コネクタ 14"/>
          <p:cNvCxnSpPr>
            <a:cxnSpLocks noChangeShapeType="1"/>
          </p:cNvCxnSpPr>
          <p:nvPr/>
        </p:nvCxnSpPr>
        <p:spPr bwMode="auto">
          <a:xfrm>
            <a:off x="763560" y="4000499"/>
            <a:ext cx="5094298" cy="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3561" name="テキスト ボックス 18"/>
          <p:cNvSpPr txBox="1">
            <a:spLocks noChangeArrowheads="1"/>
          </p:cNvSpPr>
          <p:nvPr/>
        </p:nvSpPr>
        <p:spPr bwMode="auto">
          <a:xfrm>
            <a:off x="714348" y="3500438"/>
            <a:ext cx="23439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10,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10</a:t>
            </a:r>
            <a:endParaRPr lang="ja-JP" altLang="en-US" sz="2800" b="0" dirty="0"/>
          </a:p>
        </p:txBody>
      </p:sp>
      <p:sp>
        <p:nvSpPr>
          <p:cNvPr id="23562" name="テキスト ボックス 19"/>
          <p:cNvSpPr txBox="1">
            <a:spLocks noChangeArrowheads="1"/>
          </p:cNvSpPr>
          <p:nvPr/>
        </p:nvSpPr>
        <p:spPr bwMode="auto">
          <a:xfrm>
            <a:off x="3320680" y="3477284"/>
            <a:ext cx="23439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20,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20</a:t>
            </a:r>
            <a:endParaRPr lang="ja-JP" altLang="en-US" sz="2800" b="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/>
              <a:t>Example 2</a:t>
            </a:r>
            <a:endParaRPr lang="ja-JP" altLang="en-US" dirty="0"/>
          </a:p>
        </p:txBody>
      </p:sp>
      <p:sp>
        <p:nvSpPr>
          <p:cNvPr id="24579" name="テキスト ボックス 5"/>
          <p:cNvSpPr txBox="1">
            <a:spLocks noChangeArrowheads="1"/>
          </p:cNvSpPr>
          <p:nvPr/>
        </p:nvSpPr>
        <p:spPr bwMode="auto">
          <a:xfrm>
            <a:off x="1000125" y="1643063"/>
            <a:ext cx="71437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b="0" dirty="0">
                <a:sym typeface="Symbol" pitchFamily="18" charset="2"/>
              </a:rPr>
              <a:t>Evaluate an arithmetic expression </a:t>
            </a:r>
            <a:r>
              <a:rPr lang="en-US" altLang="ja-JP" sz="2800" dirty="0"/>
              <a:t>(5 * (X + 1)) under the state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ja-JP" altLang="en-US" sz="2800" b="0" baseline="-25000" dirty="0">
                <a:sym typeface="Symbol" pitchFamily="18" charset="2"/>
              </a:rPr>
              <a:t>  </a:t>
            </a:r>
            <a:r>
              <a:rPr lang="en-US" altLang="ja-JP" sz="2800" b="0" dirty="0">
                <a:sym typeface="Symbol" pitchFamily="18" charset="2"/>
              </a:rPr>
              <a:t>= { (X, 3), (Y, 20), (Z, 13) } .</a:t>
            </a:r>
          </a:p>
        </p:txBody>
      </p:sp>
      <p:sp>
        <p:nvSpPr>
          <p:cNvPr id="24580" name="テキスト ボックス 6"/>
          <p:cNvSpPr txBox="1">
            <a:spLocks noChangeArrowheads="1"/>
          </p:cNvSpPr>
          <p:nvPr/>
        </p:nvSpPr>
        <p:spPr bwMode="auto">
          <a:xfrm>
            <a:off x="2199719" y="4405978"/>
            <a:ext cx="389722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(5 * (X + 1)),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   20 </a:t>
            </a:r>
            <a:endParaRPr lang="ja-JP" altLang="en-US" sz="2800" b="0" dirty="0"/>
          </a:p>
        </p:txBody>
      </p:sp>
      <p:cxnSp>
        <p:nvCxnSpPr>
          <p:cNvPr id="24581" name="直線コネクタ 10"/>
          <p:cNvCxnSpPr>
            <a:cxnSpLocks noChangeShapeType="1"/>
          </p:cNvCxnSpPr>
          <p:nvPr/>
        </p:nvCxnSpPr>
        <p:spPr bwMode="auto">
          <a:xfrm>
            <a:off x="1071538" y="4356107"/>
            <a:ext cx="6143668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4582" name="テキスト ボックス 11"/>
          <p:cNvSpPr txBox="1">
            <a:spLocks noChangeArrowheads="1"/>
          </p:cNvSpPr>
          <p:nvPr/>
        </p:nvSpPr>
        <p:spPr bwMode="auto">
          <a:xfrm>
            <a:off x="1214414" y="3857628"/>
            <a:ext cx="214193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5,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   5</a:t>
            </a:r>
            <a:endParaRPr lang="ja-JP" altLang="en-US" sz="2800" b="0" dirty="0"/>
          </a:p>
        </p:txBody>
      </p:sp>
      <p:cxnSp>
        <p:nvCxnSpPr>
          <p:cNvPr id="24583" name="直線コネクタ 14"/>
          <p:cNvCxnSpPr>
            <a:cxnSpLocks noChangeShapeType="1"/>
          </p:cNvCxnSpPr>
          <p:nvPr/>
        </p:nvCxnSpPr>
        <p:spPr bwMode="auto">
          <a:xfrm>
            <a:off x="3428998" y="3857628"/>
            <a:ext cx="428627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4584" name="テキスト ボックス 18"/>
          <p:cNvSpPr txBox="1">
            <a:spLocks noChangeArrowheads="1"/>
          </p:cNvSpPr>
          <p:nvPr/>
        </p:nvSpPr>
        <p:spPr bwMode="auto">
          <a:xfrm>
            <a:off x="3379786" y="3357562"/>
            <a:ext cx="198163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X,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3</a:t>
            </a:r>
            <a:endParaRPr lang="ja-JP" altLang="en-US" sz="2800" b="0" dirty="0"/>
          </a:p>
        </p:txBody>
      </p:sp>
      <p:sp>
        <p:nvSpPr>
          <p:cNvPr id="24585" name="テキスト ボックス 19"/>
          <p:cNvSpPr txBox="1">
            <a:spLocks noChangeArrowheads="1"/>
          </p:cNvSpPr>
          <p:nvPr/>
        </p:nvSpPr>
        <p:spPr bwMode="auto">
          <a:xfrm>
            <a:off x="5572123" y="3334408"/>
            <a:ext cx="19784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1,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1</a:t>
            </a:r>
            <a:endParaRPr lang="ja-JP" altLang="en-US" sz="2800" b="0" dirty="0"/>
          </a:p>
        </p:txBody>
      </p:sp>
      <p:sp>
        <p:nvSpPr>
          <p:cNvPr id="24586" name="テキスト ボックス 12"/>
          <p:cNvSpPr txBox="1">
            <a:spLocks noChangeArrowheads="1"/>
          </p:cNvSpPr>
          <p:nvPr/>
        </p:nvSpPr>
        <p:spPr bwMode="auto">
          <a:xfrm>
            <a:off x="4143372" y="3834474"/>
            <a:ext cx="28889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(X + 1),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   4</a:t>
            </a:r>
            <a:endParaRPr lang="ja-JP" altLang="en-US" sz="2800" b="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/>
              <a:t>Exercise 1</a:t>
            </a:r>
            <a:endParaRPr lang="ja-JP" altLang="en-US" dirty="0"/>
          </a:p>
        </p:txBody>
      </p:sp>
      <p:sp>
        <p:nvSpPr>
          <p:cNvPr id="25603" name="テキスト ボックス 5"/>
          <p:cNvSpPr txBox="1">
            <a:spLocks noChangeArrowheads="1"/>
          </p:cNvSpPr>
          <p:nvPr/>
        </p:nvSpPr>
        <p:spPr bwMode="auto">
          <a:xfrm>
            <a:off x="768239" y="1801259"/>
            <a:ext cx="753458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>
                <a:sym typeface="Symbol" pitchFamily="18" charset="2"/>
              </a:rPr>
              <a:t>Evaluate an arithmetic expression </a:t>
            </a:r>
          </a:p>
          <a:p>
            <a:r>
              <a:rPr lang="en-US" altLang="ja-JP" sz="2800" dirty="0">
                <a:sym typeface="Symbol" pitchFamily="18" charset="2"/>
              </a:rPr>
              <a:t>    </a:t>
            </a:r>
            <a:r>
              <a:rPr lang="en-US" altLang="ja-JP" sz="2800" dirty="0"/>
              <a:t>((4 + Y) * (5 + Z)) </a:t>
            </a:r>
          </a:p>
          <a:p>
            <a:r>
              <a:rPr lang="en-US" altLang="ja-JP" sz="2800" dirty="0"/>
              <a:t>in the state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ja-JP" altLang="en-US" sz="2800" b="0" baseline="-25000" dirty="0">
                <a:sym typeface="Symbol" pitchFamily="18" charset="2"/>
              </a:rPr>
              <a:t>  </a:t>
            </a:r>
            <a:r>
              <a:rPr lang="en-US" altLang="ja-JP" sz="2800" b="0" dirty="0">
                <a:sym typeface="Symbol" pitchFamily="18" charset="2"/>
              </a:rPr>
              <a:t>= { (X, 3), (Y, 20), (Z, 13) } 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Statements</a:t>
            </a:r>
            <a:endParaRPr lang="ja-JP" altLang="en-US" dirty="0"/>
          </a:p>
        </p:txBody>
      </p:sp>
      <p:sp>
        <p:nvSpPr>
          <p:cNvPr id="27651" name="コンテンツ プレースホルダ 13"/>
          <p:cNvSpPr>
            <a:spLocks noGrp="1"/>
          </p:cNvSpPr>
          <p:nvPr>
            <p:ph idx="1"/>
          </p:nvPr>
        </p:nvSpPr>
        <p:spPr>
          <a:xfrm>
            <a:off x="391417" y="1462996"/>
            <a:ext cx="8631738" cy="2498509"/>
          </a:xfrm>
        </p:spPr>
        <p:txBody>
          <a:bodyPr>
            <a:noAutofit/>
          </a:bodyPr>
          <a:lstStyle/>
          <a:p>
            <a:r>
              <a:rPr lang="en-US" altLang="ja-JP" sz="2800" dirty="0"/>
              <a:t>We have given semantics to the arithmetic expressions.</a:t>
            </a:r>
          </a:p>
          <a:p>
            <a:r>
              <a:rPr lang="en-US" altLang="ja-JP" sz="2800" dirty="0"/>
              <a:t>We get values by executing (evaluating) expressions. (In the full set of C, evaluating an expression may change the state.)</a:t>
            </a:r>
          </a:p>
          <a:p>
            <a:r>
              <a:rPr lang="en-US" altLang="ja-JP" sz="2800" dirty="0"/>
              <a:t>Executing a statement changes the state. </a:t>
            </a:r>
          </a:p>
        </p:txBody>
      </p:sp>
      <p:sp>
        <p:nvSpPr>
          <p:cNvPr id="27652" name="テキスト ボックス 3"/>
          <p:cNvSpPr txBox="1">
            <a:spLocks noChangeArrowheads="1"/>
          </p:cNvSpPr>
          <p:nvPr/>
        </p:nvSpPr>
        <p:spPr bwMode="auto">
          <a:xfrm>
            <a:off x="619593" y="4175329"/>
            <a:ext cx="8143906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/>
              <a:t>(ex.) X</a:t>
            </a:r>
            <a:r>
              <a:rPr lang="ja-JP" altLang="en-US" sz="2800" b="0" dirty="0"/>
              <a:t> </a:t>
            </a:r>
            <a:r>
              <a:rPr lang="en-US" altLang="ja-JP" sz="2800" b="0" dirty="0"/>
              <a:t>= 2;</a:t>
            </a:r>
          </a:p>
          <a:p>
            <a:r>
              <a:rPr lang="en-US" altLang="ja-JP" sz="2800" b="0" dirty="0"/>
              <a:t>By executing this statement, the value of X is changed (if the </a:t>
            </a:r>
            <a:r>
              <a:rPr lang="en-US" altLang="ja-JP" sz="2800" dirty="0"/>
              <a:t>original value is not 2.) Let the state before executing the statement be </a:t>
            </a:r>
            <a:r>
              <a:rPr lang="en-US" altLang="ja-JP" sz="2800" b="0" dirty="0">
                <a:sym typeface="Symbol" pitchFamily="18" charset="2"/>
              </a:rPr>
              <a:t> . </a:t>
            </a:r>
            <a:r>
              <a:rPr lang="en-US" altLang="ja-JP" sz="2800" dirty="0">
                <a:sym typeface="Symbol" pitchFamily="18" charset="2"/>
              </a:rPr>
              <a:t>After executing the statement, the value of X in the state is changed to 2. </a:t>
            </a:r>
            <a:endParaRPr lang="en-US" altLang="ja-JP" sz="2800" b="0" dirty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タイトル 1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/>
          <a:lstStyle/>
          <a:p>
            <a:r>
              <a:rPr lang="en-US" altLang="ja-JP" dirty="0"/>
              <a:t>Notation concerning states</a:t>
            </a:r>
            <a:endParaRPr lang="ja-JP" altLang="en-US" dirty="0"/>
          </a:p>
        </p:txBody>
      </p:sp>
      <p:sp>
        <p:nvSpPr>
          <p:cNvPr id="28675" name="コンテンツ プレースホルダ 13"/>
          <p:cNvSpPr>
            <a:spLocks noGrp="1"/>
          </p:cNvSpPr>
          <p:nvPr>
            <p:ph idx="1"/>
          </p:nvPr>
        </p:nvSpPr>
        <p:spPr>
          <a:xfrm>
            <a:off x="642910" y="1257292"/>
            <a:ext cx="7772400" cy="957262"/>
          </a:xfrm>
        </p:spPr>
        <p:txBody>
          <a:bodyPr>
            <a:normAutofit/>
          </a:bodyPr>
          <a:lstStyle/>
          <a:p>
            <a:r>
              <a:rPr lang="en-US" altLang="ja-JP" sz="2800" dirty="0"/>
              <a:t>We write </a:t>
            </a:r>
            <a:r>
              <a:rPr lang="ja-JP" altLang="en-US" sz="2800" i="1" dirty="0">
                <a:sym typeface="Symbol" pitchFamily="18" charset="2"/>
              </a:rPr>
              <a:t>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[ </a:t>
            </a:r>
            <a:r>
              <a:rPr lang="en-US" altLang="ja-JP" sz="2800" i="1" dirty="0">
                <a:sym typeface="Symbol" pitchFamily="18" charset="2"/>
              </a:rPr>
              <a:t>m</a:t>
            </a:r>
            <a:r>
              <a:rPr lang="en-US" altLang="ja-JP" sz="2800" dirty="0">
                <a:sym typeface="Symbol" pitchFamily="18" charset="2"/>
              </a:rPr>
              <a:t> / </a:t>
            </a:r>
            <a:r>
              <a:rPr lang="en-US" altLang="ja-JP" sz="2800" i="1" dirty="0">
                <a:sym typeface="Symbol" pitchFamily="18" charset="2"/>
              </a:rPr>
              <a:t>x</a:t>
            </a:r>
            <a:r>
              <a:rPr lang="en-US" altLang="ja-JP" sz="2800" dirty="0">
                <a:sym typeface="Symbol" pitchFamily="18" charset="2"/>
              </a:rPr>
              <a:t> ] for the state after assigning an integer </a:t>
            </a:r>
            <a:r>
              <a:rPr lang="en-US" altLang="ja-JP" sz="2800" i="1" dirty="0">
                <a:sym typeface="Symbol" pitchFamily="18" charset="2"/>
              </a:rPr>
              <a:t>m </a:t>
            </a:r>
            <a:r>
              <a:rPr lang="en-US" altLang="ja-JP" sz="2800" dirty="0">
                <a:sym typeface="Symbol" pitchFamily="18" charset="2"/>
              </a:rPr>
              <a:t>to a variable </a:t>
            </a:r>
            <a:r>
              <a:rPr lang="en-US" altLang="ja-JP" sz="2800" i="1" dirty="0">
                <a:sym typeface="Symbol" pitchFamily="18" charset="2"/>
              </a:rPr>
              <a:t>x </a:t>
            </a:r>
            <a:r>
              <a:rPr lang="en-US" altLang="ja-JP" sz="2800" dirty="0">
                <a:sym typeface="Symbol" pitchFamily="18" charset="2"/>
              </a:rPr>
              <a:t>in the state </a:t>
            </a:r>
            <a:r>
              <a:rPr lang="ja-JP" altLang="en-US" sz="2800" i="1" dirty="0">
                <a:sym typeface="Symbol" pitchFamily="18" charset="2"/>
              </a:rPr>
              <a:t></a:t>
            </a:r>
            <a:r>
              <a:rPr lang="en-US" altLang="ja-JP" sz="2800" i="1" dirty="0">
                <a:sym typeface="Symbol" pitchFamily="18" charset="2"/>
              </a:rPr>
              <a:t>.</a:t>
            </a:r>
            <a:r>
              <a:rPr lang="ja-JP" altLang="en-US" sz="2800" b="1" i="1" dirty="0">
                <a:sym typeface="Symbol" pitchFamily="18" charset="2"/>
              </a:rPr>
              <a:t> </a:t>
            </a:r>
            <a:endParaRPr lang="en-US" altLang="ja-JP" sz="2800" dirty="0"/>
          </a:p>
        </p:txBody>
      </p:sp>
      <p:sp>
        <p:nvSpPr>
          <p:cNvPr id="28676" name="テキスト ボックス 3"/>
          <p:cNvSpPr txBox="1">
            <a:spLocks noChangeArrowheads="1"/>
          </p:cNvSpPr>
          <p:nvPr/>
        </p:nvSpPr>
        <p:spPr bwMode="auto">
          <a:xfrm>
            <a:off x="683568" y="3501008"/>
            <a:ext cx="777686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/>
              <a:t>(ex.) X</a:t>
            </a:r>
            <a:r>
              <a:rPr lang="ja-JP" altLang="en-US" sz="2800" b="0" dirty="0"/>
              <a:t> </a:t>
            </a:r>
            <a:r>
              <a:rPr lang="en-US" altLang="ja-JP" sz="2800" b="0" dirty="0"/>
              <a:t>= 2;</a:t>
            </a:r>
          </a:p>
          <a:p>
            <a:r>
              <a:rPr lang="en-US" altLang="ja-JP" sz="2800" dirty="0">
                <a:sym typeface="Symbol" pitchFamily="18" charset="2"/>
              </a:rPr>
              <a:t>By executing the statement in the state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, the state becomes</a:t>
            </a:r>
            <a:r>
              <a:rPr lang="en-US" altLang="ja-JP" sz="2800" b="0" i="1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[ 2 / X ].</a:t>
            </a:r>
            <a:endParaRPr lang="ja-JP" altLang="en-US" sz="2800" b="0" dirty="0"/>
          </a:p>
        </p:txBody>
      </p:sp>
      <p:sp>
        <p:nvSpPr>
          <p:cNvPr id="28677" name="正方形/長方形 4"/>
          <p:cNvSpPr>
            <a:spLocks noChangeArrowheads="1"/>
          </p:cNvSpPr>
          <p:nvPr/>
        </p:nvSpPr>
        <p:spPr bwMode="auto">
          <a:xfrm>
            <a:off x="683569" y="5229200"/>
            <a:ext cx="770485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/>
              <a:t>(ex.) X</a:t>
            </a:r>
            <a:r>
              <a:rPr lang="ja-JP" altLang="en-US" sz="2800" b="0" dirty="0"/>
              <a:t> </a:t>
            </a:r>
            <a:r>
              <a:rPr lang="en-US" altLang="ja-JP" sz="2800" b="0" dirty="0"/>
              <a:t>= (X + 2);</a:t>
            </a:r>
          </a:p>
          <a:p>
            <a:r>
              <a:rPr lang="en-US" altLang="ja-JP" sz="2800" dirty="0">
                <a:sym typeface="Symbol" pitchFamily="18" charset="2"/>
              </a:rPr>
              <a:t>By executing the statement in the state </a:t>
            </a:r>
            <a:r>
              <a:rPr lang="en-US" altLang="ja-JP" sz="2800" i="1" dirty="0">
                <a:sym typeface="Symbol" pitchFamily="18" charset="2"/>
              </a:rPr>
              <a:t></a:t>
            </a:r>
            <a:r>
              <a:rPr lang="en-US" altLang="ja-JP" sz="2800" dirty="0">
                <a:sym typeface="Symbol" pitchFamily="18" charset="2"/>
              </a:rPr>
              <a:t>, the state becomes</a:t>
            </a:r>
            <a:r>
              <a:rPr lang="en-US" altLang="ja-JP" sz="2800" i="1" dirty="0">
                <a:sym typeface="Symbol" pitchFamily="18" charset="2"/>
              </a:rPr>
              <a:t> 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[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(X) + 2 / X ].</a:t>
            </a:r>
            <a:endParaRPr lang="ja-JP" altLang="en-US" sz="2800" b="0" dirty="0"/>
          </a:p>
        </p:txBody>
      </p:sp>
      <p:sp>
        <p:nvSpPr>
          <p:cNvPr id="28678" name="正方形/長方形 6"/>
          <p:cNvSpPr>
            <a:spLocks noChangeArrowheads="1"/>
          </p:cNvSpPr>
          <p:nvPr/>
        </p:nvSpPr>
        <p:spPr bwMode="auto">
          <a:xfrm>
            <a:off x="4643438" y="2332017"/>
            <a:ext cx="250033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>
                <a:sym typeface="Symbol" pitchFamily="18" charset="2"/>
              </a:rPr>
              <a:t>   </a:t>
            </a:r>
            <a:r>
              <a:rPr lang="ja-JP" altLang="en-US" sz="2800" b="0" dirty="0">
                <a:sym typeface="Symbol" pitchFamily="18" charset="2"/>
              </a:rPr>
              <a:t>  </a:t>
            </a:r>
            <a:r>
              <a:rPr lang="en-US" altLang="ja-JP" sz="2800" b="0" dirty="0">
                <a:sym typeface="Symbol" pitchFamily="18" charset="2"/>
              </a:rPr>
              <a:t>     if 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 =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,</a:t>
            </a:r>
          </a:p>
          <a:p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(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)  </a:t>
            </a:r>
            <a:r>
              <a:rPr lang="ja-JP" altLang="en-US" sz="2800" dirty="0">
                <a:sym typeface="Symbol" pitchFamily="18" charset="2"/>
              </a:rPr>
              <a:t>  </a:t>
            </a:r>
            <a:r>
              <a:rPr lang="en-US" altLang="ja-JP" sz="2800" b="0" dirty="0">
                <a:sym typeface="Symbol" pitchFamily="18" charset="2"/>
              </a:rPr>
              <a:t> if </a:t>
            </a:r>
            <a:r>
              <a:rPr lang="en-US" altLang="ja-JP" sz="2800" b="0" i="1" dirty="0">
                <a:sym typeface="Symbol" pitchFamily="18" charset="2"/>
              </a:rPr>
              <a:t>y</a:t>
            </a:r>
            <a:r>
              <a:rPr lang="en-US" altLang="ja-JP" sz="2800" b="0" dirty="0">
                <a:sym typeface="Symbol" pitchFamily="18" charset="2"/>
              </a:rPr>
              <a:t> 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                                     </a:t>
            </a:r>
            <a:endParaRPr lang="ja-JP" altLang="en-US" sz="2800" b="0" dirty="0"/>
          </a:p>
        </p:txBody>
      </p:sp>
      <p:sp>
        <p:nvSpPr>
          <p:cNvPr id="28679" name="左中かっこ 7"/>
          <p:cNvSpPr>
            <a:spLocks/>
          </p:cNvSpPr>
          <p:nvPr/>
        </p:nvSpPr>
        <p:spPr bwMode="auto">
          <a:xfrm>
            <a:off x="4376504" y="2557167"/>
            <a:ext cx="242887" cy="642937"/>
          </a:xfrm>
          <a:prstGeom prst="leftBrace">
            <a:avLst>
              <a:gd name="adj1" fmla="val 8333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2800" b="0" dirty="0"/>
          </a:p>
        </p:txBody>
      </p:sp>
      <p:sp>
        <p:nvSpPr>
          <p:cNvPr id="8" name="正方形/長方形 7"/>
          <p:cNvSpPr/>
          <p:nvPr/>
        </p:nvSpPr>
        <p:spPr>
          <a:xfrm>
            <a:off x="1645084" y="2571744"/>
            <a:ext cx="27126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>
                <a:sym typeface="Symbol" pitchFamily="18" charset="2"/>
              </a:rPr>
              <a:t>(</a:t>
            </a:r>
            <a:r>
              <a:rPr lang="ja-JP" altLang="en-US" sz="2800" i="1" dirty="0">
                <a:sym typeface="Symbol" pitchFamily="18" charset="2"/>
              </a:rPr>
              <a:t>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[ </a:t>
            </a:r>
            <a:r>
              <a:rPr lang="en-US" altLang="ja-JP" sz="2800" i="1" dirty="0">
                <a:sym typeface="Symbol" pitchFamily="18" charset="2"/>
              </a:rPr>
              <a:t>m</a:t>
            </a:r>
            <a:r>
              <a:rPr lang="en-US" altLang="ja-JP" sz="2800" dirty="0">
                <a:sym typeface="Symbol" pitchFamily="18" charset="2"/>
              </a:rPr>
              <a:t> / </a:t>
            </a:r>
            <a:r>
              <a:rPr lang="en-US" altLang="ja-JP" sz="2800" i="1" dirty="0">
                <a:sym typeface="Symbol" pitchFamily="18" charset="2"/>
              </a:rPr>
              <a:t>x</a:t>
            </a:r>
            <a:r>
              <a:rPr lang="en-US" altLang="ja-JP" sz="2800" dirty="0">
                <a:sym typeface="Symbol" pitchFamily="18" charset="2"/>
              </a:rPr>
              <a:t> ]) (</a:t>
            </a:r>
            <a:r>
              <a:rPr lang="en-US" altLang="ja-JP" sz="2800" i="1" dirty="0">
                <a:sym typeface="Symbol" pitchFamily="18" charset="2"/>
              </a:rPr>
              <a:t>y</a:t>
            </a:r>
            <a:r>
              <a:rPr lang="en-US" altLang="ja-JP" sz="2800" dirty="0">
                <a:sym typeface="Symbol" pitchFamily="18" charset="2"/>
              </a:rPr>
              <a:t>)  = </a:t>
            </a:r>
            <a:endParaRPr lang="ja-JP" altLang="en-US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Exercise 2</a:t>
            </a:r>
            <a:endParaRPr lang="ja-JP" altLang="en-US" dirty="0"/>
          </a:p>
        </p:txBody>
      </p:sp>
      <p:sp>
        <p:nvSpPr>
          <p:cNvPr id="29699" name="コンテンツ プレースホルダ 13"/>
          <p:cNvSpPr>
            <a:spLocks noGrp="1"/>
          </p:cNvSpPr>
          <p:nvPr>
            <p:ph idx="1"/>
          </p:nvPr>
        </p:nvSpPr>
        <p:spPr>
          <a:xfrm>
            <a:off x="705574" y="1733441"/>
            <a:ext cx="7872109" cy="2512381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ja-JP" sz="2800" dirty="0"/>
              <a:t>Let</a:t>
            </a:r>
            <a:r>
              <a:rPr lang="ja-JP" altLang="en-US" sz="2800" dirty="0"/>
              <a:t> </a:t>
            </a:r>
            <a:r>
              <a:rPr lang="ja-JP" altLang="en-US" sz="2800" i="1" dirty="0">
                <a:sym typeface="Symbol" pitchFamily="18" charset="2"/>
              </a:rPr>
              <a:t>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= { (X, 10), (Y, 20), (Z, 30) }.</a:t>
            </a:r>
          </a:p>
          <a:p>
            <a:pPr marL="0">
              <a:buFontTx/>
              <a:buNone/>
            </a:pPr>
            <a:r>
              <a:rPr lang="en-US" altLang="ja-JP" sz="2800" dirty="0">
                <a:sym typeface="Symbol" pitchFamily="18" charset="2"/>
              </a:rPr>
              <a:t>Write down all the elements of </a:t>
            </a:r>
            <a:r>
              <a:rPr lang="ja-JP" altLang="en-US" sz="2800" i="1" dirty="0">
                <a:sym typeface="Symbol" pitchFamily="18" charset="2"/>
              </a:rPr>
              <a:t>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[ 40 / X ] in the set notation. </a:t>
            </a:r>
            <a:endParaRPr lang="en-US" altLang="ja-JP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/>
              <a:t>Syntax of statements</a:t>
            </a:r>
            <a:endParaRPr lang="ja-JP" altLang="en-US" dirty="0"/>
          </a:p>
        </p:txBody>
      </p:sp>
      <p:sp>
        <p:nvSpPr>
          <p:cNvPr id="31747" name="テキスト ボックス 5"/>
          <p:cNvSpPr txBox="1">
            <a:spLocks noChangeArrowheads="1"/>
          </p:cNvSpPr>
          <p:nvPr/>
        </p:nvSpPr>
        <p:spPr bwMode="auto">
          <a:xfrm>
            <a:off x="857224" y="1643051"/>
            <a:ext cx="760320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/>
              <a:t>We use the statements defined below. </a:t>
            </a:r>
          </a:p>
          <a:p>
            <a:r>
              <a:rPr lang="en-US" altLang="ja-JP" sz="2800" b="0" dirty="0"/>
              <a:t>     &lt;</a:t>
            </a:r>
            <a:r>
              <a:rPr lang="en-US" altLang="ja-JP" sz="2800" dirty="0"/>
              <a:t>s</a:t>
            </a:r>
            <a:r>
              <a:rPr lang="en-US" altLang="ja-JP" sz="2800" b="0" dirty="0"/>
              <a:t>&gt; :: = &lt;</a:t>
            </a:r>
            <a:r>
              <a:rPr lang="en-US" altLang="ja-JP" sz="2800" b="0" dirty="0" err="1"/>
              <a:t>var</a:t>
            </a:r>
            <a:r>
              <a:rPr lang="en-US" altLang="ja-JP" sz="2800" b="0" dirty="0"/>
              <a:t>&gt;</a:t>
            </a:r>
            <a:r>
              <a:rPr lang="ja-JP" altLang="en-US" sz="2800" b="0" dirty="0"/>
              <a:t> </a:t>
            </a:r>
            <a:r>
              <a:rPr lang="en-US" altLang="ja-JP" sz="2800" b="0" dirty="0"/>
              <a:t>= &lt;e&gt; ;</a:t>
            </a:r>
          </a:p>
          <a:p>
            <a:r>
              <a:rPr lang="en-US" altLang="ja-JP" sz="2800" b="0" dirty="0"/>
              <a:t>                |   &lt;s&gt; &lt;s</a:t>
            </a:r>
            <a:r>
              <a:rPr lang="en-US" altLang="ja-JP" sz="2800" dirty="0"/>
              <a:t>&gt;</a:t>
            </a:r>
          </a:p>
          <a:p>
            <a:r>
              <a:rPr lang="en-US" altLang="ja-JP" sz="2800" dirty="0"/>
              <a:t>                |  </a:t>
            </a:r>
            <a:r>
              <a:rPr lang="ja-JP" altLang="en-US" sz="2800" dirty="0"/>
              <a:t> </a:t>
            </a:r>
            <a:r>
              <a:rPr lang="en-US" altLang="ja-JP" sz="2800" dirty="0"/>
              <a:t>while (&lt;e&gt;) { &lt;s&gt; }</a:t>
            </a:r>
            <a:endParaRPr lang="en-US" altLang="ja-JP" sz="2800" b="0" dirty="0"/>
          </a:p>
          <a:p>
            <a:r>
              <a:rPr lang="en-US" altLang="ja-JP" sz="2800" dirty="0"/>
              <a:t>We use meta variables </a:t>
            </a:r>
            <a:r>
              <a:rPr lang="en-US" altLang="ja-JP" sz="2800" i="1" dirty="0"/>
              <a:t>c</a:t>
            </a:r>
            <a:r>
              <a:rPr lang="en-US" altLang="ja-JP" sz="2800" dirty="0"/>
              <a:t>, </a:t>
            </a:r>
            <a:r>
              <a:rPr lang="en-US" altLang="ja-JP" sz="2800" i="1" dirty="0"/>
              <a:t>c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, </a:t>
            </a:r>
            <a:r>
              <a:rPr lang="en-US" altLang="ja-JP" sz="2800" i="1" dirty="0"/>
              <a:t>c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, etc. for representing statements. </a:t>
            </a:r>
            <a:endParaRPr lang="en-US" altLang="ja-JP" sz="2800" b="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83568" y="4581128"/>
            <a:ext cx="79208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/>
              <a:t>(Note) Although the C language does not require </a:t>
            </a:r>
            <a:r>
              <a:rPr lang="en-US" altLang="ja-JP" sz="2800" dirty="0"/>
              <a:t>the body of while statements is surrounded by curly braces, we does require because in our definition a sequence of statements is a statement. </a:t>
            </a:r>
            <a:endParaRPr kumimoji="1" lang="ja-JP" altLang="en-US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Execution of statements</a:t>
            </a:r>
            <a:endParaRPr lang="ja-JP" altLang="en-US" dirty="0"/>
          </a:p>
        </p:txBody>
      </p:sp>
      <p:sp>
        <p:nvSpPr>
          <p:cNvPr id="32771" name="テキスト ボックス 4"/>
          <p:cNvSpPr txBox="1">
            <a:spLocks noChangeArrowheads="1"/>
          </p:cNvSpPr>
          <p:nvPr/>
        </p:nvSpPr>
        <p:spPr bwMode="auto">
          <a:xfrm>
            <a:off x="878143" y="1514031"/>
            <a:ext cx="7396242" cy="181588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dirty="0">
                <a:sym typeface="Symbol" pitchFamily="18" charset="2"/>
              </a:rPr>
              <a:t>We write </a:t>
            </a:r>
            <a:endParaRPr lang="en-US" altLang="ja-JP" sz="2800" b="0" dirty="0">
              <a:sym typeface="Symbol" pitchFamily="18" charset="2"/>
            </a:endParaRPr>
          </a:p>
          <a:p>
            <a:r>
              <a:rPr lang="en-US" altLang="ja-JP" sz="2800" b="0" dirty="0">
                <a:sym typeface="Symbol" pitchFamily="18" charset="2"/>
              </a:rPr>
              <a:t>     &lt; </a:t>
            </a:r>
            <a:r>
              <a:rPr lang="en-US" altLang="ja-JP" sz="2800" b="0" i="1" dirty="0">
                <a:sym typeface="Symbol" pitchFamily="18" charset="2"/>
              </a:rPr>
              <a:t>c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aseline="-25000" dirty="0">
                <a:sym typeface="Symbol" pitchFamily="18" charset="2"/>
              </a:rPr>
              <a:t>1</a:t>
            </a:r>
            <a:r>
              <a:rPr lang="en-US" altLang="ja-JP" sz="2800" b="0" i="1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aseline="-25000" dirty="0">
                <a:sym typeface="Symbol" pitchFamily="18" charset="2"/>
              </a:rPr>
              <a:t>2</a:t>
            </a:r>
            <a:endParaRPr lang="en-US" altLang="ja-JP" sz="2800" b="0" baseline="-25000" dirty="0">
              <a:sym typeface="Symbol" pitchFamily="18" charset="2"/>
            </a:endParaRPr>
          </a:p>
          <a:p>
            <a:r>
              <a:rPr lang="en-US" altLang="ja-JP" sz="2800" dirty="0">
                <a:sym typeface="Symbol" pitchFamily="18" charset="2"/>
              </a:rPr>
              <a:t>for representing that executing statement </a:t>
            </a:r>
            <a:r>
              <a:rPr lang="en-US" altLang="ja-JP" sz="2800" i="1" dirty="0">
                <a:sym typeface="Symbol" pitchFamily="18" charset="2"/>
              </a:rPr>
              <a:t>c</a:t>
            </a:r>
            <a:r>
              <a:rPr lang="en-US" altLang="ja-JP" sz="2800" dirty="0">
                <a:sym typeface="Symbol" pitchFamily="18" charset="2"/>
              </a:rPr>
              <a:t> in state </a:t>
            </a:r>
            <a:r>
              <a:rPr lang="ja-JP" altLang="en-US" sz="2800" i="1" dirty="0">
                <a:sym typeface="Symbol" pitchFamily="18" charset="2"/>
              </a:rPr>
              <a:t></a:t>
            </a:r>
            <a:r>
              <a:rPr lang="en-US" altLang="ja-JP" sz="2800" baseline="-25000" dirty="0">
                <a:sym typeface="Symbol" pitchFamily="18" charset="2"/>
              </a:rPr>
              <a:t>1 </a:t>
            </a:r>
            <a:r>
              <a:rPr lang="en-US" altLang="ja-JP" sz="2800" dirty="0">
                <a:sym typeface="Symbol" pitchFamily="18" charset="2"/>
              </a:rPr>
              <a:t>terminates in state </a:t>
            </a:r>
            <a:r>
              <a:rPr lang="en-US" altLang="ja-JP" sz="2800" i="1" dirty="0">
                <a:sym typeface="Symbol" pitchFamily="18" charset="2"/>
              </a:rPr>
              <a:t></a:t>
            </a:r>
            <a:r>
              <a:rPr lang="en-US" altLang="ja-JP" sz="2800" baseline="-25000" dirty="0">
                <a:sym typeface="Symbol" pitchFamily="18" charset="2"/>
              </a:rPr>
              <a:t>2 </a:t>
            </a:r>
            <a:r>
              <a:rPr lang="en-US" altLang="ja-JP" sz="2800" dirty="0">
                <a:sym typeface="Symbol" pitchFamily="18" charset="2"/>
              </a:rPr>
              <a:t>.</a:t>
            </a:r>
            <a:endParaRPr lang="en-US" altLang="ja-JP" sz="2800" b="0" dirty="0">
              <a:sym typeface="Symbol" pitchFamily="18" charset="2"/>
            </a:endParaRPr>
          </a:p>
        </p:txBody>
      </p:sp>
      <p:sp>
        <p:nvSpPr>
          <p:cNvPr id="32772" name="テキスト ボックス 4"/>
          <p:cNvSpPr txBox="1">
            <a:spLocks noChangeArrowheads="1"/>
          </p:cNvSpPr>
          <p:nvPr/>
        </p:nvSpPr>
        <p:spPr bwMode="auto">
          <a:xfrm>
            <a:off x="1167071" y="3533237"/>
            <a:ext cx="6715125" cy="3108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b="0" dirty="0"/>
              <a:t>(ex.) By executing the </a:t>
            </a:r>
            <a:r>
              <a:rPr lang="en-US" altLang="ja-JP" sz="2800" dirty="0"/>
              <a:t>statement Y = 40;  </a:t>
            </a:r>
            <a:r>
              <a:rPr lang="en-US" altLang="ja-JP" sz="2800" b="0" dirty="0"/>
              <a:t>in the state</a:t>
            </a:r>
            <a:r>
              <a:rPr lang="ja-JP" altLang="en-US" sz="2800" b="0" dirty="0"/>
              <a:t> </a:t>
            </a:r>
            <a:r>
              <a:rPr lang="en-US" altLang="ja-JP" sz="2800" b="0" dirty="0"/>
              <a:t>{ (X, 10), (Y, 20), (Z, 30) }, the state becomes</a:t>
            </a:r>
          </a:p>
          <a:p>
            <a:r>
              <a:rPr lang="ja-JP" altLang="en-US" sz="2800" b="0" dirty="0"/>
              <a:t>        </a:t>
            </a:r>
            <a:r>
              <a:rPr lang="en-US" altLang="ja-JP" sz="2800" b="0" dirty="0"/>
              <a:t>{ (X, 10), (Y, 40), (Z, 30) }.</a:t>
            </a:r>
          </a:p>
          <a:p>
            <a:r>
              <a:rPr lang="en-US" altLang="ja-JP" sz="2800" b="0" dirty="0"/>
              <a:t>We write this relation as follows.</a:t>
            </a:r>
          </a:p>
          <a:p>
            <a:r>
              <a:rPr lang="ja-JP" altLang="en-US" sz="2800" b="0" dirty="0"/>
              <a:t>     </a:t>
            </a:r>
            <a:r>
              <a:rPr lang="en-US" altLang="ja-JP" sz="2800" b="0" dirty="0"/>
              <a:t>&lt; Y = 40;,  { (X, 10), (Y, 20), (Z, 30) } &gt;</a:t>
            </a:r>
            <a:r>
              <a:rPr lang="en-US" altLang="ja-JP" sz="2800" b="0" dirty="0">
                <a:sym typeface="Symbol" pitchFamily="18" charset="2"/>
              </a:rPr>
              <a:t> </a:t>
            </a:r>
          </a:p>
          <a:p>
            <a:r>
              <a:rPr lang="ja-JP" altLang="en-US" sz="2800" b="0" dirty="0">
                <a:sym typeface="Symbol" pitchFamily="18" charset="2"/>
              </a:rPr>
              <a:t>        </a:t>
            </a:r>
            <a:r>
              <a:rPr lang="en-US" altLang="ja-JP" sz="2800" b="0" dirty="0">
                <a:sym typeface="Symbol" pitchFamily="18" charset="2"/>
              </a:rPr>
              <a:t> </a:t>
            </a:r>
            <a:r>
              <a:rPr lang="en-US" altLang="ja-JP" sz="2800" b="0" dirty="0"/>
              <a:t>{ (X, 10), (Y, 40), (Z, 30) }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Rules for executing statements</a:t>
            </a:r>
            <a:endParaRPr lang="ja-JP" altLang="en-US" dirty="0"/>
          </a:p>
        </p:txBody>
      </p:sp>
      <p:sp>
        <p:nvSpPr>
          <p:cNvPr id="33795" name="テキスト ボックス 4"/>
          <p:cNvSpPr txBox="1">
            <a:spLocks noChangeArrowheads="1"/>
          </p:cNvSpPr>
          <p:nvPr/>
        </p:nvSpPr>
        <p:spPr bwMode="auto">
          <a:xfrm>
            <a:off x="1785938" y="2286000"/>
            <a:ext cx="455284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b="0" dirty="0">
                <a:sym typeface="Symbol" pitchFamily="18" charset="2"/>
              </a:rPr>
              <a:t>     </a:t>
            </a:r>
            <a:r>
              <a:rPr lang="en-US" altLang="ja-JP" sz="2800" b="0" dirty="0">
                <a:sym typeface="Symbol" pitchFamily="18" charset="2"/>
              </a:rPr>
              <a:t>        &lt;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endParaRPr lang="en-US" altLang="ja-JP" sz="2800" b="0" baseline="-25000" dirty="0">
              <a:sym typeface="Symbol" pitchFamily="18" charset="2"/>
            </a:endParaRPr>
          </a:p>
          <a:p>
            <a:r>
              <a:rPr lang="en-US" altLang="ja-JP" sz="2800" b="0" dirty="0">
                <a:sym typeface="Symbol" pitchFamily="18" charset="2"/>
              </a:rPr>
              <a:t>    &lt; </a:t>
            </a:r>
            <a:r>
              <a:rPr lang="en-US" altLang="ja-JP" sz="2800" b="0" i="1" dirty="0">
                <a:sym typeface="Symbol" pitchFamily="18" charset="2"/>
              </a:rPr>
              <a:t>x = a</a:t>
            </a:r>
            <a:r>
              <a:rPr lang="en-US" altLang="ja-JP" sz="2800" b="0" dirty="0">
                <a:sym typeface="Symbol" pitchFamily="18" charset="2"/>
              </a:rPr>
              <a:t>;, 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[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i="1" dirty="0">
                <a:sym typeface="Symbol" pitchFamily="18" charset="2"/>
              </a:rPr>
              <a:t>m / x </a:t>
            </a:r>
            <a:r>
              <a:rPr lang="en-US" altLang="ja-JP" sz="2800" b="0" dirty="0">
                <a:sym typeface="Symbol" pitchFamily="18" charset="2"/>
              </a:rPr>
              <a:t>]</a:t>
            </a:r>
            <a:r>
              <a:rPr lang="en-US" altLang="ja-JP" sz="2800" b="0" i="1" dirty="0">
                <a:sym typeface="Symbol" pitchFamily="18" charset="2"/>
              </a:rPr>
              <a:t>    </a:t>
            </a:r>
            <a:endParaRPr lang="ja-JP" altLang="en-US" sz="2800" dirty="0"/>
          </a:p>
        </p:txBody>
      </p:sp>
      <p:cxnSp>
        <p:nvCxnSpPr>
          <p:cNvPr id="33796" name="直線コネクタ 6"/>
          <p:cNvCxnSpPr>
            <a:cxnSpLocks noChangeShapeType="1"/>
          </p:cNvCxnSpPr>
          <p:nvPr/>
        </p:nvCxnSpPr>
        <p:spPr bwMode="auto">
          <a:xfrm>
            <a:off x="2000250" y="2784470"/>
            <a:ext cx="40005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3797" name="テキスト ボックス 13"/>
          <p:cNvSpPr txBox="1">
            <a:spLocks noChangeArrowheads="1"/>
          </p:cNvSpPr>
          <p:nvPr/>
        </p:nvSpPr>
        <p:spPr bwMode="auto">
          <a:xfrm>
            <a:off x="1000125" y="1785938"/>
            <a:ext cx="202824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/>
              <a:t>Assignments</a:t>
            </a:r>
            <a:endParaRPr lang="ja-JP" altLang="en-US" sz="2800" dirty="0"/>
          </a:p>
        </p:txBody>
      </p:sp>
      <p:sp>
        <p:nvSpPr>
          <p:cNvPr id="33798" name="テキスト ボックス 18"/>
          <p:cNvSpPr txBox="1">
            <a:spLocks noChangeArrowheads="1"/>
          </p:cNvSpPr>
          <p:nvPr/>
        </p:nvSpPr>
        <p:spPr bwMode="auto">
          <a:xfrm>
            <a:off x="1023938" y="3513333"/>
            <a:ext cx="38516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dirty="0"/>
              <a:t>Sequences of statements</a:t>
            </a:r>
            <a:endParaRPr lang="ja-JP" altLang="en-US" sz="2800" dirty="0"/>
          </a:p>
        </p:txBody>
      </p:sp>
      <p:sp>
        <p:nvSpPr>
          <p:cNvPr id="33799" name="テキスト ボックス 4"/>
          <p:cNvSpPr txBox="1">
            <a:spLocks noChangeArrowheads="1"/>
          </p:cNvSpPr>
          <p:nvPr/>
        </p:nvSpPr>
        <p:spPr bwMode="auto">
          <a:xfrm>
            <a:off x="1924050" y="3947633"/>
            <a:ext cx="476284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b="0" dirty="0">
                <a:sym typeface="Symbol" pitchFamily="18" charset="2"/>
              </a:rPr>
              <a:t>  </a:t>
            </a:r>
            <a:r>
              <a:rPr lang="en-US" altLang="ja-JP" sz="2800" b="0" dirty="0">
                <a:sym typeface="Symbol" pitchFamily="18" charset="2"/>
              </a:rPr>
              <a:t>&lt; </a:t>
            </a:r>
            <a:r>
              <a:rPr lang="en-US" altLang="ja-JP" sz="2800" b="0" i="1" dirty="0">
                <a:sym typeface="Symbol" pitchFamily="18" charset="2"/>
              </a:rPr>
              <a:t>c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   &lt; </a:t>
            </a:r>
            <a:r>
              <a:rPr lang="en-US" altLang="ja-JP" sz="2800" b="0" i="1" dirty="0">
                <a:sym typeface="Symbol" pitchFamily="18" charset="2"/>
              </a:rPr>
              <a:t>c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baseline="-25000" dirty="0">
                <a:sym typeface="Symbol" pitchFamily="18" charset="2"/>
              </a:rPr>
              <a:t>1 </a:t>
            </a:r>
            <a:r>
              <a:rPr lang="en-US" altLang="ja-JP" sz="2800" b="0" dirty="0">
                <a:sym typeface="Symbol" pitchFamily="18" charset="2"/>
              </a:rPr>
              <a:t>&gt; 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</a:p>
          <a:p>
            <a:r>
              <a:rPr lang="en-US" altLang="ja-JP" sz="2800" b="0" dirty="0">
                <a:sym typeface="Symbol" pitchFamily="18" charset="2"/>
              </a:rPr>
              <a:t>          &lt; </a:t>
            </a:r>
            <a:r>
              <a:rPr lang="en-US" altLang="ja-JP" sz="2800" b="0" i="1" dirty="0">
                <a:sym typeface="Symbol" pitchFamily="18" charset="2"/>
              </a:rPr>
              <a:t>c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  </a:t>
            </a:r>
            <a:r>
              <a:rPr lang="en-US" altLang="ja-JP" sz="2800" b="0" i="1" dirty="0">
                <a:sym typeface="Symbol" pitchFamily="18" charset="2"/>
              </a:rPr>
              <a:t>c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  <a:r>
              <a:rPr lang="en-US" altLang="ja-JP" sz="2800" b="0" dirty="0">
                <a:sym typeface="Symbol" pitchFamily="18" charset="2"/>
              </a:rPr>
              <a:t>, 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  <a:r>
              <a:rPr lang="en-US" altLang="ja-JP" sz="2800" b="0" i="1" dirty="0">
                <a:sym typeface="Symbol" pitchFamily="18" charset="2"/>
              </a:rPr>
              <a:t>   </a:t>
            </a:r>
            <a:endParaRPr lang="ja-JP" altLang="en-US" sz="2800" dirty="0"/>
          </a:p>
        </p:txBody>
      </p:sp>
      <p:cxnSp>
        <p:nvCxnSpPr>
          <p:cNvPr id="33800" name="直線コネクタ 20"/>
          <p:cNvCxnSpPr>
            <a:cxnSpLocks noChangeShapeType="1"/>
          </p:cNvCxnSpPr>
          <p:nvPr/>
        </p:nvCxnSpPr>
        <p:spPr bwMode="auto">
          <a:xfrm>
            <a:off x="2161358" y="4490372"/>
            <a:ext cx="4576777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Example 1</a:t>
            </a:r>
            <a:endParaRPr lang="ja-JP" altLang="en-US" dirty="0"/>
          </a:p>
        </p:txBody>
      </p:sp>
      <p:sp>
        <p:nvSpPr>
          <p:cNvPr id="34819" name="テキスト ボックス 14"/>
          <p:cNvSpPr txBox="1">
            <a:spLocks noChangeArrowheads="1"/>
          </p:cNvSpPr>
          <p:nvPr/>
        </p:nvSpPr>
        <p:spPr bwMode="auto">
          <a:xfrm>
            <a:off x="1719592" y="3535178"/>
            <a:ext cx="450057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/>
              <a:t>        &lt; 40,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40</a:t>
            </a:r>
            <a:endParaRPr lang="en-US" altLang="ja-JP" sz="2800" b="0" dirty="0"/>
          </a:p>
          <a:p>
            <a:r>
              <a:rPr lang="en-US" altLang="ja-JP" sz="2800" b="0" dirty="0"/>
              <a:t>&lt; Y = 40;,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en-US" altLang="ja-JP" sz="2800" b="0" dirty="0"/>
              <a:t>&gt;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</a:t>
            </a:r>
            <a:r>
              <a:rPr lang="ja-JP" altLang="en-US" sz="2800" b="0" dirty="0">
                <a:sym typeface="Symbol" pitchFamily="18" charset="2"/>
              </a:rPr>
              <a:t>  </a:t>
            </a:r>
            <a:r>
              <a:rPr lang="ja-JP" altLang="en-US" sz="2800" b="0" i="1" dirty="0">
                <a:sym typeface="Symbol" pitchFamily="18" charset="2"/>
              </a:rPr>
              <a:t>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[ 40 / Y ]</a:t>
            </a:r>
          </a:p>
        </p:txBody>
      </p:sp>
      <p:cxnSp>
        <p:nvCxnSpPr>
          <p:cNvPr id="34820" name="直線コネクタ 15"/>
          <p:cNvCxnSpPr>
            <a:cxnSpLocks noChangeShapeType="1"/>
          </p:cNvCxnSpPr>
          <p:nvPr/>
        </p:nvCxnSpPr>
        <p:spPr bwMode="auto">
          <a:xfrm>
            <a:off x="1733887" y="4020952"/>
            <a:ext cx="412908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4821" name="テキスト ボックス 10"/>
          <p:cNvSpPr txBox="1">
            <a:spLocks noChangeArrowheads="1"/>
          </p:cNvSpPr>
          <p:nvPr/>
        </p:nvSpPr>
        <p:spPr bwMode="auto">
          <a:xfrm>
            <a:off x="846787" y="1691594"/>
            <a:ext cx="76581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b="0" dirty="0"/>
              <a:t>Derive the state after executing the statement</a:t>
            </a:r>
          </a:p>
          <a:p>
            <a:r>
              <a:rPr lang="en-US" altLang="ja-JP" sz="2800" dirty="0"/>
              <a:t>    </a:t>
            </a:r>
            <a:r>
              <a:rPr lang="en-US" altLang="ja-JP" sz="2800" b="0" dirty="0"/>
              <a:t> </a:t>
            </a:r>
            <a:r>
              <a:rPr lang="en-US" altLang="ja-JP" sz="2800" dirty="0">
                <a:sym typeface="Symbol" pitchFamily="18" charset="2"/>
              </a:rPr>
              <a:t>Y=40; </a:t>
            </a:r>
          </a:p>
          <a:p>
            <a:r>
              <a:rPr lang="en-US" altLang="ja-JP" sz="2800" dirty="0">
                <a:sym typeface="Symbol" pitchFamily="18" charset="2"/>
              </a:rPr>
              <a:t>in the state</a:t>
            </a:r>
            <a:r>
              <a:rPr lang="ja-JP" altLang="en-US" sz="2800" b="0" dirty="0"/>
              <a:t>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= { (X, 10), (Y, 20), (Z, 30) }.</a:t>
            </a:r>
            <a:endParaRPr lang="en-US" altLang="ja-JP" sz="2800" b="0" dirty="0"/>
          </a:p>
        </p:txBody>
      </p:sp>
      <p:sp>
        <p:nvSpPr>
          <p:cNvPr id="34822" name="正方形/長方形 11"/>
          <p:cNvSpPr>
            <a:spLocks noChangeArrowheads="1"/>
          </p:cNvSpPr>
          <p:nvPr/>
        </p:nvSpPr>
        <p:spPr bwMode="auto">
          <a:xfrm>
            <a:off x="2907042" y="5012506"/>
            <a:ext cx="42703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en-US" altLang="ja-JP" sz="2800" b="0" dirty="0"/>
              <a:t>{ (X, 10), (Y, 40), (Z, 30) } </a:t>
            </a:r>
            <a:endParaRPr lang="ja-JP" altLang="en-US" sz="2800" dirty="0"/>
          </a:p>
        </p:txBody>
      </p:sp>
      <p:sp>
        <p:nvSpPr>
          <p:cNvPr id="17" name="等号 16"/>
          <p:cNvSpPr/>
          <p:nvPr/>
        </p:nvSpPr>
        <p:spPr bwMode="auto">
          <a:xfrm rot="16200000">
            <a:off x="4662444" y="4582931"/>
            <a:ext cx="485775" cy="361950"/>
          </a:xfrm>
          <a:prstGeom prst="mathEqual">
            <a:avLst>
              <a:gd name="adj1" fmla="val 10362"/>
              <a:gd name="adj2" fmla="val 27550"/>
            </a:avLst>
          </a:prstGeom>
          <a:solidFill>
            <a:schemeClr val="tx1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ja-JP" altLang="en-US" sz="2800">
              <a:ea typeface="ＭＳ Ｐゴシック" pitchFamily="48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/>
              <a:t>Today’s topic</a:t>
            </a:r>
            <a:endParaRPr lang="ja-JP" alt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15263" cy="3162312"/>
          </a:xfrm>
        </p:spPr>
        <p:txBody>
          <a:bodyPr>
            <a:normAutofit/>
          </a:bodyPr>
          <a:lstStyle/>
          <a:p>
            <a:r>
              <a:rPr lang="en-US" altLang="ja-JP" sz="2800" dirty="0"/>
              <a:t>Give an operational semantics to a tiny subset of the language C. </a:t>
            </a:r>
          </a:p>
          <a:p>
            <a:pPr lvl="1"/>
            <a:r>
              <a:rPr lang="en-US" altLang="ja-JP" dirty="0"/>
              <a:t>We use an operational semantics called natural semantics or structural operational semantics.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Example 2</a:t>
            </a:r>
            <a:endParaRPr lang="ja-JP" altLang="en-US" dirty="0"/>
          </a:p>
        </p:txBody>
      </p:sp>
      <p:sp>
        <p:nvSpPr>
          <p:cNvPr id="35843" name="テキスト ボックス 14"/>
          <p:cNvSpPr txBox="1">
            <a:spLocks noChangeArrowheads="1"/>
          </p:cNvSpPr>
          <p:nvPr/>
        </p:nvSpPr>
        <p:spPr bwMode="auto">
          <a:xfrm>
            <a:off x="3543434" y="3294869"/>
            <a:ext cx="571504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 b="0" dirty="0"/>
              <a:t>               </a:t>
            </a:r>
            <a:r>
              <a:rPr lang="en-US" altLang="ja-JP" sz="2800" b="0" dirty="0"/>
              <a:t>&lt; 40,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[3 / X] &gt;  40</a:t>
            </a:r>
            <a:endParaRPr lang="en-US" altLang="ja-JP" sz="2400" b="0" dirty="0"/>
          </a:p>
          <a:p>
            <a:r>
              <a:rPr lang="en-US" altLang="ja-JP" sz="2400" b="0" dirty="0"/>
              <a:t>&lt; Y = 40;, </a:t>
            </a:r>
            <a:r>
              <a:rPr lang="en-US" altLang="ja-JP" sz="2400" b="0" i="1" dirty="0">
                <a:sym typeface="Symbol" pitchFamily="18" charset="2"/>
              </a:rPr>
              <a:t></a:t>
            </a:r>
            <a:r>
              <a:rPr lang="en-US" altLang="ja-JP" sz="2400" b="0" dirty="0">
                <a:sym typeface="Symbol" pitchFamily="18" charset="2"/>
              </a:rPr>
              <a:t> [ 3 / X ] </a:t>
            </a:r>
            <a:r>
              <a:rPr lang="en-US" altLang="ja-JP" sz="2400" b="0" dirty="0"/>
              <a:t>&gt;</a:t>
            </a:r>
            <a:r>
              <a:rPr lang="ja-JP" altLang="en-US" sz="2400" b="0" dirty="0">
                <a:sym typeface="Symbol" pitchFamily="18" charset="2"/>
              </a:rPr>
              <a:t> </a:t>
            </a:r>
            <a:r>
              <a:rPr lang="en-US" altLang="ja-JP" sz="2400" b="0" dirty="0">
                <a:sym typeface="Symbol" pitchFamily="18" charset="2"/>
              </a:rPr>
              <a:t></a:t>
            </a:r>
            <a:r>
              <a:rPr lang="ja-JP" altLang="en-US" sz="2400" b="0" dirty="0">
                <a:sym typeface="Symbol" pitchFamily="18" charset="2"/>
              </a:rPr>
              <a:t>  </a:t>
            </a:r>
            <a:r>
              <a:rPr lang="en-US" altLang="ja-JP" sz="2400" b="0" dirty="0">
                <a:sym typeface="Symbol" pitchFamily="18" charset="2"/>
              </a:rPr>
              <a:t>(</a:t>
            </a:r>
            <a:r>
              <a:rPr lang="ja-JP" altLang="en-US" sz="2400" b="0" i="1" dirty="0">
                <a:sym typeface="Symbol" pitchFamily="18" charset="2"/>
              </a:rPr>
              <a:t></a:t>
            </a:r>
            <a:r>
              <a:rPr lang="ja-JP" altLang="en-US" sz="2400" b="0" dirty="0">
                <a:sym typeface="Symbol" pitchFamily="18" charset="2"/>
              </a:rPr>
              <a:t> </a:t>
            </a:r>
            <a:r>
              <a:rPr lang="en-US" altLang="ja-JP" sz="2400" b="0" dirty="0">
                <a:sym typeface="Symbol" pitchFamily="18" charset="2"/>
              </a:rPr>
              <a:t>[3 / X]) [ 40 / Y ]</a:t>
            </a:r>
          </a:p>
        </p:txBody>
      </p:sp>
      <p:cxnSp>
        <p:nvCxnSpPr>
          <p:cNvPr id="35844" name="直線コネクタ 15"/>
          <p:cNvCxnSpPr>
            <a:cxnSpLocks noChangeShapeType="1"/>
          </p:cNvCxnSpPr>
          <p:nvPr/>
        </p:nvCxnSpPr>
        <p:spPr bwMode="auto">
          <a:xfrm>
            <a:off x="3573082" y="3787238"/>
            <a:ext cx="546462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5845" name="テキスト ボックス 10"/>
          <p:cNvSpPr txBox="1">
            <a:spLocks noChangeArrowheads="1"/>
          </p:cNvSpPr>
          <p:nvPr/>
        </p:nvSpPr>
        <p:spPr bwMode="auto">
          <a:xfrm>
            <a:off x="600355" y="1492571"/>
            <a:ext cx="7910981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dirty="0"/>
              <a:t>Derive the state after executing the statement </a:t>
            </a:r>
          </a:p>
          <a:p>
            <a:r>
              <a:rPr lang="en-US" altLang="ja-JP" sz="2800" dirty="0">
                <a:sym typeface="Symbol" pitchFamily="18" charset="2"/>
              </a:rPr>
              <a:t>    X = 3; Y=40; </a:t>
            </a:r>
          </a:p>
          <a:p>
            <a:r>
              <a:rPr lang="en-US" altLang="ja-JP" sz="2800" dirty="0">
                <a:sym typeface="Symbol" pitchFamily="18" charset="2"/>
              </a:rPr>
              <a:t>in the state</a:t>
            </a:r>
            <a:r>
              <a:rPr lang="ja-JP" altLang="en-US" sz="2800" dirty="0"/>
              <a:t> </a:t>
            </a:r>
            <a:r>
              <a:rPr lang="en-US" altLang="ja-JP" sz="2800" i="1" dirty="0">
                <a:sym typeface="Symbol" pitchFamily="18" charset="2"/>
              </a:rPr>
              <a:t></a:t>
            </a:r>
            <a:r>
              <a:rPr lang="en-US" altLang="ja-JP" sz="2800" dirty="0">
                <a:sym typeface="Symbol" pitchFamily="18" charset="2"/>
              </a:rPr>
              <a:t> = { (X, 10), (Y, 20), (Z, 30) }.</a:t>
            </a:r>
            <a:endParaRPr lang="en-US" altLang="ja-JP" sz="2800" b="0" dirty="0"/>
          </a:p>
        </p:txBody>
      </p:sp>
      <p:sp>
        <p:nvSpPr>
          <p:cNvPr id="35846" name="正方形/長方形 11"/>
          <p:cNvSpPr>
            <a:spLocks noChangeArrowheads="1"/>
          </p:cNvSpPr>
          <p:nvPr/>
        </p:nvSpPr>
        <p:spPr bwMode="auto">
          <a:xfrm>
            <a:off x="4400690" y="5366571"/>
            <a:ext cx="39846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/>
              <a:t>{ (X, 3), (Y, 40), (Z, 30) } </a:t>
            </a:r>
            <a:endParaRPr lang="ja-JP" altLang="en-US" sz="2800" dirty="0"/>
          </a:p>
        </p:txBody>
      </p:sp>
      <p:sp>
        <p:nvSpPr>
          <p:cNvPr id="17" name="等号 16"/>
          <p:cNvSpPr/>
          <p:nvPr/>
        </p:nvSpPr>
        <p:spPr bwMode="auto">
          <a:xfrm rot="16200000">
            <a:off x="5624662" y="4871270"/>
            <a:ext cx="485775" cy="361950"/>
          </a:xfrm>
          <a:prstGeom prst="mathEqual">
            <a:avLst>
              <a:gd name="adj1" fmla="val 10362"/>
              <a:gd name="adj2" fmla="val 27550"/>
            </a:avLst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ja-JP" altLang="en-US" sz="2800">
              <a:ea typeface="ＭＳ Ｐゴシック" pitchFamily="48" charset="-128"/>
            </a:endParaRPr>
          </a:p>
        </p:txBody>
      </p:sp>
      <p:sp>
        <p:nvSpPr>
          <p:cNvPr id="35848" name="テキスト ボックス 9"/>
          <p:cNvSpPr txBox="1">
            <a:spLocks noChangeArrowheads="1"/>
          </p:cNvSpPr>
          <p:nvPr/>
        </p:nvSpPr>
        <p:spPr bwMode="auto">
          <a:xfrm>
            <a:off x="152038" y="3279873"/>
            <a:ext cx="335758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/>
              <a:t>        &lt; 3,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3</a:t>
            </a:r>
            <a:endParaRPr lang="en-US" altLang="ja-JP" sz="2800" b="0" dirty="0"/>
          </a:p>
          <a:p>
            <a:r>
              <a:rPr lang="en-US" altLang="ja-JP" sz="2800" b="0" dirty="0"/>
              <a:t>&lt;X = 3;,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/>
              <a:t>&gt;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</a:t>
            </a:r>
            <a:r>
              <a:rPr lang="ja-JP" altLang="en-US" sz="2800" b="0" dirty="0">
                <a:sym typeface="Symbol" pitchFamily="18" charset="2"/>
              </a:rPr>
              <a:t>  </a:t>
            </a:r>
            <a:r>
              <a:rPr lang="ja-JP" altLang="en-US" sz="2800" b="0" i="1" dirty="0">
                <a:sym typeface="Symbol" pitchFamily="18" charset="2"/>
              </a:rPr>
              <a:t>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[3/X]</a:t>
            </a:r>
          </a:p>
        </p:txBody>
      </p:sp>
      <p:cxnSp>
        <p:nvCxnSpPr>
          <p:cNvPr id="35849" name="直線コネクタ 30"/>
          <p:cNvCxnSpPr>
            <a:cxnSpLocks noChangeShapeType="1"/>
          </p:cNvCxnSpPr>
          <p:nvPr/>
        </p:nvCxnSpPr>
        <p:spPr bwMode="auto">
          <a:xfrm>
            <a:off x="223476" y="3779939"/>
            <a:ext cx="314327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5850" name="直線コネクタ 32"/>
          <p:cNvCxnSpPr>
            <a:cxnSpLocks noChangeShapeType="1"/>
          </p:cNvCxnSpPr>
          <p:nvPr/>
        </p:nvCxnSpPr>
        <p:spPr bwMode="auto">
          <a:xfrm>
            <a:off x="180259" y="4208567"/>
            <a:ext cx="885828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5851" name="テキスト ボックス 39"/>
          <p:cNvSpPr txBox="1">
            <a:spLocks noChangeArrowheads="1"/>
          </p:cNvSpPr>
          <p:nvPr/>
        </p:nvSpPr>
        <p:spPr bwMode="auto">
          <a:xfrm>
            <a:off x="1114542" y="4166408"/>
            <a:ext cx="62436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/>
              <a:t>&lt; X = 3; Y = 40;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(</a:t>
            </a:r>
            <a:r>
              <a:rPr lang="ja-JP" altLang="en-US" sz="2800" b="0" i="1" dirty="0">
                <a:sym typeface="Symbol" pitchFamily="18" charset="2"/>
              </a:rPr>
              <a:t>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[3 / X]) [ 40 / Y ]</a:t>
            </a:r>
            <a:endParaRPr lang="ja-JP" altLang="en-US" sz="2800" b="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Exercise 3</a:t>
            </a:r>
            <a:endParaRPr lang="ja-JP" altLang="en-US" dirty="0"/>
          </a:p>
        </p:txBody>
      </p:sp>
      <p:sp>
        <p:nvSpPr>
          <p:cNvPr id="36867" name="テキスト ボックス 13"/>
          <p:cNvSpPr txBox="1">
            <a:spLocks noChangeArrowheads="1"/>
          </p:cNvSpPr>
          <p:nvPr/>
        </p:nvSpPr>
        <p:spPr bwMode="auto">
          <a:xfrm>
            <a:off x="731232" y="1603336"/>
            <a:ext cx="770679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dirty="0"/>
              <a:t>Derive the state after executing the statement </a:t>
            </a:r>
          </a:p>
          <a:p>
            <a:r>
              <a:rPr lang="en-US" altLang="ja-JP" sz="2800" dirty="0"/>
              <a:t>      X = (Y + 2); Y = (Y + 3); </a:t>
            </a:r>
            <a:r>
              <a:rPr lang="en-US" altLang="ja-JP" sz="2800" dirty="0">
                <a:sym typeface="Symbol" pitchFamily="18" charset="2"/>
              </a:rPr>
              <a:t> </a:t>
            </a:r>
          </a:p>
          <a:p>
            <a:r>
              <a:rPr lang="en-US" altLang="ja-JP" sz="2800" dirty="0">
                <a:sym typeface="Symbol" pitchFamily="18" charset="2"/>
              </a:rPr>
              <a:t>in the state</a:t>
            </a:r>
            <a:r>
              <a:rPr lang="ja-JP" altLang="en-US" sz="2800" dirty="0"/>
              <a:t> </a:t>
            </a:r>
            <a:r>
              <a:rPr lang="en-US" altLang="ja-JP" sz="2800" i="1" dirty="0">
                <a:sym typeface="Symbol" pitchFamily="18" charset="2"/>
              </a:rPr>
              <a:t></a:t>
            </a:r>
            <a:r>
              <a:rPr lang="en-US" altLang="ja-JP" sz="2800" dirty="0">
                <a:sym typeface="Symbol" pitchFamily="18" charset="2"/>
              </a:rPr>
              <a:t> = { (X, 10), (Y, 20), (Z, 30) }.</a:t>
            </a:r>
            <a:endParaRPr lang="en-US" altLang="ja-JP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/>
              <a:t>Rules for while statements</a:t>
            </a:r>
          </a:p>
        </p:txBody>
      </p:sp>
      <p:sp>
        <p:nvSpPr>
          <p:cNvPr id="94213" name="テキスト ボックス 4"/>
          <p:cNvSpPr txBox="1">
            <a:spLocks noChangeArrowheads="1"/>
          </p:cNvSpPr>
          <p:nvPr/>
        </p:nvSpPr>
        <p:spPr bwMode="auto">
          <a:xfrm>
            <a:off x="2240211" y="2311400"/>
            <a:ext cx="404630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b="0" dirty="0">
                <a:sym typeface="Symbol" pitchFamily="18" charset="2"/>
              </a:rPr>
              <a:t>         </a:t>
            </a:r>
            <a:r>
              <a:rPr lang="en-US" altLang="ja-JP" sz="2800" b="0" dirty="0">
                <a:sym typeface="Symbol" pitchFamily="18" charset="2"/>
              </a:rPr>
              <a:t>&lt;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0 </a:t>
            </a:r>
          </a:p>
          <a:p>
            <a:r>
              <a:rPr lang="en-US" altLang="ja-JP" sz="2800" b="0" dirty="0">
                <a:sym typeface="Symbol" pitchFamily="18" charset="2"/>
              </a:rPr>
              <a:t>&lt; while (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dirty="0">
                <a:sym typeface="Symbol" pitchFamily="18" charset="2"/>
              </a:rPr>
              <a:t>) { </a:t>
            </a:r>
            <a:r>
              <a:rPr lang="en-US" altLang="ja-JP" sz="2800" b="0" i="1" dirty="0">
                <a:sym typeface="Symbol" pitchFamily="18" charset="2"/>
              </a:rPr>
              <a:t>c</a:t>
            </a:r>
            <a:r>
              <a:rPr lang="en-US" altLang="ja-JP" sz="2800" b="0" dirty="0">
                <a:sym typeface="Symbol" pitchFamily="18" charset="2"/>
              </a:rPr>
              <a:t> }, 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>
                <a:sym typeface="Symbol" pitchFamily="18" charset="2"/>
              </a:rPr>
              <a:t>   </a:t>
            </a:r>
            <a:endParaRPr lang="ja-JP" altLang="en-US" sz="2800" dirty="0"/>
          </a:p>
        </p:txBody>
      </p:sp>
      <p:cxnSp>
        <p:nvCxnSpPr>
          <p:cNvPr id="94214" name="直線コネクタ 20"/>
          <p:cNvCxnSpPr>
            <a:cxnSpLocks noChangeShapeType="1"/>
          </p:cNvCxnSpPr>
          <p:nvPr/>
        </p:nvCxnSpPr>
        <p:spPr bwMode="auto">
          <a:xfrm flipV="1">
            <a:off x="2305295" y="2812814"/>
            <a:ext cx="3696632" cy="1087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94215" name="テキスト ボックス 4"/>
          <p:cNvSpPr txBox="1">
            <a:spLocks noChangeArrowheads="1"/>
          </p:cNvSpPr>
          <p:nvPr/>
        </p:nvSpPr>
        <p:spPr bwMode="auto">
          <a:xfrm>
            <a:off x="71406" y="3714752"/>
            <a:ext cx="821410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>
                <a:sym typeface="Symbol" pitchFamily="18" charset="2"/>
              </a:rPr>
              <a:t>&lt;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>
                <a:sym typeface="Symbol" pitchFamily="18" charset="2"/>
              </a:rPr>
              <a:t>   &lt;c,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</a:t>
            </a:r>
            <a:r>
              <a:rPr lang="en-US" altLang="ja-JP" sz="2800" b="0" baseline="-25000" dirty="0">
                <a:sym typeface="Symbol" pitchFamily="18" charset="2"/>
              </a:rPr>
              <a:t>1   </a:t>
            </a:r>
            <a:r>
              <a:rPr lang="en-US" altLang="ja-JP" sz="2800" b="0" dirty="0">
                <a:sym typeface="Symbol" pitchFamily="18" charset="2"/>
              </a:rPr>
              <a:t>&lt; while (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dirty="0">
                <a:sym typeface="Symbol" pitchFamily="18" charset="2"/>
              </a:rPr>
              <a:t>) { </a:t>
            </a:r>
            <a:r>
              <a:rPr lang="en-US" altLang="ja-JP" sz="2800" b="0" i="1" dirty="0">
                <a:sym typeface="Symbol" pitchFamily="18" charset="2"/>
              </a:rPr>
              <a:t>c</a:t>
            </a:r>
            <a:r>
              <a:rPr lang="en-US" altLang="ja-JP" sz="2800" b="0" dirty="0">
                <a:sym typeface="Symbol" pitchFamily="18" charset="2"/>
              </a:rPr>
              <a:t> }, 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baseline="-25000" dirty="0">
                <a:sym typeface="Symbol" pitchFamily="18" charset="2"/>
              </a:rPr>
              <a:t>2  </a:t>
            </a:r>
          </a:p>
          <a:p>
            <a:r>
              <a:rPr lang="en-US" altLang="ja-JP" sz="2800" b="0" dirty="0">
                <a:sym typeface="Symbol" pitchFamily="18" charset="2"/>
              </a:rPr>
              <a:t>                  &lt; while (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dirty="0">
                <a:sym typeface="Symbol" pitchFamily="18" charset="2"/>
              </a:rPr>
              <a:t>) { </a:t>
            </a:r>
            <a:r>
              <a:rPr lang="en-US" altLang="ja-JP" sz="2800" b="0" i="1" dirty="0">
                <a:sym typeface="Symbol" pitchFamily="18" charset="2"/>
              </a:rPr>
              <a:t>c</a:t>
            </a:r>
            <a:r>
              <a:rPr lang="en-US" altLang="ja-JP" sz="2800" b="0" dirty="0">
                <a:sym typeface="Symbol" pitchFamily="18" charset="2"/>
              </a:rPr>
              <a:t> }, 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  <a:r>
              <a:rPr lang="en-US" altLang="ja-JP" sz="2800" b="0" i="1" dirty="0">
                <a:sym typeface="Symbol" pitchFamily="18" charset="2"/>
              </a:rPr>
              <a:t> </a:t>
            </a:r>
            <a:endParaRPr lang="ja-JP" altLang="en-US" sz="2800" b="0" i="1" dirty="0">
              <a:sym typeface="Symbol" pitchFamily="18" charset="2"/>
            </a:endParaRPr>
          </a:p>
        </p:txBody>
      </p:sp>
      <p:cxnSp>
        <p:nvCxnSpPr>
          <p:cNvPr id="94216" name="直線コネクタ 20"/>
          <p:cNvCxnSpPr>
            <a:cxnSpLocks noChangeShapeType="1"/>
          </p:cNvCxnSpPr>
          <p:nvPr/>
        </p:nvCxnSpPr>
        <p:spPr bwMode="auto">
          <a:xfrm>
            <a:off x="152251" y="4243039"/>
            <a:ext cx="785818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94217" name="Text Box 9"/>
          <p:cNvSpPr txBox="1">
            <a:spLocks noChangeArrowheads="1"/>
          </p:cNvSpPr>
          <p:nvPr/>
        </p:nvSpPr>
        <p:spPr bwMode="auto">
          <a:xfrm>
            <a:off x="8023212" y="3929066"/>
            <a:ext cx="11208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2800" b="0" dirty="0"/>
              <a:t>if </a:t>
            </a:r>
            <a:r>
              <a:rPr lang="en-US" altLang="ja-JP" sz="2800" b="0" i="1" dirty="0"/>
              <a:t>m</a:t>
            </a:r>
            <a:r>
              <a:rPr lang="en-US" altLang="ja-JP" sz="2800" b="0" dirty="0">
                <a:sym typeface="Symbol" pitchFamily="18" charset="2"/>
              </a:rPr>
              <a:t></a:t>
            </a:r>
            <a:r>
              <a:rPr lang="en-US" altLang="ja-JP" sz="2800" b="0" dirty="0"/>
              <a:t>0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タイトル 12"/>
          <p:cNvSpPr>
            <a:spLocks noGrp="1"/>
          </p:cNvSpPr>
          <p:nvPr>
            <p:ph type="title" idx="4294967295"/>
          </p:nvPr>
        </p:nvSpPr>
        <p:spPr>
          <a:xfrm>
            <a:off x="685800" y="419100"/>
            <a:ext cx="7772400" cy="1143000"/>
          </a:xfrm>
        </p:spPr>
        <p:txBody>
          <a:bodyPr/>
          <a:lstStyle/>
          <a:p>
            <a:r>
              <a:rPr lang="en-US" altLang="ja-JP" dirty="0"/>
              <a:t>Example 3</a:t>
            </a:r>
          </a:p>
        </p:txBody>
      </p:sp>
      <p:sp>
        <p:nvSpPr>
          <p:cNvPr id="96259" name="テキスト ボックス 14"/>
          <p:cNvSpPr txBox="1">
            <a:spLocks noChangeArrowheads="1"/>
          </p:cNvSpPr>
          <p:nvPr/>
        </p:nvSpPr>
        <p:spPr bwMode="auto">
          <a:xfrm>
            <a:off x="1307630" y="3609504"/>
            <a:ext cx="3692998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800" dirty="0"/>
              <a:t>       </a:t>
            </a:r>
            <a:r>
              <a:rPr lang="en-US" altLang="ja-JP" sz="2800" b="0" dirty="0"/>
              <a:t>&lt;(Y-20),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en-US" altLang="ja-JP" sz="2800" b="0" dirty="0"/>
              <a:t>&gt;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 0</a:t>
            </a:r>
            <a:endParaRPr lang="en-US" altLang="ja-JP" sz="2000" b="0" dirty="0"/>
          </a:p>
          <a:p>
            <a:r>
              <a:rPr lang="en-US" altLang="ja-JP" sz="2400" b="0" dirty="0"/>
              <a:t>     &lt;Y=(Y-20);, </a:t>
            </a:r>
            <a:r>
              <a:rPr lang="en-US" altLang="ja-JP" sz="2400" b="0" i="1" dirty="0">
                <a:sym typeface="Symbol" pitchFamily="18" charset="2"/>
              </a:rPr>
              <a:t> </a:t>
            </a:r>
            <a:r>
              <a:rPr lang="en-US" altLang="ja-JP" sz="2400" b="0" dirty="0"/>
              <a:t>&gt;</a:t>
            </a:r>
            <a:r>
              <a:rPr lang="ja-JP" altLang="en-US" sz="2400" b="0" dirty="0">
                <a:sym typeface="Symbol" pitchFamily="18" charset="2"/>
              </a:rPr>
              <a:t> </a:t>
            </a:r>
            <a:r>
              <a:rPr lang="en-US" altLang="ja-JP" sz="2400" b="0" dirty="0">
                <a:sym typeface="Symbol" pitchFamily="18" charset="2"/>
              </a:rPr>
              <a:t></a:t>
            </a:r>
            <a:r>
              <a:rPr lang="ja-JP" altLang="en-US" sz="2400" b="0" dirty="0">
                <a:sym typeface="Symbol" pitchFamily="18" charset="2"/>
              </a:rPr>
              <a:t> </a:t>
            </a:r>
            <a:r>
              <a:rPr lang="ja-JP" altLang="en-US" sz="2400" b="0" i="1" dirty="0">
                <a:sym typeface="Symbol" pitchFamily="18" charset="2"/>
              </a:rPr>
              <a:t></a:t>
            </a:r>
            <a:r>
              <a:rPr lang="ja-JP" altLang="en-US" sz="2400" b="0" dirty="0">
                <a:sym typeface="Symbol" pitchFamily="18" charset="2"/>
              </a:rPr>
              <a:t> </a:t>
            </a:r>
            <a:r>
              <a:rPr lang="en-US" altLang="ja-JP" sz="2400" b="0" dirty="0">
                <a:sym typeface="Symbol" pitchFamily="18" charset="2"/>
              </a:rPr>
              <a:t>[0/Y]</a:t>
            </a:r>
          </a:p>
        </p:txBody>
      </p:sp>
      <p:cxnSp>
        <p:nvCxnSpPr>
          <p:cNvPr id="96260" name="直線コネクタ 15"/>
          <p:cNvCxnSpPr>
            <a:cxnSpLocks noChangeShapeType="1"/>
          </p:cNvCxnSpPr>
          <p:nvPr/>
        </p:nvCxnSpPr>
        <p:spPr bwMode="auto">
          <a:xfrm>
            <a:off x="4929190" y="4109570"/>
            <a:ext cx="4130143" cy="1087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96261" name="テキスト ボックス 10"/>
          <p:cNvSpPr txBox="1">
            <a:spLocks noChangeArrowheads="1"/>
          </p:cNvSpPr>
          <p:nvPr/>
        </p:nvSpPr>
        <p:spPr bwMode="auto">
          <a:xfrm>
            <a:off x="609834" y="1520288"/>
            <a:ext cx="76581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dirty="0"/>
              <a:t>Derive the state after executing the statement</a:t>
            </a:r>
          </a:p>
          <a:p>
            <a:r>
              <a:rPr lang="en-US" altLang="ja-JP" sz="2800" dirty="0"/>
              <a:t>     </a:t>
            </a:r>
            <a:r>
              <a:rPr lang="en-US" altLang="ja-JP" sz="2800" dirty="0">
                <a:sym typeface="Symbol" pitchFamily="18" charset="2"/>
              </a:rPr>
              <a:t>while ( Y ) { Y = (Y – 20); } </a:t>
            </a:r>
          </a:p>
          <a:p>
            <a:r>
              <a:rPr lang="en-US" altLang="ja-JP" sz="2800" dirty="0">
                <a:sym typeface="Symbol" pitchFamily="18" charset="2"/>
              </a:rPr>
              <a:t>in the state</a:t>
            </a:r>
            <a:r>
              <a:rPr lang="ja-JP" altLang="en-US" sz="2800" dirty="0"/>
              <a:t> </a:t>
            </a:r>
            <a:r>
              <a:rPr lang="en-US" altLang="ja-JP" sz="2800" i="1" dirty="0">
                <a:sym typeface="Symbol" pitchFamily="18" charset="2"/>
              </a:rPr>
              <a:t></a:t>
            </a:r>
            <a:r>
              <a:rPr lang="en-US" altLang="ja-JP" sz="2800" dirty="0">
                <a:sym typeface="Symbol" pitchFamily="18" charset="2"/>
              </a:rPr>
              <a:t> = { (X, 10), (Y, 20), (Z, 30) }.</a:t>
            </a:r>
            <a:endParaRPr lang="ja-JP" altLang="en-US" sz="2800" b="0" dirty="0"/>
          </a:p>
        </p:txBody>
      </p:sp>
      <p:sp>
        <p:nvSpPr>
          <p:cNvPr id="96262" name="正方形/長方形 11"/>
          <p:cNvSpPr>
            <a:spLocks noChangeArrowheads="1"/>
          </p:cNvSpPr>
          <p:nvPr/>
        </p:nvSpPr>
        <p:spPr bwMode="auto">
          <a:xfrm>
            <a:off x="5125316" y="5483052"/>
            <a:ext cx="38314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/>
              <a:t>{ (X, 10), (Y, 0), (Z, 30) } </a:t>
            </a:r>
            <a:endParaRPr lang="ja-JP" altLang="en-US" sz="2800" dirty="0"/>
          </a:p>
        </p:txBody>
      </p:sp>
      <p:sp>
        <p:nvSpPr>
          <p:cNvPr id="17" name="等号 16"/>
          <p:cNvSpPr>
            <a:spLocks noChangeArrowheads="1"/>
          </p:cNvSpPr>
          <p:nvPr/>
        </p:nvSpPr>
        <p:spPr bwMode="auto">
          <a:xfrm rot="-5400000">
            <a:off x="6577029" y="5076839"/>
            <a:ext cx="485775" cy="361950"/>
          </a:xfrm>
          <a:custGeom>
            <a:avLst/>
            <a:gdLst>
              <a:gd name="T0" fmla="*/ 421386 w 485775"/>
              <a:gd name="T1" fmla="*/ 112364 h 361950"/>
              <a:gd name="T2" fmla="*/ 421386 w 485775"/>
              <a:gd name="T3" fmla="*/ 249586 h 361950"/>
              <a:gd name="T4" fmla="*/ 242888 w 485775"/>
              <a:gd name="T5" fmla="*/ 268339 h 361950"/>
              <a:gd name="T6" fmla="*/ 64389 w 485775"/>
              <a:gd name="T7" fmla="*/ 112364 h 361950"/>
              <a:gd name="T8" fmla="*/ 64389 w 485775"/>
              <a:gd name="T9" fmla="*/ 249586 h 361950"/>
              <a:gd name="T10" fmla="*/ 242888 w 485775"/>
              <a:gd name="T11" fmla="*/ 93611 h 361950"/>
              <a:gd name="T12" fmla="*/ 0 60000 65536"/>
              <a:gd name="T13" fmla="*/ 0 60000 65536"/>
              <a:gd name="T14" fmla="*/ 5898240 60000 65536"/>
              <a:gd name="T15" fmla="*/ 11796480 60000 65536"/>
              <a:gd name="T16" fmla="*/ 11796480 60000 65536"/>
              <a:gd name="T17" fmla="*/ 17694720 60000 65536"/>
              <a:gd name="T18" fmla="*/ 64389 w 485775"/>
              <a:gd name="T19" fmla="*/ 93611 h 361950"/>
              <a:gd name="T20" fmla="*/ 421386 w 485775"/>
              <a:gd name="T21" fmla="*/ 268339 h 36195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85775" h="361950">
                <a:moveTo>
                  <a:pt x="64389" y="93611"/>
                </a:moveTo>
                <a:lnTo>
                  <a:pt x="421386" y="93611"/>
                </a:lnTo>
                <a:lnTo>
                  <a:pt x="421386" y="131116"/>
                </a:lnTo>
                <a:lnTo>
                  <a:pt x="64389" y="131116"/>
                </a:lnTo>
                <a:close/>
                <a:moveTo>
                  <a:pt x="64389" y="230834"/>
                </a:moveTo>
                <a:lnTo>
                  <a:pt x="421386" y="230834"/>
                </a:lnTo>
                <a:lnTo>
                  <a:pt x="421386" y="268339"/>
                </a:lnTo>
                <a:lnTo>
                  <a:pt x="64389" y="268339"/>
                </a:lnTo>
                <a:close/>
              </a:path>
            </a:pathLst>
          </a:custGeom>
          <a:solidFill>
            <a:srgbClr val="0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vert="eaVert"/>
          <a:lstStyle/>
          <a:p>
            <a:pPr>
              <a:defRPr/>
            </a:pPr>
            <a:endParaRPr lang="ja-JP" altLang="en-US" sz="2800">
              <a:ea typeface="ＭＳ Ｐゴシック" pitchFamily="48" charset="-128"/>
            </a:endParaRPr>
          </a:p>
        </p:txBody>
      </p:sp>
      <p:sp>
        <p:nvSpPr>
          <p:cNvPr id="96264" name="テキスト ボックス 9"/>
          <p:cNvSpPr txBox="1">
            <a:spLocks noChangeArrowheads="1"/>
          </p:cNvSpPr>
          <p:nvPr/>
        </p:nvSpPr>
        <p:spPr bwMode="auto">
          <a:xfrm>
            <a:off x="-33338" y="4038132"/>
            <a:ext cx="2033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 b="0" dirty="0"/>
              <a:t>&lt;Y, </a:t>
            </a:r>
            <a:r>
              <a:rPr lang="en-US" altLang="ja-JP" sz="2400" b="0" i="1" dirty="0">
                <a:sym typeface="Symbol" pitchFamily="18" charset="2"/>
              </a:rPr>
              <a:t></a:t>
            </a:r>
            <a:r>
              <a:rPr lang="en-US" altLang="ja-JP" sz="2400" b="0" dirty="0">
                <a:sym typeface="Symbol" pitchFamily="18" charset="2"/>
              </a:rPr>
              <a:t> </a:t>
            </a:r>
            <a:r>
              <a:rPr lang="en-US" altLang="ja-JP" sz="2400" b="0" dirty="0"/>
              <a:t>&gt;</a:t>
            </a:r>
            <a:r>
              <a:rPr lang="ja-JP" altLang="en-US" sz="2400" b="0" dirty="0">
                <a:sym typeface="Symbol" pitchFamily="18" charset="2"/>
              </a:rPr>
              <a:t> </a:t>
            </a:r>
            <a:r>
              <a:rPr lang="en-US" altLang="ja-JP" sz="2400" b="0" dirty="0">
                <a:sym typeface="Symbol" pitchFamily="18" charset="2"/>
              </a:rPr>
              <a:t></a:t>
            </a:r>
            <a:r>
              <a:rPr lang="ja-JP" altLang="en-US" sz="2400" b="0" dirty="0">
                <a:sym typeface="Symbol" pitchFamily="18" charset="2"/>
              </a:rPr>
              <a:t> </a:t>
            </a:r>
            <a:r>
              <a:rPr lang="en-US" altLang="ja-JP" sz="2400" b="0" dirty="0">
                <a:sym typeface="Symbol" pitchFamily="18" charset="2"/>
              </a:rPr>
              <a:t>20</a:t>
            </a:r>
          </a:p>
        </p:txBody>
      </p:sp>
      <p:cxnSp>
        <p:nvCxnSpPr>
          <p:cNvPr id="96265" name="直線コネクタ 30"/>
          <p:cNvCxnSpPr>
            <a:cxnSpLocks noChangeShapeType="1"/>
          </p:cNvCxnSpPr>
          <p:nvPr/>
        </p:nvCxnSpPr>
        <p:spPr bwMode="auto">
          <a:xfrm flipV="1">
            <a:off x="1721556" y="4109571"/>
            <a:ext cx="3121200" cy="1087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6266" name="直線コネクタ 32"/>
          <p:cNvCxnSpPr>
            <a:cxnSpLocks noChangeShapeType="1"/>
          </p:cNvCxnSpPr>
          <p:nvPr/>
        </p:nvCxnSpPr>
        <p:spPr bwMode="auto">
          <a:xfrm>
            <a:off x="52624" y="4504381"/>
            <a:ext cx="9072562" cy="11171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96267" name="テキスト ボックス 39"/>
          <p:cNvSpPr txBox="1">
            <a:spLocks noChangeArrowheads="1"/>
          </p:cNvSpPr>
          <p:nvPr/>
        </p:nvSpPr>
        <p:spPr bwMode="auto">
          <a:xfrm>
            <a:off x="957263" y="4429125"/>
            <a:ext cx="7255403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3200" b="0" dirty="0"/>
              <a:t>&lt; while (Y) {Y = (Y – 20);} , </a:t>
            </a:r>
            <a:r>
              <a:rPr lang="en-US" altLang="ja-JP" sz="3200" b="0" i="1" dirty="0">
                <a:sym typeface="Symbol" pitchFamily="18" charset="2"/>
              </a:rPr>
              <a:t></a:t>
            </a:r>
            <a:r>
              <a:rPr lang="en-US" altLang="ja-JP" sz="3200" b="0" dirty="0">
                <a:sym typeface="Symbol" pitchFamily="18" charset="2"/>
              </a:rPr>
              <a:t> &gt;  </a:t>
            </a:r>
            <a:r>
              <a:rPr lang="ja-JP" altLang="en-US" sz="3200" b="0" i="1" dirty="0">
                <a:sym typeface="Symbol" pitchFamily="18" charset="2"/>
              </a:rPr>
              <a:t></a:t>
            </a:r>
            <a:r>
              <a:rPr lang="ja-JP" altLang="en-US" sz="3200" b="0" dirty="0">
                <a:sym typeface="Symbol" pitchFamily="18" charset="2"/>
              </a:rPr>
              <a:t> </a:t>
            </a:r>
            <a:r>
              <a:rPr lang="en-US" altLang="ja-JP" sz="3200" b="0" dirty="0">
                <a:sym typeface="Symbol" pitchFamily="18" charset="2"/>
              </a:rPr>
              <a:t>[0 / Y]</a:t>
            </a:r>
            <a:endParaRPr lang="ja-JP" altLang="en-US" sz="3200" b="0" dirty="0"/>
          </a:p>
        </p:txBody>
      </p:sp>
      <p:cxnSp>
        <p:nvCxnSpPr>
          <p:cNvPr id="96268" name="直線コネクタ 30"/>
          <p:cNvCxnSpPr>
            <a:cxnSpLocks noChangeShapeType="1"/>
          </p:cNvCxnSpPr>
          <p:nvPr/>
        </p:nvCxnSpPr>
        <p:spPr bwMode="auto">
          <a:xfrm>
            <a:off x="1071538" y="3680942"/>
            <a:ext cx="415766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96269" name="テキスト ボックス 39"/>
          <p:cNvSpPr txBox="1">
            <a:spLocks noChangeArrowheads="1"/>
          </p:cNvSpPr>
          <p:nvPr/>
        </p:nvSpPr>
        <p:spPr bwMode="auto">
          <a:xfrm>
            <a:off x="4859371" y="3635763"/>
            <a:ext cx="435609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000" b="0" dirty="0"/>
              <a:t>          </a:t>
            </a:r>
            <a:r>
              <a:rPr lang="en-US" altLang="ja-JP" sz="2800" b="0" dirty="0"/>
              <a:t>&lt; Y, </a:t>
            </a:r>
            <a:r>
              <a:rPr lang="ja-JP" altLang="en-US" sz="2800" b="0" i="1" dirty="0">
                <a:sym typeface="Symbol" pitchFamily="18" charset="2"/>
              </a:rPr>
              <a:t>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[0/Y] &gt;  0</a:t>
            </a:r>
            <a:endParaRPr lang="en-US" altLang="ja-JP" sz="2000" b="0" dirty="0"/>
          </a:p>
          <a:p>
            <a:r>
              <a:rPr lang="en-US" altLang="ja-JP" sz="2000" b="0" dirty="0"/>
              <a:t>&lt;while(Y){Y=(Y-20);}, </a:t>
            </a:r>
            <a:r>
              <a:rPr lang="en-US" altLang="ja-JP" sz="2000" b="0" i="1" dirty="0">
                <a:sym typeface="Symbol" pitchFamily="18" charset="2"/>
              </a:rPr>
              <a:t> </a:t>
            </a:r>
            <a:r>
              <a:rPr lang="en-US" altLang="ja-JP" sz="2000" b="0" dirty="0">
                <a:sym typeface="Symbol" pitchFamily="18" charset="2"/>
              </a:rPr>
              <a:t>[0/Y]&gt;  </a:t>
            </a:r>
            <a:r>
              <a:rPr lang="ja-JP" altLang="en-US" sz="2000" b="0" i="1" dirty="0">
                <a:sym typeface="Symbol" pitchFamily="18" charset="2"/>
              </a:rPr>
              <a:t> </a:t>
            </a:r>
            <a:r>
              <a:rPr lang="en-US" altLang="ja-JP" sz="2000" b="0" dirty="0">
                <a:sym typeface="Symbol" pitchFamily="18" charset="2"/>
              </a:rPr>
              <a:t>[0/Y]</a:t>
            </a:r>
            <a:endParaRPr lang="ja-JP" altLang="en-US" sz="2000" b="0" dirty="0">
              <a:sym typeface="Symbol" pitchFamily="18" charset="2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000100" y="3180876"/>
            <a:ext cx="4349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/>
              <a:t>&lt;Y, </a:t>
            </a:r>
            <a:r>
              <a:rPr lang="en-US" altLang="ja-JP" sz="2800" i="1" dirty="0">
                <a:sym typeface="Symbol" pitchFamily="18" charset="2"/>
              </a:rPr>
              <a:t></a:t>
            </a:r>
            <a:r>
              <a:rPr lang="en-US" altLang="ja-JP" sz="2800" dirty="0">
                <a:sym typeface="Symbol" pitchFamily="18" charset="2"/>
              </a:rPr>
              <a:t> </a:t>
            </a:r>
            <a:r>
              <a:rPr lang="en-US" altLang="ja-JP" sz="2800" dirty="0"/>
              <a:t>&gt;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 20   &lt;20, </a:t>
            </a:r>
            <a:r>
              <a:rPr lang="en-US" altLang="ja-JP" sz="2800" i="1" dirty="0">
                <a:sym typeface="Symbol" pitchFamily="18" charset="2"/>
              </a:rPr>
              <a:t></a:t>
            </a:r>
            <a:r>
              <a:rPr lang="en-US" altLang="ja-JP" sz="2800" dirty="0">
                <a:sym typeface="Symbol" pitchFamily="18" charset="2"/>
              </a:rPr>
              <a:t> </a:t>
            </a:r>
            <a:r>
              <a:rPr lang="en-US" altLang="ja-JP" sz="2800" dirty="0"/>
              <a:t>&gt;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 20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/>
              <a:t>Exercise 4</a:t>
            </a:r>
            <a:endParaRPr lang="ja-JP" altLang="en-US" dirty="0"/>
          </a:p>
        </p:txBody>
      </p:sp>
      <p:sp>
        <p:nvSpPr>
          <p:cNvPr id="98307" name="テキスト ボックス 13"/>
          <p:cNvSpPr txBox="1">
            <a:spLocks noChangeArrowheads="1"/>
          </p:cNvSpPr>
          <p:nvPr/>
        </p:nvSpPr>
        <p:spPr bwMode="auto">
          <a:xfrm>
            <a:off x="714348" y="1571612"/>
            <a:ext cx="801277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dirty="0"/>
              <a:t>Derive the state after executing the statement </a:t>
            </a:r>
          </a:p>
          <a:p>
            <a:r>
              <a:rPr lang="en-US" altLang="ja-JP" sz="2800" dirty="0">
                <a:sym typeface="Symbol" pitchFamily="18" charset="2"/>
              </a:rPr>
              <a:t>     while ( Y ) { Y = (Y – 20); } </a:t>
            </a:r>
          </a:p>
          <a:p>
            <a:r>
              <a:rPr lang="en-US" altLang="ja-JP" sz="2800" dirty="0">
                <a:sym typeface="Symbol" pitchFamily="18" charset="2"/>
              </a:rPr>
              <a:t>in the state</a:t>
            </a:r>
            <a:r>
              <a:rPr lang="ja-JP" altLang="en-US" sz="2800" dirty="0"/>
              <a:t> </a:t>
            </a:r>
            <a:r>
              <a:rPr lang="en-US" altLang="ja-JP" sz="2800" i="1" dirty="0">
                <a:sym typeface="Symbol" pitchFamily="18" charset="2"/>
              </a:rPr>
              <a:t></a:t>
            </a:r>
            <a:r>
              <a:rPr lang="en-US" altLang="ja-JP" sz="2800" dirty="0">
                <a:sym typeface="Symbol" pitchFamily="18" charset="2"/>
              </a:rPr>
              <a:t> = </a:t>
            </a:r>
            <a:r>
              <a:rPr lang="en-US" altLang="ja-JP" sz="2800" dirty="0"/>
              <a:t>{ (X, 10), (Y, 40), (Z, 30) }.</a:t>
            </a:r>
            <a:endParaRPr lang="ja-JP" alt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/>
              <a:t>Arithmetic expressions</a:t>
            </a:r>
            <a:endParaRPr lang="ja-JP" altLang="en-US" dirty="0"/>
          </a:p>
        </p:txBody>
      </p:sp>
      <p:sp>
        <p:nvSpPr>
          <p:cNvPr id="16387" name="テキスト ボックス 3"/>
          <p:cNvSpPr txBox="1">
            <a:spLocks noChangeArrowheads="1"/>
          </p:cNvSpPr>
          <p:nvPr/>
        </p:nvSpPr>
        <p:spPr bwMode="auto">
          <a:xfrm>
            <a:off x="1124020" y="2656323"/>
            <a:ext cx="657225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b="0" dirty="0"/>
              <a:t>&lt;</a:t>
            </a:r>
            <a:r>
              <a:rPr lang="en-US" altLang="ja-JP" sz="2800" dirty="0"/>
              <a:t>e</a:t>
            </a:r>
            <a:r>
              <a:rPr lang="en-US" altLang="ja-JP" sz="2800" b="0" dirty="0"/>
              <a:t>&gt; ::= &lt;</a:t>
            </a:r>
            <a:r>
              <a:rPr lang="en-US" altLang="ja-JP" sz="2800" dirty="0" err="1"/>
              <a:t>numseq</a:t>
            </a:r>
            <a:r>
              <a:rPr lang="en-US" altLang="ja-JP" sz="2800" b="0" dirty="0"/>
              <a:t>&gt;</a:t>
            </a:r>
            <a:r>
              <a:rPr lang="ja-JP" altLang="en-US" sz="2800" b="0" dirty="0"/>
              <a:t> </a:t>
            </a:r>
            <a:endParaRPr lang="en-US" altLang="ja-JP" sz="2800" b="0" dirty="0"/>
          </a:p>
          <a:p>
            <a:r>
              <a:rPr lang="en-US" altLang="ja-JP" sz="2800" b="0" dirty="0"/>
              <a:t>          | &lt;</a:t>
            </a:r>
            <a:r>
              <a:rPr lang="en-US" altLang="ja-JP" sz="2800" dirty="0" err="1"/>
              <a:t>var</a:t>
            </a:r>
            <a:r>
              <a:rPr lang="en-US" altLang="ja-JP" sz="2800" b="0" dirty="0"/>
              <a:t>&gt;</a:t>
            </a:r>
          </a:p>
          <a:p>
            <a:r>
              <a:rPr lang="en-US" altLang="ja-JP" sz="2800" b="0" dirty="0"/>
              <a:t>          | ( &lt;e&gt; + &lt;e&gt; )</a:t>
            </a:r>
          </a:p>
          <a:p>
            <a:r>
              <a:rPr lang="en-US" altLang="ja-JP" sz="2800" b="0" dirty="0"/>
              <a:t>          | ( &lt;e&gt; - &lt;e&gt; ) </a:t>
            </a:r>
          </a:p>
          <a:p>
            <a:r>
              <a:rPr lang="en-US" altLang="ja-JP" sz="2800" b="0" dirty="0"/>
              <a:t>          | ( &lt;e&gt; * &lt;e&gt; )</a:t>
            </a:r>
          </a:p>
          <a:p>
            <a:r>
              <a:rPr lang="en-US" altLang="ja-JP" sz="2800" b="0" dirty="0"/>
              <a:t>&lt;</a:t>
            </a:r>
            <a:r>
              <a:rPr lang="en-US" altLang="ja-JP" sz="2800" b="0" dirty="0" err="1"/>
              <a:t>var</a:t>
            </a:r>
            <a:r>
              <a:rPr lang="en-US" altLang="ja-JP" sz="2800" b="0" dirty="0"/>
              <a:t>&gt; ::= X | Y | </a:t>
            </a:r>
            <a:r>
              <a:rPr lang="en-US" altLang="ja-JP" sz="2800" dirty="0"/>
              <a:t>Z</a:t>
            </a:r>
          </a:p>
          <a:p>
            <a:r>
              <a:rPr lang="en-US" altLang="ja-JP" sz="2800" dirty="0"/>
              <a:t>&lt;</a:t>
            </a:r>
            <a:r>
              <a:rPr lang="en-US" altLang="ja-JP" sz="2800" dirty="0" err="1"/>
              <a:t>numseq</a:t>
            </a:r>
            <a:r>
              <a:rPr lang="en-US" altLang="ja-JP" sz="2800" dirty="0"/>
              <a:t>&gt; ::= &lt;</a:t>
            </a:r>
            <a:r>
              <a:rPr lang="en-US" altLang="ja-JP" sz="2800" dirty="0" err="1"/>
              <a:t>num</a:t>
            </a:r>
            <a:r>
              <a:rPr lang="en-US" altLang="ja-JP" sz="2800" dirty="0"/>
              <a:t>&gt; | &lt;</a:t>
            </a:r>
            <a:r>
              <a:rPr lang="en-US" altLang="ja-JP" sz="2800" dirty="0" err="1"/>
              <a:t>numseq</a:t>
            </a:r>
            <a:r>
              <a:rPr lang="en-US" altLang="ja-JP" sz="2800" dirty="0"/>
              <a:t>&gt; &lt;</a:t>
            </a:r>
            <a:r>
              <a:rPr lang="en-US" altLang="ja-JP" sz="2800" dirty="0" err="1"/>
              <a:t>num</a:t>
            </a:r>
            <a:r>
              <a:rPr lang="en-US" altLang="ja-JP" sz="2800" dirty="0"/>
              <a:t>&gt;</a:t>
            </a:r>
            <a:endParaRPr lang="en-US" altLang="ja-JP" sz="2800" b="0" dirty="0"/>
          </a:p>
          <a:p>
            <a:r>
              <a:rPr lang="en-US" altLang="ja-JP" sz="2800" b="0" dirty="0"/>
              <a:t>&lt;</a:t>
            </a:r>
            <a:r>
              <a:rPr lang="en-US" altLang="ja-JP" sz="2800" dirty="0" err="1"/>
              <a:t>num</a:t>
            </a:r>
            <a:r>
              <a:rPr lang="en-US" altLang="ja-JP" sz="2800" b="0" dirty="0"/>
              <a:t>&gt; ::= 0 | 1 | 2 | 3 | 4 | 5 | 6 | 7 | 8 | 9</a:t>
            </a:r>
          </a:p>
        </p:txBody>
      </p:sp>
      <p:sp>
        <p:nvSpPr>
          <p:cNvPr id="16388" name="テキスト ボックス 4"/>
          <p:cNvSpPr txBox="1">
            <a:spLocks noChangeArrowheads="1"/>
          </p:cNvSpPr>
          <p:nvPr/>
        </p:nvSpPr>
        <p:spPr bwMode="auto">
          <a:xfrm>
            <a:off x="514632" y="1272003"/>
            <a:ext cx="78613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b="0" dirty="0"/>
              <a:t>We will give an operational semantics for the arithmetic expressions given below. We use only three variables X, Y, and Z. </a:t>
            </a:r>
            <a:endParaRPr lang="ja-JP" altLang="en-US" sz="2800" b="0" dirty="0"/>
          </a:p>
        </p:txBody>
      </p:sp>
      <p:sp>
        <p:nvSpPr>
          <p:cNvPr id="16389" name="テキスト ボックス 6"/>
          <p:cNvSpPr txBox="1">
            <a:spLocks noChangeArrowheads="1"/>
          </p:cNvSpPr>
          <p:nvPr/>
        </p:nvSpPr>
        <p:spPr bwMode="auto">
          <a:xfrm>
            <a:off x="586042" y="6172075"/>
            <a:ext cx="7858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dirty="0"/>
              <a:t>(ex.)</a:t>
            </a:r>
            <a:r>
              <a:rPr lang="ja-JP" altLang="en-US" sz="2800" b="0" dirty="0"/>
              <a:t> </a:t>
            </a:r>
            <a:r>
              <a:rPr lang="en-US" altLang="ja-JP" sz="2800" b="0" dirty="0"/>
              <a:t>(12 + 34),  (3 * (45 – X))</a:t>
            </a:r>
            <a:r>
              <a:rPr lang="ja-JP" altLang="en-US" sz="2800" b="0" dirty="0"/>
              <a:t> </a:t>
            </a:r>
            <a:r>
              <a:rPr lang="en-US" altLang="ja-JP" sz="2800" dirty="0"/>
              <a:t>etc.</a:t>
            </a:r>
            <a:endParaRPr lang="ja-JP" altLang="en-US" sz="28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285728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ja-JP" dirty="0"/>
              <a:t>States</a:t>
            </a:r>
            <a:endParaRPr lang="ja-JP" altLang="en-US" dirty="0"/>
          </a:p>
        </p:txBody>
      </p:sp>
      <p:sp>
        <p:nvSpPr>
          <p:cNvPr id="17411" name="テキスト ボックス 5"/>
          <p:cNvSpPr txBox="1">
            <a:spLocks noChangeArrowheads="1"/>
          </p:cNvSpPr>
          <p:nvPr/>
        </p:nvSpPr>
        <p:spPr bwMode="auto">
          <a:xfrm>
            <a:off x="528498" y="1230430"/>
            <a:ext cx="814387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dirty="0"/>
              <a:t>A variable in C is a name for a location. The semantics of a variable in an arithmetic expression is a value stored in the corresponding location.</a:t>
            </a:r>
            <a:endParaRPr lang="en-US" altLang="ja-JP" sz="2800" b="0" dirty="0"/>
          </a:p>
        </p:txBody>
      </p:sp>
      <p:sp>
        <p:nvSpPr>
          <p:cNvPr id="17412" name="テキスト ボックス 7"/>
          <p:cNvSpPr txBox="1">
            <a:spLocks noChangeArrowheads="1"/>
          </p:cNvSpPr>
          <p:nvPr/>
        </p:nvSpPr>
        <p:spPr bwMode="auto">
          <a:xfrm>
            <a:off x="471600" y="2834879"/>
            <a:ext cx="785812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b="0" dirty="0"/>
              <a:t>A state is a function from locations to integers. </a:t>
            </a:r>
          </a:p>
          <a:p>
            <a:r>
              <a:rPr lang="en-US" altLang="ja-JP" sz="2800" b="0" dirty="0"/>
              <a:t>We </a:t>
            </a:r>
            <a:r>
              <a:rPr lang="en-US" altLang="ja-JP" sz="2800" dirty="0"/>
              <a:t>use</a:t>
            </a:r>
            <a:r>
              <a:rPr lang="en-US" altLang="ja-JP" sz="2800" b="0" dirty="0"/>
              <a:t> the </a:t>
            </a:r>
            <a:r>
              <a:rPr lang="en-US" altLang="ja-JP" sz="2800" dirty="0"/>
              <a:t>state with all the values being 0 as the initial state. </a:t>
            </a:r>
            <a:endParaRPr lang="ja-JP" altLang="en-US" sz="2800" b="0" dirty="0"/>
          </a:p>
        </p:txBody>
      </p:sp>
      <p:sp>
        <p:nvSpPr>
          <p:cNvPr id="17413" name="テキスト ボックス 8"/>
          <p:cNvSpPr txBox="1">
            <a:spLocks noChangeArrowheads="1"/>
          </p:cNvSpPr>
          <p:nvPr/>
        </p:nvSpPr>
        <p:spPr bwMode="auto">
          <a:xfrm>
            <a:off x="481078" y="4355339"/>
            <a:ext cx="546783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For example, under the declarations</a:t>
            </a:r>
          </a:p>
          <a:p>
            <a:r>
              <a:rPr lang="ja-JP" altLang="en-US" sz="2800" b="0" dirty="0"/>
              <a:t>  </a:t>
            </a:r>
            <a:r>
              <a:rPr lang="en-US" altLang="ja-JP" sz="2800" b="0" dirty="0"/>
              <a:t> </a:t>
            </a:r>
            <a:r>
              <a:rPr lang="en-US" altLang="ja-JP" sz="2800" b="0" dirty="0" err="1"/>
              <a:t>int</a:t>
            </a:r>
            <a:r>
              <a:rPr lang="en-US" altLang="ja-JP" sz="2800" b="0" dirty="0"/>
              <a:t> X = 3;</a:t>
            </a:r>
            <a:r>
              <a:rPr lang="ja-JP" altLang="en-US" sz="2800" dirty="0"/>
              <a:t>   </a:t>
            </a:r>
            <a:r>
              <a:rPr lang="en-US" altLang="ja-JP" sz="2800" b="0" dirty="0" err="1"/>
              <a:t>int</a:t>
            </a:r>
            <a:r>
              <a:rPr lang="en-US" altLang="ja-JP" sz="2800" b="0" dirty="0"/>
              <a:t> Y = 4;</a:t>
            </a:r>
          </a:p>
          <a:p>
            <a:r>
              <a:rPr lang="en-US" altLang="ja-JP" sz="2800" dirty="0"/>
              <a:t>t</a:t>
            </a:r>
            <a:r>
              <a:rPr lang="en-US" altLang="ja-JP" sz="2800" b="0" dirty="0"/>
              <a:t>he state is </a:t>
            </a:r>
          </a:p>
          <a:p>
            <a:r>
              <a:rPr lang="en-US" altLang="ja-JP" sz="2800" b="0" dirty="0"/>
              <a:t>    { (X, 3), (Y, 4), (Z, 0) </a:t>
            </a:r>
            <a:r>
              <a:rPr lang="en-US" altLang="ja-JP" sz="2800" dirty="0"/>
              <a:t>}.</a:t>
            </a:r>
            <a:endParaRPr lang="en-US" altLang="ja-JP" sz="2800" b="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/>
              <a:t>Meta variables</a:t>
            </a:r>
            <a:endParaRPr lang="ja-JP" altLang="en-US" dirty="0"/>
          </a:p>
        </p:txBody>
      </p:sp>
      <p:sp>
        <p:nvSpPr>
          <p:cNvPr id="18435" name="テキスト ボックス 5"/>
          <p:cNvSpPr txBox="1">
            <a:spLocks noChangeArrowheads="1"/>
          </p:cNvSpPr>
          <p:nvPr/>
        </p:nvSpPr>
        <p:spPr bwMode="auto">
          <a:xfrm>
            <a:off x="600611" y="1633573"/>
            <a:ext cx="814390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dirty="0"/>
              <a:t>We use meta variables for representing expressions, sequences, integers, variables, and states as in the following. </a:t>
            </a:r>
            <a:endParaRPr lang="ja-JP" altLang="en-US" sz="2800" b="0" dirty="0"/>
          </a:p>
        </p:txBody>
      </p:sp>
      <p:sp>
        <p:nvSpPr>
          <p:cNvPr id="18437" name="テキスト ボックス 8"/>
          <p:cNvSpPr txBox="1">
            <a:spLocks noChangeArrowheads="1"/>
          </p:cNvSpPr>
          <p:nvPr/>
        </p:nvSpPr>
        <p:spPr bwMode="auto">
          <a:xfrm>
            <a:off x="1156329" y="3500438"/>
            <a:ext cx="7004317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3200" b="0" dirty="0"/>
              <a:t>expressions</a:t>
            </a:r>
            <a:r>
              <a:rPr lang="en-US" altLang="ja-JP" sz="3200" b="0" i="1" dirty="0"/>
              <a:t> </a:t>
            </a:r>
            <a:r>
              <a:rPr lang="en-US" altLang="ja-JP" sz="3200" b="0" dirty="0"/>
              <a:t>: </a:t>
            </a:r>
            <a:r>
              <a:rPr lang="en-US" altLang="ja-JP" sz="3200" b="0" i="1" dirty="0"/>
              <a:t>a</a:t>
            </a:r>
            <a:r>
              <a:rPr lang="en-US" altLang="ja-JP" sz="3200" b="0" dirty="0"/>
              <a:t>, </a:t>
            </a:r>
            <a:r>
              <a:rPr lang="en-US" altLang="ja-JP" sz="3200" b="0" i="1" dirty="0"/>
              <a:t>a</a:t>
            </a:r>
            <a:r>
              <a:rPr lang="en-US" altLang="ja-JP" sz="3200" b="0" baseline="-25000" dirty="0"/>
              <a:t>1</a:t>
            </a:r>
            <a:r>
              <a:rPr lang="en-US" altLang="ja-JP" sz="3200" b="0" dirty="0"/>
              <a:t>, </a:t>
            </a:r>
            <a:r>
              <a:rPr lang="en-US" altLang="ja-JP" sz="3200" b="0" i="1" dirty="0"/>
              <a:t>a</a:t>
            </a:r>
            <a:r>
              <a:rPr lang="en-US" altLang="ja-JP" sz="3200" b="0" baseline="-25000" dirty="0"/>
              <a:t>2</a:t>
            </a:r>
            <a:r>
              <a:rPr lang="en-US" altLang="ja-JP" sz="3200" dirty="0"/>
              <a:t>, …</a:t>
            </a:r>
            <a:endParaRPr lang="en-US" altLang="ja-JP" sz="3200" b="0" dirty="0"/>
          </a:p>
          <a:p>
            <a:r>
              <a:rPr lang="en-US" altLang="ja-JP" sz="3200" dirty="0"/>
              <a:t>sequences of numbers</a:t>
            </a:r>
            <a:r>
              <a:rPr lang="ja-JP" altLang="en-US" sz="3200" b="0" dirty="0"/>
              <a:t> </a:t>
            </a:r>
            <a:r>
              <a:rPr lang="en-US" altLang="ja-JP" sz="3200" b="0" dirty="0"/>
              <a:t>: </a:t>
            </a:r>
            <a:r>
              <a:rPr lang="en-US" altLang="ja-JP" sz="3200" b="0" i="1" dirty="0"/>
              <a:t>n</a:t>
            </a:r>
            <a:r>
              <a:rPr lang="en-US" altLang="ja-JP" sz="3200" b="0" dirty="0"/>
              <a:t>, </a:t>
            </a:r>
            <a:r>
              <a:rPr lang="en-US" altLang="ja-JP" sz="3200" b="0" i="1" dirty="0"/>
              <a:t>n</a:t>
            </a:r>
            <a:r>
              <a:rPr lang="en-US" altLang="ja-JP" sz="3200" b="0" baseline="-25000" dirty="0"/>
              <a:t>1</a:t>
            </a:r>
            <a:r>
              <a:rPr lang="en-US" altLang="ja-JP" sz="3200" b="0" dirty="0"/>
              <a:t>, </a:t>
            </a:r>
            <a:r>
              <a:rPr lang="en-US" altLang="ja-JP" sz="3200" b="0" i="1" dirty="0"/>
              <a:t>n</a:t>
            </a:r>
            <a:r>
              <a:rPr lang="en-US" altLang="ja-JP" sz="3200" b="0" baseline="-25000" dirty="0"/>
              <a:t>2</a:t>
            </a:r>
            <a:r>
              <a:rPr lang="en-US" altLang="ja-JP" sz="3200" b="0" dirty="0"/>
              <a:t>, …</a:t>
            </a:r>
          </a:p>
          <a:p>
            <a:r>
              <a:rPr lang="en-US" altLang="ja-JP" sz="3200" dirty="0"/>
              <a:t>integers</a:t>
            </a:r>
            <a:r>
              <a:rPr lang="ja-JP" altLang="en-US" sz="3200" dirty="0"/>
              <a:t> </a:t>
            </a:r>
            <a:r>
              <a:rPr lang="en-US" altLang="ja-JP" sz="3200" dirty="0"/>
              <a:t>: </a:t>
            </a:r>
            <a:r>
              <a:rPr lang="en-US" altLang="ja-JP" sz="3200" i="1" dirty="0"/>
              <a:t>m</a:t>
            </a:r>
            <a:r>
              <a:rPr lang="en-US" altLang="ja-JP" sz="3200" dirty="0"/>
              <a:t>, </a:t>
            </a:r>
            <a:r>
              <a:rPr lang="en-US" altLang="ja-JP" sz="3200" i="1" dirty="0"/>
              <a:t>m</a:t>
            </a:r>
            <a:r>
              <a:rPr lang="en-US" altLang="ja-JP" sz="3200" baseline="-25000" dirty="0"/>
              <a:t>1</a:t>
            </a:r>
            <a:r>
              <a:rPr lang="en-US" altLang="ja-JP" sz="3200" dirty="0"/>
              <a:t>, </a:t>
            </a:r>
            <a:r>
              <a:rPr lang="en-US" altLang="ja-JP" sz="3200" i="1" dirty="0"/>
              <a:t>m</a:t>
            </a:r>
            <a:r>
              <a:rPr lang="en-US" altLang="ja-JP" sz="3200" baseline="-25000" dirty="0"/>
              <a:t>2</a:t>
            </a:r>
            <a:r>
              <a:rPr lang="en-US" altLang="ja-JP" sz="3200" dirty="0"/>
              <a:t>, …</a:t>
            </a:r>
            <a:endParaRPr lang="en-US" altLang="ja-JP" sz="3200" b="0" dirty="0"/>
          </a:p>
          <a:p>
            <a:r>
              <a:rPr lang="en-US" altLang="ja-JP" sz="3200" b="0" dirty="0"/>
              <a:t>variables</a:t>
            </a:r>
            <a:r>
              <a:rPr lang="ja-JP" altLang="en-US" sz="3200" b="0" dirty="0"/>
              <a:t> </a:t>
            </a:r>
            <a:r>
              <a:rPr lang="en-US" altLang="ja-JP" sz="3200" b="0" dirty="0"/>
              <a:t>: </a:t>
            </a:r>
            <a:r>
              <a:rPr lang="en-US" altLang="ja-JP" sz="3200" b="0" i="1" dirty="0"/>
              <a:t>x</a:t>
            </a:r>
            <a:r>
              <a:rPr lang="en-US" altLang="ja-JP" sz="3200" b="0" dirty="0"/>
              <a:t>, </a:t>
            </a:r>
            <a:r>
              <a:rPr lang="en-US" altLang="ja-JP" sz="3200" b="0" i="1" dirty="0"/>
              <a:t>y</a:t>
            </a:r>
            <a:r>
              <a:rPr lang="en-US" altLang="ja-JP" sz="3200" b="0" dirty="0"/>
              <a:t>, …</a:t>
            </a:r>
            <a:endParaRPr lang="en-US" altLang="ja-JP" sz="3200" dirty="0"/>
          </a:p>
          <a:p>
            <a:r>
              <a:rPr lang="en-US" altLang="ja-JP" sz="3200" dirty="0"/>
              <a:t>states</a:t>
            </a:r>
            <a:r>
              <a:rPr lang="ja-JP" altLang="en-US" sz="3200" dirty="0"/>
              <a:t> </a:t>
            </a:r>
            <a:r>
              <a:rPr lang="en-US" altLang="ja-JP" sz="3200" dirty="0"/>
              <a:t>: </a:t>
            </a:r>
            <a:r>
              <a:rPr lang="en-US" altLang="ja-JP" sz="3200" i="1" dirty="0"/>
              <a:t>σ</a:t>
            </a:r>
            <a:r>
              <a:rPr lang="en-US" altLang="ja-JP" sz="3200" dirty="0"/>
              <a:t>, </a:t>
            </a:r>
            <a:r>
              <a:rPr lang="en-US" altLang="ja-JP" sz="3200" i="1" dirty="0"/>
              <a:t>σ</a:t>
            </a:r>
            <a:r>
              <a:rPr lang="en-US" altLang="ja-JP" sz="3200" baseline="-25000" dirty="0"/>
              <a:t>1</a:t>
            </a:r>
            <a:r>
              <a:rPr lang="en-US" altLang="ja-JP" sz="3200" dirty="0"/>
              <a:t>, </a:t>
            </a:r>
            <a:r>
              <a:rPr lang="en-US" altLang="ja-JP" sz="3200" i="1" dirty="0"/>
              <a:t>σ</a:t>
            </a:r>
            <a:r>
              <a:rPr lang="en-US" altLang="ja-JP" sz="3200" baseline="-25000" dirty="0"/>
              <a:t>2</a:t>
            </a:r>
            <a:r>
              <a:rPr lang="en-US" altLang="ja-JP" sz="3200" dirty="0"/>
              <a:t>, …</a:t>
            </a:r>
            <a:endParaRPr lang="en-US" altLang="ja-JP" sz="3200" b="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Evaluation of arithmetic expressions</a:t>
            </a:r>
            <a:endParaRPr lang="ja-JP" altLang="en-US" dirty="0"/>
          </a:p>
        </p:txBody>
      </p:sp>
      <p:sp>
        <p:nvSpPr>
          <p:cNvPr id="19459" name="テキスト ボックス 5"/>
          <p:cNvSpPr txBox="1">
            <a:spLocks noChangeArrowheads="1"/>
          </p:cNvSpPr>
          <p:nvPr/>
        </p:nvSpPr>
        <p:spPr bwMode="auto">
          <a:xfrm>
            <a:off x="518345" y="1670463"/>
            <a:ext cx="8083245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/>
              <a:t>We represent the relation that</a:t>
            </a:r>
            <a:r>
              <a:rPr lang="en-US" altLang="ja-JP" sz="2800" dirty="0"/>
              <a:t> we get an integer </a:t>
            </a:r>
            <a:r>
              <a:rPr lang="en-US" altLang="ja-JP" sz="2800" i="1" dirty="0"/>
              <a:t>m</a:t>
            </a:r>
            <a:r>
              <a:rPr lang="en-US" altLang="ja-JP" sz="2800" dirty="0"/>
              <a:t> by evaluating an arithmetic expression </a:t>
            </a:r>
            <a:r>
              <a:rPr lang="en-US" altLang="ja-JP" sz="2800" i="1" dirty="0"/>
              <a:t>a</a:t>
            </a:r>
            <a:r>
              <a:rPr lang="en-US" altLang="ja-JP" sz="2800" dirty="0"/>
              <a:t> in a state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dirty="0">
                <a:sym typeface="Symbol" pitchFamily="18" charset="2"/>
              </a:rPr>
              <a:t>  as follows.</a:t>
            </a:r>
          </a:p>
          <a:p>
            <a:r>
              <a:rPr lang="en-US" altLang="ja-JP" sz="2800" b="0" dirty="0">
                <a:sym typeface="Symbol" pitchFamily="18" charset="2"/>
              </a:rPr>
              <a:t>    &lt; 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dirty="0">
                <a:sym typeface="Symbol" pitchFamily="18" charset="2"/>
              </a:rPr>
              <a:t>    </a:t>
            </a:r>
            <a:endParaRPr lang="ja-JP" altLang="en-US" sz="2800" b="0" dirty="0"/>
          </a:p>
        </p:txBody>
      </p:sp>
      <p:sp>
        <p:nvSpPr>
          <p:cNvPr id="19460" name="テキスト ボックス 6"/>
          <p:cNvSpPr txBox="1">
            <a:spLocks noChangeArrowheads="1"/>
          </p:cNvSpPr>
          <p:nvPr/>
        </p:nvSpPr>
        <p:spPr bwMode="auto">
          <a:xfrm>
            <a:off x="868135" y="3871334"/>
            <a:ext cx="685790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/>
              <a:t>(ex.) </a:t>
            </a:r>
          </a:p>
          <a:p>
            <a:r>
              <a:rPr lang="en-US" altLang="ja-JP" sz="2800" dirty="0"/>
              <a:t>Suppose </a:t>
            </a:r>
            <a:r>
              <a:rPr lang="en-US" altLang="ja-JP" sz="2800" i="1" dirty="0">
                <a:sym typeface="Symbol" pitchFamily="18" charset="2"/>
              </a:rPr>
              <a:t>  </a:t>
            </a:r>
            <a:r>
              <a:rPr lang="en-US" altLang="ja-JP" sz="2800" dirty="0">
                <a:sym typeface="Symbol" pitchFamily="18" charset="2"/>
              </a:rPr>
              <a:t>=</a:t>
            </a:r>
            <a:r>
              <a:rPr lang="en-US" altLang="ja-JP" sz="2800" i="1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{ (X, 3), (Y, 20), (Z, 13) }. </a:t>
            </a:r>
            <a:r>
              <a:rPr lang="en-US" altLang="ja-JP" sz="2800" dirty="0">
                <a:sym typeface="Symbol" pitchFamily="18" charset="2"/>
              </a:rPr>
              <a:t>Then the following relations hold.</a:t>
            </a:r>
            <a:r>
              <a:rPr lang="en-US" altLang="ja-JP" sz="2800" b="0" dirty="0">
                <a:sym typeface="Symbol" pitchFamily="18" charset="2"/>
              </a:rPr>
              <a:t> </a:t>
            </a:r>
          </a:p>
          <a:p>
            <a:r>
              <a:rPr lang="en-US" altLang="ja-JP" sz="2800" b="0" dirty="0"/>
              <a:t>          &lt; ((10 + 20) * 4),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120 </a:t>
            </a:r>
          </a:p>
          <a:p>
            <a:r>
              <a:rPr lang="en-US" altLang="ja-JP" sz="2800" b="0" dirty="0">
                <a:sym typeface="Symbol" pitchFamily="18" charset="2"/>
              </a:rPr>
              <a:t>          &lt; (5 * (X + 1)),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20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Evaluation of arithmetic expressions</a:t>
            </a:r>
            <a:endParaRPr lang="ja-JP" altLang="en-US" dirty="0"/>
          </a:p>
        </p:txBody>
      </p:sp>
      <p:sp>
        <p:nvSpPr>
          <p:cNvPr id="20483" name="テキスト ボックス 3"/>
          <p:cNvSpPr txBox="1">
            <a:spLocks noChangeArrowheads="1"/>
          </p:cNvSpPr>
          <p:nvPr/>
        </p:nvSpPr>
        <p:spPr bwMode="auto">
          <a:xfrm>
            <a:off x="571472" y="1827432"/>
            <a:ext cx="800102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/>
              <a:t>An arithmetic expression ((10 + 20) * 4) </a:t>
            </a:r>
            <a:r>
              <a:rPr lang="en-US" altLang="ja-JP" sz="2800" dirty="0"/>
              <a:t>is evaluated o 120 by evaluating </a:t>
            </a:r>
            <a:r>
              <a:rPr lang="en-US" altLang="ja-JP" sz="2800" b="0" dirty="0"/>
              <a:t>(10 + 20), obtaining </a:t>
            </a:r>
            <a:r>
              <a:rPr lang="en-US" altLang="ja-JP" sz="2800" dirty="0"/>
              <a:t>30, and evaluating </a:t>
            </a:r>
            <a:r>
              <a:rPr lang="en-US" altLang="ja-JP" sz="2800" b="0" dirty="0"/>
              <a:t>(</a:t>
            </a:r>
            <a:r>
              <a:rPr lang="en-US" altLang="ja-JP" sz="2800" dirty="0"/>
              <a:t>30</a:t>
            </a:r>
            <a:r>
              <a:rPr lang="en-US" altLang="ja-JP" sz="2800" b="0" dirty="0"/>
              <a:t> * 4)</a:t>
            </a:r>
            <a:r>
              <a:rPr lang="en-US" altLang="ja-JP" sz="2800" dirty="0"/>
              <a:t>. </a:t>
            </a:r>
          </a:p>
          <a:p>
            <a:r>
              <a:rPr lang="en-US" altLang="ja-JP" sz="2800" b="0" dirty="0"/>
              <a:t>All the arithmetic expressions are evaluated according to some rules. </a:t>
            </a:r>
            <a:endParaRPr lang="ja-JP" altLang="en-US" sz="2800" b="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ja-JP" dirty="0"/>
              <a:t>Evaluation rules for </a:t>
            </a:r>
            <a:br>
              <a:rPr lang="en-US" altLang="ja-JP" dirty="0"/>
            </a:br>
            <a:r>
              <a:rPr lang="en-US" altLang="ja-JP" dirty="0"/>
              <a:t>arithmetic expressions</a:t>
            </a:r>
            <a:endParaRPr lang="ja-JP" altLang="en-US" dirty="0"/>
          </a:p>
        </p:txBody>
      </p:sp>
      <p:sp>
        <p:nvSpPr>
          <p:cNvPr id="21507" name="テキスト ボックス 4"/>
          <p:cNvSpPr txBox="1">
            <a:spLocks noChangeArrowheads="1"/>
          </p:cNvSpPr>
          <p:nvPr/>
        </p:nvSpPr>
        <p:spPr bwMode="auto">
          <a:xfrm>
            <a:off x="742783" y="1785926"/>
            <a:ext cx="757242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dirty="0">
                <a:sym typeface="Symbol" pitchFamily="18" charset="2"/>
              </a:rPr>
              <a:t>Sequences of numbers</a:t>
            </a:r>
          </a:p>
          <a:p>
            <a:r>
              <a:rPr lang="en-US" altLang="ja-JP" sz="2800" b="0" dirty="0">
                <a:sym typeface="Symbol" pitchFamily="18" charset="2"/>
              </a:rPr>
              <a:t>      &lt; 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i="1" dirty="0">
                <a:sym typeface="Symbol" pitchFamily="18" charset="2"/>
              </a:rPr>
              <a:t>m  </a:t>
            </a:r>
            <a:r>
              <a:rPr lang="en-US" altLang="ja-JP" sz="2800" dirty="0">
                <a:sym typeface="Symbol" pitchFamily="18" charset="2"/>
              </a:rPr>
              <a:t>(</a:t>
            </a:r>
            <a:r>
              <a:rPr lang="en-US" altLang="ja-JP" sz="2800" i="1" dirty="0">
                <a:sym typeface="Symbol" pitchFamily="18" charset="2"/>
              </a:rPr>
              <a:t>m</a:t>
            </a:r>
            <a:r>
              <a:rPr lang="en-US" altLang="ja-JP" sz="2800" dirty="0">
                <a:sym typeface="Symbol" pitchFamily="18" charset="2"/>
              </a:rPr>
              <a:t> is an integer represented by the sequence of numbers </a:t>
            </a:r>
            <a:r>
              <a:rPr lang="en-US" altLang="ja-JP" sz="2800" i="1" dirty="0">
                <a:sym typeface="Symbol" pitchFamily="18" charset="2"/>
              </a:rPr>
              <a:t>n</a:t>
            </a:r>
            <a:r>
              <a:rPr lang="en-US" altLang="ja-JP" sz="2800" dirty="0">
                <a:sym typeface="Symbol" pitchFamily="18" charset="2"/>
              </a:rPr>
              <a:t>.)</a:t>
            </a:r>
            <a:endParaRPr lang="en-US" altLang="ja-JP" sz="2800" b="0" dirty="0">
              <a:sym typeface="Symbol" pitchFamily="18" charset="2"/>
            </a:endParaRPr>
          </a:p>
          <a:p>
            <a:endParaRPr lang="en-US" altLang="ja-JP" sz="2800" b="0" i="1" dirty="0">
              <a:sym typeface="Symbol" pitchFamily="18" charset="2"/>
            </a:endParaRPr>
          </a:p>
          <a:p>
            <a:r>
              <a:rPr lang="en-US" altLang="ja-JP" sz="2800" b="0" dirty="0">
                <a:sym typeface="Symbol" pitchFamily="18" charset="2"/>
              </a:rPr>
              <a:t>Variables</a:t>
            </a:r>
          </a:p>
          <a:p>
            <a:r>
              <a:rPr lang="en-US" altLang="ja-JP" sz="2800" b="0" dirty="0">
                <a:sym typeface="Symbol" pitchFamily="18" charset="2"/>
              </a:rPr>
              <a:t>      &lt;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(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)</a:t>
            </a:r>
          </a:p>
          <a:p>
            <a:endParaRPr lang="en-US" altLang="ja-JP" sz="2800" b="0" dirty="0">
              <a:sym typeface="Symbol" pitchFamily="18" charset="2"/>
            </a:endParaRPr>
          </a:p>
          <a:p>
            <a:r>
              <a:rPr lang="en-US" altLang="ja-JP" sz="2800" b="0" dirty="0">
                <a:sym typeface="Symbol" pitchFamily="18" charset="2"/>
              </a:rPr>
              <a:t>Addition</a:t>
            </a:r>
          </a:p>
          <a:p>
            <a:r>
              <a:rPr lang="ja-JP" altLang="en-US" sz="2800" b="0" dirty="0">
                <a:sym typeface="Symbol" pitchFamily="18" charset="2"/>
              </a:rPr>
              <a:t>     </a:t>
            </a:r>
            <a:r>
              <a:rPr lang="en-US" altLang="ja-JP" sz="2800" b="0" dirty="0">
                <a:sym typeface="Symbol" pitchFamily="18" charset="2"/>
              </a:rPr>
              <a:t> &lt; 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       &lt; 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</a:p>
          <a:p>
            <a:r>
              <a:rPr lang="en-US" altLang="ja-JP" sz="2800" b="0" dirty="0">
                <a:sym typeface="Symbol" pitchFamily="18" charset="2"/>
              </a:rPr>
              <a:t>              &lt; (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baseline="-25000" dirty="0">
                <a:sym typeface="Symbol" pitchFamily="18" charset="2"/>
              </a:rPr>
              <a:t>1  </a:t>
            </a:r>
            <a:r>
              <a:rPr lang="en-US" altLang="ja-JP" sz="2800" b="0" dirty="0">
                <a:sym typeface="Symbol" pitchFamily="18" charset="2"/>
              </a:rPr>
              <a:t>+ 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  <a:r>
              <a:rPr lang="en-US" altLang="ja-JP" sz="2800" b="0" dirty="0">
                <a:sym typeface="Symbol" pitchFamily="18" charset="2"/>
              </a:rPr>
              <a:t> ),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>
                <a:sym typeface="Symbol" pitchFamily="18" charset="2"/>
              </a:rPr>
              <a:t>m     </a:t>
            </a:r>
            <a:endParaRPr lang="ja-JP" altLang="en-US" sz="2800" dirty="0"/>
          </a:p>
        </p:txBody>
      </p:sp>
      <p:cxnSp>
        <p:nvCxnSpPr>
          <p:cNvPr id="21508" name="直線コネクタ 6"/>
          <p:cNvCxnSpPr>
            <a:cxnSpLocks noChangeShapeType="1"/>
          </p:cNvCxnSpPr>
          <p:nvPr/>
        </p:nvCxnSpPr>
        <p:spPr bwMode="auto">
          <a:xfrm>
            <a:off x="1241631" y="5724280"/>
            <a:ext cx="4887399" cy="9129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9" name="テキスト ボックス 8"/>
          <p:cNvSpPr txBox="1">
            <a:spLocks noChangeArrowheads="1"/>
          </p:cNvSpPr>
          <p:nvPr/>
        </p:nvSpPr>
        <p:spPr bwMode="auto">
          <a:xfrm>
            <a:off x="6357925" y="4903785"/>
            <a:ext cx="245671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/>
              <a:t>(</a:t>
            </a:r>
            <a:r>
              <a:rPr lang="en-US" altLang="ja-JP" sz="2800" b="0" i="1" dirty="0"/>
              <a:t>m </a:t>
            </a:r>
            <a:r>
              <a:rPr lang="en-US" altLang="ja-JP" sz="2800" b="0" dirty="0"/>
              <a:t>is the sum of</a:t>
            </a:r>
            <a:r>
              <a:rPr lang="en-US" altLang="ja-JP" sz="2800" b="0" i="1" dirty="0"/>
              <a:t> m</a:t>
            </a:r>
            <a:r>
              <a:rPr lang="en-US" altLang="ja-JP" sz="2800" b="0" baseline="-25000" dirty="0"/>
              <a:t>1</a:t>
            </a:r>
            <a:r>
              <a:rPr lang="en-US" altLang="ja-JP" sz="2800" dirty="0"/>
              <a:t> and </a:t>
            </a:r>
            <a:r>
              <a:rPr lang="en-US" altLang="ja-JP" sz="2800" b="0" i="1" dirty="0"/>
              <a:t>m</a:t>
            </a:r>
            <a:r>
              <a:rPr lang="en-US" altLang="ja-JP" sz="2800" b="0" baseline="-25000" dirty="0"/>
              <a:t>2</a:t>
            </a:r>
            <a:r>
              <a:rPr lang="en-US" altLang="ja-JP" sz="2800" b="0" dirty="0"/>
              <a:t>.)</a:t>
            </a:r>
            <a:endParaRPr lang="ja-JP" altLang="en-US" sz="2800" b="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Evaluation rules for </a:t>
            </a:r>
            <a:br>
              <a:rPr lang="en-US" altLang="ja-JP" dirty="0"/>
            </a:br>
            <a:r>
              <a:rPr lang="en-US" altLang="ja-JP" dirty="0"/>
              <a:t>arithmetic expressions (Cont.)</a:t>
            </a:r>
            <a:endParaRPr lang="ja-JP" altLang="en-US" dirty="0"/>
          </a:p>
        </p:txBody>
      </p:sp>
      <p:sp>
        <p:nvSpPr>
          <p:cNvPr id="22531" name="テキスト ボックス 4"/>
          <p:cNvSpPr txBox="1">
            <a:spLocks noChangeArrowheads="1"/>
          </p:cNvSpPr>
          <p:nvPr/>
        </p:nvSpPr>
        <p:spPr bwMode="auto">
          <a:xfrm>
            <a:off x="1071538" y="2143116"/>
            <a:ext cx="552747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>
                <a:sym typeface="Symbol" pitchFamily="18" charset="2"/>
              </a:rPr>
              <a:t>Subtraction</a:t>
            </a:r>
          </a:p>
          <a:p>
            <a:r>
              <a:rPr lang="ja-JP" altLang="en-US" sz="2800" b="0" dirty="0">
                <a:sym typeface="Symbol" pitchFamily="18" charset="2"/>
              </a:rPr>
              <a:t>     </a:t>
            </a:r>
            <a:r>
              <a:rPr lang="en-US" altLang="ja-JP" sz="2800" b="0" dirty="0">
                <a:sym typeface="Symbol" pitchFamily="18" charset="2"/>
              </a:rPr>
              <a:t> &lt; 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       &lt; 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</a:p>
          <a:p>
            <a:r>
              <a:rPr lang="en-US" altLang="ja-JP" sz="2800" b="0" dirty="0">
                <a:sym typeface="Symbol" pitchFamily="18" charset="2"/>
              </a:rPr>
              <a:t>              &lt; (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baseline="-25000" dirty="0">
                <a:sym typeface="Symbol" pitchFamily="18" charset="2"/>
              </a:rPr>
              <a:t>1  </a:t>
            </a:r>
            <a:r>
              <a:rPr lang="en-US" altLang="ja-JP" sz="2800" b="0" dirty="0">
                <a:sym typeface="Symbol" pitchFamily="18" charset="2"/>
              </a:rPr>
              <a:t>- 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  <a:r>
              <a:rPr lang="en-US" altLang="ja-JP" sz="2800" b="0" dirty="0">
                <a:sym typeface="Symbol" pitchFamily="18" charset="2"/>
              </a:rPr>
              <a:t> ),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>
                <a:sym typeface="Symbol" pitchFamily="18" charset="2"/>
              </a:rPr>
              <a:t>m     </a:t>
            </a:r>
            <a:endParaRPr lang="ja-JP" altLang="en-US" sz="2800" dirty="0"/>
          </a:p>
        </p:txBody>
      </p:sp>
      <p:cxnSp>
        <p:nvCxnSpPr>
          <p:cNvPr id="22532" name="直線コネクタ 6"/>
          <p:cNvCxnSpPr>
            <a:cxnSpLocks noChangeShapeType="1"/>
          </p:cNvCxnSpPr>
          <p:nvPr/>
        </p:nvCxnSpPr>
        <p:spPr bwMode="auto">
          <a:xfrm>
            <a:off x="1571601" y="3070214"/>
            <a:ext cx="4929225" cy="1596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2533" name="テキスト ボックス 8"/>
          <p:cNvSpPr txBox="1">
            <a:spLocks noChangeArrowheads="1"/>
          </p:cNvSpPr>
          <p:nvPr/>
        </p:nvSpPr>
        <p:spPr bwMode="auto">
          <a:xfrm>
            <a:off x="6634186" y="2234939"/>
            <a:ext cx="214317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dirty="0"/>
              <a:t>(</a:t>
            </a:r>
            <a:r>
              <a:rPr lang="en-US" altLang="ja-JP" sz="2800" b="0" i="1" dirty="0"/>
              <a:t>m</a:t>
            </a:r>
            <a:r>
              <a:rPr lang="en-US" altLang="ja-JP" sz="2800" b="0" dirty="0"/>
              <a:t> is the difference between </a:t>
            </a:r>
            <a:r>
              <a:rPr lang="en-US" altLang="ja-JP" sz="2800" b="0" i="1" dirty="0"/>
              <a:t>m</a:t>
            </a:r>
            <a:r>
              <a:rPr lang="en-US" altLang="ja-JP" sz="2800" b="0" baseline="-25000" dirty="0"/>
              <a:t>1</a:t>
            </a:r>
            <a:r>
              <a:rPr lang="en-US" altLang="ja-JP" sz="2800" dirty="0"/>
              <a:t> and </a:t>
            </a:r>
            <a:r>
              <a:rPr lang="en-US" altLang="ja-JP" sz="2800" b="0" i="1" dirty="0"/>
              <a:t>m</a:t>
            </a:r>
            <a:r>
              <a:rPr lang="en-US" altLang="ja-JP" sz="2800" b="0" baseline="-25000" dirty="0"/>
              <a:t>2</a:t>
            </a:r>
            <a:r>
              <a:rPr lang="en-US" altLang="ja-JP" sz="2800" dirty="0"/>
              <a:t>)</a:t>
            </a:r>
            <a:endParaRPr lang="ja-JP" altLang="en-US" sz="2800" b="0" dirty="0"/>
          </a:p>
        </p:txBody>
      </p:sp>
      <p:sp>
        <p:nvSpPr>
          <p:cNvPr id="22534" name="テキスト ボックス 5"/>
          <p:cNvSpPr txBox="1">
            <a:spLocks noChangeArrowheads="1"/>
          </p:cNvSpPr>
          <p:nvPr/>
        </p:nvSpPr>
        <p:spPr bwMode="auto">
          <a:xfrm>
            <a:off x="1071538" y="4127062"/>
            <a:ext cx="552747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>
                <a:sym typeface="Symbol" pitchFamily="18" charset="2"/>
              </a:rPr>
              <a:t>Multiplication</a:t>
            </a:r>
          </a:p>
          <a:p>
            <a:r>
              <a:rPr lang="ja-JP" altLang="en-US" sz="2800" b="0" dirty="0">
                <a:sym typeface="Symbol" pitchFamily="18" charset="2"/>
              </a:rPr>
              <a:t>     </a:t>
            </a:r>
            <a:r>
              <a:rPr lang="en-US" altLang="ja-JP" sz="2800" b="0" dirty="0">
                <a:sym typeface="Symbol" pitchFamily="18" charset="2"/>
              </a:rPr>
              <a:t> &lt; 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       &lt; 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>
                <a:sym typeface="Symbol" pitchFamily="18" charset="2"/>
              </a:rPr>
              <a:t>m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</a:p>
          <a:p>
            <a:r>
              <a:rPr lang="en-US" altLang="ja-JP" sz="2800" b="0" dirty="0">
                <a:sym typeface="Symbol" pitchFamily="18" charset="2"/>
              </a:rPr>
              <a:t>              &lt; (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baseline="-25000" dirty="0">
                <a:sym typeface="Symbol" pitchFamily="18" charset="2"/>
              </a:rPr>
              <a:t>1  </a:t>
            </a:r>
            <a:r>
              <a:rPr lang="en-US" altLang="ja-JP" sz="2800" b="0" dirty="0">
                <a:sym typeface="Symbol" pitchFamily="18" charset="2"/>
              </a:rPr>
              <a:t>* 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  <a:r>
              <a:rPr lang="en-US" altLang="ja-JP" sz="2800" b="0" dirty="0">
                <a:sym typeface="Symbol" pitchFamily="18" charset="2"/>
              </a:rPr>
              <a:t> ),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>
                <a:sym typeface="Symbol" pitchFamily="18" charset="2"/>
              </a:rPr>
              <a:t>m     </a:t>
            </a:r>
            <a:endParaRPr lang="ja-JP" altLang="en-US" sz="2800" dirty="0"/>
          </a:p>
        </p:txBody>
      </p:sp>
      <p:cxnSp>
        <p:nvCxnSpPr>
          <p:cNvPr id="22535" name="直線コネクタ 7"/>
          <p:cNvCxnSpPr>
            <a:cxnSpLocks noChangeShapeType="1"/>
          </p:cNvCxnSpPr>
          <p:nvPr/>
        </p:nvCxnSpPr>
        <p:spPr bwMode="auto">
          <a:xfrm>
            <a:off x="1571601" y="5039883"/>
            <a:ext cx="4929225" cy="159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2536" name="テキスト ボックス 9"/>
          <p:cNvSpPr txBox="1">
            <a:spLocks noChangeArrowheads="1"/>
          </p:cNvSpPr>
          <p:nvPr/>
        </p:nvSpPr>
        <p:spPr bwMode="auto">
          <a:xfrm>
            <a:off x="6643665" y="4484250"/>
            <a:ext cx="221461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/>
              <a:t>(</a:t>
            </a:r>
            <a:r>
              <a:rPr lang="en-US" altLang="ja-JP" sz="2800" b="0" i="1" dirty="0"/>
              <a:t>m</a:t>
            </a:r>
            <a:r>
              <a:rPr lang="en-US" altLang="ja-JP" sz="2800" dirty="0"/>
              <a:t> is the product of </a:t>
            </a:r>
            <a:r>
              <a:rPr lang="en-US" altLang="ja-JP" sz="2800" b="0" i="1" dirty="0"/>
              <a:t>m</a:t>
            </a:r>
            <a:r>
              <a:rPr lang="en-US" altLang="ja-JP" sz="2800" b="0" baseline="-25000" dirty="0"/>
              <a:t>1</a:t>
            </a:r>
            <a:r>
              <a:rPr lang="en-US" altLang="ja-JP" sz="2800" dirty="0"/>
              <a:t> and </a:t>
            </a:r>
            <a:r>
              <a:rPr lang="en-US" altLang="ja-JP" sz="2800" b="0" i="1" dirty="0"/>
              <a:t>m</a:t>
            </a:r>
            <a:r>
              <a:rPr lang="en-US" altLang="ja-JP" sz="2800" b="0" baseline="-25000" dirty="0"/>
              <a:t>2</a:t>
            </a:r>
            <a:r>
              <a:rPr lang="en-US" altLang="ja-JP" sz="2800" dirty="0"/>
              <a:t>)</a:t>
            </a:r>
            <a:endParaRPr lang="ja-JP" altLang="en-US" sz="28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1954</Words>
  <Application>Microsoft Macintosh PowerPoint</Application>
  <PresentationFormat>画面に合わせる (4:3)</PresentationFormat>
  <Paragraphs>188</Paragraphs>
  <Slides>24</Slides>
  <Notes>23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テーマ</vt:lpstr>
      <vt:lpstr>Foundations for  programming languages  5: An operational semantics of  a small subset of C</vt:lpstr>
      <vt:lpstr>Today’s topic</vt:lpstr>
      <vt:lpstr>Arithmetic expressions</vt:lpstr>
      <vt:lpstr>States</vt:lpstr>
      <vt:lpstr>Meta variables</vt:lpstr>
      <vt:lpstr>Evaluation of arithmetic expressions</vt:lpstr>
      <vt:lpstr>Evaluation of arithmetic expressions</vt:lpstr>
      <vt:lpstr>Evaluation rules for  arithmetic expressions</vt:lpstr>
      <vt:lpstr>Evaluation rules for  arithmetic expressions (Cont.)</vt:lpstr>
      <vt:lpstr>Example 1</vt:lpstr>
      <vt:lpstr>Example 2</vt:lpstr>
      <vt:lpstr>Exercise 1</vt:lpstr>
      <vt:lpstr>Statements</vt:lpstr>
      <vt:lpstr>Notation concerning states</vt:lpstr>
      <vt:lpstr>Exercise 2</vt:lpstr>
      <vt:lpstr>Syntax of statements</vt:lpstr>
      <vt:lpstr>Execution of statements</vt:lpstr>
      <vt:lpstr>Rules for executing statements</vt:lpstr>
      <vt:lpstr>Example 1</vt:lpstr>
      <vt:lpstr>Example 2</vt:lpstr>
      <vt:lpstr>Exercise 3</vt:lpstr>
      <vt:lpstr>Rules for while statements</vt:lpstr>
      <vt:lpstr>Example 3</vt:lpstr>
      <vt:lpstr>Exercise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</dc:title>
  <dc:creator>sasano</dc:creator>
  <cp:lastModifiedBy>篠埜　功</cp:lastModifiedBy>
  <cp:revision>293</cp:revision>
  <dcterms:created xsi:type="dcterms:W3CDTF">2009-12-10T02:30:43Z</dcterms:created>
  <dcterms:modified xsi:type="dcterms:W3CDTF">2021-09-29T06:09:03Z</dcterms:modified>
</cp:coreProperties>
</file>