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81" r:id="rId3"/>
    <p:sldId id="261" r:id="rId4"/>
    <p:sldId id="258" r:id="rId5"/>
    <p:sldId id="260" r:id="rId6"/>
    <p:sldId id="262" r:id="rId7"/>
    <p:sldId id="282" r:id="rId8"/>
    <p:sldId id="283" r:id="rId9"/>
    <p:sldId id="287" r:id="rId10"/>
    <p:sldId id="265" r:id="rId11"/>
    <p:sldId id="266" r:id="rId12"/>
    <p:sldId id="267" r:id="rId13"/>
    <p:sldId id="269" r:id="rId14"/>
    <p:sldId id="257" r:id="rId15"/>
    <p:sldId id="272" r:id="rId16"/>
    <p:sldId id="273" r:id="rId17"/>
    <p:sldId id="268" r:id="rId18"/>
    <p:sldId id="274" r:id="rId19"/>
    <p:sldId id="270" r:id="rId20"/>
    <p:sldId id="275" r:id="rId21"/>
    <p:sldId id="284" r:id="rId22"/>
    <p:sldId id="278" r:id="rId23"/>
    <p:sldId id="286" r:id="rId24"/>
    <p:sldId id="285"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5" autoAdjust="0"/>
    <p:restoredTop sz="94694"/>
  </p:normalViewPr>
  <p:slideViewPr>
    <p:cSldViewPr snapToGrid="0">
      <p:cViewPr varScale="1">
        <p:scale>
          <a:sx n="121" d="100"/>
          <a:sy n="121" d="100"/>
        </p:scale>
        <p:origin x="1896"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1AC52B-4C5B-4329-B70A-EF9B7E71F231}" type="datetimeFigureOut">
              <a:rPr kumimoji="1" lang="ja-JP" altLang="en-US" smtClean="0"/>
              <a:pPr/>
              <a:t>2021/9/29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104738-03E3-4AE5-B3F4-960D1432F8A7}" type="slidenum">
              <a:rPr kumimoji="1" lang="ja-JP" altLang="en-US" smtClean="0"/>
              <a:pPr/>
              <a:t>‹#›</a:t>
            </a:fld>
            <a:endParaRPr kumimoji="1" lang="ja-JP" altLang="en-US"/>
          </a:p>
        </p:txBody>
      </p:sp>
    </p:spTree>
    <p:extLst>
      <p:ext uri="{BB962C8B-B14F-4D97-AF65-F5344CB8AC3E}">
        <p14:creationId xmlns:p14="http://schemas.microsoft.com/office/powerpoint/2010/main" val="42806399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E104738-03E3-4AE5-B3F4-960D1432F8A7}" type="slidenum">
              <a:rPr kumimoji="1" lang="ja-JP" altLang="en-US" smtClean="0"/>
              <a:pPr/>
              <a:t>1</a:t>
            </a:fld>
            <a:endParaRPr kumimoji="1" lang="ja-JP" altLang="en-US"/>
          </a:p>
        </p:txBody>
      </p:sp>
    </p:spTree>
    <p:extLst>
      <p:ext uri="{BB962C8B-B14F-4D97-AF65-F5344CB8AC3E}">
        <p14:creationId xmlns:p14="http://schemas.microsoft.com/office/powerpoint/2010/main" val="4088670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E104738-03E3-4AE5-B3F4-960D1432F8A7}" type="slidenum">
              <a:rPr kumimoji="1" lang="ja-JP" altLang="en-US" smtClean="0"/>
              <a:pPr/>
              <a:t>16</a:t>
            </a:fld>
            <a:endParaRPr kumimoji="1" lang="ja-JP" altLang="en-US"/>
          </a:p>
        </p:txBody>
      </p:sp>
    </p:spTree>
    <p:extLst>
      <p:ext uri="{BB962C8B-B14F-4D97-AF65-F5344CB8AC3E}">
        <p14:creationId xmlns:p14="http://schemas.microsoft.com/office/powerpoint/2010/main" val="846861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E104738-03E3-4AE5-B3F4-960D1432F8A7}" type="slidenum">
              <a:rPr kumimoji="1" lang="ja-JP" altLang="en-US" smtClean="0"/>
              <a:pPr/>
              <a:t>20</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2021/9/29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2021/9/29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56941" y="723854"/>
            <a:ext cx="7857699" cy="3626328"/>
          </a:xfrm>
        </p:spPr>
        <p:txBody>
          <a:bodyPr>
            <a:normAutofit fontScale="90000"/>
          </a:bodyPr>
          <a:lstStyle/>
          <a:p>
            <a:r>
              <a:rPr lang="en-US" altLang="ja-JP" dirty="0"/>
              <a:t>Foundations for </a:t>
            </a:r>
            <a:br>
              <a:rPr lang="en-US" altLang="ja-JP" dirty="0"/>
            </a:br>
            <a:r>
              <a:rPr lang="en-US" altLang="ja-JP" dirty="0"/>
              <a:t>Programming Languages</a:t>
            </a:r>
            <a:br>
              <a:rPr lang="en-US" altLang="ja-JP" dirty="0"/>
            </a:br>
            <a:r>
              <a:rPr lang="en-US" altLang="ja-JP" dirty="0"/>
              <a:t>3:  </a:t>
            </a:r>
            <a:br>
              <a:rPr lang="en-US" altLang="ja-JP" dirty="0"/>
            </a:br>
            <a:r>
              <a:rPr lang="en-US" altLang="ja-JP" sz="3600" dirty="0"/>
              <a:t>Compilation of statements</a:t>
            </a:r>
            <a:br>
              <a:rPr lang="en-US" altLang="ja-JP" sz="3600" dirty="0"/>
            </a:br>
            <a:r>
              <a:rPr lang="en-US" altLang="ja-JP" sz="3600" dirty="0"/>
              <a:t>Statements in C</a:t>
            </a:r>
            <a:br>
              <a:rPr lang="en-US" altLang="ja-JP" sz="3600" dirty="0"/>
            </a:br>
            <a:r>
              <a:rPr lang="en-US" altLang="ja-JP" sz="3600" dirty="0"/>
              <a:t>Assertion</a:t>
            </a:r>
            <a:br>
              <a:rPr lang="en-US" altLang="ja-JP" sz="3600" dirty="0"/>
            </a:br>
            <a:r>
              <a:rPr lang="en-US" altLang="ja-JP" sz="3600" dirty="0"/>
              <a:t>Hoare logic</a:t>
            </a:r>
            <a:endParaRPr kumimoji="1" lang="ja-JP" altLang="en-US" sz="3600" dirty="0"/>
          </a:p>
        </p:txBody>
      </p:sp>
      <p:sp>
        <p:nvSpPr>
          <p:cNvPr id="5" name="テキスト ボックス 4"/>
          <p:cNvSpPr txBox="1"/>
          <p:nvPr/>
        </p:nvSpPr>
        <p:spPr>
          <a:xfrm>
            <a:off x="740366" y="4578050"/>
            <a:ext cx="7776863" cy="1077218"/>
          </a:xfrm>
          <a:prstGeom prst="rect">
            <a:avLst/>
          </a:prstGeom>
          <a:noFill/>
        </p:spPr>
        <p:txBody>
          <a:bodyPr wrap="square" rtlCol="0">
            <a:spAutoFit/>
          </a:bodyPr>
          <a:lstStyle/>
          <a:p>
            <a:pPr algn="ctr"/>
            <a:r>
              <a:rPr kumimoji="1" lang="en-US" altLang="ja-JP" sz="3200" dirty="0"/>
              <a:t>Department of </a:t>
            </a:r>
          </a:p>
          <a:p>
            <a:pPr algn="ctr"/>
            <a:r>
              <a:rPr lang="en-US" altLang="ja-JP" sz="3200" dirty="0"/>
              <a:t>Computer</a:t>
            </a:r>
            <a:r>
              <a:rPr kumimoji="1" lang="en-US" altLang="ja-JP" sz="3200" dirty="0"/>
              <a:t> Science and </a:t>
            </a:r>
            <a:r>
              <a:rPr lang="en-US" altLang="ja-JP" sz="3200" dirty="0"/>
              <a:t>Engineering</a:t>
            </a:r>
            <a:r>
              <a:rPr kumimoji="1" lang="en-US" altLang="ja-JP" sz="3200" dirty="0"/>
              <a:t> </a:t>
            </a:r>
            <a:endParaRPr kumimoji="1" lang="ja-JP" altLang="en-US" sz="3200" dirty="0"/>
          </a:p>
        </p:txBody>
      </p:sp>
      <p:sp>
        <p:nvSpPr>
          <p:cNvPr id="6" name="サブタイトル 2"/>
          <p:cNvSpPr>
            <a:spLocks noGrp="1"/>
          </p:cNvSpPr>
          <p:nvPr>
            <p:ph type="subTitle" idx="1"/>
          </p:nvPr>
        </p:nvSpPr>
        <p:spPr>
          <a:xfrm>
            <a:off x="3044622" y="5824518"/>
            <a:ext cx="2880320" cy="576064"/>
          </a:xfrm>
        </p:spPr>
        <p:txBody>
          <a:bodyPr>
            <a:normAutofit lnSpcReduction="10000"/>
          </a:bodyPr>
          <a:lstStyle/>
          <a:p>
            <a:r>
              <a:rPr kumimoji="1" lang="en-US" altLang="ja-JP" dirty="0">
                <a:solidFill>
                  <a:schemeClr val="tx1"/>
                </a:solidFill>
              </a:rPr>
              <a:t>Isao Sasano</a:t>
            </a:r>
            <a:endParaRPr kumimoji="1" lang="ja-JP" alt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Invariants</a:t>
            </a:r>
            <a:endParaRPr kumimoji="1" lang="ja-JP" altLang="en-US" dirty="0"/>
          </a:p>
        </p:txBody>
      </p:sp>
      <p:sp>
        <p:nvSpPr>
          <p:cNvPr id="12" name="テキスト ボックス 11"/>
          <p:cNvSpPr txBox="1"/>
          <p:nvPr/>
        </p:nvSpPr>
        <p:spPr>
          <a:xfrm>
            <a:off x="526771" y="1535683"/>
            <a:ext cx="4646808" cy="1815882"/>
          </a:xfrm>
          <a:prstGeom prst="rect">
            <a:avLst/>
          </a:prstGeom>
          <a:noFill/>
        </p:spPr>
        <p:txBody>
          <a:bodyPr wrap="square" rtlCol="0">
            <a:spAutoFit/>
          </a:bodyPr>
          <a:lstStyle/>
          <a:p>
            <a:r>
              <a:rPr kumimoji="1" lang="en-US" altLang="ja-JP" sz="2800" dirty="0"/>
              <a:t>An </a:t>
            </a:r>
            <a:r>
              <a:rPr kumimoji="1" lang="en-US" altLang="ja-JP" sz="2800" i="1" dirty="0"/>
              <a:t>invariant</a:t>
            </a:r>
            <a:r>
              <a:rPr kumimoji="1" lang="en-US" altLang="ja-JP" sz="2800" dirty="0"/>
              <a:t> is a </a:t>
            </a:r>
            <a:r>
              <a:rPr lang="en-US" altLang="ja-JP" sz="2800" dirty="0"/>
              <a:t>conditional expression (assertion) </a:t>
            </a:r>
            <a:r>
              <a:rPr kumimoji="1" lang="en-US" altLang="ja-JP" sz="2800" dirty="0"/>
              <a:t>that holds every time control reaches a program point. </a:t>
            </a:r>
          </a:p>
        </p:txBody>
      </p:sp>
      <p:sp>
        <p:nvSpPr>
          <p:cNvPr id="13" name="テキスト ボックス 12"/>
          <p:cNvSpPr txBox="1"/>
          <p:nvPr/>
        </p:nvSpPr>
        <p:spPr>
          <a:xfrm>
            <a:off x="642910" y="4000504"/>
            <a:ext cx="2222083" cy="2246769"/>
          </a:xfrm>
          <a:prstGeom prst="rect">
            <a:avLst/>
          </a:prstGeom>
          <a:noFill/>
        </p:spPr>
        <p:txBody>
          <a:bodyPr wrap="none" rtlCol="0">
            <a:spAutoFit/>
          </a:bodyPr>
          <a:lstStyle/>
          <a:p>
            <a:r>
              <a:rPr lang="en-US" altLang="ja-JP" sz="2800" dirty="0"/>
              <a:t>(ex. )</a:t>
            </a:r>
          </a:p>
          <a:p>
            <a:r>
              <a:rPr lang="en-US" altLang="ja-JP" sz="2800" dirty="0"/>
              <a:t> x := 10;</a:t>
            </a:r>
          </a:p>
          <a:p>
            <a:r>
              <a:rPr lang="en-US" altLang="ja-JP" sz="2800" dirty="0"/>
              <a:t> y := 2;</a:t>
            </a:r>
          </a:p>
          <a:p>
            <a:r>
              <a:rPr kumimoji="1" lang="en-US" altLang="ja-JP" sz="2800" b="1" dirty="0"/>
              <a:t>while</a:t>
            </a:r>
            <a:r>
              <a:rPr kumimoji="1" lang="en-US" altLang="ja-JP" sz="2800" dirty="0"/>
              <a:t> x </a:t>
            </a:r>
            <a:r>
              <a:rPr kumimoji="1" lang="en-US" altLang="ja-JP" sz="2800" dirty="0">
                <a:sym typeface="Symbol"/>
              </a:rPr>
              <a:t></a:t>
            </a:r>
            <a:r>
              <a:rPr kumimoji="1" lang="en-US" altLang="ja-JP" sz="2800" dirty="0"/>
              <a:t> y </a:t>
            </a:r>
            <a:r>
              <a:rPr kumimoji="1" lang="en-US" altLang="ja-JP" sz="2800" b="1" dirty="0"/>
              <a:t>do</a:t>
            </a:r>
            <a:endParaRPr lang="en-US" altLang="ja-JP" sz="2800" b="1" dirty="0"/>
          </a:p>
          <a:p>
            <a:r>
              <a:rPr kumimoji="1" lang="en-US" altLang="ja-JP" sz="2800" dirty="0"/>
              <a:t>     x := x – y</a:t>
            </a:r>
            <a:r>
              <a:rPr lang="en-US" altLang="ja-JP" sz="2800" dirty="0"/>
              <a:t> </a:t>
            </a:r>
            <a:r>
              <a:rPr kumimoji="1" lang="en-US" altLang="ja-JP" sz="2800" dirty="0"/>
              <a:t> </a:t>
            </a:r>
          </a:p>
        </p:txBody>
      </p:sp>
      <p:cxnSp>
        <p:nvCxnSpPr>
          <p:cNvPr id="14" name="直線矢印コネクタ 13"/>
          <p:cNvCxnSpPr/>
          <p:nvPr/>
        </p:nvCxnSpPr>
        <p:spPr>
          <a:xfrm rot="16200000" flipH="1">
            <a:off x="7214956" y="3262620"/>
            <a:ext cx="608668" cy="6552"/>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16" name="ひし形 15"/>
          <p:cNvSpPr/>
          <p:nvPr/>
        </p:nvSpPr>
        <p:spPr>
          <a:xfrm>
            <a:off x="6616766" y="3570231"/>
            <a:ext cx="1785950"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a:solidFill>
                  <a:schemeClr val="tx1"/>
                </a:solidFill>
              </a:rPr>
              <a:t>x </a:t>
            </a:r>
            <a:r>
              <a:rPr lang="en-US" altLang="ja-JP" sz="2800" dirty="0">
                <a:solidFill>
                  <a:schemeClr val="tx1"/>
                </a:solidFill>
                <a:sym typeface="Symbol"/>
              </a:rPr>
              <a:t></a:t>
            </a:r>
            <a:r>
              <a:rPr lang="en-US" altLang="ja-JP" sz="2800" dirty="0">
                <a:solidFill>
                  <a:schemeClr val="tx1"/>
                </a:solidFill>
              </a:rPr>
              <a:t> y</a:t>
            </a:r>
            <a:endParaRPr kumimoji="1" lang="ja-JP" altLang="en-US" sz="2800" dirty="0">
              <a:solidFill>
                <a:schemeClr val="tx1"/>
              </a:solidFill>
            </a:endParaRPr>
          </a:p>
        </p:txBody>
      </p:sp>
      <p:cxnSp>
        <p:nvCxnSpPr>
          <p:cNvPr id="17" name="図形 16"/>
          <p:cNvCxnSpPr>
            <a:stCxn id="16" idx="3"/>
          </p:cNvCxnSpPr>
          <p:nvPr/>
        </p:nvCxnSpPr>
        <p:spPr>
          <a:xfrm>
            <a:off x="8402716" y="3927421"/>
            <a:ext cx="341597" cy="1982061"/>
          </a:xfrm>
          <a:prstGeom prst="bentConnector2">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16" idx="2"/>
          </p:cNvCxnSpPr>
          <p:nvPr/>
        </p:nvCxnSpPr>
        <p:spPr>
          <a:xfrm rot="16200000" flipH="1">
            <a:off x="7212232" y="4582120"/>
            <a:ext cx="601299" cy="62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6858323" y="4740694"/>
            <a:ext cx="1289135" cy="523220"/>
          </a:xfrm>
          <a:prstGeom prst="rect">
            <a:avLst/>
          </a:prstGeom>
          <a:noFill/>
        </p:spPr>
        <p:txBody>
          <a:bodyPr wrap="none" rtlCol="0">
            <a:spAutoFit/>
          </a:bodyPr>
          <a:lstStyle/>
          <a:p>
            <a:r>
              <a:rPr kumimoji="1" lang="en-US" altLang="ja-JP" sz="2800" dirty="0"/>
              <a:t> x := x-y</a:t>
            </a:r>
            <a:endParaRPr kumimoji="1" lang="ja-JP" altLang="en-US" sz="2800" dirty="0"/>
          </a:p>
        </p:txBody>
      </p:sp>
      <p:cxnSp>
        <p:nvCxnSpPr>
          <p:cNvPr id="20" name="図形 19"/>
          <p:cNvCxnSpPr/>
          <p:nvPr/>
        </p:nvCxnSpPr>
        <p:spPr>
          <a:xfrm rot="5400000">
            <a:off x="6730132" y="4849943"/>
            <a:ext cx="372437" cy="1173083"/>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rot="5400000" flipH="1" flipV="1">
            <a:off x="5154959" y="4421887"/>
            <a:ext cx="2361066" cy="136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a:off x="6344013" y="3248211"/>
            <a:ext cx="1187355"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rot="10800000">
            <a:off x="7531369" y="5923168"/>
            <a:ext cx="12010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rot="5400000">
            <a:off x="7251590" y="6189299"/>
            <a:ext cx="53226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7460574" y="4197370"/>
            <a:ext cx="338554" cy="461665"/>
          </a:xfrm>
          <a:prstGeom prst="rect">
            <a:avLst/>
          </a:prstGeom>
          <a:noFill/>
        </p:spPr>
        <p:txBody>
          <a:bodyPr wrap="none" rtlCol="0">
            <a:spAutoFit/>
          </a:bodyPr>
          <a:lstStyle/>
          <a:p>
            <a:r>
              <a:rPr kumimoji="1" lang="en-US" altLang="ja-JP" sz="2400" dirty="0"/>
              <a:t>T</a:t>
            </a:r>
            <a:endParaRPr kumimoji="1" lang="ja-JP" altLang="en-US" sz="2400" dirty="0"/>
          </a:p>
        </p:txBody>
      </p:sp>
      <p:sp>
        <p:nvSpPr>
          <p:cNvPr id="26" name="テキスト ボックス 25"/>
          <p:cNvSpPr txBox="1"/>
          <p:nvPr/>
        </p:nvSpPr>
        <p:spPr>
          <a:xfrm>
            <a:off x="8329054" y="3462347"/>
            <a:ext cx="326081" cy="461665"/>
          </a:xfrm>
          <a:prstGeom prst="rect">
            <a:avLst/>
          </a:prstGeom>
          <a:noFill/>
        </p:spPr>
        <p:txBody>
          <a:bodyPr wrap="none" rtlCol="0">
            <a:spAutoFit/>
          </a:bodyPr>
          <a:lstStyle/>
          <a:p>
            <a:r>
              <a:rPr kumimoji="1" lang="en-US" altLang="ja-JP" sz="2400" dirty="0"/>
              <a:t>F</a:t>
            </a:r>
            <a:endParaRPr kumimoji="1" lang="ja-JP" altLang="en-US" sz="2400" dirty="0"/>
          </a:p>
        </p:txBody>
      </p:sp>
      <p:sp>
        <p:nvSpPr>
          <p:cNvPr id="44" name="テキスト ボックス 43"/>
          <p:cNvSpPr txBox="1"/>
          <p:nvPr/>
        </p:nvSpPr>
        <p:spPr>
          <a:xfrm>
            <a:off x="7038341" y="2442946"/>
            <a:ext cx="968535" cy="523220"/>
          </a:xfrm>
          <a:prstGeom prst="rect">
            <a:avLst/>
          </a:prstGeom>
          <a:noFill/>
        </p:spPr>
        <p:txBody>
          <a:bodyPr wrap="none" rtlCol="0">
            <a:spAutoFit/>
          </a:bodyPr>
          <a:lstStyle/>
          <a:p>
            <a:r>
              <a:rPr lang="en-US" altLang="ja-JP" sz="2800" dirty="0"/>
              <a:t>y</a:t>
            </a:r>
            <a:r>
              <a:rPr kumimoji="1" lang="en-US" altLang="ja-JP" sz="2800" dirty="0"/>
              <a:t> := 2</a:t>
            </a:r>
            <a:endParaRPr kumimoji="1" lang="ja-JP" altLang="en-US" sz="2800" dirty="0"/>
          </a:p>
        </p:txBody>
      </p:sp>
      <p:sp>
        <p:nvSpPr>
          <p:cNvPr id="48" name="正方形/長方形 47"/>
          <p:cNvSpPr/>
          <p:nvPr/>
        </p:nvSpPr>
        <p:spPr>
          <a:xfrm>
            <a:off x="6964978" y="1756727"/>
            <a:ext cx="1144865" cy="523220"/>
          </a:xfrm>
          <a:prstGeom prst="rect">
            <a:avLst/>
          </a:prstGeom>
        </p:spPr>
        <p:txBody>
          <a:bodyPr wrap="none">
            <a:spAutoFit/>
          </a:bodyPr>
          <a:lstStyle/>
          <a:p>
            <a:r>
              <a:rPr lang="en-US" altLang="ja-JP" sz="2800" dirty="0">
                <a:solidFill>
                  <a:prstClr val="black"/>
                </a:solidFill>
              </a:rPr>
              <a:t>x := 10</a:t>
            </a:r>
            <a:endParaRPr lang="ja-JP" altLang="en-US" dirty="0"/>
          </a:p>
        </p:txBody>
      </p:sp>
      <p:cxnSp>
        <p:nvCxnSpPr>
          <p:cNvPr id="49" name="直線矢印コネクタ 48"/>
          <p:cNvCxnSpPr/>
          <p:nvPr/>
        </p:nvCxnSpPr>
        <p:spPr>
          <a:xfrm rot="5400000">
            <a:off x="7331741" y="2381537"/>
            <a:ext cx="368487" cy="1588"/>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rot="5400000">
            <a:off x="7334016" y="1633185"/>
            <a:ext cx="368487" cy="1588"/>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a:off x="5735053" y="4585368"/>
            <a:ext cx="1808257" cy="1865"/>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3208421" y="3409454"/>
            <a:ext cx="2486526" cy="2677656"/>
          </a:xfrm>
          <a:prstGeom prst="rect">
            <a:avLst/>
          </a:prstGeom>
          <a:noFill/>
          <a:ln>
            <a:solidFill>
              <a:schemeClr val="tx1"/>
            </a:solidFill>
          </a:ln>
        </p:spPr>
        <p:txBody>
          <a:bodyPr wrap="square" rtlCol="0">
            <a:spAutoFit/>
          </a:bodyPr>
          <a:lstStyle/>
          <a:p>
            <a:r>
              <a:rPr lang="en-US" altLang="ja-JP" sz="2800" dirty="0">
                <a:solidFill>
                  <a:prstClr val="black"/>
                </a:solidFill>
              </a:rPr>
              <a:t>A conditional expression x </a:t>
            </a:r>
            <a:r>
              <a:rPr lang="en-US" altLang="ja-JP" sz="2800" dirty="0">
                <a:solidFill>
                  <a:prstClr val="black"/>
                </a:solidFill>
                <a:sym typeface="Symbol"/>
              </a:rPr>
              <a:t></a:t>
            </a:r>
            <a:r>
              <a:rPr lang="en-US" altLang="ja-JP" sz="2800" dirty="0">
                <a:solidFill>
                  <a:prstClr val="black"/>
                </a:solidFill>
              </a:rPr>
              <a:t> y holds every time control reaches this point. </a:t>
            </a:r>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Assertions</a:t>
            </a:r>
            <a:endParaRPr kumimoji="1" lang="ja-JP" altLang="en-US" dirty="0"/>
          </a:p>
        </p:txBody>
      </p:sp>
      <p:sp>
        <p:nvSpPr>
          <p:cNvPr id="4" name="テキスト ボックス 3"/>
          <p:cNvSpPr txBox="1"/>
          <p:nvPr/>
        </p:nvSpPr>
        <p:spPr>
          <a:xfrm>
            <a:off x="982639" y="1460311"/>
            <a:ext cx="7587524" cy="2246769"/>
          </a:xfrm>
          <a:prstGeom prst="rect">
            <a:avLst/>
          </a:prstGeom>
          <a:noFill/>
        </p:spPr>
        <p:txBody>
          <a:bodyPr wrap="square" rtlCol="0">
            <a:spAutoFit/>
          </a:bodyPr>
          <a:lstStyle/>
          <a:p>
            <a:r>
              <a:rPr kumimoji="1" lang="en-US" altLang="ja-JP" sz="2800" dirty="0"/>
              <a:t>An</a:t>
            </a:r>
            <a:r>
              <a:rPr kumimoji="1" lang="en-US" altLang="ja-JP" sz="2800" i="1" dirty="0"/>
              <a:t> </a:t>
            </a:r>
            <a:r>
              <a:rPr lang="en-US" altLang="ja-JP" sz="2800" i="1" dirty="0"/>
              <a:t>a</a:t>
            </a:r>
            <a:r>
              <a:rPr kumimoji="1" lang="en-US" altLang="ja-JP" sz="2800" i="1" dirty="0"/>
              <a:t>ssertion</a:t>
            </a:r>
            <a:r>
              <a:rPr kumimoji="1" lang="en-US" altLang="ja-JP" sz="2800" dirty="0"/>
              <a:t> is a conditional expression. </a:t>
            </a:r>
            <a:endParaRPr lang="en-US" altLang="ja-JP" sz="2800" dirty="0"/>
          </a:p>
          <a:p>
            <a:endParaRPr lang="en-US" altLang="ja-JP" sz="2800" dirty="0"/>
          </a:p>
          <a:p>
            <a:r>
              <a:rPr lang="en-US" altLang="ja-JP" sz="2800" dirty="0"/>
              <a:t>Java has a syntax for describing assertions. </a:t>
            </a:r>
          </a:p>
          <a:p>
            <a:r>
              <a:rPr kumimoji="1" lang="en-US" altLang="ja-JP" sz="2800" dirty="0"/>
              <a:t>In C++</a:t>
            </a:r>
            <a:r>
              <a:rPr lang="en-US" altLang="ja-JP" sz="2800" dirty="0"/>
              <a:t> we can use assertions as a macro by including </a:t>
            </a:r>
            <a:r>
              <a:rPr lang="en-US" altLang="ja-JP" sz="2800" dirty="0" err="1"/>
              <a:t>assert.h</a:t>
            </a:r>
            <a:r>
              <a:rPr lang="en-US" altLang="ja-JP" sz="2800" dirty="0"/>
              <a:t>.</a:t>
            </a:r>
            <a:endParaRPr kumimoji="1" lang="ja-JP" altLang="en-US" sz="2800" dirty="0"/>
          </a:p>
        </p:txBody>
      </p:sp>
      <p:sp>
        <p:nvSpPr>
          <p:cNvPr id="5" name="テキスト ボックス 4"/>
          <p:cNvSpPr txBox="1"/>
          <p:nvPr/>
        </p:nvSpPr>
        <p:spPr>
          <a:xfrm>
            <a:off x="900750" y="4189860"/>
            <a:ext cx="2826415" cy="2246769"/>
          </a:xfrm>
          <a:prstGeom prst="rect">
            <a:avLst/>
          </a:prstGeom>
          <a:noFill/>
        </p:spPr>
        <p:txBody>
          <a:bodyPr wrap="none" rtlCol="0">
            <a:spAutoFit/>
          </a:bodyPr>
          <a:lstStyle/>
          <a:p>
            <a:r>
              <a:rPr kumimoji="1" lang="en-US" altLang="ja-JP" sz="2800" dirty="0"/>
              <a:t>(An ex. </a:t>
            </a:r>
            <a:r>
              <a:rPr lang="en-US" altLang="ja-JP" sz="2800" dirty="0"/>
              <a:t>in Java)</a:t>
            </a:r>
            <a:endParaRPr kumimoji="1" lang="en-US" altLang="ja-JP" sz="2800" dirty="0"/>
          </a:p>
          <a:p>
            <a:r>
              <a:rPr lang="en-US" altLang="ja-JP" sz="2800" dirty="0"/>
              <a:t>    </a:t>
            </a:r>
            <a:r>
              <a:rPr lang="en-US" altLang="ja-JP" sz="2800" dirty="0" err="1"/>
              <a:t>int</a:t>
            </a:r>
            <a:r>
              <a:rPr lang="en-US" altLang="ja-JP" sz="2800" dirty="0"/>
              <a:t> sum (</a:t>
            </a:r>
            <a:r>
              <a:rPr lang="en-US" altLang="ja-JP" sz="2800" dirty="0" err="1"/>
              <a:t>int</a:t>
            </a:r>
            <a:r>
              <a:rPr lang="en-US" altLang="ja-JP" sz="2800" dirty="0"/>
              <a:t> n) {</a:t>
            </a:r>
            <a:endParaRPr kumimoji="1" lang="en-US" altLang="ja-JP" sz="2800" dirty="0"/>
          </a:p>
          <a:p>
            <a:r>
              <a:rPr lang="en-US" altLang="ja-JP" sz="2800" dirty="0"/>
              <a:t>        </a:t>
            </a:r>
            <a:r>
              <a:rPr lang="en-US" altLang="ja-JP" sz="2800" dirty="0">
                <a:solidFill>
                  <a:srgbClr val="FF0000"/>
                </a:solidFill>
              </a:rPr>
              <a:t>assert (n &gt; 0);</a:t>
            </a:r>
          </a:p>
          <a:p>
            <a:r>
              <a:rPr lang="en-US" altLang="ja-JP" sz="2800" dirty="0"/>
              <a:t>        …</a:t>
            </a:r>
          </a:p>
          <a:p>
            <a:r>
              <a:rPr lang="en-US" altLang="ja-JP" sz="2800" dirty="0"/>
              <a:t>    }</a:t>
            </a:r>
            <a:endParaRPr kumimoji="1" lang="ja-JP" altLang="en-US" sz="2800" dirty="0"/>
          </a:p>
        </p:txBody>
      </p:sp>
      <p:sp>
        <p:nvSpPr>
          <p:cNvPr id="6" name="テキスト ボックス 5"/>
          <p:cNvSpPr txBox="1"/>
          <p:nvPr/>
        </p:nvSpPr>
        <p:spPr>
          <a:xfrm>
            <a:off x="3903252" y="4039425"/>
            <a:ext cx="4817659" cy="2677656"/>
          </a:xfrm>
          <a:prstGeom prst="rect">
            <a:avLst/>
          </a:prstGeom>
          <a:noFill/>
        </p:spPr>
        <p:txBody>
          <a:bodyPr wrap="square" rtlCol="0">
            <a:spAutoFit/>
          </a:bodyPr>
          <a:lstStyle/>
          <a:p>
            <a:r>
              <a:rPr lang="en-US" altLang="ja-JP" sz="2800" dirty="0"/>
              <a:t>If the programmer intends that the s</a:t>
            </a:r>
            <a:r>
              <a:rPr kumimoji="1" lang="en-US" altLang="ja-JP" sz="2800" dirty="0"/>
              <a:t>um method always takes as its argument a positive integer, he can insert the assertion for finding bugs concerning this point. </a:t>
            </a:r>
            <a:endParaRPr lang="en-US" altLang="ja-JP"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48944"/>
          </a:xfrm>
        </p:spPr>
        <p:txBody>
          <a:bodyPr>
            <a:normAutofit fontScale="90000"/>
          </a:bodyPr>
          <a:lstStyle/>
          <a:p>
            <a:r>
              <a:rPr lang="en-US" altLang="ja-JP" dirty="0"/>
              <a:t>Examples of assertions</a:t>
            </a:r>
            <a:endParaRPr kumimoji="1" lang="ja-JP" altLang="en-US" dirty="0"/>
          </a:p>
        </p:txBody>
      </p:sp>
      <p:sp>
        <p:nvSpPr>
          <p:cNvPr id="5" name="テキスト ボックス 4"/>
          <p:cNvSpPr txBox="1"/>
          <p:nvPr/>
        </p:nvSpPr>
        <p:spPr>
          <a:xfrm>
            <a:off x="629259" y="1230002"/>
            <a:ext cx="6507711" cy="523220"/>
          </a:xfrm>
          <a:prstGeom prst="rect">
            <a:avLst/>
          </a:prstGeom>
          <a:noFill/>
        </p:spPr>
        <p:txBody>
          <a:bodyPr wrap="none" rtlCol="0">
            <a:spAutoFit/>
          </a:bodyPr>
          <a:lstStyle/>
          <a:p>
            <a:r>
              <a:rPr lang="en-US" altLang="ja-JP" sz="2800" dirty="0"/>
              <a:t>Here we enclose assertions by curly braces. </a:t>
            </a:r>
          </a:p>
        </p:txBody>
      </p:sp>
      <p:sp>
        <p:nvSpPr>
          <p:cNvPr id="6" name="正方形/長方形 5"/>
          <p:cNvSpPr/>
          <p:nvPr/>
        </p:nvSpPr>
        <p:spPr>
          <a:xfrm>
            <a:off x="3678072" y="1785510"/>
            <a:ext cx="2845559" cy="1384995"/>
          </a:xfrm>
          <a:prstGeom prst="rect">
            <a:avLst/>
          </a:prstGeom>
        </p:spPr>
        <p:txBody>
          <a:bodyPr wrap="square">
            <a:spAutoFit/>
          </a:bodyPr>
          <a:lstStyle/>
          <a:p>
            <a:pPr lvl="0"/>
            <a:r>
              <a:rPr lang="en-US" altLang="ja-JP" sz="2800" dirty="0">
                <a:solidFill>
                  <a:prstClr val="black"/>
                </a:solidFill>
              </a:rPr>
              <a:t> </a:t>
            </a:r>
            <a:r>
              <a:rPr lang="en-US" altLang="ja-JP" sz="2800" b="1" dirty="0">
                <a:solidFill>
                  <a:prstClr val="black"/>
                </a:solidFill>
              </a:rPr>
              <a:t>while</a:t>
            </a:r>
            <a:r>
              <a:rPr lang="en-US" altLang="ja-JP" sz="2800" dirty="0">
                <a:solidFill>
                  <a:prstClr val="black"/>
                </a:solidFill>
              </a:rPr>
              <a:t> x </a:t>
            </a:r>
            <a:r>
              <a:rPr lang="en-US" altLang="ja-JP" sz="2800" dirty="0">
                <a:solidFill>
                  <a:prstClr val="black"/>
                </a:solidFill>
                <a:sym typeface="Symbol"/>
              </a:rPr>
              <a:t></a:t>
            </a:r>
            <a:r>
              <a:rPr lang="en-US" altLang="ja-JP" sz="2800" dirty="0">
                <a:solidFill>
                  <a:prstClr val="black"/>
                </a:solidFill>
              </a:rPr>
              <a:t> y </a:t>
            </a:r>
            <a:r>
              <a:rPr lang="en-US" altLang="ja-JP" sz="2800" b="1" dirty="0">
                <a:solidFill>
                  <a:prstClr val="black"/>
                </a:solidFill>
              </a:rPr>
              <a:t>do</a:t>
            </a:r>
          </a:p>
          <a:p>
            <a:pPr lvl="0"/>
            <a:r>
              <a:rPr lang="en-US" altLang="ja-JP" sz="2800" dirty="0">
                <a:solidFill>
                  <a:srgbClr val="FF0000"/>
                </a:solidFill>
              </a:rPr>
              <a:t>     { x </a:t>
            </a:r>
            <a:r>
              <a:rPr lang="en-US" altLang="ja-JP" sz="2800" dirty="0">
                <a:solidFill>
                  <a:srgbClr val="FF0000"/>
                </a:solidFill>
                <a:sym typeface="Symbol"/>
              </a:rPr>
              <a:t></a:t>
            </a:r>
            <a:r>
              <a:rPr lang="en-US" altLang="ja-JP" sz="2800" dirty="0">
                <a:solidFill>
                  <a:srgbClr val="FF0000"/>
                </a:solidFill>
              </a:rPr>
              <a:t> y }</a:t>
            </a:r>
          </a:p>
          <a:p>
            <a:pPr lvl="0"/>
            <a:r>
              <a:rPr lang="en-US" altLang="ja-JP" sz="2800" dirty="0">
                <a:solidFill>
                  <a:prstClr val="black"/>
                </a:solidFill>
              </a:rPr>
              <a:t>     x := x – y </a:t>
            </a:r>
          </a:p>
        </p:txBody>
      </p:sp>
      <p:sp>
        <p:nvSpPr>
          <p:cNvPr id="7" name="テキスト ボックス 6"/>
          <p:cNvSpPr txBox="1"/>
          <p:nvPr/>
        </p:nvSpPr>
        <p:spPr>
          <a:xfrm>
            <a:off x="576102" y="3214967"/>
            <a:ext cx="7855951" cy="1815882"/>
          </a:xfrm>
          <a:prstGeom prst="rect">
            <a:avLst/>
          </a:prstGeom>
          <a:noFill/>
        </p:spPr>
        <p:txBody>
          <a:bodyPr wrap="square" rtlCol="0">
            <a:spAutoFit/>
          </a:bodyPr>
          <a:lstStyle/>
          <a:p>
            <a:r>
              <a:rPr lang="en-US" altLang="ja-JP" sz="2800" dirty="0"/>
              <a:t>Suppose an assertion </a:t>
            </a:r>
            <a:r>
              <a:rPr lang="en-US" altLang="ja-JP" sz="2800" dirty="0">
                <a:solidFill>
                  <a:srgbClr val="FF0000"/>
                </a:solidFill>
              </a:rPr>
              <a:t>{ x </a:t>
            </a:r>
            <a:r>
              <a:rPr lang="en-US" altLang="ja-JP" sz="2800" dirty="0">
                <a:solidFill>
                  <a:srgbClr val="FF0000"/>
                </a:solidFill>
                <a:sym typeface="Symbol"/>
              </a:rPr>
              <a:t></a:t>
            </a:r>
            <a:r>
              <a:rPr lang="en-US" altLang="ja-JP" sz="2800" dirty="0">
                <a:solidFill>
                  <a:srgbClr val="FF0000"/>
                </a:solidFill>
              </a:rPr>
              <a:t> 0 </a:t>
            </a:r>
            <a:r>
              <a:rPr lang="en-US" altLang="ja-JP" sz="2800" b="1" dirty="0">
                <a:solidFill>
                  <a:srgbClr val="FF0000"/>
                </a:solidFill>
              </a:rPr>
              <a:t>and </a:t>
            </a:r>
            <a:r>
              <a:rPr lang="en-US" altLang="ja-JP" sz="2800" dirty="0">
                <a:solidFill>
                  <a:srgbClr val="FF0000"/>
                </a:solidFill>
              </a:rPr>
              <a:t>y &gt; 0 }</a:t>
            </a:r>
            <a:r>
              <a:rPr lang="en-US" altLang="ja-JP" sz="2800" dirty="0"/>
              <a:t> always holds just before the while statement. Then the assertion</a:t>
            </a:r>
            <a:r>
              <a:rPr lang="ja-JP" altLang="en-US" sz="2800" dirty="0"/>
              <a:t> </a:t>
            </a:r>
            <a:r>
              <a:rPr lang="en-US" altLang="ja-JP" sz="2800" dirty="0">
                <a:solidFill>
                  <a:srgbClr val="FF0000"/>
                </a:solidFill>
              </a:rPr>
              <a:t>{ y &gt; 0 </a:t>
            </a:r>
            <a:r>
              <a:rPr lang="en-US" altLang="ja-JP" sz="2800" b="1" dirty="0">
                <a:solidFill>
                  <a:srgbClr val="FF0000"/>
                </a:solidFill>
              </a:rPr>
              <a:t>and</a:t>
            </a:r>
            <a:r>
              <a:rPr lang="en-US" altLang="ja-JP" sz="2800" dirty="0">
                <a:solidFill>
                  <a:srgbClr val="FF0000"/>
                </a:solidFill>
              </a:rPr>
              <a:t> x </a:t>
            </a:r>
            <a:r>
              <a:rPr lang="en-US" altLang="ja-JP" sz="2800" dirty="0">
                <a:solidFill>
                  <a:srgbClr val="FF0000"/>
                </a:solidFill>
                <a:sym typeface="Symbol"/>
              </a:rPr>
              <a:t></a:t>
            </a:r>
            <a:r>
              <a:rPr lang="en-US" altLang="ja-JP" sz="2800" dirty="0">
                <a:solidFill>
                  <a:srgbClr val="FF0000"/>
                </a:solidFill>
              </a:rPr>
              <a:t> y }</a:t>
            </a:r>
            <a:r>
              <a:rPr lang="ja-JP" altLang="en-US" sz="2800" dirty="0">
                <a:solidFill>
                  <a:srgbClr val="FF0000"/>
                </a:solidFill>
              </a:rPr>
              <a:t> </a:t>
            </a:r>
            <a:r>
              <a:rPr lang="en-US" altLang="ja-JP" sz="2800" dirty="0"/>
              <a:t>in the program below is an invariant. </a:t>
            </a:r>
          </a:p>
        </p:txBody>
      </p:sp>
      <p:sp>
        <p:nvSpPr>
          <p:cNvPr id="8" name="テキスト ボックス 7"/>
          <p:cNvSpPr txBox="1"/>
          <p:nvPr/>
        </p:nvSpPr>
        <p:spPr>
          <a:xfrm>
            <a:off x="958174" y="1793929"/>
            <a:ext cx="2732714" cy="523220"/>
          </a:xfrm>
          <a:prstGeom prst="rect">
            <a:avLst/>
          </a:prstGeom>
          <a:noFill/>
        </p:spPr>
        <p:txBody>
          <a:bodyPr wrap="none" rtlCol="0">
            <a:spAutoFit/>
          </a:bodyPr>
          <a:lstStyle/>
          <a:p>
            <a:r>
              <a:rPr kumimoji="1" lang="en-US" altLang="ja-JP" sz="2800" dirty="0"/>
              <a:t>(the previous ex.)</a:t>
            </a:r>
            <a:endParaRPr kumimoji="1" lang="ja-JP" altLang="en-US" sz="2800" dirty="0"/>
          </a:p>
        </p:txBody>
      </p:sp>
      <p:sp>
        <p:nvSpPr>
          <p:cNvPr id="9" name="正方形/長方形 8"/>
          <p:cNvSpPr/>
          <p:nvPr/>
        </p:nvSpPr>
        <p:spPr>
          <a:xfrm>
            <a:off x="2786496" y="4899106"/>
            <a:ext cx="3634853" cy="1815882"/>
          </a:xfrm>
          <a:prstGeom prst="rect">
            <a:avLst/>
          </a:prstGeom>
        </p:spPr>
        <p:txBody>
          <a:bodyPr wrap="square">
            <a:spAutoFit/>
          </a:bodyPr>
          <a:lstStyle/>
          <a:p>
            <a:pPr lvl="0"/>
            <a:r>
              <a:rPr lang="en-US" altLang="ja-JP" sz="2800" dirty="0">
                <a:solidFill>
                  <a:prstClr val="black"/>
                </a:solidFill>
              </a:rPr>
              <a:t> </a:t>
            </a:r>
            <a:r>
              <a:rPr lang="en-US" altLang="ja-JP" sz="2800" dirty="0">
                <a:solidFill>
                  <a:srgbClr val="FF0000"/>
                </a:solidFill>
              </a:rPr>
              <a:t>{ x </a:t>
            </a:r>
            <a:r>
              <a:rPr lang="en-US" altLang="ja-JP" sz="2800" dirty="0">
                <a:solidFill>
                  <a:srgbClr val="FF0000"/>
                </a:solidFill>
                <a:sym typeface="Symbol"/>
              </a:rPr>
              <a:t></a:t>
            </a:r>
            <a:r>
              <a:rPr lang="en-US" altLang="ja-JP" sz="2800" dirty="0">
                <a:solidFill>
                  <a:srgbClr val="FF0000"/>
                </a:solidFill>
              </a:rPr>
              <a:t> 0 </a:t>
            </a:r>
            <a:r>
              <a:rPr lang="en-US" altLang="ja-JP" sz="2800" b="1" dirty="0">
                <a:solidFill>
                  <a:srgbClr val="FF0000"/>
                </a:solidFill>
              </a:rPr>
              <a:t>and </a:t>
            </a:r>
            <a:r>
              <a:rPr lang="en-US" altLang="ja-JP" sz="2800" dirty="0">
                <a:solidFill>
                  <a:srgbClr val="FF0000"/>
                </a:solidFill>
              </a:rPr>
              <a:t>y &gt; 0 }</a:t>
            </a:r>
            <a:endParaRPr lang="en-US" altLang="ja-JP" sz="2800" dirty="0">
              <a:solidFill>
                <a:prstClr val="black"/>
              </a:solidFill>
            </a:endParaRPr>
          </a:p>
          <a:p>
            <a:pPr lvl="0"/>
            <a:r>
              <a:rPr lang="en-US" altLang="ja-JP" sz="2800" dirty="0">
                <a:solidFill>
                  <a:prstClr val="black"/>
                </a:solidFill>
              </a:rPr>
              <a:t> </a:t>
            </a:r>
            <a:r>
              <a:rPr lang="en-US" altLang="ja-JP" sz="2800" b="1" dirty="0">
                <a:solidFill>
                  <a:prstClr val="black"/>
                </a:solidFill>
              </a:rPr>
              <a:t>while</a:t>
            </a:r>
            <a:r>
              <a:rPr lang="en-US" altLang="ja-JP" sz="2800" dirty="0">
                <a:solidFill>
                  <a:prstClr val="black"/>
                </a:solidFill>
              </a:rPr>
              <a:t> x </a:t>
            </a:r>
            <a:r>
              <a:rPr lang="en-US" altLang="ja-JP" sz="2800" dirty="0">
                <a:solidFill>
                  <a:prstClr val="black"/>
                </a:solidFill>
                <a:sym typeface="Symbol"/>
              </a:rPr>
              <a:t></a:t>
            </a:r>
            <a:r>
              <a:rPr lang="en-US" altLang="ja-JP" sz="2800" dirty="0">
                <a:solidFill>
                  <a:prstClr val="black"/>
                </a:solidFill>
              </a:rPr>
              <a:t> y </a:t>
            </a:r>
            <a:r>
              <a:rPr lang="en-US" altLang="ja-JP" sz="2800" b="1" dirty="0">
                <a:solidFill>
                  <a:prstClr val="black"/>
                </a:solidFill>
              </a:rPr>
              <a:t>do</a:t>
            </a:r>
          </a:p>
          <a:p>
            <a:pPr lvl="0"/>
            <a:r>
              <a:rPr lang="en-US" altLang="ja-JP" sz="2800" dirty="0">
                <a:solidFill>
                  <a:srgbClr val="FF0000"/>
                </a:solidFill>
              </a:rPr>
              <a:t>     { y &gt; 0 </a:t>
            </a:r>
            <a:r>
              <a:rPr lang="en-US" altLang="ja-JP" sz="2800" b="1" dirty="0">
                <a:solidFill>
                  <a:srgbClr val="FF0000"/>
                </a:solidFill>
              </a:rPr>
              <a:t>and</a:t>
            </a:r>
            <a:r>
              <a:rPr lang="en-US" altLang="ja-JP" sz="2800" dirty="0">
                <a:solidFill>
                  <a:srgbClr val="FF0000"/>
                </a:solidFill>
              </a:rPr>
              <a:t> x </a:t>
            </a:r>
            <a:r>
              <a:rPr lang="en-US" altLang="ja-JP" sz="2800" dirty="0">
                <a:solidFill>
                  <a:srgbClr val="FF0000"/>
                </a:solidFill>
                <a:sym typeface="Symbol"/>
              </a:rPr>
              <a:t></a:t>
            </a:r>
            <a:r>
              <a:rPr lang="en-US" altLang="ja-JP" sz="2800" dirty="0">
                <a:solidFill>
                  <a:srgbClr val="FF0000"/>
                </a:solidFill>
              </a:rPr>
              <a:t> y }</a:t>
            </a:r>
          </a:p>
          <a:p>
            <a:pPr lvl="0"/>
            <a:r>
              <a:rPr lang="en-US" altLang="ja-JP" sz="2800" dirty="0">
                <a:solidFill>
                  <a:prstClr val="black"/>
                </a:solidFill>
              </a:rPr>
              <a:t>     x := x – y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48944"/>
          </a:xfrm>
        </p:spPr>
        <p:txBody>
          <a:bodyPr>
            <a:normAutofit fontScale="90000"/>
          </a:bodyPr>
          <a:lstStyle/>
          <a:p>
            <a:r>
              <a:rPr lang="en-US" altLang="ja-JP" dirty="0"/>
              <a:t>Examples of assertions (cont.)</a:t>
            </a:r>
            <a:endParaRPr kumimoji="1" lang="ja-JP" altLang="en-US" dirty="0"/>
          </a:p>
        </p:txBody>
      </p:sp>
      <p:sp>
        <p:nvSpPr>
          <p:cNvPr id="9" name="正方形/長方形 8"/>
          <p:cNvSpPr/>
          <p:nvPr/>
        </p:nvSpPr>
        <p:spPr>
          <a:xfrm>
            <a:off x="896203" y="1263655"/>
            <a:ext cx="3634853" cy="2246769"/>
          </a:xfrm>
          <a:prstGeom prst="rect">
            <a:avLst/>
          </a:prstGeom>
        </p:spPr>
        <p:txBody>
          <a:bodyPr wrap="square">
            <a:spAutoFit/>
          </a:bodyPr>
          <a:lstStyle/>
          <a:p>
            <a:pPr lvl="0"/>
            <a:r>
              <a:rPr lang="en-US" altLang="ja-JP" sz="2800" dirty="0">
                <a:solidFill>
                  <a:prstClr val="black"/>
                </a:solidFill>
              </a:rPr>
              <a:t> </a:t>
            </a:r>
            <a:r>
              <a:rPr lang="en-US" altLang="ja-JP" sz="2800" dirty="0">
                <a:solidFill>
                  <a:srgbClr val="FF0000"/>
                </a:solidFill>
              </a:rPr>
              <a:t>{ x </a:t>
            </a:r>
            <a:r>
              <a:rPr lang="en-US" altLang="ja-JP" sz="2800" dirty="0">
                <a:solidFill>
                  <a:srgbClr val="FF0000"/>
                </a:solidFill>
                <a:sym typeface="Symbol"/>
              </a:rPr>
              <a:t></a:t>
            </a:r>
            <a:r>
              <a:rPr lang="en-US" altLang="ja-JP" sz="2800" dirty="0">
                <a:solidFill>
                  <a:srgbClr val="FF0000"/>
                </a:solidFill>
              </a:rPr>
              <a:t> 0 </a:t>
            </a:r>
            <a:r>
              <a:rPr lang="en-US" altLang="ja-JP" sz="2800" b="1" dirty="0">
                <a:solidFill>
                  <a:srgbClr val="FF0000"/>
                </a:solidFill>
              </a:rPr>
              <a:t>and </a:t>
            </a:r>
            <a:r>
              <a:rPr lang="en-US" altLang="ja-JP" sz="2800" dirty="0">
                <a:solidFill>
                  <a:srgbClr val="FF0000"/>
                </a:solidFill>
              </a:rPr>
              <a:t>y &gt; 0 }</a:t>
            </a:r>
            <a:endParaRPr lang="en-US" altLang="ja-JP" sz="2800" dirty="0">
              <a:solidFill>
                <a:prstClr val="black"/>
              </a:solidFill>
            </a:endParaRPr>
          </a:p>
          <a:p>
            <a:pPr lvl="0"/>
            <a:r>
              <a:rPr lang="en-US" altLang="ja-JP" sz="2800" dirty="0">
                <a:solidFill>
                  <a:prstClr val="black"/>
                </a:solidFill>
              </a:rPr>
              <a:t> </a:t>
            </a:r>
            <a:r>
              <a:rPr lang="en-US" altLang="ja-JP" sz="2800" b="1" dirty="0">
                <a:solidFill>
                  <a:prstClr val="black"/>
                </a:solidFill>
              </a:rPr>
              <a:t>while</a:t>
            </a:r>
            <a:r>
              <a:rPr lang="en-US" altLang="ja-JP" sz="2800" dirty="0">
                <a:solidFill>
                  <a:prstClr val="black"/>
                </a:solidFill>
              </a:rPr>
              <a:t> x </a:t>
            </a:r>
            <a:r>
              <a:rPr lang="en-US" altLang="ja-JP" sz="2800" dirty="0">
                <a:solidFill>
                  <a:prstClr val="black"/>
                </a:solidFill>
                <a:sym typeface="Symbol"/>
              </a:rPr>
              <a:t></a:t>
            </a:r>
            <a:r>
              <a:rPr lang="en-US" altLang="ja-JP" sz="2800" dirty="0">
                <a:solidFill>
                  <a:prstClr val="black"/>
                </a:solidFill>
              </a:rPr>
              <a:t> y </a:t>
            </a:r>
            <a:r>
              <a:rPr lang="en-US" altLang="ja-JP" sz="2800" b="1" dirty="0">
                <a:solidFill>
                  <a:prstClr val="black"/>
                </a:solidFill>
              </a:rPr>
              <a:t>do</a:t>
            </a:r>
          </a:p>
          <a:p>
            <a:pPr lvl="0"/>
            <a:r>
              <a:rPr lang="en-US" altLang="ja-JP" sz="2800" dirty="0">
                <a:solidFill>
                  <a:srgbClr val="FF0000"/>
                </a:solidFill>
              </a:rPr>
              <a:t>     { y &gt; 0 </a:t>
            </a:r>
            <a:r>
              <a:rPr lang="en-US" altLang="ja-JP" sz="2800" b="1" dirty="0">
                <a:solidFill>
                  <a:srgbClr val="FF0000"/>
                </a:solidFill>
              </a:rPr>
              <a:t>and</a:t>
            </a:r>
            <a:r>
              <a:rPr lang="en-US" altLang="ja-JP" sz="2800" dirty="0">
                <a:solidFill>
                  <a:srgbClr val="FF0000"/>
                </a:solidFill>
              </a:rPr>
              <a:t> x </a:t>
            </a:r>
            <a:r>
              <a:rPr lang="en-US" altLang="ja-JP" sz="2800" dirty="0">
                <a:solidFill>
                  <a:srgbClr val="FF0000"/>
                </a:solidFill>
                <a:sym typeface="Symbol"/>
              </a:rPr>
              <a:t></a:t>
            </a:r>
            <a:r>
              <a:rPr lang="en-US" altLang="ja-JP" sz="2800" dirty="0">
                <a:solidFill>
                  <a:srgbClr val="FF0000"/>
                </a:solidFill>
              </a:rPr>
              <a:t> y }</a:t>
            </a:r>
          </a:p>
          <a:p>
            <a:pPr lvl="0"/>
            <a:r>
              <a:rPr lang="en-US" altLang="ja-JP" sz="2800" dirty="0">
                <a:solidFill>
                  <a:prstClr val="black"/>
                </a:solidFill>
              </a:rPr>
              <a:t>     x := x – y </a:t>
            </a:r>
          </a:p>
          <a:p>
            <a:r>
              <a:rPr lang="en-US" altLang="ja-JP" sz="2800" dirty="0">
                <a:solidFill>
                  <a:prstClr val="black"/>
                </a:solidFill>
              </a:rPr>
              <a:t>     </a:t>
            </a:r>
            <a:r>
              <a:rPr lang="en-US" altLang="ja-JP" sz="2800" dirty="0">
                <a:solidFill>
                  <a:srgbClr val="FF0000"/>
                </a:solidFill>
              </a:rPr>
              <a:t>{ x </a:t>
            </a:r>
            <a:r>
              <a:rPr lang="en-US" altLang="ja-JP" sz="2800" dirty="0">
                <a:solidFill>
                  <a:srgbClr val="FF0000"/>
                </a:solidFill>
                <a:sym typeface="Symbol"/>
              </a:rPr>
              <a:t></a:t>
            </a:r>
            <a:r>
              <a:rPr lang="en-US" altLang="ja-JP" sz="2800" dirty="0">
                <a:solidFill>
                  <a:srgbClr val="FF0000"/>
                </a:solidFill>
              </a:rPr>
              <a:t> 0 </a:t>
            </a:r>
            <a:r>
              <a:rPr lang="en-US" altLang="ja-JP" sz="2800" b="1" dirty="0">
                <a:solidFill>
                  <a:srgbClr val="FF0000"/>
                </a:solidFill>
              </a:rPr>
              <a:t>and </a:t>
            </a:r>
            <a:r>
              <a:rPr lang="en-US" altLang="ja-JP" sz="2800" dirty="0">
                <a:solidFill>
                  <a:srgbClr val="FF0000"/>
                </a:solidFill>
              </a:rPr>
              <a:t>y &gt; 0 }</a:t>
            </a:r>
            <a:endParaRPr lang="en-US" altLang="ja-JP" sz="2800" dirty="0">
              <a:solidFill>
                <a:prstClr val="black"/>
              </a:solidFill>
            </a:endParaRPr>
          </a:p>
        </p:txBody>
      </p:sp>
      <p:sp>
        <p:nvSpPr>
          <p:cNvPr id="10" name="テキスト ボックス 9"/>
          <p:cNvSpPr txBox="1"/>
          <p:nvPr/>
        </p:nvSpPr>
        <p:spPr>
          <a:xfrm>
            <a:off x="651217" y="3939325"/>
            <a:ext cx="7799589" cy="954107"/>
          </a:xfrm>
          <a:prstGeom prst="rect">
            <a:avLst/>
          </a:prstGeom>
          <a:noFill/>
        </p:spPr>
        <p:txBody>
          <a:bodyPr wrap="square" rtlCol="0">
            <a:spAutoFit/>
          </a:bodyPr>
          <a:lstStyle/>
          <a:p>
            <a:r>
              <a:rPr lang="en-US" altLang="ja-JP" sz="2800" dirty="0"/>
              <a:t>If the assertion just before the while statement is an invariant, the three assertions are all invariants. </a:t>
            </a:r>
          </a:p>
        </p:txBody>
      </p:sp>
      <p:sp>
        <p:nvSpPr>
          <p:cNvPr id="3" name="正方形/長方形 2"/>
          <p:cNvSpPr/>
          <p:nvPr/>
        </p:nvSpPr>
        <p:spPr>
          <a:xfrm>
            <a:off x="660400" y="5291435"/>
            <a:ext cx="7912100" cy="954107"/>
          </a:xfrm>
          <a:prstGeom prst="rect">
            <a:avLst/>
          </a:prstGeom>
        </p:spPr>
        <p:txBody>
          <a:bodyPr wrap="square">
            <a:spAutoFit/>
          </a:bodyPr>
          <a:lstStyle/>
          <a:p>
            <a:r>
              <a:rPr lang="en-US" altLang="ja-JP" sz="2800" dirty="0"/>
              <a:t>The assertion </a:t>
            </a:r>
            <a:r>
              <a:rPr lang="en-US" altLang="ja-JP" sz="2800" dirty="0">
                <a:solidFill>
                  <a:srgbClr val="FF0000"/>
                </a:solidFill>
              </a:rPr>
              <a:t>{ x </a:t>
            </a:r>
            <a:r>
              <a:rPr lang="en-US" altLang="ja-JP" sz="2800" dirty="0">
                <a:solidFill>
                  <a:srgbClr val="FF0000"/>
                </a:solidFill>
                <a:sym typeface="Symbol"/>
              </a:rPr>
              <a:t></a:t>
            </a:r>
            <a:r>
              <a:rPr lang="en-US" altLang="ja-JP" sz="2800" dirty="0">
                <a:solidFill>
                  <a:srgbClr val="FF0000"/>
                </a:solidFill>
              </a:rPr>
              <a:t> 0 </a:t>
            </a:r>
            <a:r>
              <a:rPr lang="en-US" altLang="ja-JP" sz="2800" b="1" dirty="0">
                <a:solidFill>
                  <a:srgbClr val="FF0000"/>
                </a:solidFill>
              </a:rPr>
              <a:t>and </a:t>
            </a:r>
            <a:r>
              <a:rPr lang="en-US" altLang="ja-JP" sz="2800" dirty="0">
                <a:solidFill>
                  <a:srgbClr val="FF0000"/>
                </a:solidFill>
              </a:rPr>
              <a:t>y &gt; 0 } </a:t>
            </a:r>
            <a:r>
              <a:rPr lang="en-US" altLang="ja-JP" sz="2800" dirty="0"/>
              <a:t>holds every time in the loop and is called a </a:t>
            </a:r>
            <a:r>
              <a:rPr lang="en-US" altLang="ja-JP" sz="2800" i="1" dirty="0"/>
              <a:t>loop invariant</a:t>
            </a:r>
            <a:r>
              <a:rPr lang="en-US" altLang="ja-JP" sz="2800"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Precondition and </a:t>
            </a:r>
            <a:r>
              <a:rPr lang="en-US" altLang="ja-JP" dirty="0" err="1"/>
              <a:t>postcondition</a:t>
            </a:r>
            <a:endParaRPr kumimoji="1" lang="ja-JP" altLang="en-US" dirty="0"/>
          </a:p>
        </p:txBody>
      </p:sp>
      <p:sp>
        <p:nvSpPr>
          <p:cNvPr id="4" name="テキスト ボックス 3"/>
          <p:cNvSpPr txBox="1"/>
          <p:nvPr/>
        </p:nvSpPr>
        <p:spPr>
          <a:xfrm>
            <a:off x="545910" y="1357298"/>
            <a:ext cx="7619265" cy="2246769"/>
          </a:xfrm>
          <a:prstGeom prst="rect">
            <a:avLst/>
          </a:prstGeom>
          <a:noFill/>
        </p:spPr>
        <p:txBody>
          <a:bodyPr wrap="square" rtlCol="0">
            <a:spAutoFit/>
          </a:bodyPr>
          <a:lstStyle/>
          <a:p>
            <a:r>
              <a:rPr kumimoji="1" lang="en-US" altLang="ja-JP" sz="2800" dirty="0"/>
              <a:t>We can characterize the meaning of programs of single entry/single exit by assertions at the </a:t>
            </a:r>
            <a:r>
              <a:rPr lang="en-US" altLang="ja-JP" sz="2800" dirty="0"/>
              <a:t>entry</a:t>
            </a:r>
            <a:r>
              <a:rPr kumimoji="1" lang="en-US" altLang="ja-JP" sz="2800" dirty="0"/>
              <a:t> and the exit. (The meaning of a statement in an imperative language is the change of state before and after the statement.</a:t>
            </a:r>
            <a:r>
              <a:rPr kumimoji="1" lang="ja-JP" altLang="en-US" sz="2800" dirty="0"/>
              <a:t> </a:t>
            </a:r>
            <a:endParaRPr kumimoji="1" lang="en-US" altLang="ja-JP" sz="2800" dirty="0"/>
          </a:p>
        </p:txBody>
      </p:sp>
      <p:sp>
        <p:nvSpPr>
          <p:cNvPr id="5" name="正方形/長方形 4"/>
          <p:cNvSpPr/>
          <p:nvPr/>
        </p:nvSpPr>
        <p:spPr>
          <a:xfrm>
            <a:off x="1548138" y="4793914"/>
            <a:ext cx="1863332" cy="6429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a:solidFill>
                  <a:schemeClr val="tx1"/>
                </a:solidFill>
              </a:rPr>
              <a:t>Statement</a:t>
            </a:r>
            <a:endParaRPr kumimoji="1" lang="en-US" altLang="ja-JP" sz="2800" dirty="0">
              <a:solidFill>
                <a:schemeClr val="tx1"/>
              </a:solidFill>
            </a:endParaRPr>
          </a:p>
        </p:txBody>
      </p:sp>
      <p:cxnSp>
        <p:nvCxnSpPr>
          <p:cNvPr id="7" name="直線矢印コネクタ 6"/>
          <p:cNvCxnSpPr>
            <a:endCxn id="5" idx="0"/>
          </p:cNvCxnSpPr>
          <p:nvPr/>
        </p:nvCxnSpPr>
        <p:spPr>
          <a:xfrm flipH="1">
            <a:off x="2479804" y="3958589"/>
            <a:ext cx="4639" cy="8353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rot="5400000">
            <a:off x="2077039" y="5828971"/>
            <a:ext cx="78581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2597962" y="5542511"/>
            <a:ext cx="4604676" cy="954107"/>
          </a:xfrm>
          <a:prstGeom prst="rect">
            <a:avLst/>
          </a:prstGeom>
          <a:noFill/>
        </p:spPr>
        <p:txBody>
          <a:bodyPr wrap="square" rtlCol="0">
            <a:spAutoFit/>
          </a:bodyPr>
          <a:lstStyle/>
          <a:p>
            <a:r>
              <a:rPr lang="en-US" altLang="ja-JP" sz="2800" dirty="0"/>
              <a:t>Assertion at the exit of a statement (</a:t>
            </a:r>
            <a:r>
              <a:rPr lang="en-US" altLang="ja-JP" sz="2800" dirty="0" err="1"/>
              <a:t>postcondition</a:t>
            </a:r>
            <a:r>
              <a:rPr lang="en-US" altLang="ja-JP" sz="2800" dirty="0"/>
              <a:t>)</a:t>
            </a:r>
            <a:endParaRPr kumimoji="1" lang="ja-JP" altLang="en-US" sz="2800" dirty="0"/>
          </a:p>
        </p:txBody>
      </p:sp>
      <p:sp>
        <p:nvSpPr>
          <p:cNvPr id="12" name="テキスト ボックス 11"/>
          <p:cNvSpPr txBox="1"/>
          <p:nvPr/>
        </p:nvSpPr>
        <p:spPr>
          <a:xfrm>
            <a:off x="2581081" y="3732778"/>
            <a:ext cx="4579355" cy="954107"/>
          </a:xfrm>
          <a:prstGeom prst="rect">
            <a:avLst/>
          </a:prstGeom>
          <a:noFill/>
        </p:spPr>
        <p:txBody>
          <a:bodyPr wrap="square" rtlCol="0">
            <a:spAutoFit/>
          </a:bodyPr>
          <a:lstStyle/>
          <a:p>
            <a:r>
              <a:rPr lang="en-US" altLang="ja-JP" sz="2800" dirty="0"/>
              <a:t>Assertion at the entry of a statement (precondition)</a:t>
            </a:r>
            <a:endParaRPr kumimoji="1" lang="ja-JP"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2877"/>
            <a:ext cx="8229600" cy="830831"/>
          </a:xfrm>
        </p:spPr>
        <p:txBody>
          <a:bodyPr/>
          <a:lstStyle/>
          <a:p>
            <a:r>
              <a:rPr kumimoji="1" lang="en-US" altLang="ja-JP" dirty="0"/>
              <a:t>Hoare triple</a:t>
            </a:r>
            <a:endParaRPr kumimoji="1" lang="ja-JP" altLang="en-US" dirty="0"/>
          </a:p>
        </p:txBody>
      </p:sp>
      <p:sp>
        <p:nvSpPr>
          <p:cNvPr id="3" name="テキスト ボックス 2"/>
          <p:cNvSpPr txBox="1"/>
          <p:nvPr/>
        </p:nvSpPr>
        <p:spPr>
          <a:xfrm>
            <a:off x="603023" y="1385767"/>
            <a:ext cx="7858589" cy="2677656"/>
          </a:xfrm>
          <a:prstGeom prst="rect">
            <a:avLst/>
          </a:prstGeom>
          <a:noFill/>
        </p:spPr>
        <p:txBody>
          <a:bodyPr wrap="square" rtlCol="0">
            <a:spAutoFit/>
          </a:bodyPr>
          <a:lstStyle/>
          <a:p>
            <a:r>
              <a:rPr lang="en-US" altLang="ja-JP" sz="2800" dirty="0"/>
              <a:t>We can describe the meaning of a statement by writing assertions before and after the statement. It was Charles Antony Richard Hoare (Tony Hoare in short) who proposed this notion. A statement with the assertions surrounded by curly braces { } is called</a:t>
            </a:r>
            <a:r>
              <a:rPr lang="ja-JP" altLang="en-US" sz="2800" dirty="0"/>
              <a:t> </a:t>
            </a:r>
            <a:r>
              <a:rPr lang="en-US" altLang="ja-JP" sz="2800" dirty="0"/>
              <a:t>a </a:t>
            </a:r>
            <a:r>
              <a:rPr lang="en-US" altLang="ja-JP" sz="2800" i="1" dirty="0"/>
              <a:t>Hoare triple</a:t>
            </a:r>
            <a:r>
              <a:rPr lang="en-US" altLang="ja-JP" sz="2800" dirty="0"/>
              <a:t>.</a:t>
            </a:r>
          </a:p>
        </p:txBody>
      </p:sp>
      <p:sp>
        <p:nvSpPr>
          <p:cNvPr id="8" name="テキスト ボックス 7"/>
          <p:cNvSpPr txBox="1"/>
          <p:nvPr/>
        </p:nvSpPr>
        <p:spPr>
          <a:xfrm>
            <a:off x="396887" y="4616279"/>
            <a:ext cx="2482790" cy="1384995"/>
          </a:xfrm>
          <a:prstGeom prst="rect">
            <a:avLst/>
          </a:prstGeom>
          <a:noFill/>
        </p:spPr>
        <p:txBody>
          <a:bodyPr wrap="square" rtlCol="0">
            <a:spAutoFit/>
          </a:bodyPr>
          <a:lstStyle/>
          <a:p>
            <a:r>
              <a:rPr lang="en-US" altLang="ja-JP" sz="2800" dirty="0"/>
              <a:t>The meaning of a Hoare triple {</a:t>
            </a:r>
            <a:r>
              <a:rPr lang="en-US" altLang="ja-JP" sz="2800" i="1" dirty="0"/>
              <a:t>P</a:t>
            </a:r>
            <a:r>
              <a:rPr lang="en-US" altLang="ja-JP" sz="2800" dirty="0"/>
              <a:t>}  </a:t>
            </a:r>
            <a:r>
              <a:rPr lang="en-US" altLang="ja-JP" sz="2800" i="1" dirty="0"/>
              <a:t>S</a:t>
            </a:r>
            <a:r>
              <a:rPr lang="en-US" altLang="ja-JP" sz="2800" dirty="0"/>
              <a:t>  {</a:t>
            </a:r>
            <a:r>
              <a:rPr lang="en-US" altLang="ja-JP" sz="2800" i="1" dirty="0"/>
              <a:t>Q</a:t>
            </a:r>
            <a:r>
              <a:rPr lang="en-US" altLang="ja-JP" sz="2800" dirty="0"/>
              <a:t>}</a:t>
            </a:r>
          </a:p>
        </p:txBody>
      </p:sp>
      <p:sp>
        <p:nvSpPr>
          <p:cNvPr id="9" name="正方形/長方形 8"/>
          <p:cNvSpPr/>
          <p:nvPr/>
        </p:nvSpPr>
        <p:spPr>
          <a:xfrm>
            <a:off x="3002509" y="4732945"/>
            <a:ext cx="5486398" cy="1384995"/>
          </a:xfrm>
          <a:prstGeom prst="rect">
            <a:avLst/>
          </a:prstGeom>
          <a:ln>
            <a:solidFill>
              <a:schemeClr val="tx1"/>
            </a:solidFill>
          </a:ln>
        </p:spPr>
        <p:txBody>
          <a:bodyPr wrap="square">
            <a:spAutoFit/>
          </a:bodyPr>
          <a:lstStyle/>
          <a:p>
            <a:r>
              <a:rPr lang="en-US" altLang="ja-JP" sz="2800" dirty="0">
                <a:solidFill>
                  <a:prstClr val="black"/>
                </a:solidFill>
              </a:rPr>
              <a:t>For any state </a:t>
            </a:r>
            <a:r>
              <a:rPr lang="ja-JP" altLang="en-US" sz="2800" i="1" dirty="0">
                <a:solidFill>
                  <a:prstClr val="black"/>
                </a:solidFill>
                <a:sym typeface="Symbol"/>
              </a:rPr>
              <a:t></a:t>
            </a:r>
            <a:r>
              <a:rPr lang="en-US" altLang="ja-JP" sz="2800" dirty="0">
                <a:solidFill>
                  <a:prstClr val="black"/>
                </a:solidFill>
              </a:rPr>
              <a:t>  that satisfies </a:t>
            </a:r>
            <a:r>
              <a:rPr lang="en-US" altLang="ja-JP" sz="2800" i="1" dirty="0">
                <a:solidFill>
                  <a:prstClr val="black"/>
                </a:solidFill>
              </a:rPr>
              <a:t>P</a:t>
            </a:r>
            <a:r>
              <a:rPr lang="en-US" altLang="ja-JP" sz="2800" dirty="0">
                <a:solidFill>
                  <a:prstClr val="black"/>
                </a:solidFill>
              </a:rPr>
              <a:t>, if the execution of </a:t>
            </a:r>
            <a:r>
              <a:rPr lang="en-US" altLang="ja-JP" sz="2800" i="1" dirty="0">
                <a:solidFill>
                  <a:prstClr val="black"/>
                </a:solidFill>
              </a:rPr>
              <a:t>S</a:t>
            </a:r>
            <a:r>
              <a:rPr lang="en-US" altLang="ja-JP" sz="2800" dirty="0">
                <a:solidFill>
                  <a:prstClr val="black"/>
                </a:solidFill>
              </a:rPr>
              <a:t> from the state </a:t>
            </a:r>
            <a:r>
              <a:rPr lang="ja-JP" altLang="en-US" sz="2800" i="1" dirty="0">
                <a:solidFill>
                  <a:prstClr val="black"/>
                </a:solidFill>
                <a:sym typeface="Symbol"/>
              </a:rPr>
              <a:t></a:t>
            </a:r>
            <a:r>
              <a:rPr lang="en-US" altLang="ja-JP" sz="2800" i="1" dirty="0">
                <a:solidFill>
                  <a:prstClr val="black"/>
                </a:solidFill>
                <a:sym typeface="Symbol"/>
              </a:rPr>
              <a:t>  </a:t>
            </a:r>
            <a:r>
              <a:rPr lang="en-US" altLang="ja-JP" sz="2800" dirty="0">
                <a:solidFill>
                  <a:prstClr val="black"/>
                </a:solidFill>
                <a:sym typeface="Symbol"/>
              </a:rPr>
              <a:t>terminates in</a:t>
            </a:r>
            <a:r>
              <a:rPr lang="en-US" altLang="ja-JP" sz="2800" i="1" dirty="0">
                <a:solidFill>
                  <a:prstClr val="black"/>
                </a:solidFill>
                <a:sym typeface="Symbol"/>
              </a:rPr>
              <a:t> </a:t>
            </a:r>
            <a:r>
              <a:rPr lang="ja-JP" altLang="en-US" sz="2800" i="1" dirty="0">
                <a:solidFill>
                  <a:prstClr val="black"/>
                </a:solidFill>
                <a:sym typeface="Symbol"/>
              </a:rPr>
              <a:t></a:t>
            </a:r>
            <a:r>
              <a:rPr lang="en-US" altLang="ja-JP" sz="2800" i="1" dirty="0">
                <a:solidFill>
                  <a:prstClr val="black"/>
                </a:solidFill>
                <a:sym typeface="Symbol"/>
              </a:rPr>
              <a:t>’</a:t>
            </a:r>
            <a:r>
              <a:rPr lang="en-US" altLang="ja-JP" sz="2800" dirty="0">
                <a:solidFill>
                  <a:prstClr val="black"/>
                </a:solidFill>
                <a:sym typeface="Symbol"/>
              </a:rPr>
              <a:t> then </a:t>
            </a:r>
            <a:r>
              <a:rPr lang="fr-FR" altLang="ja-JP" sz="2800" dirty="0">
                <a:solidFill>
                  <a:prstClr val="black"/>
                </a:solidFill>
                <a:sym typeface="Symbol"/>
              </a:rPr>
              <a:t>’ </a:t>
            </a:r>
            <a:r>
              <a:rPr lang="fr-FR" altLang="ja-JP" sz="2800" dirty="0" err="1">
                <a:solidFill>
                  <a:prstClr val="black"/>
                </a:solidFill>
                <a:sym typeface="Symbol"/>
              </a:rPr>
              <a:t>satisfies</a:t>
            </a:r>
            <a:r>
              <a:rPr lang="fr-FR" altLang="ja-JP" sz="2800" dirty="0">
                <a:solidFill>
                  <a:prstClr val="black"/>
                </a:solidFill>
                <a:sym typeface="Symbol"/>
              </a:rPr>
              <a:t> </a:t>
            </a:r>
            <a:r>
              <a:rPr lang="fr-FR" altLang="ja-JP" sz="2800" i="1" dirty="0">
                <a:solidFill>
                  <a:prstClr val="black"/>
                </a:solidFill>
                <a:sym typeface="Symbol"/>
              </a:rPr>
              <a:t>Q</a:t>
            </a:r>
            <a:r>
              <a:rPr lang="fr-FR" altLang="ja-JP" sz="2800" dirty="0">
                <a:solidFill>
                  <a:prstClr val="black"/>
                </a:solidFill>
                <a:sym typeface="Symbol"/>
              </a:rPr>
              <a:t>.</a:t>
            </a:r>
            <a:endParaRPr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Examples of Hoare triple</a:t>
            </a:r>
            <a:endParaRPr kumimoji="1" lang="ja-JP" altLang="en-US" dirty="0"/>
          </a:p>
        </p:txBody>
      </p:sp>
      <p:sp>
        <p:nvSpPr>
          <p:cNvPr id="4" name="テキスト ボックス 3"/>
          <p:cNvSpPr txBox="1"/>
          <p:nvPr/>
        </p:nvSpPr>
        <p:spPr>
          <a:xfrm>
            <a:off x="408301" y="1309357"/>
            <a:ext cx="3980577" cy="523220"/>
          </a:xfrm>
          <a:prstGeom prst="rect">
            <a:avLst/>
          </a:prstGeom>
          <a:noFill/>
        </p:spPr>
        <p:txBody>
          <a:bodyPr wrap="none" rtlCol="0">
            <a:spAutoFit/>
          </a:bodyPr>
          <a:lstStyle/>
          <a:p>
            <a:r>
              <a:rPr lang="en-US" altLang="ja-JP" sz="2800" dirty="0"/>
              <a:t>{ a = 0 }  a := a + 1  { a = 1 }</a:t>
            </a:r>
            <a:endParaRPr kumimoji="1" lang="ja-JP" altLang="en-US" sz="2800" dirty="0"/>
          </a:p>
        </p:txBody>
      </p:sp>
      <p:sp>
        <p:nvSpPr>
          <p:cNvPr id="5" name="テキスト ボックス 4"/>
          <p:cNvSpPr txBox="1"/>
          <p:nvPr/>
        </p:nvSpPr>
        <p:spPr>
          <a:xfrm>
            <a:off x="873154" y="1788494"/>
            <a:ext cx="7827392" cy="1384995"/>
          </a:xfrm>
          <a:prstGeom prst="rect">
            <a:avLst/>
          </a:prstGeom>
          <a:noFill/>
        </p:spPr>
        <p:txBody>
          <a:bodyPr wrap="square" rtlCol="0">
            <a:spAutoFit/>
          </a:bodyPr>
          <a:lstStyle/>
          <a:p>
            <a:r>
              <a:rPr lang="en-US" altLang="ja-JP" sz="2800" dirty="0">
                <a:solidFill>
                  <a:prstClr val="black"/>
                </a:solidFill>
              </a:rPr>
              <a:t>For any state </a:t>
            </a:r>
            <a:r>
              <a:rPr lang="ja-JP" altLang="en-US" sz="2800" i="1" dirty="0">
                <a:solidFill>
                  <a:prstClr val="black"/>
                </a:solidFill>
                <a:sym typeface="Symbol"/>
              </a:rPr>
              <a:t></a:t>
            </a:r>
            <a:r>
              <a:rPr lang="en-US" altLang="ja-JP" sz="2800" dirty="0">
                <a:solidFill>
                  <a:prstClr val="black"/>
                </a:solidFill>
              </a:rPr>
              <a:t>  that satisfies a=0, if the execution of a:=a+1 from the state </a:t>
            </a:r>
            <a:r>
              <a:rPr lang="ja-JP" altLang="en-US" sz="2800" i="1" dirty="0">
                <a:solidFill>
                  <a:prstClr val="black"/>
                </a:solidFill>
                <a:sym typeface="Symbol"/>
              </a:rPr>
              <a:t></a:t>
            </a:r>
            <a:r>
              <a:rPr lang="en-US" altLang="ja-JP" sz="2800" i="1" dirty="0">
                <a:solidFill>
                  <a:prstClr val="black"/>
                </a:solidFill>
                <a:sym typeface="Symbol"/>
              </a:rPr>
              <a:t> </a:t>
            </a:r>
            <a:r>
              <a:rPr lang="en-US" altLang="ja-JP" sz="2800" dirty="0">
                <a:solidFill>
                  <a:prstClr val="black"/>
                </a:solidFill>
                <a:sym typeface="Symbol"/>
              </a:rPr>
              <a:t>terminates in</a:t>
            </a:r>
            <a:r>
              <a:rPr lang="en-US" altLang="ja-JP" sz="2800" i="1" dirty="0">
                <a:solidFill>
                  <a:prstClr val="black"/>
                </a:solidFill>
                <a:sym typeface="Symbol"/>
              </a:rPr>
              <a:t> </a:t>
            </a:r>
            <a:r>
              <a:rPr lang="ja-JP" altLang="en-US" sz="2800" i="1" dirty="0">
                <a:solidFill>
                  <a:prstClr val="black"/>
                </a:solidFill>
                <a:sym typeface="Symbol"/>
              </a:rPr>
              <a:t></a:t>
            </a:r>
            <a:r>
              <a:rPr lang="en-US" altLang="ja-JP" sz="2800" i="1" dirty="0">
                <a:solidFill>
                  <a:prstClr val="black"/>
                </a:solidFill>
                <a:sym typeface="Symbol"/>
              </a:rPr>
              <a:t>’</a:t>
            </a:r>
            <a:r>
              <a:rPr lang="en-US" altLang="ja-JP" sz="2800" dirty="0">
                <a:solidFill>
                  <a:prstClr val="black"/>
                </a:solidFill>
                <a:sym typeface="Symbol"/>
              </a:rPr>
              <a:t> then </a:t>
            </a:r>
            <a:r>
              <a:rPr lang="fr-FR" altLang="ja-JP" sz="2800" dirty="0">
                <a:solidFill>
                  <a:prstClr val="black"/>
                </a:solidFill>
                <a:sym typeface="Symbol"/>
              </a:rPr>
              <a:t>’ </a:t>
            </a:r>
            <a:r>
              <a:rPr lang="fr-FR" altLang="ja-JP" sz="2800" dirty="0" err="1">
                <a:solidFill>
                  <a:prstClr val="black"/>
                </a:solidFill>
                <a:sym typeface="Symbol"/>
              </a:rPr>
              <a:t>satisfies</a:t>
            </a:r>
            <a:r>
              <a:rPr lang="fr-FR" altLang="ja-JP" sz="2800" dirty="0">
                <a:solidFill>
                  <a:prstClr val="black"/>
                </a:solidFill>
                <a:sym typeface="Symbol"/>
              </a:rPr>
              <a:t> a=1.</a:t>
            </a:r>
            <a:endParaRPr lang="ja-JP" altLang="en-US" sz="2800" dirty="0"/>
          </a:p>
        </p:txBody>
      </p:sp>
      <p:sp>
        <p:nvSpPr>
          <p:cNvPr id="8" name="テキスト ボックス 7"/>
          <p:cNvSpPr txBox="1"/>
          <p:nvPr/>
        </p:nvSpPr>
        <p:spPr>
          <a:xfrm>
            <a:off x="434757" y="3109011"/>
            <a:ext cx="5721438" cy="523220"/>
          </a:xfrm>
          <a:prstGeom prst="rect">
            <a:avLst/>
          </a:prstGeom>
          <a:noFill/>
        </p:spPr>
        <p:txBody>
          <a:bodyPr wrap="none" rtlCol="0">
            <a:spAutoFit/>
          </a:bodyPr>
          <a:lstStyle/>
          <a:p>
            <a:r>
              <a:rPr lang="en-US" altLang="ja-JP" sz="2800" dirty="0"/>
              <a:t>{ a  = 1 }  a := a – 1; a := a + 1  { a = 1 }</a:t>
            </a:r>
            <a:endParaRPr kumimoji="1" lang="ja-JP" altLang="en-US" sz="2800" dirty="0"/>
          </a:p>
        </p:txBody>
      </p:sp>
      <p:sp>
        <p:nvSpPr>
          <p:cNvPr id="10" name="テキスト ボックス 9"/>
          <p:cNvSpPr txBox="1"/>
          <p:nvPr/>
        </p:nvSpPr>
        <p:spPr>
          <a:xfrm>
            <a:off x="462429" y="4829370"/>
            <a:ext cx="6522940" cy="523220"/>
          </a:xfrm>
          <a:prstGeom prst="rect">
            <a:avLst/>
          </a:prstGeom>
          <a:noFill/>
        </p:spPr>
        <p:txBody>
          <a:bodyPr wrap="none" rtlCol="0">
            <a:spAutoFit/>
          </a:bodyPr>
          <a:lstStyle/>
          <a:p>
            <a:r>
              <a:rPr lang="en-US" altLang="ja-JP" sz="2800" dirty="0"/>
              <a:t>{ a = 5 }  </a:t>
            </a:r>
            <a:r>
              <a:rPr lang="en-US" altLang="ja-JP" sz="2800" b="1" dirty="0"/>
              <a:t>while</a:t>
            </a:r>
            <a:r>
              <a:rPr lang="en-US" altLang="ja-JP" sz="2800" dirty="0"/>
              <a:t> (a &gt; 0) </a:t>
            </a:r>
            <a:r>
              <a:rPr lang="en-US" altLang="ja-JP" sz="2800" b="1" dirty="0"/>
              <a:t>do</a:t>
            </a:r>
            <a:r>
              <a:rPr lang="en-US" altLang="ja-JP" sz="2800" dirty="0"/>
              <a:t> a := a - 1 </a:t>
            </a:r>
            <a:r>
              <a:rPr lang="ja-JP" altLang="en-US" sz="2800" dirty="0"/>
              <a:t> </a:t>
            </a:r>
            <a:r>
              <a:rPr lang="en-US" altLang="ja-JP" sz="2800" dirty="0"/>
              <a:t>{ a = 0 }</a:t>
            </a:r>
            <a:endParaRPr kumimoji="1" lang="ja-JP" altLang="en-US" sz="2800" dirty="0"/>
          </a:p>
        </p:txBody>
      </p:sp>
      <p:sp>
        <p:nvSpPr>
          <p:cNvPr id="12" name="テキスト ボックス 11"/>
          <p:cNvSpPr txBox="1"/>
          <p:nvPr/>
        </p:nvSpPr>
        <p:spPr>
          <a:xfrm>
            <a:off x="898554" y="3553794"/>
            <a:ext cx="8220046" cy="1384995"/>
          </a:xfrm>
          <a:prstGeom prst="rect">
            <a:avLst/>
          </a:prstGeom>
          <a:noFill/>
        </p:spPr>
        <p:txBody>
          <a:bodyPr wrap="square" rtlCol="0">
            <a:spAutoFit/>
          </a:bodyPr>
          <a:lstStyle/>
          <a:p>
            <a:r>
              <a:rPr lang="en-US" altLang="ja-JP" sz="2800" dirty="0">
                <a:solidFill>
                  <a:prstClr val="black"/>
                </a:solidFill>
              </a:rPr>
              <a:t>For any state </a:t>
            </a:r>
            <a:r>
              <a:rPr lang="ja-JP" altLang="en-US" sz="2800" i="1" dirty="0">
                <a:solidFill>
                  <a:prstClr val="black"/>
                </a:solidFill>
                <a:sym typeface="Symbol"/>
              </a:rPr>
              <a:t></a:t>
            </a:r>
            <a:r>
              <a:rPr lang="en-US" altLang="ja-JP" sz="2800" dirty="0">
                <a:solidFill>
                  <a:prstClr val="black"/>
                </a:solidFill>
              </a:rPr>
              <a:t>  that satisfies a=1, if the execution of a:=a-1; a:=a+1 from the state </a:t>
            </a:r>
            <a:r>
              <a:rPr lang="ja-JP" altLang="en-US" sz="2800" i="1" dirty="0">
                <a:solidFill>
                  <a:prstClr val="black"/>
                </a:solidFill>
                <a:sym typeface="Symbol"/>
              </a:rPr>
              <a:t></a:t>
            </a:r>
            <a:r>
              <a:rPr lang="en-US" altLang="ja-JP" sz="2800" i="1" dirty="0">
                <a:solidFill>
                  <a:prstClr val="black"/>
                </a:solidFill>
                <a:sym typeface="Symbol"/>
              </a:rPr>
              <a:t> </a:t>
            </a:r>
            <a:r>
              <a:rPr lang="en-US" altLang="ja-JP" sz="2800" dirty="0">
                <a:solidFill>
                  <a:prstClr val="black"/>
                </a:solidFill>
                <a:sym typeface="Symbol"/>
              </a:rPr>
              <a:t>terminates in</a:t>
            </a:r>
            <a:r>
              <a:rPr lang="en-US" altLang="ja-JP" sz="2800" i="1" dirty="0">
                <a:solidFill>
                  <a:prstClr val="black"/>
                </a:solidFill>
                <a:sym typeface="Symbol"/>
              </a:rPr>
              <a:t> </a:t>
            </a:r>
            <a:r>
              <a:rPr lang="ja-JP" altLang="en-US" sz="2800" i="1" dirty="0">
                <a:solidFill>
                  <a:prstClr val="black"/>
                </a:solidFill>
                <a:sym typeface="Symbol"/>
              </a:rPr>
              <a:t></a:t>
            </a:r>
            <a:r>
              <a:rPr lang="en-US" altLang="ja-JP" sz="2800" i="1" dirty="0">
                <a:solidFill>
                  <a:prstClr val="black"/>
                </a:solidFill>
                <a:sym typeface="Symbol"/>
              </a:rPr>
              <a:t>’</a:t>
            </a:r>
            <a:r>
              <a:rPr lang="en-US" altLang="ja-JP" sz="2800" dirty="0">
                <a:solidFill>
                  <a:prstClr val="black"/>
                </a:solidFill>
                <a:sym typeface="Symbol"/>
              </a:rPr>
              <a:t> then </a:t>
            </a:r>
            <a:r>
              <a:rPr lang="fr-FR" altLang="ja-JP" sz="2800" dirty="0">
                <a:solidFill>
                  <a:prstClr val="black"/>
                </a:solidFill>
                <a:sym typeface="Symbol"/>
              </a:rPr>
              <a:t>’ </a:t>
            </a:r>
            <a:r>
              <a:rPr lang="fr-FR" altLang="ja-JP" sz="2800" dirty="0" err="1">
                <a:solidFill>
                  <a:prstClr val="black"/>
                </a:solidFill>
                <a:sym typeface="Symbol"/>
              </a:rPr>
              <a:t>satisfies</a:t>
            </a:r>
            <a:r>
              <a:rPr lang="fr-FR" altLang="ja-JP" sz="2800" dirty="0">
                <a:solidFill>
                  <a:prstClr val="black"/>
                </a:solidFill>
                <a:sym typeface="Symbol"/>
              </a:rPr>
              <a:t> a=1.</a:t>
            </a:r>
            <a:endParaRPr lang="ja-JP" altLang="en-US" sz="2800" dirty="0"/>
          </a:p>
        </p:txBody>
      </p:sp>
      <p:sp>
        <p:nvSpPr>
          <p:cNvPr id="13" name="テキスト ボックス 12"/>
          <p:cNvSpPr txBox="1"/>
          <p:nvPr/>
        </p:nvSpPr>
        <p:spPr>
          <a:xfrm>
            <a:off x="822354" y="5346005"/>
            <a:ext cx="8220046" cy="1384995"/>
          </a:xfrm>
          <a:prstGeom prst="rect">
            <a:avLst/>
          </a:prstGeom>
          <a:noFill/>
        </p:spPr>
        <p:txBody>
          <a:bodyPr wrap="square" rtlCol="0">
            <a:spAutoFit/>
          </a:bodyPr>
          <a:lstStyle/>
          <a:p>
            <a:r>
              <a:rPr lang="en-US" altLang="ja-JP" sz="2800" dirty="0">
                <a:solidFill>
                  <a:prstClr val="black"/>
                </a:solidFill>
              </a:rPr>
              <a:t>For any state </a:t>
            </a:r>
            <a:r>
              <a:rPr lang="ja-JP" altLang="en-US" sz="2800" i="1" dirty="0">
                <a:solidFill>
                  <a:prstClr val="black"/>
                </a:solidFill>
                <a:sym typeface="Symbol"/>
              </a:rPr>
              <a:t></a:t>
            </a:r>
            <a:r>
              <a:rPr lang="en-US" altLang="ja-JP" sz="2800" dirty="0">
                <a:solidFill>
                  <a:prstClr val="black"/>
                </a:solidFill>
              </a:rPr>
              <a:t>  that satisfies a=5, if the execution of the while statement from the state </a:t>
            </a:r>
            <a:r>
              <a:rPr lang="ja-JP" altLang="en-US" sz="2800" i="1" dirty="0">
                <a:solidFill>
                  <a:prstClr val="black"/>
                </a:solidFill>
                <a:sym typeface="Symbol"/>
              </a:rPr>
              <a:t></a:t>
            </a:r>
            <a:r>
              <a:rPr lang="en-US" altLang="ja-JP" sz="2800" i="1" dirty="0">
                <a:solidFill>
                  <a:prstClr val="black"/>
                </a:solidFill>
                <a:sym typeface="Symbol"/>
              </a:rPr>
              <a:t> </a:t>
            </a:r>
            <a:r>
              <a:rPr lang="en-US" altLang="ja-JP" sz="2800" dirty="0">
                <a:solidFill>
                  <a:prstClr val="black"/>
                </a:solidFill>
                <a:sym typeface="Symbol"/>
              </a:rPr>
              <a:t>terminates in</a:t>
            </a:r>
            <a:r>
              <a:rPr lang="en-US" altLang="ja-JP" sz="2800" i="1" dirty="0">
                <a:solidFill>
                  <a:prstClr val="black"/>
                </a:solidFill>
                <a:sym typeface="Symbol"/>
              </a:rPr>
              <a:t> </a:t>
            </a:r>
            <a:r>
              <a:rPr lang="ja-JP" altLang="en-US" sz="2800" i="1" dirty="0">
                <a:solidFill>
                  <a:prstClr val="black"/>
                </a:solidFill>
                <a:sym typeface="Symbol"/>
              </a:rPr>
              <a:t></a:t>
            </a:r>
            <a:r>
              <a:rPr lang="en-US" altLang="ja-JP" sz="2800" i="1" dirty="0">
                <a:solidFill>
                  <a:prstClr val="black"/>
                </a:solidFill>
                <a:sym typeface="Symbol"/>
              </a:rPr>
              <a:t>’</a:t>
            </a:r>
            <a:r>
              <a:rPr lang="en-US" altLang="ja-JP" sz="2800" dirty="0">
                <a:solidFill>
                  <a:prstClr val="black"/>
                </a:solidFill>
                <a:sym typeface="Symbol"/>
              </a:rPr>
              <a:t> then </a:t>
            </a:r>
            <a:r>
              <a:rPr lang="fr-FR" altLang="ja-JP" sz="2800" dirty="0">
                <a:solidFill>
                  <a:prstClr val="black"/>
                </a:solidFill>
                <a:sym typeface="Symbol"/>
              </a:rPr>
              <a:t>’ </a:t>
            </a:r>
            <a:r>
              <a:rPr lang="fr-FR" altLang="ja-JP" sz="2800" dirty="0" err="1">
                <a:solidFill>
                  <a:prstClr val="black"/>
                </a:solidFill>
                <a:sym typeface="Symbol"/>
              </a:rPr>
              <a:t>satisfies</a:t>
            </a:r>
            <a:r>
              <a:rPr lang="fr-FR" altLang="ja-JP" sz="2800" dirty="0">
                <a:solidFill>
                  <a:prstClr val="black"/>
                </a:solidFill>
                <a:sym typeface="Symbol"/>
              </a:rPr>
              <a:t> a=0.</a:t>
            </a:r>
            <a:endParaRPr lang="ja-JP"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72657"/>
            <a:ext cx="8229600" cy="696033"/>
          </a:xfrm>
        </p:spPr>
        <p:txBody>
          <a:bodyPr>
            <a:normAutofit fontScale="90000"/>
          </a:bodyPr>
          <a:lstStyle/>
          <a:p>
            <a:r>
              <a:rPr kumimoji="1" lang="en-US" altLang="ja-JP" dirty="0"/>
              <a:t>Partial correctness</a:t>
            </a:r>
            <a:endParaRPr kumimoji="1" lang="ja-JP" altLang="en-US" dirty="0"/>
          </a:p>
        </p:txBody>
      </p:sp>
      <p:sp>
        <p:nvSpPr>
          <p:cNvPr id="11" name="テキスト ボックス 10"/>
          <p:cNvSpPr txBox="1"/>
          <p:nvPr/>
        </p:nvSpPr>
        <p:spPr>
          <a:xfrm>
            <a:off x="337786" y="934841"/>
            <a:ext cx="8620429" cy="2246769"/>
          </a:xfrm>
          <a:prstGeom prst="rect">
            <a:avLst/>
          </a:prstGeom>
          <a:noFill/>
        </p:spPr>
        <p:txBody>
          <a:bodyPr wrap="square" rtlCol="0">
            <a:spAutoFit/>
          </a:bodyPr>
          <a:lstStyle/>
          <a:p>
            <a:r>
              <a:rPr lang="en-US" altLang="ja-JP" sz="2800" dirty="0"/>
              <a:t>A Hoare</a:t>
            </a:r>
            <a:r>
              <a:rPr lang="ja-JP" altLang="en-US" sz="2800" dirty="0"/>
              <a:t> </a:t>
            </a:r>
            <a:r>
              <a:rPr lang="en-US" altLang="ja-JP" sz="2800" dirty="0"/>
              <a:t>triple {</a:t>
            </a:r>
            <a:r>
              <a:rPr lang="en-US" altLang="ja-JP" sz="2800" i="1" dirty="0"/>
              <a:t>P</a:t>
            </a:r>
            <a:r>
              <a:rPr lang="en-US" altLang="ja-JP" sz="2800" dirty="0"/>
              <a:t>} </a:t>
            </a:r>
            <a:r>
              <a:rPr lang="en-US" altLang="ja-JP" sz="2800" i="1" dirty="0"/>
              <a:t>S</a:t>
            </a:r>
            <a:r>
              <a:rPr lang="en-US" altLang="ja-JP" sz="2800" dirty="0"/>
              <a:t> {</a:t>
            </a:r>
            <a:r>
              <a:rPr lang="en-US" altLang="ja-JP" sz="2800" i="1" dirty="0"/>
              <a:t>Q</a:t>
            </a:r>
            <a:r>
              <a:rPr lang="en-US" altLang="ja-JP" sz="2800" dirty="0"/>
              <a:t>} does not say that the statement </a:t>
            </a:r>
            <a:r>
              <a:rPr lang="en-US" altLang="ja-JP" sz="2800" i="1" dirty="0"/>
              <a:t>S</a:t>
            </a:r>
            <a:r>
              <a:rPr lang="en-US" altLang="ja-JP" sz="2800" dirty="0"/>
              <a:t> terminates (since a </a:t>
            </a:r>
            <a:r>
              <a:rPr lang="en-US" altLang="ja-JP" sz="2800" b="1" dirty="0"/>
              <a:t>while</a:t>
            </a:r>
            <a:r>
              <a:rPr lang="en-US" altLang="ja-JP" sz="2800" dirty="0"/>
              <a:t> statement may not terminate). In order to show the termination we need some other way. A Hoare</a:t>
            </a:r>
            <a:r>
              <a:rPr lang="ja-JP" altLang="en-US" sz="2800" dirty="0"/>
              <a:t> </a:t>
            </a:r>
            <a:r>
              <a:rPr lang="en-US" altLang="ja-JP" sz="2800" dirty="0"/>
              <a:t>triple is said to be a  </a:t>
            </a:r>
            <a:r>
              <a:rPr lang="en-US" altLang="ja-JP" sz="2800" i="1" dirty="0"/>
              <a:t>partial correctness assertion</a:t>
            </a:r>
            <a:r>
              <a:rPr lang="en-US" altLang="ja-JP" sz="2800" dirty="0"/>
              <a:t>. </a:t>
            </a:r>
            <a:endParaRPr kumimoji="1" lang="ja-JP" altLang="en-US" sz="2800" dirty="0"/>
          </a:p>
        </p:txBody>
      </p:sp>
      <p:sp>
        <p:nvSpPr>
          <p:cNvPr id="12" name="テキスト ボックス 11"/>
          <p:cNvSpPr txBox="1"/>
          <p:nvPr/>
        </p:nvSpPr>
        <p:spPr>
          <a:xfrm>
            <a:off x="536104" y="5824419"/>
            <a:ext cx="7930398" cy="954107"/>
          </a:xfrm>
          <a:prstGeom prst="rect">
            <a:avLst/>
          </a:prstGeom>
          <a:noFill/>
        </p:spPr>
        <p:txBody>
          <a:bodyPr wrap="square" rtlCol="0">
            <a:spAutoFit/>
          </a:bodyPr>
          <a:lstStyle/>
          <a:p>
            <a:r>
              <a:rPr lang="en-US" altLang="ja-JP" sz="2800" dirty="0"/>
              <a:t>(Note) By extending the</a:t>
            </a:r>
            <a:r>
              <a:rPr kumimoji="1" lang="ja-JP" altLang="en-US" sz="2800" dirty="0"/>
              <a:t> </a:t>
            </a:r>
            <a:r>
              <a:rPr kumimoji="1" lang="en-US" altLang="ja-JP" sz="2800" dirty="0"/>
              <a:t>while rule, we get a proof system for proving total correctness assertions.</a:t>
            </a:r>
            <a:endParaRPr kumimoji="1" lang="ja-JP" altLang="en-US" sz="2800" dirty="0"/>
          </a:p>
        </p:txBody>
      </p:sp>
      <p:sp>
        <p:nvSpPr>
          <p:cNvPr id="6" name="テキスト ボックス 5"/>
          <p:cNvSpPr txBox="1"/>
          <p:nvPr/>
        </p:nvSpPr>
        <p:spPr>
          <a:xfrm>
            <a:off x="457283" y="3125980"/>
            <a:ext cx="7915911" cy="954107"/>
          </a:xfrm>
          <a:prstGeom prst="rect">
            <a:avLst/>
          </a:prstGeom>
          <a:noFill/>
        </p:spPr>
        <p:txBody>
          <a:bodyPr wrap="square" rtlCol="0">
            <a:spAutoFit/>
          </a:bodyPr>
          <a:lstStyle/>
          <a:p>
            <a:r>
              <a:rPr lang="en-US" altLang="ja-JP" sz="2800" dirty="0"/>
              <a:t>(ex.)  </a:t>
            </a:r>
            <a:r>
              <a:rPr kumimoji="1" lang="en-US" altLang="ja-JP" sz="2800" dirty="0"/>
              <a:t>{true}</a:t>
            </a:r>
            <a:r>
              <a:rPr lang="ja-JP" altLang="en-US" sz="2800" dirty="0"/>
              <a:t>  </a:t>
            </a:r>
            <a:r>
              <a:rPr lang="en-US" altLang="ja-JP" sz="2800" b="1" dirty="0"/>
              <a:t>while</a:t>
            </a:r>
            <a:r>
              <a:rPr kumimoji="1" lang="en-US" altLang="ja-JP" sz="2800" dirty="0"/>
              <a:t> true </a:t>
            </a:r>
            <a:r>
              <a:rPr kumimoji="1" lang="en-US" altLang="ja-JP" sz="2800" b="1" dirty="0"/>
              <a:t>do</a:t>
            </a:r>
            <a:r>
              <a:rPr kumimoji="1" lang="en-US" altLang="ja-JP" sz="2800" dirty="0"/>
              <a:t> x := 1  {false} </a:t>
            </a:r>
          </a:p>
          <a:p>
            <a:r>
              <a:rPr lang="en-US" altLang="ja-JP" sz="2800" dirty="0"/>
              <a:t>          This Hoare triple holds.</a:t>
            </a:r>
            <a:endParaRPr kumimoji="1" lang="ja-JP" altLang="en-US" sz="2800" dirty="0"/>
          </a:p>
        </p:txBody>
      </p:sp>
      <p:sp>
        <p:nvSpPr>
          <p:cNvPr id="7" name="正方形/長方形 6"/>
          <p:cNvSpPr/>
          <p:nvPr/>
        </p:nvSpPr>
        <p:spPr>
          <a:xfrm>
            <a:off x="510093" y="4027323"/>
            <a:ext cx="7355414" cy="954107"/>
          </a:xfrm>
          <a:prstGeom prst="rect">
            <a:avLst/>
          </a:prstGeom>
        </p:spPr>
        <p:txBody>
          <a:bodyPr wrap="square">
            <a:spAutoFit/>
          </a:bodyPr>
          <a:lstStyle/>
          <a:p>
            <a:r>
              <a:rPr lang="en-US" altLang="ja-JP" sz="2800" dirty="0"/>
              <a:t>(Note)  Total correctness</a:t>
            </a:r>
          </a:p>
          <a:p>
            <a:r>
              <a:rPr lang="en-US" altLang="ja-JP" sz="2800" dirty="0"/>
              <a:t>                       --- Partial correctness + Termination</a:t>
            </a:r>
          </a:p>
        </p:txBody>
      </p:sp>
      <p:sp>
        <p:nvSpPr>
          <p:cNvPr id="8" name="正方形/長方形 7"/>
          <p:cNvSpPr/>
          <p:nvPr/>
        </p:nvSpPr>
        <p:spPr>
          <a:xfrm>
            <a:off x="1341628" y="4939095"/>
            <a:ext cx="6858000" cy="954107"/>
          </a:xfrm>
          <a:prstGeom prst="rect">
            <a:avLst/>
          </a:prstGeom>
        </p:spPr>
        <p:txBody>
          <a:bodyPr wrap="square">
            <a:spAutoFit/>
          </a:bodyPr>
          <a:lstStyle/>
          <a:p>
            <a:r>
              <a:rPr lang="en-US" altLang="ja-JP" sz="2800" dirty="0"/>
              <a:t>We may write [</a:t>
            </a:r>
            <a:r>
              <a:rPr lang="en-US" altLang="ja-JP" sz="2800" i="1" dirty="0"/>
              <a:t>P</a:t>
            </a:r>
            <a:r>
              <a:rPr lang="en-US" altLang="ja-JP" sz="2800" dirty="0"/>
              <a:t>] </a:t>
            </a:r>
            <a:r>
              <a:rPr lang="en-US" altLang="ja-JP" sz="2800" i="1" dirty="0"/>
              <a:t>S</a:t>
            </a:r>
            <a:r>
              <a:rPr lang="en-US" altLang="ja-JP" sz="2800" dirty="0"/>
              <a:t> [</a:t>
            </a:r>
            <a:r>
              <a:rPr lang="en-US" altLang="ja-JP" sz="2800" i="1" dirty="0"/>
              <a:t>Q</a:t>
            </a:r>
            <a:r>
              <a:rPr lang="en-US" altLang="ja-JP" sz="2800" dirty="0"/>
              <a:t>] for a total correctness assertion. </a:t>
            </a:r>
            <a:endParaRPr lang="ja-JP" alt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9"/>
            <a:ext cx="8229600" cy="626114"/>
          </a:xfrm>
        </p:spPr>
        <p:txBody>
          <a:bodyPr>
            <a:normAutofit fontScale="90000"/>
          </a:bodyPr>
          <a:lstStyle/>
          <a:p>
            <a:r>
              <a:rPr kumimoji="1" lang="en-US" altLang="ja-JP" dirty="0"/>
              <a:t>Hoare logic</a:t>
            </a:r>
            <a:endParaRPr kumimoji="1" lang="ja-JP" altLang="en-US" dirty="0"/>
          </a:p>
        </p:txBody>
      </p:sp>
      <p:sp>
        <p:nvSpPr>
          <p:cNvPr id="4" name="テキスト ボックス 3"/>
          <p:cNvSpPr txBox="1"/>
          <p:nvPr/>
        </p:nvSpPr>
        <p:spPr>
          <a:xfrm>
            <a:off x="429004" y="1066816"/>
            <a:ext cx="8420666" cy="2246769"/>
          </a:xfrm>
          <a:prstGeom prst="rect">
            <a:avLst/>
          </a:prstGeom>
          <a:noFill/>
        </p:spPr>
        <p:txBody>
          <a:bodyPr wrap="square" rtlCol="0">
            <a:spAutoFit/>
          </a:bodyPr>
          <a:lstStyle/>
          <a:p>
            <a:r>
              <a:rPr kumimoji="1" lang="en-US" altLang="ja-JP" sz="2800" dirty="0"/>
              <a:t>We present proof rules which generate valid Hoare</a:t>
            </a:r>
            <a:r>
              <a:rPr lang="ja-JP" altLang="en-US" sz="2800" dirty="0"/>
              <a:t> </a:t>
            </a:r>
            <a:r>
              <a:rPr lang="en-US" altLang="ja-JP" sz="2800" dirty="0"/>
              <a:t>triples. The proof rules are syntax-directed. </a:t>
            </a:r>
            <a:r>
              <a:rPr lang="en-US" altLang="ja-JP" sz="2800" i="1" dirty="0"/>
              <a:t>Hoare logic </a:t>
            </a:r>
            <a:r>
              <a:rPr lang="en-US" altLang="ja-JP" sz="2800" dirty="0"/>
              <a:t>is a proof system consisting of the collection of rules. </a:t>
            </a:r>
            <a:r>
              <a:rPr kumimoji="1" lang="en-US" altLang="ja-JP" sz="2800" dirty="0"/>
              <a:t>Hoare</a:t>
            </a:r>
            <a:r>
              <a:rPr lang="en-US" altLang="ja-JP" sz="2800" dirty="0"/>
              <a:t> logic is an </a:t>
            </a:r>
            <a:r>
              <a:rPr kumimoji="1" lang="en-US" altLang="ja-JP" sz="2800" dirty="0"/>
              <a:t>axiomatic semantics. (There are various kinds of axiomatic semantics.)</a:t>
            </a:r>
            <a:endParaRPr lang="en-US" altLang="ja-JP" sz="2800" dirty="0"/>
          </a:p>
        </p:txBody>
      </p:sp>
      <p:sp>
        <p:nvSpPr>
          <p:cNvPr id="5" name="テキスト ボックス 4"/>
          <p:cNvSpPr txBox="1"/>
          <p:nvPr/>
        </p:nvSpPr>
        <p:spPr>
          <a:xfrm>
            <a:off x="312320" y="4225387"/>
            <a:ext cx="8574881" cy="2308324"/>
          </a:xfrm>
          <a:prstGeom prst="rect">
            <a:avLst/>
          </a:prstGeom>
          <a:noFill/>
        </p:spPr>
        <p:txBody>
          <a:bodyPr wrap="square" rtlCol="0">
            <a:spAutoFit/>
          </a:bodyPr>
          <a:lstStyle/>
          <a:p>
            <a:r>
              <a:rPr lang="en-US" altLang="ja-JP" sz="2400" dirty="0"/>
              <a:t>(Ref. 1) C. A. R. Hoare, "An axiomatic basis for computer programming“, </a:t>
            </a:r>
            <a:r>
              <a:rPr lang="en-US" altLang="ja-JP" sz="2400" i="1" dirty="0"/>
              <a:t>Communications of the ACM</a:t>
            </a:r>
            <a:r>
              <a:rPr lang="en-US" altLang="ja-JP" sz="2400" dirty="0"/>
              <a:t>, 12(10):576–580,583, 1969.</a:t>
            </a:r>
          </a:p>
          <a:p>
            <a:r>
              <a:rPr lang="en-US" altLang="ja-JP" sz="2400" dirty="0"/>
              <a:t>(Ref. 2)</a:t>
            </a:r>
            <a:r>
              <a:rPr lang="ja-JP" altLang="en-US" sz="2400" dirty="0"/>
              <a:t> </a:t>
            </a:r>
            <a:r>
              <a:rPr lang="en-US" altLang="ja-JP" sz="2400" dirty="0"/>
              <a:t>R. W. Floyd, “Assigning meanings to programs”, </a:t>
            </a:r>
            <a:r>
              <a:rPr lang="en-US" altLang="ja-JP" sz="2400" i="1" dirty="0"/>
              <a:t>Proceedings of the American Mathematical Society Symposium on Applied Mathematics,</a:t>
            </a:r>
            <a:r>
              <a:rPr lang="en-US" altLang="ja-JP" sz="2400" dirty="0"/>
              <a:t> Vol. 19, pp. 19–32. 1967.</a:t>
            </a:r>
            <a:endParaRPr kumimoji="1" lang="ja-JP" altLang="en-US" sz="2400" dirty="0"/>
          </a:p>
        </p:txBody>
      </p:sp>
      <p:sp>
        <p:nvSpPr>
          <p:cNvPr id="3" name="正方形/長方形 2"/>
          <p:cNvSpPr/>
          <p:nvPr/>
        </p:nvSpPr>
        <p:spPr>
          <a:xfrm>
            <a:off x="441997" y="3383394"/>
            <a:ext cx="7666457" cy="523220"/>
          </a:xfrm>
          <a:prstGeom prst="rect">
            <a:avLst/>
          </a:prstGeom>
        </p:spPr>
        <p:txBody>
          <a:bodyPr wrap="none">
            <a:spAutoFit/>
          </a:bodyPr>
          <a:lstStyle/>
          <a:p>
            <a:r>
              <a:rPr lang="en-US" altLang="ja-JP" sz="2800" dirty="0"/>
              <a:t>(Note) Floyd considered similar thing on flowchart.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33694"/>
            <a:ext cx="8229600" cy="598819"/>
          </a:xfrm>
        </p:spPr>
        <p:txBody>
          <a:bodyPr>
            <a:normAutofit fontScale="90000"/>
          </a:bodyPr>
          <a:lstStyle/>
          <a:p>
            <a:r>
              <a:rPr lang="en-US" altLang="ja-JP" dirty="0"/>
              <a:t>Hoare logic</a:t>
            </a:r>
            <a:endParaRPr kumimoji="1" lang="ja-JP" altLang="en-US" dirty="0"/>
          </a:p>
        </p:txBody>
      </p:sp>
      <p:sp>
        <p:nvSpPr>
          <p:cNvPr id="4" name="テキスト ボックス 3"/>
          <p:cNvSpPr txBox="1"/>
          <p:nvPr/>
        </p:nvSpPr>
        <p:spPr>
          <a:xfrm>
            <a:off x="4679707" y="1435951"/>
            <a:ext cx="2865143" cy="523220"/>
          </a:xfrm>
          <a:prstGeom prst="rect">
            <a:avLst/>
          </a:prstGeom>
          <a:noFill/>
        </p:spPr>
        <p:txBody>
          <a:bodyPr wrap="none" rtlCol="0">
            <a:spAutoFit/>
          </a:bodyPr>
          <a:lstStyle/>
          <a:p>
            <a:r>
              <a:rPr kumimoji="1" lang="en-US" altLang="ja-JP" sz="2800" dirty="0"/>
              <a:t>(composition </a:t>
            </a:r>
            <a:r>
              <a:rPr lang="en-US" altLang="ja-JP" sz="2800" dirty="0"/>
              <a:t>r</a:t>
            </a:r>
            <a:r>
              <a:rPr kumimoji="1" lang="en-US" altLang="ja-JP" sz="2800" dirty="0"/>
              <a:t>ule)</a:t>
            </a:r>
            <a:endParaRPr kumimoji="1" lang="ja-JP" altLang="en-US" sz="2800" dirty="0"/>
          </a:p>
        </p:txBody>
      </p:sp>
      <p:graphicFrame>
        <p:nvGraphicFramePr>
          <p:cNvPr id="5" name="表 4"/>
          <p:cNvGraphicFramePr>
            <a:graphicFrameLocks noGrp="1"/>
          </p:cNvGraphicFramePr>
          <p:nvPr>
            <p:extLst>
              <p:ext uri="{D42A27DB-BD31-4B8C-83A1-F6EECF244321}">
                <p14:modId xmlns:p14="http://schemas.microsoft.com/office/powerpoint/2010/main" val="367016337"/>
              </p:ext>
            </p:extLst>
          </p:nvPr>
        </p:nvGraphicFramePr>
        <p:xfrm>
          <a:off x="791577" y="1213271"/>
          <a:ext cx="3662148" cy="1036319"/>
        </p:xfrm>
        <a:graphic>
          <a:graphicData uri="http://schemas.openxmlformats.org/drawingml/2006/table">
            <a:tbl>
              <a:tblPr>
                <a:tableStyleId>{5C22544A-7EE6-4342-B048-85BDC9FD1C3A}</a:tableStyleId>
              </a:tblPr>
              <a:tblGrid>
                <a:gridCol w="3662148">
                  <a:extLst>
                    <a:ext uri="{9D8B030D-6E8A-4147-A177-3AD203B41FA5}">
                      <a16:colId xmlns:a16="http://schemas.microsoft.com/office/drawing/2014/main" val="20000"/>
                    </a:ext>
                  </a:extLst>
                </a:gridCol>
              </a:tblGrid>
              <a:tr h="454736">
                <a:tc>
                  <a:txBody>
                    <a:bodyPr/>
                    <a:lstStyle/>
                    <a:p>
                      <a:r>
                        <a:rPr kumimoji="1" lang="en-US" altLang="ja-JP" sz="2800" dirty="0"/>
                        <a:t>{P} S</a:t>
                      </a:r>
                      <a:r>
                        <a:rPr kumimoji="1" lang="en-US" altLang="ja-JP" sz="2800" baseline="-25000" dirty="0"/>
                        <a:t>1</a:t>
                      </a:r>
                      <a:r>
                        <a:rPr kumimoji="1" lang="en-US" altLang="ja-JP" sz="2800" dirty="0"/>
                        <a:t> {Q}</a:t>
                      </a:r>
                      <a:r>
                        <a:rPr kumimoji="1" lang="ja-JP" altLang="en-US" sz="2800" baseline="0" dirty="0"/>
                        <a:t> </a:t>
                      </a:r>
                      <a:r>
                        <a:rPr kumimoji="1" lang="en-US" altLang="ja-JP" sz="2800" dirty="0"/>
                        <a:t>    {Q} S</a:t>
                      </a:r>
                      <a:r>
                        <a:rPr kumimoji="1" lang="en-US" altLang="ja-JP" sz="2800" baseline="-25000" dirty="0"/>
                        <a:t>2</a:t>
                      </a:r>
                      <a:r>
                        <a:rPr kumimoji="1" lang="en-US" altLang="ja-JP" sz="2800" dirty="0"/>
                        <a:t> {R}</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54736">
                <a:tc>
                  <a:txBody>
                    <a:bodyPr/>
                    <a:lstStyle/>
                    <a:p>
                      <a:r>
                        <a:rPr kumimoji="1" lang="en-US" altLang="ja-JP" sz="2800" dirty="0"/>
                        <a:t>{P}  S</a:t>
                      </a:r>
                      <a:r>
                        <a:rPr kumimoji="1" lang="en-US" altLang="ja-JP" sz="2800" baseline="-25000" dirty="0"/>
                        <a:t>1</a:t>
                      </a:r>
                      <a:r>
                        <a:rPr kumimoji="1" lang="en-US" altLang="ja-JP" sz="2800" dirty="0"/>
                        <a:t>; S</a:t>
                      </a:r>
                      <a:r>
                        <a:rPr kumimoji="1" lang="en-US" altLang="ja-JP" sz="2800" baseline="-25000" dirty="0"/>
                        <a:t>2</a:t>
                      </a:r>
                      <a:r>
                        <a:rPr kumimoji="1" lang="en-US" altLang="ja-JP" sz="2800" dirty="0"/>
                        <a:t>  {R}</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6" name="テキスト ボックス 5"/>
          <p:cNvSpPr txBox="1"/>
          <p:nvPr/>
        </p:nvSpPr>
        <p:spPr>
          <a:xfrm>
            <a:off x="5985102" y="2572788"/>
            <a:ext cx="2690417" cy="523220"/>
          </a:xfrm>
          <a:prstGeom prst="rect">
            <a:avLst/>
          </a:prstGeom>
          <a:noFill/>
        </p:spPr>
        <p:txBody>
          <a:bodyPr wrap="none" rtlCol="0">
            <a:spAutoFit/>
          </a:bodyPr>
          <a:lstStyle/>
          <a:p>
            <a:r>
              <a:rPr kumimoji="1" lang="en-US" altLang="ja-JP" sz="2800" dirty="0"/>
              <a:t>(conditional rule)</a:t>
            </a:r>
            <a:endParaRPr kumimoji="1" lang="ja-JP" altLang="en-US" sz="2800" dirty="0"/>
          </a:p>
        </p:txBody>
      </p:sp>
      <p:graphicFrame>
        <p:nvGraphicFramePr>
          <p:cNvPr id="7" name="表 6"/>
          <p:cNvGraphicFramePr>
            <a:graphicFrameLocks noGrp="1"/>
          </p:cNvGraphicFramePr>
          <p:nvPr>
            <p:extLst>
              <p:ext uri="{D42A27DB-BD31-4B8C-83A1-F6EECF244321}">
                <p14:modId xmlns:p14="http://schemas.microsoft.com/office/powerpoint/2010/main" val="3070872163"/>
              </p:ext>
            </p:extLst>
          </p:nvPr>
        </p:nvGraphicFramePr>
        <p:xfrm>
          <a:off x="739257" y="2336040"/>
          <a:ext cx="5106547" cy="1036319"/>
        </p:xfrm>
        <a:graphic>
          <a:graphicData uri="http://schemas.openxmlformats.org/drawingml/2006/table">
            <a:tbl>
              <a:tblPr>
                <a:tableStyleId>{5C22544A-7EE6-4342-B048-85BDC9FD1C3A}</a:tableStyleId>
              </a:tblPr>
              <a:tblGrid>
                <a:gridCol w="5106547">
                  <a:extLst>
                    <a:ext uri="{9D8B030D-6E8A-4147-A177-3AD203B41FA5}">
                      <a16:colId xmlns:a16="http://schemas.microsoft.com/office/drawing/2014/main" val="20000"/>
                    </a:ext>
                  </a:extLst>
                </a:gridCol>
              </a:tblGrid>
              <a:tr h="480897">
                <a:tc>
                  <a:txBody>
                    <a:bodyPr/>
                    <a:lstStyle/>
                    <a:p>
                      <a:r>
                        <a:rPr kumimoji="1" lang="en-US" altLang="ja-JP" sz="2800" dirty="0"/>
                        <a:t>{P </a:t>
                      </a:r>
                      <a:r>
                        <a:rPr kumimoji="1" lang="en-US" altLang="ja-JP" sz="2800" dirty="0">
                          <a:sym typeface="Symbol"/>
                        </a:rPr>
                        <a:t> E</a:t>
                      </a:r>
                      <a:r>
                        <a:rPr kumimoji="1" lang="en-US" altLang="ja-JP" sz="2800" dirty="0"/>
                        <a:t>}  S</a:t>
                      </a:r>
                      <a:r>
                        <a:rPr kumimoji="1" lang="en-US" altLang="ja-JP" sz="2800" baseline="-25000" dirty="0"/>
                        <a:t>1</a:t>
                      </a:r>
                      <a:r>
                        <a:rPr kumimoji="1" lang="en-US" altLang="ja-JP" sz="2800" dirty="0"/>
                        <a:t>  {Q}</a:t>
                      </a:r>
                      <a:r>
                        <a:rPr kumimoji="1" lang="en-US" altLang="ja-JP" sz="2800" baseline="0" dirty="0"/>
                        <a:t>  </a:t>
                      </a:r>
                      <a:r>
                        <a:rPr kumimoji="1" lang="en-US" altLang="ja-JP" sz="2800" dirty="0"/>
                        <a:t>   {P</a:t>
                      </a:r>
                      <a:r>
                        <a:rPr kumimoji="1" lang="en-US" altLang="ja-JP" sz="2800" baseline="0" dirty="0"/>
                        <a:t> </a:t>
                      </a:r>
                      <a:r>
                        <a:rPr kumimoji="1" lang="en-US" altLang="ja-JP" sz="2800" baseline="0" dirty="0">
                          <a:sym typeface="Symbol"/>
                        </a:rPr>
                        <a:t>  E</a:t>
                      </a:r>
                      <a:r>
                        <a:rPr kumimoji="1" lang="en-US" altLang="ja-JP" sz="2800" dirty="0"/>
                        <a:t>}  S</a:t>
                      </a:r>
                      <a:r>
                        <a:rPr kumimoji="1" lang="en-US" altLang="ja-JP" sz="2800" baseline="-25000" dirty="0"/>
                        <a:t>2 </a:t>
                      </a:r>
                      <a:r>
                        <a:rPr kumimoji="1" lang="en-US" altLang="ja-JP" sz="2800" dirty="0"/>
                        <a:t> {Q}</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80897">
                <a:tc>
                  <a:txBody>
                    <a:bodyPr/>
                    <a:lstStyle/>
                    <a:p>
                      <a:r>
                        <a:rPr kumimoji="1" lang="en-US" altLang="ja-JP" sz="2800" dirty="0"/>
                        <a:t>{P}  </a:t>
                      </a:r>
                      <a:r>
                        <a:rPr kumimoji="1" lang="en-US" altLang="ja-JP" sz="2800" b="1" dirty="0"/>
                        <a:t>if</a:t>
                      </a:r>
                      <a:r>
                        <a:rPr kumimoji="1" lang="en-US" altLang="ja-JP" sz="2800" dirty="0"/>
                        <a:t>  E  </a:t>
                      </a:r>
                      <a:r>
                        <a:rPr kumimoji="1" lang="en-US" altLang="ja-JP" sz="2800" b="1" dirty="0"/>
                        <a:t>then</a:t>
                      </a:r>
                      <a:r>
                        <a:rPr kumimoji="1" lang="en-US" altLang="ja-JP" sz="2800" dirty="0"/>
                        <a:t>  S</a:t>
                      </a:r>
                      <a:r>
                        <a:rPr kumimoji="1" lang="en-US" altLang="ja-JP" sz="2800" baseline="-25000" dirty="0"/>
                        <a:t>1  </a:t>
                      </a:r>
                      <a:r>
                        <a:rPr kumimoji="1" lang="en-US" altLang="ja-JP" sz="2800" b="1" baseline="0" dirty="0"/>
                        <a:t>else</a:t>
                      </a:r>
                      <a:r>
                        <a:rPr kumimoji="1" lang="en-US" altLang="ja-JP" sz="2800" b="1" baseline="-25000" dirty="0"/>
                        <a:t> </a:t>
                      </a:r>
                      <a:r>
                        <a:rPr kumimoji="1" lang="en-US" altLang="ja-JP" sz="2800" baseline="-25000" dirty="0"/>
                        <a:t> </a:t>
                      </a:r>
                      <a:r>
                        <a:rPr kumimoji="1" lang="en-US" altLang="ja-JP" sz="2800" dirty="0"/>
                        <a:t>S</a:t>
                      </a:r>
                      <a:r>
                        <a:rPr kumimoji="1" lang="en-US" altLang="ja-JP" sz="2800" baseline="-25000" dirty="0"/>
                        <a:t>2</a:t>
                      </a:r>
                      <a:r>
                        <a:rPr kumimoji="1" lang="en-US" altLang="ja-JP" sz="2800" dirty="0"/>
                        <a:t>  {Q}</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8" name="テキスト ボックス 7"/>
          <p:cNvSpPr txBox="1"/>
          <p:nvPr/>
        </p:nvSpPr>
        <p:spPr>
          <a:xfrm>
            <a:off x="5382216" y="3665192"/>
            <a:ext cx="1875835" cy="523220"/>
          </a:xfrm>
          <a:prstGeom prst="rect">
            <a:avLst/>
          </a:prstGeom>
          <a:noFill/>
        </p:spPr>
        <p:txBody>
          <a:bodyPr wrap="none" rtlCol="0">
            <a:spAutoFit/>
          </a:bodyPr>
          <a:lstStyle/>
          <a:p>
            <a:r>
              <a:rPr kumimoji="1" lang="en-US" altLang="ja-JP" sz="2800" dirty="0"/>
              <a:t>(while rule)</a:t>
            </a:r>
            <a:endParaRPr kumimoji="1" lang="ja-JP" altLang="en-US" sz="2800" dirty="0"/>
          </a:p>
        </p:txBody>
      </p:sp>
      <p:graphicFrame>
        <p:nvGraphicFramePr>
          <p:cNvPr id="9" name="表 8"/>
          <p:cNvGraphicFramePr>
            <a:graphicFrameLocks noGrp="1"/>
          </p:cNvGraphicFramePr>
          <p:nvPr>
            <p:extLst>
              <p:ext uri="{D42A27DB-BD31-4B8C-83A1-F6EECF244321}">
                <p14:modId xmlns:p14="http://schemas.microsoft.com/office/powerpoint/2010/main" val="4173782760"/>
              </p:ext>
            </p:extLst>
          </p:nvPr>
        </p:nvGraphicFramePr>
        <p:xfrm>
          <a:off x="725614" y="3442092"/>
          <a:ext cx="4574280" cy="1036319"/>
        </p:xfrm>
        <a:graphic>
          <a:graphicData uri="http://schemas.openxmlformats.org/drawingml/2006/table">
            <a:tbl>
              <a:tblPr>
                <a:tableStyleId>{5C22544A-7EE6-4342-B048-85BDC9FD1C3A}</a:tableStyleId>
              </a:tblPr>
              <a:tblGrid>
                <a:gridCol w="4574280">
                  <a:extLst>
                    <a:ext uri="{9D8B030D-6E8A-4147-A177-3AD203B41FA5}">
                      <a16:colId xmlns:a16="http://schemas.microsoft.com/office/drawing/2014/main" val="20000"/>
                    </a:ext>
                  </a:extLst>
                </a:gridCol>
              </a:tblGrid>
              <a:tr h="507059">
                <a:tc>
                  <a:txBody>
                    <a:bodyPr/>
                    <a:lstStyle/>
                    <a:p>
                      <a:r>
                        <a:rPr kumimoji="1" lang="en-US" altLang="ja-JP" sz="2800" dirty="0"/>
                        <a:t>{P </a:t>
                      </a:r>
                      <a:r>
                        <a:rPr kumimoji="1" lang="en-US" altLang="ja-JP" sz="2800" dirty="0">
                          <a:sym typeface="Symbol"/>
                        </a:rPr>
                        <a:t> E</a:t>
                      </a:r>
                      <a:r>
                        <a:rPr kumimoji="1" lang="en-US" altLang="ja-JP" sz="2800" dirty="0"/>
                        <a:t>}  S  {P}</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07059">
                <a:tc>
                  <a:txBody>
                    <a:bodyPr/>
                    <a:lstStyle/>
                    <a:p>
                      <a:r>
                        <a:rPr kumimoji="1" lang="en-US" altLang="ja-JP" sz="2800" dirty="0"/>
                        <a:t>{P}  </a:t>
                      </a:r>
                      <a:r>
                        <a:rPr kumimoji="1" lang="en-US" altLang="ja-JP" sz="2800" b="1" dirty="0"/>
                        <a:t>while</a:t>
                      </a:r>
                      <a:r>
                        <a:rPr kumimoji="1" lang="en-US" altLang="ja-JP" sz="2800" dirty="0"/>
                        <a:t>  E  </a:t>
                      </a:r>
                      <a:r>
                        <a:rPr kumimoji="1" lang="en-US" altLang="ja-JP" sz="2800" b="1" dirty="0"/>
                        <a:t>do</a:t>
                      </a:r>
                      <a:r>
                        <a:rPr kumimoji="1" lang="en-US" altLang="ja-JP" sz="2800" dirty="0"/>
                        <a:t> S</a:t>
                      </a:r>
                      <a:r>
                        <a:rPr kumimoji="1" lang="en-US" altLang="ja-JP" sz="2800" baseline="0" dirty="0"/>
                        <a:t>  </a:t>
                      </a:r>
                      <a:r>
                        <a:rPr kumimoji="1" lang="en-US" altLang="ja-JP" sz="2800" dirty="0"/>
                        <a:t>{P</a:t>
                      </a:r>
                      <a:r>
                        <a:rPr kumimoji="1" lang="en-US" altLang="ja-JP" sz="2800" baseline="0" dirty="0"/>
                        <a:t> </a:t>
                      </a:r>
                      <a:r>
                        <a:rPr kumimoji="1" lang="en-US" altLang="ja-JP" sz="2800" baseline="0" dirty="0">
                          <a:sym typeface="Symbol"/>
                        </a:rPr>
                        <a:t>  E</a:t>
                      </a:r>
                      <a:r>
                        <a:rPr kumimoji="1" lang="en-US" altLang="ja-JP" sz="2800" dirty="0"/>
                        <a:t>}</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0" name="テキスト ボックス 9"/>
          <p:cNvSpPr txBox="1"/>
          <p:nvPr/>
        </p:nvSpPr>
        <p:spPr>
          <a:xfrm>
            <a:off x="772534" y="4779280"/>
            <a:ext cx="2991973" cy="523220"/>
          </a:xfrm>
          <a:prstGeom prst="rect">
            <a:avLst/>
          </a:prstGeom>
          <a:noFill/>
        </p:spPr>
        <p:txBody>
          <a:bodyPr wrap="none" rtlCol="0">
            <a:spAutoFit/>
          </a:bodyPr>
          <a:lstStyle/>
          <a:p>
            <a:r>
              <a:rPr kumimoji="1" lang="en-US" altLang="ja-JP" sz="2800" dirty="0"/>
              <a:t>{ Q[E/x] } x := E  {Q}</a:t>
            </a:r>
            <a:endParaRPr kumimoji="1" lang="ja-JP" altLang="en-US" sz="2800" dirty="0"/>
          </a:p>
        </p:txBody>
      </p:sp>
      <p:sp>
        <p:nvSpPr>
          <p:cNvPr id="11" name="テキスト ボックス 10"/>
          <p:cNvSpPr txBox="1"/>
          <p:nvPr/>
        </p:nvSpPr>
        <p:spPr>
          <a:xfrm>
            <a:off x="3956740" y="4589947"/>
            <a:ext cx="3029740" cy="523220"/>
          </a:xfrm>
          <a:prstGeom prst="rect">
            <a:avLst/>
          </a:prstGeom>
          <a:noFill/>
        </p:spPr>
        <p:txBody>
          <a:bodyPr wrap="none" rtlCol="0">
            <a:spAutoFit/>
          </a:bodyPr>
          <a:lstStyle/>
          <a:p>
            <a:r>
              <a:rPr kumimoji="1" lang="en-US" altLang="ja-JP" sz="2800" dirty="0"/>
              <a:t>(assignment </a:t>
            </a:r>
            <a:r>
              <a:rPr lang="en-US" altLang="ja-JP" sz="2800" dirty="0"/>
              <a:t>a</a:t>
            </a:r>
            <a:r>
              <a:rPr kumimoji="1" lang="en-US" altLang="ja-JP" sz="2800" dirty="0"/>
              <a:t>xiom)</a:t>
            </a:r>
            <a:endParaRPr kumimoji="1" lang="ja-JP" altLang="en-US" sz="2800" dirty="0"/>
          </a:p>
        </p:txBody>
      </p:sp>
      <p:graphicFrame>
        <p:nvGraphicFramePr>
          <p:cNvPr id="12" name="表 11"/>
          <p:cNvGraphicFramePr>
            <a:graphicFrameLocks noGrp="1"/>
          </p:cNvGraphicFramePr>
          <p:nvPr>
            <p:extLst>
              <p:ext uri="{D42A27DB-BD31-4B8C-83A1-F6EECF244321}">
                <p14:modId xmlns:p14="http://schemas.microsoft.com/office/powerpoint/2010/main" val="2925353332"/>
              </p:ext>
            </p:extLst>
          </p:nvPr>
        </p:nvGraphicFramePr>
        <p:xfrm>
          <a:off x="694459" y="5480732"/>
          <a:ext cx="4458266" cy="1036319"/>
        </p:xfrm>
        <a:graphic>
          <a:graphicData uri="http://schemas.openxmlformats.org/drawingml/2006/table">
            <a:tbl>
              <a:tblPr>
                <a:tableStyleId>{5C22544A-7EE6-4342-B048-85BDC9FD1C3A}</a:tableStyleId>
              </a:tblPr>
              <a:tblGrid>
                <a:gridCol w="4458266">
                  <a:extLst>
                    <a:ext uri="{9D8B030D-6E8A-4147-A177-3AD203B41FA5}">
                      <a16:colId xmlns:a16="http://schemas.microsoft.com/office/drawing/2014/main" val="20000"/>
                    </a:ext>
                  </a:extLst>
                </a:gridCol>
              </a:tblGrid>
              <a:tr h="482916">
                <a:tc>
                  <a:txBody>
                    <a:bodyPr/>
                    <a:lstStyle/>
                    <a:p>
                      <a:r>
                        <a:rPr kumimoji="1" lang="en-US" altLang="ja-JP" sz="2800" dirty="0"/>
                        <a:t>P </a:t>
                      </a:r>
                      <a:r>
                        <a:rPr kumimoji="1" lang="en-US" altLang="ja-JP" sz="2800" dirty="0">
                          <a:sym typeface="Symbol"/>
                        </a:rPr>
                        <a:t> P’</a:t>
                      </a:r>
                      <a:r>
                        <a:rPr kumimoji="1" lang="en-US" altLang="ja-JP" sz="2800" baseline="0" dirty="0">
                          <a:sym typeface="Symbol"/>
                        </a:rPr>
                        <a:t> </a:t>
                      </a:r>
                      <a:r>
                        <a:rPr kumimoji="1" lang="en-US" altLang="ja-JP" sz="2800" dirty="0">
                          <a:sym typeface="Symbol"/>
                        </a:rPr>
                        <a:t>   </a:t>
                      </a:r>
                      <a:r>
                        <a:rPr kumimoji="1" lang="en-US" altLang="ja-JP" sz="2800" dirty="0"/>
                        <a:t>{P’}  S  {Q’}</a:t>
                      </a:r>
                      <a:r>
                        <a:rPr kumimoji="1" lang="en-US" altLang="ja-JP" sz="2800" baseline="0" dirty="0"/>
                        <a:t>  </a:t>
                      </a:r>
                      <a:r>
                        <a:rPr kumimoji="1" lang="en-US" altLang="ja-JP" sz="2800" dirty="0"/>
                        <a:t>  Q’ </a:t>
                      </a:r>
                      <a:r>
                        <a:rPr kumimoji="1" lang="en-US" altLang="ja-JP" sz="2800" dirty="0">
                          <a:sym typeface="Symbol"/>
                        </a:rPr>
                        <a:t> Q</a:t>
                      </a:r>
                      <a:endParaRPr kumimoji="1" lang="ja-JP" altLang="en-US" sz="2800" dirty="0"/>
                    </a:p>
                  </a:txBody>
                  <a:tcPr anchor="ctr" anchorCtr="1">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82916">
                <a:tc>
                  <a:txBody>
                    <a:bodyPr/>
                    <a:lstStyle/>
                    <a:p>
                      <a:r>
                        <a:rPr kumimoji="1" lang="en-US" altLang="ja-JP" sz="2800" dirty="0"/>
                        <a:t>{P}</a:t>
                      </a:r>
                      <a:r>
                        <a:rPr kumimoji="1" lang="en-US" altLang="ja-JP" sz="2800" baseline="0" dirty="0"/>
                        <a:t>  </a:t>
                      </a:r>
                      <a:r>
                        <a:rPr kumimoji="1" lang="en-US" altLang="ja-JP" sz="2800" dirty="0"/>
                        <a:t>S  {Q}</a:t>
                      </a:r>
                      <a:endParaRPr kumimoji="1" lang="ja-JP" altLang="en-US" sz="2800" dirty="0"/>
                    </a:p>
                  </a:txBody>
                  <a:tcPr anchor="ctr" anchorCtr="1">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3" name="テキスト ボックス 12"/>
          <p:cNvSpPr txBox="1"/>
          <p:nvPr/>
        </p:nvSpPr>
        <p:spPr>
          <a:xfrm>
            <a:off x="5399183" y="5728443"/>
            <a:ext cx="2980560" cy="523220"/>
          </a:xfrm>
          <a:prstGeom prst="rect">
            <a:avLst/>
          </a:prstGeom>
          <a:noFill/>
        </p:spPr>
        <p:txBody>
          <a:bodyPr wrap="none" rtlCol="0">
            <a:spAutoFit/>
          </a:bodyPr>
          <a:lstStyle/>
          <a:p>
            <a:r>
              <a:rPr kumimoji="1" lang="en-US" altLang="ja-JP" sz="2800" dirty="0"/>
              <a:t>(consequence </a:t>
            </a:r>
            <a:r>
              <a:rPr lang="en-US" altLang="ja-JP" sz="2800" dirty="0"/>
              <a:t>r</a:t>
            </a:r>
            <a:r>
              <a:rPr kumimoji="1" lang="en-US" altLang="ja-JP" sz="2800" dirty="0"/>
              <a:t>ule)</a:t>
            </a:r>
            <a:endParaRPr kumimoji="1" lang="ja-JP" altLang="en-US" sz="2800" dirty="0"/>
          </a:p>
        </p:txBody>
      </p:sp>
      <p:cxnSp>
        <p:nvCxnSpPr>
          <p:cNvPr id="14" name="直線コネクタ 13"/>
          <p:cNvCxnSpPr/>
          <p:nvPr/>
        </p:nvCxnSpPr>
        <p:spPr>
          <a:xfrm>
            <a:off x="734428" y="4880535"/>
            <a:ext cx="3106015" cy="0"/>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Translation of statements</a:t>
            </a:r>
            <a:endParaRPr kumimoji="1" lang="ja-JP" altLang="en-US" dirty="0"/>
          </a:p>
        </p:txBody>
      </p:sp>
      <p:sp>
        <p:nvSpPr>
          <p:cNvPr id="4" name="テキスト ボックス 3"/>
          <p:cNvSpPr txBox="1"/>
          <p:nvPr/>
        </p:nvSpPr>
        <p:spPr>
          <a:xfrm>
            <a:off x="559558" y="1310185"/>
            <a:ext cx="8202304" cy="954107"/>
          </a:xfrm>
          <a:prstGeom prst="rect">
            <a:avLst/>
          </a:prstGeom>
          <a:noFill/>
        </p:spPr>
        <p:txBody>
          <a:bodyPr wrap="square" rtlCol="0">
            <a:spAutoFit/>
          </a:bodyPr>
          <a:lstStyle/>
          <a:p>
            <a:r>
              <a:rPr lang="en-US" altLang="ja-JP" sz="2800" dirty="0"/>
              <a:t>W</a:t>
            </a:r>
            <a:r>
              <a:rPr kumimoji="1" lang="en-US" altLang="ja-JP" sz="2800" dirty="0"/>
              <a:t>hile statements are translated to efficient machine code.</a:t>
            </a:r>
            <a:endParaRPr kumimoji="1" lang="ja-JP" altLang="en-US" sz="2800" dirty="0"/>
          </a:p>
        </p:txBody>
      </p:sp>
      <p:graphicFrame>
        <p:nvGraphicFramePr>
          <p:cNvPr id="5" name="表 4"/>
          <p:cNvGraphicFramePr>
            <a:graphicFrameLocks noGrp="1"/>
          </p:cNvGraphicFramePr>
          <p:nvPr>
            <p:extLst>
              <p:ext uri="{D42A27DB-BD31-4B8C-83A1-F6EECF244321}">
                <p14:modId xmlns:p14="http://schemas.microsoft.com/office/powerpoint/2010/main" val="1724030028"/>
              </p:ext>
            </p:extLst>
          </p:nvPr>
        </p:nvGraphicFramePr>
        <p:xfrm>
          <a:off x="3521166" y="2626118"/>
          <a:ext cx="4408221" cy="3856568"/>
        </p:xfrm>
        <a:graphic>
          <a:graphicData uri="http://schemas.openxmlformats.org/drawingml/2006/table">
            <a:tbl>
              <a:tblPr>
                <a:tableStyleId>{5C22544A-7EE6-4342-B048-85BDC9FD1C3A}</a:tableStyleId>
              </a:tblPr>
              <a:tblGrid>
                <a:gridCol w="4408221">
                  <a:extLst>
                    <a:ext uri="{9D8B030D-6E8A-4147-A177-3AD203B41FA5}">
                      <a16:colId xmlns:a16="http://schemas.microsoft.com/office/drawing/2014/main" val="20000"/>
                    </a:ext>
                  </a:extLst>
                </a:gridCol>
              </a:tblGrid>
              <a:tr h="523915">
                <a:tc>
                  <a:txBody>
                    <a:bodyPr/>
                    <a:lstStyle/>
                    <a:p>
                      <a:pPr algn="ctr"/>
                      <a:r>
                        <a:rPr kumimoji="1" lang="en-US" altLang="ja-JP" sz="2800" dirty="0"/>
                        <a:t>…</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68225">
                <a:tc>
                  <a:txBody>
                    <a:bodyPr/>
                    <a:lstStyle/>
                    <a:p>
                      <a:pPr algn="ctr"/>
                      <a:r>
                        <a:rPr kumimoji="1" lang="en-US" altLang="ja-JP" sz="2800" dirty="0"/>
                        <a:t>translation of </a:t>
                      </a:r>
                      <a:r>
                        <a:rPr kumimoji="1" lang="en-US" altLang="ja-JP" sz="2800" i="1" dirty="0"/>
                        <a:t>E</a:t>
                      </a:r>
                      <a:endParaRPr kumimoji="1" lang="ja-JP" altLang="en-US" sz="2800" i="1"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23915">
                <a:tc>
                  <a:txBody>
                    <a:bodyPr/>
                    <a:lstStyle/>
                    <a:p>
                      <a:pPr algn="ctr"/>
                      <a:r>
                        <a:rPr kumimoji="1" lang="en-US" altLang="ja-JP" sz="2800" dirty="0"/>
                        <a:t>if </a:t>
                      </a:r>
                      <a:r>
                        <a:rPr kumimoji="1" lang="en-US" altLang="ja-JP" sz="2800" i="1" dirty="0"/>
                        <a:t>E</a:t>
                      </a:r>
                      <a:r>
                        <a:rPr kumimoji="1" lang="en-US" altLang="ja-JP" sz="2800" baseline="0" dirty="0"/>
                        <a:t> is </a:t>
                      </a:r>
                      <a:r>
                        <a:rPr kumimoji="1" lang="en-US" altLang="ja-JP" sz="2800" dirty="0"/>
                        <a:t>false</a:t>
                      </a:r>
                      <a:r>
                        <a:rPr kumimoji="1" lang="en-US" altLang="ja-JP" sz="2800" baseline="0" dirty="0"/>
                        <a:t> </a:t>
                      </a:r>
                      <a:r>
                        <a:rPr kumimoji="1" lang="en-US" altLang="ja-JP" sz="2800" dirty="0"/>
                        <a:t>jump</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98439">
                <a:tc>
                  <a:txBody>
                    <a:bodyPr/>
                    <a:lstStyle/>
                    <a:p>
                      <a:pPr algn="ctr"/>
                      <a:r>
                        <a:rPr kumimoji="1" lang="en-US" altLang="ja-JP" sz="2800" dirty="0"/>
                        <a:t>translation of </a:t>
                      </a:r>
                      <a:r>
                        <a:rPr kumimoji="1" lang="en-US" altLang="ja-JP" sz="2800" i="1" dirty="0"/>
                        <a:t>S</a:t>
                      </a:r>
                      <a:endParaRPr kumimoji="1" lang="ja-JP" altLang="en-US" sz="2800" i="1"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23915">
                <a:tc>
                  <a:txBody>
                    <a:bodyPr/>
                    <a:lstStyle/>
                    <a:p>
                      <a:pPr algn="ctr"/>
                      <a:r>
                        <a:rPr kumimoji="1" lang="en-US" altLang="ja-JP" sz="2800" dirty="0"/>
                        <a:t>jump</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19190">
                <a:tc>
                  <a:txBody>
                    <a:bodyPr/>
                    <a:lstStyle/>
                    <a:p>
                      <a:pPr algn="ctr"/>
                      <a:r>
                        <a:rPr kumimoji="1" lang="en-US" altLang="ja-JP" sz="2800" dirty="0"/>
                        <a:t>…</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11" name="フリーフォーム 10"/>
          <p:cNvSpPr/>
          <p:nvPr/>
        </p:nvSpPr>
        <p:spPr>
          <a:xfrm>
            <a:off x="7697375" y="4189863"/>
            <a:ext cx="818866" cy="2047164"/>
          </a:xfrm>
          <a:custGeom>
            <a:avLst/>
            <a:gdLst>
              <a:gd name="connsiteX0" fmla="*/ 0 w 818866"/>
              <a:gd name="connsiteY0" fmla="*/ 27295 h 2047164"/>
              <a:gd name="connsiteX1" fmla="*/ 68239 w 818866"/>
              <a:gd name="connsiteY1" fmla="*/ 13647 h 2047164"/>
              <a:gd name="connsiteX2" fmla="*/ 109182 w 818866"/>
              <a:gd name="connsiteY2" fmla="*/ 0 h 2047164"/>
              <a:gd name="connsiteX3" fmla="*/ 327547 w 818866"/>
              <a:gd name="connsiteY3" fmla="*/ 13647 h 2047164"/>
              <a:gd name="connsiteX4" fmla="*/ 409433 w 818866"/>
              <a:gd name="connsiteY4" fmla="*/ 40943 h 2047164"/>
              <a:gd name="connsiteX5" fmla="*/ 532263 w 818866"/>
              <a:gd name="connsiteY5" fmla="*/ 122830 h 2047164"/>
              <a:gd name="connsiteX6" fmla="*/ 573206 w 818866"/>
              <a:gd name="connsiteY6" fmla="*/ 150125 h 2047164"/>
              <a:gd name="connsiteX7" fmla="*/ 614150 w 818866"/>
              <a:gd name="connsiteY7" fmla="*/ 177421 h 2047164"/>
              <a:gd name="connsiteX8" fmla="*/ 668741 w 818866"/>
              <a:gd name="connsiteY8" fmla="*/ 259307 h 2047164"/>
              <a:gd name="connsiteX9" fmla="*/ 709684 w 818866"/>
              <a:gd name="connsiteY9" fmla="*/ 341194 h 2047164"/>
              <a:gd name="connsiteX10" fmla="*/ 736979 w 818866"/>
              <a:gd name="connsiteY10" fmla="*/ 464024 h 2047164"/>
              <a:gd name="connsiteX11" fmla="*/ 764275 w 818866"/>
              <a:gd name="connsiteY11" fmla="*/ 573206 h 2047164"/>
              <a:gd name="connsiteX12" fmla="*/ 791570 w 818866"/>
              <a:gd name="connsiteY12" fmla="*/ 859809 h 2047164"/>
              <a:gd name="connsiteX13" fmla="*/ 818866 w 818866"/>
              <a:gd name="connsiteY13" fmla="*/ 1146412 h 2047164"/>
              <a:gd name="connsiteX14" fmla="*/ 805218 w 818866"/>
              <a:gd name="connsiteY14" fmla="*/ 1405719 h 2047164"/>
              <a:gd name="connsiteX15" fmla="*/ 791570 w 818866"/>
              <a:gd name="connsiteY15" fmla="*/ 1446662 h 2047164"/>
              <a:gd name="connsiteX16" fmla="*/ 764275 w 818866"/>
              <a:gd name="connsiteY16" fmla="*/ 1678674 h 2047164"/>
              <a:gd name="connsiteX17" fmla="*/ 750627 w 818866"/>
              <a:gd name="connsiteY17" fmla="*/ 1719618 h 2047164"/>
              <a:gd name="connsiteX18" fmla="*/ 709684 w 818866"/>
              <a:gd name="connsiteY18" fmla="*/ 1856095 h 2047164"/>
              <a:gd name="connsiteX19" fmla="*/ 668741 w 818866"/>
              <a:gd name="connsiteY19" fmla="*/ 1883391 h 2047164"/>
              <a:gd name="connsiteX20" fmla="*/ 559558 w 818866"/>
              <a:gd name="connsiteY20" fmla="*/ 1951630 h 2047164"/>
              <a:gd name="connsiteX21" fmla="*/ 395785 w 818866"/>
              <a:gd name="connsiteY21" fmla="*/ 2033516 h 2047164"/>
              <a:gd name="connsiteX22" fmla="*/ 354842 w 818866"/>
              <a:gd name="connsiteY22" fmla="*/ 2047164 h 2047164"/>
              <a:gd name="connsiteX23" fmla="*/ 245660 w 818866"/>
              <a:gd name="connsiteY23" fmla="*/ 2047164 h 2047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818866" h="2047164">
                <a:moveTo>
                  <a:pt x="0" y="27295"/>
                </a:moveTo>
                <a:cubicBezTo>
                  <a:pt x="22746" y="22746"/>
                  <a:pt x="45735" y="19273"/>
                  <a:pt x="68239" y="13647"/>
                </a:cubicBezTo>
                <a:cubicBezTo>
                  <a:pt x="82195" y="10158"/>
                  <a:pt x="94796" y="0"/>
                  <a:pt x="109182" y="0"/>
                </a:cubicBezTo>
                <a:cubicBezTo>
                  <a:pt x="182112" y="0"/>
                  <a:pt x="254759" y="9098"/>
                  <a:pt x="327547" y="13647"/>
                </a:cubicBezTo>
                <a:cubicBezTo>
                  <a:pt x="354842" y="22746"/>
                  <a:pt x="385493" y="24983"/>
                  <a:pt x="409433" y="40943"/>
                </a:cubicBezTo>
                <a:lnTo>
                  <a:pt x="532263" y="122830"/>
                </a:lnTo>
                <a:lnTo>
                  <a:pt x="573206" y="150125"/>
                </a:lnTo>
                <a:lnTo>
                  <a:pt x="614150" y="177421"/>
                </a:lnTo>
                <a:cubicBezTo>
                  <a:pt x="632347" y="204716"/>
                  <a:pt x="658368" y="228185"/>
                  <a:pt x="668741" y="259307"/>
                </a:cubicBezTo>
                <a:cubicBezTo>
                  <a:pt x="687575" y="315811"/>
                  <a:pt x="674408" y="288280"/>
                  <a:pt x="709684" y="341194"/>
                </a:cubicBezTo>
                <a:cubicBezTo>
                  <a:pt x="719062" y="388085"/>
                  <a:pt x="724133" y="419063"/>
                  <a:pt x="736979" y="464024"/>
                </a:cubicBezTo>
                <a:cubicBezTo>
                  <a:pt x="764960" y="561958"/>
                  <a:pt x="736523" y="434450"/>
                  <a:pt x="764275" y="573206"/>
                </a:cubicBezTo>
                <a:cubicBezTo>
                  <a:pt x="797718" y="1007951"/>
                  <a:pt x="760066" y="555267"/>
                  <a:pt x="791570" y="859809"/>
                </a:cubicBezTo>
                <a:cubicBezTo>
                  <a:pt x="801445" y="955266"/>
                  <a:pt x="818866" y="1146412"/>
                  <a:pt x="818866" y="1146412"/>
                </a:cubicBezTo>
                <a:cubicBezTo>
                  <a:pt x="814317" y="1232848"/>
                  <a:pt x="813055" y="1319519"/>
                  <a:pt x="805218" y="1405719"/>
                </a:cubicBezTo>
                <a:cubicBezTo>
                  <a:pt x="803916" y="1420046"/>
                  <a:pt x="793757" y="1432443"/>
                  <a:pt x="791570" y="1446662"/>
                </a:cubicBezTo>
                <a:cubicBezTo>
                  <a:pt x="773521" y="1563982"/>
                  <a:pt x="785234" y="1573881"/>
                  <a:pt x="764275" y="1678674"/>
                </a:cubicBezTo>
                <a:cubicBezTo>
                  <a:pt x="761454" y="1692781"/>
                  <a:pt x="754579" y="1705785"/>
                  <a:pt x="750627" y="1719618"/>
                </a:cubicBezTo>
                <a:cubicBezTo>
                  <a:pt x="744200" y="1742112"/>
                  <a:pt x="721130" y="1848464"/>
                  <a:pt x="709684" y="1856095"/>
                </a:cubicBezTo>
                <a:lnTo>
                  <a:pt x="668741" y="1883391"/>
                </a:lnTo>
                <a:cubicBezTo>
                  <a:pt x="603262" y="1981607"/>
                  <a:pt x="695987" y="1860677"/>
                  <a:pt x="559558" y="1951630"/>
                </a:cubicBezTo>
                <a:cubicBezTo>
                  <a:pt x="453730" y="2022182"/>
                  <a:pt x="508795" y="1995846"/>
                  <a:pt x="395785" y="2033516"/>
                </a:cubicBezTo>
                <a:cubicBezTo>
                  <a:pt x="382137" y="2038065"/>
                  <a:pt x="369228" y="2047164"/>
                  <a:pt x="354842" y="2047164"/>
                </a:cubicBezTo>
                <a:lnTo>
                  <a:pt x="245660" y="2047164"/>
                </a:lnTo>
              </a:path>
            </a:pathLst>
          </a:cu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フリーフォーム 11"/>
          <p:cNvSpPr/>
          <p:nvPr/>
        </p:nvSpPr>
        <p:spPr>
          <a:xfrm>
            <a:off x="3125375" y="3433315"/>
            <a:ext cx="723332" cy="2339688"/>
          </a:xfrm>
          <a:custGeom>
            <a:avLst/>
            <a:gdLst>
              <a:gd name="connsiteX0" fmla="*/ 723332 w 723332"/>
              <a:gd name="connsiteY0" fmla="*/ 2339688 h 2339688"/>
              <a:gd name="connsiteX1" fmla="*/ 627797 w 723332"/>
              <a:gd name="connsiteY1" fmla="*/ 2312392 h 2339688"/>
              <a:gd name="connsiteX2" fmla="*/ 559558 w 723332"/>
              <a:gd name="connsiteY2" fmla="*/ 2298745 h 2339688"/>
              <a:gd name="connsiteX3" fmla="*/ 327547 w 723332"/>
              <a:gd name="connsiteY3" fmla="*/ 2257801 h 2339688"/>
              <a:gd name="connsiteX4" fmla="*/ 245660 w 723332"/>
              <a:gd name="connsiteY4" fmla="*/ 2216858 h 2339688"/>
              <a:gd name="connsiteX5" fmla="*/ 232012 w 723332"/>
              <a:gd name="connsiteY5" fmla="*/ 2175915 h 2339688"/>
              <a:gd name="connsiteX6" fmla="*/ 204717 w 723332"/>
              <a:gd name="connsiteY6" fmla="*/ 2121324 h 2339688"/>
              <a:gd name="connsiteX7" fmla="*/ 177421 w 723332"/>
              <a:gd name="connsiteY7" fmla="*/ 2080381 h 2339688"/>
              <a:gd name="connsiteX8" fmla="*/ 150126 w 723332"/>
              <a:gd name="connsiteY8" fmla="*/ 2025789 h 2339688"/>
              <a:gd name="connsiteX9" fmla="*/ 95535 w 723332"/>
              <a:gd name="connsiteY9" fmla="*/ 1930255 h 2339688"/>
              <a:gd name="connsiteX10" fmla="*/ 81887 w 723332"/>
              <a:gd name="connsiteY10" fmla="*/ 1875664 h 2339688"/>
              <a:gd name="connsiteX11" fmla="*/ 54591 w 723332"/>
              <a:gd name="connsiteY11" fmla="*/ 1793778 h 2339688"/>
              <a:gd name="connsiteX12" fmla="*/ 40944 w 723332"/>
              <a:gd name="connsiteY12" fmla="*/ 1752834 h 2339688"/>
              <a:gd name="connsiteX13" fmla="*/ 13648 w 723332"/>
              <a:gd name="connsiteY13" fmla="*/ 1657300 h 2339688"/>
              <a:gd name="connsiteX14" fmla="*/ 0 w 723332"/>
              <a:gd name="connsiteY14" fmla="*/ 1479879 h 2339688"/>
              <a:gd name="connsiteX15" fmla="*/ 27296 w 723332"/>
              <a:gd name="connsiteY15" fmla="*/ 974912 h 2339688"/>
              <a:gd name="connsiteX16" fmla="*/ 40944 w 723332"/>
              <a:gd name="connsiteY16" fmla="*/ 879378 h 2339688"/>
              <a:gd name="connsiteX17" fmla="*/ 68239 w 723332"/>
              <a:gd name="connsiteY17" fmla="*/ 701957 h 2339688"/>
              <a:gd name="connsiteX18" fmla="*/ 95535 w 723332"/>
              <a:gd name="connsiteY18" fmla="*/ 510888 h 2339688"/>
              <a:gd name="connsiteX19" fmla="*/ 109182 w 723332"/>
              <a:gd name="connsiteY19" fmla="*/ 429001 h 2339688"/>
              <a:gd name="connsiteX20" fmla="*/ 122830 w 723332"/>
              <a:gd name="connsiteY20" fmla="*/ 388058 h 2339688"/>
              <a:gd name="connsiteX21" fmla="*/ 150126 w 723332"/>
              <a:gd name="connsiteY21" fmla="*/ 251581 h 2339688"/>
              <a:gd name="connsiteX22" fmla="*/ 163773 w 723332"/>
              <a:gd name="connsiteY22" fmla="*/ 210637 h 2339688"/>
              <a:gd name="connsiteX23" fmla="*/ 232012 w 723332"/>
              <a:gd name="connsiteY23" fmla="*/ 74160 h 2339688"/>
              <a:gd name="connsiteX24" fmla="*/ 313899 w 723332"/>
              <a:gd name="connsiteY24" fmla="*/ 5921 h 2339688"/>
              <a:gd name="connsiteX25" fmla="*/ 395785 w 723332"/>
              <a:gd name="connsiteY25" fmla="*/ 5921 h 2339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23332" h="2339688">
                <a:moveTo>
                  <a:pt x="723332" y="2339688"/>
                </a:moveTo>
                <a:cubicBezTo>
                  <a:pt x="677741" y="2324491"/>
                  <a:pt x="679203" y="2323815"/>
                  <a:pt x="627797" y="2312392"/>
                </a:cubicBezTo>
                <a:cubicBezTo>
                  <a:pt x="605153" y="2307360"/>
                  <a:pt x="582161" y="2303961"/>
                  <a:pt x="559558" y="2298745"/>
                </a:cubicBezTo>
                <a:cubicBezTo>
                  <a:pt x="386432" y="2258793"/>
                  <a:pt x="513992" y="2278518"/>
                  <a:pt x="327547" y="2257801"/>
                </a:cubicBezTo>
                <a:cubicBezTo>
                  <a:pt x="300573" y="2248810"/>
                  <a:pt x="264903" y="2240912"/>
                  <a:pt x="245660" y="2216858"/>
                </a:cubicBezTo>
                <a:cubicBezTo>
                  <a:pt x="236673" y="2205624"/>
                  <a:pt x="237679" y="2189138"/>
                  <a:pt x="232012" y="2175915"/>
                </a:cubicBezTo>
                <a:cubicBezTo>
                  <a:pt x="223998" y="2157215"/>
                  <a:pt x="214811" y="2138988"/>
                  <a:pt x="204717" y="2121324"/>
                </a:cubicBezTo>
                <a:cubicBezTo>
                  <a:pt x="196579" y="2107083"/>
                  <a:pt x="185559" y="2094622"/>
                  <a:pt x="177421" y="2080381"/>
                </a:cubicBezTo>
                <a:cubicBezTo>
                  <a:pt x="167327" y="2062716"/>
                  <a:pt x="160220" y="2043454"/>
                  <a:pt x="150126" y="2025789"/>
                </a:cubicBezTo>
                <a:cubicBezTo>
                  <a:pt x="121325" y="1975387"/>
                  <a:pt x="118034" y="1990253"/>
                  <a:pt x="95535" y="1930255"/>
                </a:cubicBezTo>
                <a:cubicBezTo>
                  <a:pt x="88949" y="1912692"/>
                  <a:pt x="87277" y="1893630"/>
                  <a:pt x="81887" y="1875664"/>
                </a:cubicBezTo>
                <a:cubicBezTo>
                  <a:pt x="73619" y="1848106"/>
                  <a:pt x="63689" y="1821073"/>
                  <a:pt x="54591" y="1793778"/>
                </a:cubicBezTo>
                <a:cubicBezTo>
                  <a:pt x="50042" y="1780130"/>
                  <a:pt x="44433" y="1766791"/>
                  <a:pt x="40944" y="1752834"/>
                </a:cubicBezTo>
                <a:cubicBezTo>
                  <a:pt x="23807" y="1684287"/>
                  <a:pt x="33228" y="1716037"/>
                  <a:pt x="13648" y="1657300"/>
                </a:cubicBezTo>
                <a:cubicBezTo>
                  <a:pt x="9099" y="1598160"/>
                  <a:pt x="0" y="1539194"/>
                  <a:pt x="0" y="1479879"/>
                </a:cubicBezTo>
                <a:cubicBezTo>
                  <a:pt x="0" y="1300448"/>
                  <a:pt x="7123" y="1146377"/>
                  <a:pt x="27296" y="974912"/>
                </a:cubicBezTo>
                <a:cubicBezTo>
                  <a:pt x="31055" y="942964"/>
                  <a:pt x="37186" y="911326"/>
                  <a:pt x="40944" y="879378"/>
                </a:cubicBezTo>
                <a:cubicBezTo>
                  <a:pt x="60136" y="716246"/>
                  <a:pt x="38839" y="790156"/>
                  <a:pt x="68239" y="701957"/>
                </a:cubicBezTo>
                <a:cubicBezTo>
                  <a:pt x="95815" y="426199"/>
                  <a:pt x="65850" y="659318"/>
                  <a:pt x="95535" y="510888"/>
                </a:cubicBezTo>
                <a:cubicBezTo>
                  <a:pt x="100962" y="483753"/>
                  <a:pt x="103179" y="456014"/>
                  <a:pt x="109182" y="429001"/>
                </a:cubicBezTo>
                <a:cubicBezTo>
                  <a:pt x="112303" y="414958"/>
                  <a:pt x="119595" y="402076"/>
                  <a:pt x="122830" y="388058"/>
                </a:cubicBezTo>
                <a:cubicBezTo>
                  <a:pt x="133262" y="342853"/>
                  <a:pt x="135456" y="295594"/>
                  <a:pt x="150126" y="251581"/>
                </a:cubicBezTo>
                <a:cubicBezTo>
                  <a:pt x="154675" y="237933"/>
                  <a:pt x="159821" y="224470"/>
                  <a:pt x="163773" y="210637"/>
                </a:cubicBezTo>
                <a:cubicBezTo>
                  <a:pt x="182265" y="145914"/>
                  <a:pt x="172461" y="133711"/>
                  <a:pt x="232012" y="74160"/>
                </a:cubicBezTo>
                <a:cubicBezTo>
                  <a:pt x="246225" y="59947"/>
                  <a:pt x="289469" y="11350"/>
                  <a:pt x="313899" y="5921"/>
                </a:cubicBezTo>
                <a:cubicBezTo>
                  <a:pt x="340544" y="0"/>
                  <a:pt x="368490" y="5921"/>
                  <a:pt x="395785" y="5921"/>
                </a:cubicBezTo>
              </a:path>
            </a:pathLst>
          </a:cu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テキスト ボックス 12"/>
          <p:cNvSpPr txBox="1"/>
          <p:nvPr/>
        </p:nvSpPr>
        <p:spPr>
          <a:xfrm>
            <a:off x="635327" y="3248170"/>
            <a:ext cx="2121525" cy="2246769"/>
          </a:xfrm>
          <a:prstGeom prst="rect">
            <a:avLst/>
          </a:prstGeom>
          <a:noFill/>
        </p:spPr>
        <p:txBody>
          <a:bodyPr wrap="square" rtlCol="0">
            <a:spAutoFit/>
          </a:bodyPr>
          <a:lstStyle/>
          <a:p>
            <a:pPr algn="ctr"/>
            <a:r>
              <a:rPr lang="en-US" altLang="ja-JP" sz="2800" dirty="0"/>
              <a:t>Translation of while </a:t>
            </a:r>
            <a:r>
              <a:rPr lang="en-US" altLang="ja-JP" sz="2800" dirty="0" err="1"/>
              <a:t>statemtents</a:t>
            </a:r>
            <a:r>
              <a:rPr lang="en-US" altLang="ja-JP" sz="2800" dirty="0"/>
              <a:t> of the form</a:t>
            </a:r>
          </a:p>
          <a:p>
            <a:pPr algn="ctr"/>
            <a:r>
              <a:rPr lang="en-US" altLang="ja-JP" sz="2800" b="1" dirty="0"/>
              <a:t>while </a:t>
            </a:r>
            <a:r>
              <a:rPr lang="en-US" altLang="ja-JP" sz="2800" i="1" dirty="0"/>
              <a:t>E</a:t>
            </a:r>
            <a:r>
              <a:rPr lang="en-US" altLang="ja-JP" sz="2800" dirty="0"/>
              <a:t> </a:t>
            </a:r>
            <a:r>
              <a:rPr lang="en-US" altLang="ja-JP" sz="2800" b="1" dirty="0"/>
              <a:t>do</a:t>
            </a:r>
            <a:r>
              <a:rPr lang="en-US" altLang="ja-JP" sz="2800" dirty="0"/>
              <a:t> </a:t>
            </a:r>
            <a:r>
              <a:rPr lang="en-US" altLang="ja-JP" sz="2800" i="1" dirty="0"/>
              <a: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6476"/>
            <a:ext cx="8229600" cy="899069"/>
          </a:xfrm>
        </p:spPr>
        <p:txBody>
          <a:bodyPr/>
          <a:lstStyle/>
          <a:p>
            <a:r>
              <a:rPr lang="en-US" altLang="ja-JP" dirty="0"/>
              <a:t>An example</a:t>
            </a:r>
            <a:endParaRPr kumimoji="1" lang="ja-JP" altLang="en-US" dirty="0"/>
          </a:p>
        </p:txBody>
      </p:sp>
      <p:sp>
        <p:nvSpPr>
          <p:cNvPr id="4" name="テキスト ボックス 3"/>
          <p:cNvSpPr txBox="1"/>
          <p:nvPr/>
        </p:nvSpPr>
        <p:spPr>
          <a:xfrm>
            <a:off x="450376" y="1019989"/>
            <a:ext cx="8502555" cy="954107"/>
          </a:xfrm>
          <a:prstGeom prst="rect">
            <a:avLst/>
          </a:prstGeom>
          <a:noFill/>
        </p:spPr>
        <p:txBody>
          <a:bodyPr wrap="square" rtlCol="0">
            <a:spAutoFit/>
          </a:bodyPr>
          <a:lstStyle/>
          <a:p>
            <a:r>
              <a:rPr lang="en-US" altLang="ja-JP" sz="2800" dirty="0"/>
              <a:t>We prove a Hoare triple</a:t>
            </a:r>
            <a:r>
              <a:rPr lang="ja-JP" altLang="en-US" sz="2800" dirty="0"/>
              <a:t> </a:t>
            </a:r>
            <a:r>
              <a:rPr lang="en-US" altLang="ja-JP" sz="2800" dirty="0"/>
              <a:t>{ x </a:t>
            </a:r>
            <a:r>
              <a:rPr lang="en-US" altLang="ja-JP" sz="2800" dirty="0">
                <a:sym typeface="Symbol"/>
              </a:rPr>
              <a:t> 0 } </a:t>
            </a:r>
            <a:r>
              <a:rPr lang="en-US" altLang="ja-JP" sz="2800" b="1" dirty="0">
                <a:sym typeface="Symbol"/>
              </a:rPr>
              <a:t>while</a:t>
            </a:r>
            <a:r>
              <a:rPr lang="en-US" altLang="ja-JP" sz="2800" dirty="0">
                <a:sym typeface="Symbol"/>
              </a:rPr>
              <a:t> x &gt; 0 </a:t>
            </a:r>
            <a:r>
              <a:rPr lang="en-US" altLang="ja-JP" sz="2800" b="1" dirty="0">
                <a:sym typeface="Symbol"/>
              </a:rPr>
              <a:t>do</a:t>
            </a:r>
            <a:r>
              <a:rPr lang="en-US" altLang="ja-JP" sz="2800" dirty="0">
                <a:sym typeface="Symbol"/>
              </a:rPr>
              <a:t> x := x – 1 {x = 0} by the rules of Hoare logic.</a:t>
            </a:r>
          </a:p>
        </p:txBody>
      </p:sp>
      <p:sp>
        <p:nvSpPr>
          <p:cNvPr id="6" name="正方形/長方形 5"/>
          <p:cNvSpPr/>
          <p:nvPr/>
        </p:nvSpPr>
        <p:spPr>
          <a:xfrm>
            <a:off x="1072802" y="3926826"/>
            <a:ext cx="5745484" cy="523220"/>
          </a:xfrm>
          <a:prstGeom prst="rect">
            <a:avLst/>
          </a:prstGeom>
        </p:spPr>
        <p:txBody>
          <a:bodyPr wrap="none">
            <a:spAutoFit/>
          </a:bodyPr>
          <a:lstStyle/>
          <a:p>
            <a:pPr lvl="0" algn="ctr">
              <a:defRPr/>
            </a:pPr>
            <a:r>
              <a:rPr lang="en-US" altLang="ja-JP" sz="2800" dirty="0">
                <a:solidFill>
                  <a:prstClr val="black"/>
                </a:solidFill>
              </a:rPr>
              <a:t>{ x </a:t>
            </a:r>
            <a:r>
              <a:rPr lang="en-US" altLang="ja-JP" sz="2800" dirty="0">
                <a:solidFill>
                  <a:prstClr val="black"/>
                </a:solidFill>
                <a:sym typeface="Symbol"/>
              </a:rPr>
              <a:t> 0 } </a:t>
            </a:r>
            <a:r>
              <a:rPr lang="en-US" altLang="ja-JP" sz="2800" b="1" dirty="0">
                <a:solidFill>
                  <a:prstClr val="black"/>
                </a:solidFill>
                <a:sym typeface="Symbol"/>
              </a:rPr>
              <a:t>while</a:t>
            </a:r>
            <a:r>
              <a:rPr lang="en-US" altLang="ja-JP" sz="2800" dirty="0">
                <a:solidFill>
                  <a:prstClr val="black"/>
                </a:solidFill>
                <a:sym typeface="Symbol"/>
              </a:rPr>
              <a:t> x &gt; 0 </a:t>
            </a:r>
            <a:r>
              <a:rPr lang="en-US" altLang="ja-JP" sz="2800" b="1" dirty="0">
                <a:solidFill>
                  <a:prstClr val="black"/>
                </a:solidFill>
                <a:sym typeface="Symbol"/>
              </a:rPr>
              <a:t>do</a:t>
            </a:r>
            <a:r>
              <a:rPr lang="en-US" altLang="ja-JP" sz="2800" dirty="0">
                <a:solidFill>
                  <a:prstClr val="black"/>
                </a:solidFill>
                <a:sym typeface="Symbol"/>
              </a:rPr>
              <a:t> x := x – 1 {x = 0}</a:t>
            </a:r>
            <a:endParaRPr lang="ja-JP" altLang="en-US" dirty="0">
              <a:solidFill>
                <a:prstClr val="black"/>
              </a:solidFill>
            </a:endParaRPr>
          </a:p>
        </p:txBody>
      </p:sp>
      <p:cxnSp>
        <p:nvCxnSpPr>
          <p:cNvPr id="8" name="直線コネクタ 7"/>
          <p:cNvCxnSpPr/>
          <p:nvPr/>
        </p:nvCxnSpPr>
        <p:spPr>
          <a:xfrm>
            <a:off x="95532" y="3930658"/>
            <a:ext cx="89938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95533" y="3419838"/>
            <a:ext cx="9253181" cy="461665"/>
          </a:xfrm>
          <a:prstGeom prst="rect">
            <a:avLst/>
          </a:prstGeom>
        </p:spPr>
        <p:txBody>
          <a:bodyPr wrap="square">
            <a:spAutoFit/>
          </a:bodyPr>
          <a:lstStyle/>
          <a:p>
            <a:pPr lvl="0" algn="ctr">
              <a:defRPr/>
            </a:pPr>
            <a:r>
              <a:rPr lang="en-US" altLang="ja-JP" sz="2400" dirty="0">
                <a:solidFill>
                  <a:prstClr val="black"/>
                </a:solidFill>
              </a:rPr>
              <a:t>{ x </a:t>
            </a:r>
            <a:r>
              <a:rPr lang="en-US" altLang="ja-JP" sz="2400" dirty="0">
                <a:solidFill>
                  <a:prstClr val="black"/>
                </a:solidFill>
                <a:sym typeface="Symbol"/>
              </a:rPr>
              <a:t> 0 } </a:t>
            </a:r>
            <a:r>
              <a:rPr lang="en-US" altLang="ja-JP" sz="2400" b="1" dirty="0">
                <a:solidFill>
                  <a:prstClr val="black"/>
                </a:solidFill>
                <a:sym typeface="Symbol"/>
              </a:rPr>
              <a:t>while</a:t>
            </a:r>
            <a:r>
              <a:rPr lang="en-US" altLang="ja-JP" sz="2400" dirty="0">
                <a:solidFill>
                  <a:prstClr val="black"/>
                </a:solidFill>
                <a:sym typeface="Symbol"/>
              </a:rPr>
              <a:t> x &gt; 0 </a:t>
            </a:r>
            <a:r>
              <a:rPr lang="en-US" altLang="ja-JP" sz="2400" b="1" dirty="0">
                <a:solidFill>
                  <a:prstClr val="black"/>
                </a:solidFill>
                <a:sym typeface="Symbol"/>
              </a:rPr>
              <a:t>do</a:t>
            </a:r>
            <a:r>
              <a:rPr lang="en-US" altLang="ja-JP" sz="2400" dirty="0">
                <a:solidFill>
                  <a:prstClr val="black"/>
                </a:solidFill>
                <a:sym typeface="Symbol"/>
              </a:rPr>
              <a:t> x := x – 1 { x  0   x &gt; 0}, </a:t>
            </a:r>
            <a:r>
              <a:rPr lang="ja-JP" altLang="en-US" sz="2400" dirty="0">
                <a:solidFill>
                  <a:prstClr val="black"/>
                </a:solidFill>
                <a:sym typeface="Symbol"/>
              </a:rPr>
              <a:t> </a:t>
            </a:r>
            <a:r>
              <a:rPr lang="en-US" altLang="ja-JP" sz="2400" dirty="0">
                <a:solidFill>
                  <a:prstClr val="black"/>
                </a:solidFill>
                <a:sym typeface="Symbol"/>
              </a:rPr>
              <a:t>x  0   x &gt; 0  x = 0</a:t>
            </a:r>
            <a:endParaRPr lang="ja-JP" altLang="en-US" dirty="0">
              <a:solidFill>
                <a:prstClr val="black"/>
              </a:solidFill>
            </a:endParaRPr>
          </a:p>
        </p:txBody>
      </p:sp>
      <p:cxnSp>
        <p:nvCxnSpPr>
          <p:cNvPr id="12" name="直線コネクタ 11"/>
          <p:cNvCxnSpPr/>
          <p:nvPr/>
        </p:nvCxnSpPr>
        <p:spPr>
          <a:xfrm flipV="1">
            <a:off x="111452" y="3330155"/>
            <a:ext cx="5934506" cy="22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856412" y="2827215"/>
            <a:ext cx="4278312" cy="461665"/>
          </a:xfrm>
          <a:prstGeom prst="rect">
            <a:avLst/>
          </a:prstGeom>
        </p:spPr>
        <p:txBody>
          <a:bodyPr wrap="square">
            <a:spAutoFit/>
          </a:bodyPr>
          <a:lstStyle/>
          <a:p>
            <a:r>
              <a:rPr lang="en-US" altLang="ja-JP" sz="2400" dirty="0">
                <a:solidFill>
                  <a:prstClr val="black"/>
                </a:solidFill>
              </a:rPr>
              <a:t>{ x </a:t>
            </a:r>
            <a:r>
              <a:rPr lang="en-US" altLang="ja-JP" sz="2400" dirty="0">
                <a:solidFill>
                  <a:prstClr val="black"/>
                </a:solidFill>
                <a:sym typeface="Symbol"/>
              </a:rPr>
              <a:t> 0  x &gt; 0}  x := x – 1 { x  0 }</a:t>
            </a:r>
            <a:endParaRPr lang="ja-JP" altLang="en-US" dirty="0"/>
          </a:p>
        </p:txBody>
      </p:sp>
      <p:cxnSp>
        <p:nvCxnSpPr>
          <p:cNvPr id="21" name="直線コネクタ 20"/>
          <p:cNvCxnSpPr/>
          <p:nvPr/>
        </p:nvCxnSpPr>
        <p:spPr>
          <a:xfrm flipV="1">
            <a:off x="261580" y="2756963"/>
            <a:ext cx="6371232" cy="22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3202725" y="2207453"/>
            <a:ext cx="3525621" cy="461665"/>
          </a:xfrm>
          <a:prstGeom prst="rect">
            <a:avLst/>
          </a:prstGeom>
        </p:spPr>
        <p:txBody>
          <a:bodyPr wrap="square">
            <a:spAutoFit/>
          </a:bodyPr>
          <a:lstStyle/>
          <a:p>
            <a:r>
              <a:rPr lang="en-US" altLang="ja-JP" sz="2400" dirty="0">
                <a:solidFill>
                  <a:prstClr val="black"/>
                </a:solidFill>
              </a:rPr>
              <a:t>{ x-1 </a:t>
            </a:r>
            <a:r>
              <a:rPr lang="en-US" altLang="ja-JP" sz="2400" dirty="0">
                <a:solidFill>
                  <a:prstClr val="black"/>
                </a:solidFill>
                <a:sym typeface="Symbol"/>
              </a:rPr>
              <a:t> 0 } x := x – 1 { x  0 }</a:t>
            </a:r>
            <a:endParaRPr lang="ja-JP" altLang="en-US" dirty="0"/>
          </a:p>
        </p:txBody>
      </p:sp>
      <p:sp>
        <p:nvSpPr>
          <p:cNvPr id="23" name="正方形/長方形 22"/>
          <p:cNvSpPr/>
          <p:nvPr/>
        </p:nvSpPr>
        <p:spPr>
          <a:xfrm>
            <a:off x="191072" y="2207202"/>
            <a:ext cx="3183885" cy="461665"/>
          </a:xfrm>
          <a:prstGeom prst="rect">
            <a:avLst/>
          </a:prstGeom>
        </p:spPr>
        <p:txBody>
          <a:bodyPr wrap="none">
            <a:spAutoFit/>
          </a:bodyPr>
          <a:lstStyle/>
          <a:p>
            <a:r>
              <a:rPr lang="en-US" altLang="ja-JP" sz="2400" dirty="0">
                <a:solidFill>
                  <a:prstClr val="black"/>
                </a:solidFill>
              </a:rPr>
              <a:t>x </a:t>
            </a:r>
            <a:r>
              <a:rPr lang="en-US" altLang="ja-JP" sz="2400" dirty="0">
                <a:solidFill>
                  <a:prstClr val="black"/>
                </a:solidFill>
                <a:sym typeface="Symbol"/>
              </a:rPr>
              <a:t> 0  x &gt; 0  x-1  0,  </a:t>
            </a:r>
            <a:endParaRPr lang="ja-JP" altLang="en-US" sz="2400" dirty="0"/>
          </a:p>
        </p:txBody>
      </p:sp>
      <p:cxnSp>
        <p:nvCxnSpPr>
          <p:cNvPr id="49" name="直線コネクタ 48"/>
          <p:cNvCxnSpPr/>
          <p:nvPr/>
        </p:nvCxnSpPr>
        <p:spPr>
          <a:xfrm flipV="1">
            <a:off x="3184477" y="2170110"/>
            <a:ext cx="3516574" cy="44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テキスト ボックス 53"/>
          <p:cNvSpPr txBox="1"/>
          <p:nvPr/>
        </p:nvSpPr>
        <p:spPr>
          <a:xfrm>
            <a:off x="7124858" y="4544819"/>
            <a:ext cx="2019142" cy="461665"/>
          </a:xfrm>
          <a:prstGeom prst="rect">
            <a:avLst/>
          </a:prstGeom>
          <a:noFill/>
        </p:spPr>
        <p:txBody>
          <a:bodyPr wrap="none" rtlCol="0">
            <a:spAutoFit/>
          </a:bodyPr>
          <a:lstStyle/>
          <a:p>
            <a:r>
              <a:rPr kumimoji="1" lang="en-US" altLang="ja-JP" sz="2400" dirty="0"/>
              <a:t>(consequence)</a:t>
            </a:r>
            <a:endParaRPr kumimoji="1" lang="ja-JP" altLang="en-US" sz="2400" dirty="0"/>
          </a:p>
        </p:txBody>
      </p:sp>
      <p:sp>
        <p:nvSpPr>
          <p:cNvPr id="55" name="テキスト ボックス 54"/>
          <p:cNvSpPr txBox="1"/>
          <p:nvPr/>
        </p:nvSpPr>
        <p:spPr>
          <a:xfrm>
            <a:off x="6020499" y="3066926"/>
            <a:ext cx="1047082" cy="461665"/>
          </a:xfrm>
          <a:prstGeom prst="rect">
            <a:avLst/>
          </a:prstGeom>
          <a:noFill/>
        </p:spPr>
        <p:txBody>
          <a:bodyPr wrap="none" rtlCol="0">
            <a:spAutoFit/>
          </a:bodyPr>
          <a:lstStyle/>
          <a:p>
            <a:r>
              <a:rPr kumimoji="1" lang="en-US" altLang="ja-JP" sz="2400" dirty="0"/>
              <a:t>(while)</a:t>
            </a:r>
            <a:endParaRPr kumimoji="1" lang="ja-JP" altLang="en-US" sz="2400" dirty="0"/>
          </a:p>
        </p:txBody>
      </p:sp>
      <p:sp>
        <p:nvSpPr>
          <p:cNvPr id="57" name="テキスト ボックス 56"/>
          <p:cNvSpPr txBox="1"/>
          <p:nvPr/>
        </p:nvSpPr>
        <p:spPr>
          <a:xfrm>
            <a:off x="6656894" y="2495995"/>
            <a:ext cx="2019142" cy="461665"/>
          </a:xfrm>
          <a:prstGeom prst="rect">
            <a:avLst/>
          </a:prstGeom>
          <a:noFill/>
        </p:spPr>
        <p:txBody>
          <a:bodyPr wrap="none" rtlCol="0">
            <a:spAutoFit/>
          </a:bodyPr>
          <a:lstStyle/>
          <a:p>
            <a:r>
              <a:rPr kumimoji="1" lang="en-US" altLang="ja-JP" sz="2400" dirty="0"/>
              <a:t>(consequence)</a:t>
            </a:r>
            <a:endParaRPr kumimoji="1" lang="ja-JP" altLang="en-US" sz="2400" dirty="0"/>
          </a:p>
        </p:txBody>
      </p:sp>
      <p:sp>
        <p:nvSpPr>
          <p:cNvPr id="63" name="テキスト ボックス 62"/>
          <p:cNvSpPr txBox="1"/>
          <p:nvPr/>
        </p:nvSpPr>
        <p:spPr>
          <a:xfrm>
            <a:off x="6693174" y="1920509"/>
            <a:ext cx="1796004" cy="461665"/>
          </a:xfrm>
          <a:prstGeom prst="rect">
            <a:avLst/>
          </a:prstGeom>
          <a:noFill/>
        </p:spPr>
        <p:txBody>
          <a:bodyPr wrap="none" rtlCol="0">
            <a:spAutoFit/>
          </a:bodyPr>
          <a:lstStyle/>
          <a:p>
            <a:r>
              <a:rPr kumimoji="1" lang="en-US" altLang="ja-JP" sz="2400" dirty="0"/>
              <a:t>(assignment)</a:t>
            </a:r>
            <a:endParaRPr kumimoji="1" lang="ja-JP" altLang="en-US" sz="2400" dirty="0"/>
          </a:p>
        </p:txBody>
      </p:sp>
      <p:sp>
        <p:nvSpPr>
          <p:cNvPr id="64" name="下矢印 63"/>
          <p:cNvSpPr/>
          <p:nvPr/>
        </p:nvSpPr>
        <p:spPr>
          <a:xfrm rot="10800000">
            <a:off x="8366074" y="3944319"/>
            <a:ext cx="218364" cy="682389"/>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219698" y="5042118"/>
            <a:ext cx="9143865" cy="1815882"/>
          </a:xfrm>
          <a:prstGeom prst="rect">
            <a:avLst/>
          </a:prstGeom>
        </p:spPr>
        <p:txBody>
          <a:bodyPr wrap="square">
            <a:spAutoFit/>
          </a:bodyPr>
          <a:lstStyle/>
          <a:p>
            <a:r>
              <a:rPr lang="en-US" altLang="ja-JP" sz="2800" dirty="0">
                <a:sym typeface="Symbol"/>
              </a:rPr>
              <a:t>(Note) There are more than one Hoare triple that holds for a statement. </a:t>
            </a:r>
          </a:p>
          <a:p>
            <a:r>
              <a:rPr lang="en-US" altLang="ja-JP" sz="2800" dirty="0">
                <a:sym typeface="Symbol"/>
              </a:rPr>
              <a:t>(Note) We allow the consequence rule is applied to just one side. </a:t>
            </a:r>
            <a:endParaRPr lang="ja-JP" alt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Another example</a:t>
            </a:r>
            <a:endParaRPr kumimoji="1" lang="ja-JP" altLang="en-US" dirty="0"/>
          </a:p>
        </p:txBody>
      </p:sp>
      <p:sp>
        <p:nvSpPr>
          <p:cNvPr id="5" name="テキスト ボックス 4"/>
          <p:cNvSpPr txBox="1"/>
          <p:nvPr/>
        </p:nvSpPr>
        <p:spPr>
          <a:xfrm>
            <a:off x="2279177" y="1652367"/>
            <a:ext cx="3514679" cy="1815882"/>
          </a:xfrm>
          <a:prstGeom prst="rect">
            <a:avLst/>
          </a:prstGeom>
          <a:noFill/>
        </p:spPr>
        <p:txBody>
          <a:bodyPr wrap="none" rtlCol="0">
            <a:spAutoFit/>
          </a:bodyPr>
          <a:lstStyle/>
          <a:p>
            <a:r>
              <a:rPr kumimoji="1" lang="en-US" altLang="ja-JP" sz="2800" dirty="0"/>
              <a:t>r := x; </a:t>
            </a:r>
          </a:p>
          <a:p>
            <a:r>
              <a:rPr kumimoji="1" lang="en-US" altLang="ja-JP" sz="2800" dirty="0"/>
              <a:t>q := 0; </a:t>
            </a:r>
          </a:p>
          <a:p>
            <a:r>
              <a:rPr lang="en-US" altLang="ja-JP" sz="2800" dirty="0"/>
              <a:t>while y </a:t>
            </a:r>
            <a:r>
              <a:rPr lang="en-US" altLang="ja-JP" sz="2800" dirty="0">
                <a:sym typeface="Symbol"/>
              </a:rPr>
              <a:t> r do </a:t>
            </a:r>
          </a:p>
          <a:p>
            <a:r>
              <a:rPr lang="en-US" altLang="ja-JP" sz="2800" dirty="0">
                <a:sym typeface="Symbol"/>
              </a:rPr>
              <a:t>     (r := r – y; q := 1 + q)</a:t>
            </a:r>
            <a:endParaRPr kumimoji="1" lang="ja-JP" altLang="en-US" sz="2800" dirty="0"/>
          </a:p>
        </p:txBody>
      </p:sp>
      <p:sp>
        <p:nvSpPr>
          <p:cNvPr id="6" name="テキスト ボックス 5"/>
          <p:cNvSpPr txBox="1"/>
          <p:nvPr/>
        </p:nvSpPr>
        <p:spPr>
          <a:xfrm>
            <a:off x="955344" y="2470245"/>
            <a:ext cx="1021433" cy="523220"/>
          </a:xfrm>
          <a:prstGeom prst="rect">
            <a:avLst/>
          </a:prstGeom>
          <a:noFill/>
        </p:spPr>
        <p:txBody>
          <a:bodyPr wrap="none" rtlCol="0">
            <a:spAutoFit/>
          </a:bodyPr>
          <a:lstStyle/>
          <a:p>
            <a:r>
              <a:rPr kumimoji="1" lang="en-US" altLang="ja-JP" sz="2800" dirty="0"/>
              <a:t>{true}</a:t>
            </a:r>
            <a:endParaRPr kumimoji="1" lang="ja-JP" altLang="en-US" sz="2800" dirty="0"/>
          </a:p>
        </p:txBody>
      </p:sp>
      <p:sp>
        <p:nvSpPr>
          <p:cNvPr id="7" name="テキスト ボックス 6"/>
          <p:cNvSpPr txBox="1"/>
          <p:nvPr/>
        </p:nvSpPr>
        <p:spPr>
          <a:xfrm>
            <a:off x="6196084" y="1965278"/>
            <a:ext cx="2284600" cy="1384995"/>
          </a:xfrm>
          <a:prstGeom prst="rect">
            <a:avLst/>
          </a:prstGeom>
          <a:noFill/>
        </p:spPr>
        <p:txBody>
          <a:bodyPr wrap="none" rtlCol="0">
            <a:spAutoFit/>
          </a:bodyPr>
          <a:lstStyle/>
          <a:p>
            <a:r>
              <a:rPr kumimoji="1" lang="en-US" altLang="ja-JP" sz="2800" dirty="0"/>
              <a:t>{ </a:t>
            </a:r>
            <a:r>
              <a:rPr kumimoji="1" lang="en-US" altLang="ja-JP" sz="2800" dirty="0">
                <a:sym typeface="Symbol"/>
              </a:rPr>
              <a:t> y</a:t>
            </a:r>
            <a:r>
              <a:rPr lang="en-US" altLang="ja-JP" sz="2800" dirty="0">
                <a:sym typeface="Symbol"/>
              </a:rPr>
              <a:t>  r </a:t>
            </a:r>
          </a:p>
          <a:p>
            <a:r>
              <a:rPr lang="en-US" altLang="ja-JP" sz="2800" dirty="0">
                <a:sym typeface="Symbol"/>
              </a:rPr>
              <a:t>     </a:t>
            </a:r>
          </a:p>
          <a:p>
            <a:r>
              <a:rPr lang="en-US" altLang="ja-JP" sz="2800" dirty="0">
                <a:sym typeface="Symbol"/>
              </a:rPr>
              <a:t>  x = r + y * q }</a:t>
            </a:r>
            <a:r>
              <a:rPr kumimoji="1" lang="en-US" altLang="ja-JP" sz="2800" dirty="0">
                <a:sym typeface="Symbol"/>
              </a:rPr>
              <a:t> </a:t>
            </a:r>
            <a:endParaRPr kumimoji="1" lang="ja-JP" altLang="en-US" sz="2800" dirty="0"/>
          </a:p>
        </p:txBody>
      </p:sp>
      <p:sp>
        <p:nvSpPr>
          <p:cNvPr id="8" name="テキスト ボックス 7"/>
          <p:cNvSpPr txBox="1"/>
          <p:nvPr/>
        </p:nvSpPr>
        <p:spPr>
          <a:xfrm>
            <a:off x="350995" y="5933882"/>
            <a:ext cx="8440181" cy="523220"/>
          </a:xfrm>
          <a:prstGeom prst="rect">
            <a:avLst/>
          </a:prstGeom>
          <a:noFill/>
        </p:spPr>
        <p:txBody>
          <a:bodyPr wrap="none" rtlCol="0">
            <a:spAutoFit/>
          </a:bodyPr>
          <a:lstStyle/>
          <a:p>
            <a:r>
              <a:rPr lang="en-US" altLang="ja-JP" sz="2800" dirty="0"/>
              <a:t>We omit the derivation (proof) of the above Hoare triple. </a:t>
            </a:r>
            <a:endParaRPr kumimoji="1" lang="ja-JP" altLang="en-US" sz="2800" dirty="0"/>
          </a:p>
        </p:txBody>
      </p:sp>
      <p:sp>
        <p:nvSpPr>
          <p:cNvPr id="9" name="テキスト ボックス 8"/>
          <p:cNvSpPr txBox="1"/>
          <p:nvPr/>
        </p:nvSpPr>
        <p:spPr>
          <a:xfrm>
            <a:off x="774663" y="3617482"/>
            <a:ext cx="7506269" cy="2246769"/>
          </a:xfrm>
          <a:prstGeom prst="rect">
            <a:avLst/>
          </a:prstGeom>
          <a:noFill/>
        </p:spPr>
        <p:txBody>
          <a:bodyPr wrap="square" rtlCol="0">
            <a:spAutoFit/>
          </a:bodyPr>
          <a:lstStyle/>
          <a:p>
            <a:r>
              <a:rPr lang="en-US" altLang="ja-JP" sz="2800" dirty="0"/>
              <a:t>This Hoare triple states that for any state </a:t>
            </a:r>
            <a:r>
              <a:rPr lang="ja-JP" altLang="en-US" sz="2800" i="1" dirty="0">
                <a:solidFill>
                  <a:prstClr val="black"/>
                </a:solidFill>
                <a:sym typeface="Symbol"/>
              </a:rPr>
              <a:t></a:t>
            </a:r>
            <a:r>
              <a:rPr lang="en-US" altLang="ja-JP" sz="2800" dirty="0"/>
              <a:t>, if the execution of the statement from the state </a:t>
            </a:r>
            <a:r>
              <a:rPr lang="ja-JP" altLang="en-US" sz="2800" i="1" dirty="0">
                <a:solidFill>
                  <a:prstClr val="black"/>
                </a:solidFill>
                <a:sym typeface="Symbol"/>
              </a:rPr>
              <a:t></a:t>
            </a:r>
            <a:r>
              <a:rPr lang="en-US" altLang="ja-JP" sz="2800" i="1" dirty="0">
                <a:solidFill>
                  <a:prstClr val="black"/>
                </a:solidFill>
                <a:sym typeface="Symbol"/>
              </a:rPr>
              <a:t> </a:t>
            </a:r>
            <a:r>
              <a:rPr lang="en-US" altLang="ja-JP" sz="2800" dirty="0"/>
              <a:t>terminates </a:t>
            </a:r>
            <a:r>
              <a:rPr lang="en-US" altLang="ja-JP" sz="2800" dirty="0">
                <a:solidFill>
                  <a:prstClr val="black"/>
                </a:solidFill>
                <a:sym typeface="Symbol"/>
              </a:rPr>
              <a:t>in</a:t>
            </a:r>
            <a:r>
              <a:rPr lang="en-US" altLang="ja-JP" sz="2800" i="1" dirty="0">
                <a:solidFill>
                  <a:prstClr val="black"/>
                </a:solidFill>
                <a:sym typeface="Symbol"/>
              </a:rPr>
              <a:t> </a:t>
            </a:r>
            <a:r>
              <a:rPr lang="ja-JP" altLang="en-US" sz="2800" i="1" dirty="0">
                <a:solidFill>
                  <a:prstClr val="black"/>
                </a:solidFill>
                <a:sym typeface="Symbol"/>
              </a:rPr>
              <a:t></a:t>
            </a:r>
            <a:r>
              <a:rPr lang="en-US" altLang="ja-JP" sz="2800" i="1" dirty="0">
                <a:solidFill>
                  <a:prstClr val="black"/>
                </a:solidFill>
                <a:sym typeface="Symbol"/>
              </a:rPr>
              <a:t>’,</a:t>
            </a:r>
            <a:r>
              <a:rPr lang="en-US" altLang="ja-JP" sz="2800" dirty="0">
                <a:solidFill>
                  <a:prstClr val="black"/>
                </a:solidFill>
                <a:sym typeface="Symbol"/>
              </a:rPr>
              <a:t> then </a:t>
            </a:r>
            <a:r>
              <a:rPr lang="fr-FR" altLang="ja-JP" sz="2800" dirty="0">
                <a:solidFill>
                  <a:prstClr val="black"/>
                </a:solidFill>
                <a:sym typeface="Symbol"/>
              </a:rPr>
              <a:t>’</a:t>
            </a:r>
            <a:r>
              <a:rPr lang="en-US" altLang="ja-JP" sz="2800" dirty="0"/>
              <a:t> satisfies that  the quotient and the remainder of x and y is stored at q and r respectively.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03535"/>
          </a:xfrm>
        </p:spPr>
        <p:txBody>
          <a:bodyPr/>
          <a:lstStyle/>
          <a:p>
            <a:r>
              <a:rPr lang="en-US" altLang="ja-JP" dirty="0"/>
              <a:t>A note about assertions</a:t>
            </a:r>
            <a:endParaRPr kumimoji="1" lang="ja-JP" altLang="en-US" dirty="0"/>
          </a:p>
        </p:txBody>
      </p:sp>
      <p:sp>
        <p:nvSpPr>
          <p:cNvPr id="3" name="テキスト ボックス 2"/>
          <p:cNvSpPr txBox="1"/>
          <p:nvPr/>
        </p:nvSpPr>
        <p:spPr>
          <a:xfrm>
            <a:off x="300251" y="1037222"/>
            <a:ext cx="8393373" cy="3539431"/>
          </a:xfrm>
          <a:prstGeom prst="rect">
            <a:avLst/>
          </a:prstGeom>
          <a:noFill/>
        </p:spPr>
        <p:txBody>
          <a:bodyPr wrap="square" rtlCol="0">
            <a:spAutoFit/>
          </a:bodyPr>
          <a:lstStyle/>
          <a:p>
            <a:r>
              <a:rPr kumimoji="1" lang="en-US" altLang="ja-JP" sz="2800" dirty="0"/>
              <a:t>As for assertions, in this class, we allow </a:t>
            </a:r>
            <a:r>
              <a:rPr lang="en-US" altLang="ja-JP" sz="2800" dirty="0"/>
              <a:t>true, false, variables, integers, addition, subtraction, multiplication, comparison</a:t>
            </a:r>
            <a:r>
              <a:rPr lang="ja-JP" altLang="en-US" sz="2800" dirty="0"/>
              <a:t> </a:t>
            </a:r>
            <a:r>
              <a:rPr lang="en-US" altLang="ja-JP" sz="2800" dirty="0"/>
              <a:t>(&lt;, &gt;, </a:t>
            </a:r>
            <a:r>
              <a:rPr lang="en-US" altLang="ja-JP" sz="2800" dirty="0">
                <a:sym typeface="Symbol"/>
              </a:rPr>
              <a:t>, , </a:t>
            </a:r>
            <a:r>
              <a:rPr lang="en-US" altLang="ja-JP" sz="2800" dirty="0"/>
              <a:t>=), logical operators (</a:t>
            </a:r>
            <a:r>
              <a:rPr lang="en-US" altLang="ja-JP" sz="2800" dirty="0">
                <a:sym typeface="Symbol"/>
              </a:rPr>
              <a:t>, , , </a:t>
            </a:r>
            <a:r>
              <a:rPr lang="en-US" altLang="ja-JP" sz="2800" dirty="0"/>
              <a:t>). Although </a:t>
            </a:r>
            <a:r>
              <a:rPr lang="ja-JP" altLang="en-US" sz="2800" dirty="0">
                <a:sym typeface="Symbol"/>
              </a:rPr>
              <a:t></a:t>
            </a:r>
            <a:r>
              <a:rPr lang="en-US" altLang="ja-JP" sz="2800" dirty="0">
                <a:sym typeface="Symbol"/>
              </a:rPr>
              <a:t>, </a:t>
            </a:r>
            <a:r>
              <a:rPr lang="ja-JP" altLang="en-US" sz="2800" dirty="0">
                <a:sym typeface="Symbol"/>
              </a:rPr>
              <a:t></a:t>
            </a:r>
            <a:r>
              <a:rPr lang="en-US" altLang="ja-JP" sz="2800" dirty="0">
                <a:sym typeface="Symbol"/>
              </a:rPr>
              <a:t> can be used, in this class we do not use them. Although we should write rules for arithmetic operations, comparisons and so on, we do not write them and allow inferences for such kind to be done by common sense and be omitted. </a:t>
            </a:r>
            <a:endParaRPr kumimoji="1" lang="ja-JP" altLang="en-US" sz="2800" dirty="0"/>
          </a:p>
        </p:txBody>
      </p:sp>
      <p:sp>
        <p:nvSpPr>
          <p:cNvPr id="4" name="テキスト ボックス 3"/>
          <p:cNvSpPr txBox="1"/>
          <p:nvPr/>
        </p:nvSpPr>
        <p:spPr>
          <a:xfrm>
            <a:off x="477670" y="4476465"/>
            <a:ext cx="8229599" cy="954107"/>
          </a:xfrm>
          <a:prstGeom prst="rect">
            <a:avLst/>
          </a:prstGeom>
          <a:noFill/>
        </p:spPr>
        <p:txBody>
          <a:bodyPr wrap="square" rtlCol="0">
            <a:spAutoFit/>
          </a:bodyPr>
          <a:lstStyle/>
          <a:p>
            <a:r>
              <a:rPr kumimoji="1" lang="en-US" altLang="ja-JP" sz="2800" dirty="0"/>
              <a:t>(Ref. 1) Glynn </a:t>
            </a:r>
            <a:r>
              <a:rPr kumimoji="1" lang="en-US" altLang="ja-JP" sz="2800" dirty="0" err="1"/>
              <a:t>Winskel</a:t>
            </a:r>
            <a:r>
              <a:rPr kumimoji="1" lang="en-US" altLang="ja-JP" sz="2800" dirty="0"/>
              <a:t>, “</a:t>
            </a:r>
            <a:r>
              <a:rPr kumimoji="1" lang="en-US" altLang="ja-JP" sz="2800" i="1" dirty="0"/>
              <a:t>The formal semantics of programming languages</a:t>
            </a:r>
            <a:r>
              <a:rPr kumimoji="1" lang="en-US" altLang="ja-JP" sz="2800" dirty="0"/>
              <a:t>”, 1993,</a:t>
            </a:r>
            <a:r>
              <a:rPr lang="ja-JP" altLang="en-US" sz="2800" dirty="0"/>
              <a:t> </a:t>
            </a:r>
            <a:r>
              <a:rPr lang="en-US" altLang="ja-JP" sz="2800" dirty="0"/>
              <a:t>MIT Press, Chapter 6. </a:t>
            </a:r>
            <a:endParaRPr kumimoji="1" lang="ja-JP" altLang="en-US" sz="2800" dirty="0"/>
          </a:p>
        </p:txBody>
      </p:sp>
      <p:sp>
        <p:nvSpPr>
          <p:cNvPr id="5" name="正方形/長方形 4"/>
          <p:cNvSpPr/>
          <p:nvPr/>
        </p:nvSpPr>
        <p:spPr>
          <a:xfrm>
            <a:off x="498547" y="5445090"/>
            <a:ext cx="7908879" cy="1384995"/>
          </a:xfrm>
          <a:prstGeom prst="rect">
            <a:avLst/>
          </a:prstGeom>
        </p:spPr>
        <p:txBody>
          <a:bodyPr wrap="square">
            <a:spAutoFit/>
          </a:bodyPr>
          <a:lstStyle/>
          <a:p>
            <a:r>
              <a:rPr lang="en-US" altLang="ja-JP" sz="2800" dirty="0"/>
              <a:t>(Ref. 2) C. A. R. Hoare, "An axiomatic basis for computer programming“, </a:t>
            </a:r>
            <a:r>
              <a:rPr lang="en-US" altLang="ja-JP" sz="2800" i="1" dirty="0"/>
              <a:t>Communications of the ACM</a:t>
            </a:r>
            <a:r>
              <a:rPr lang="en-US" altLang="ja-JP" sz="2800" dirty="0"/>
              <a:t>, 12(10):576–580,583, 1969.</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Exercises</a:t>
            </a:r>
            <a:endParaRPr kumimoji="1" lang="ja-JP" altLang="en-US" dirty="0"/>
          </a:p>
        </p:txBody>
      </p:sp>
      <p:sp>
        <p:nvSpPr>
          <p:cNvPr id="4" name="正方形/長方形 3"/>
          <p:cNvSpPr/>
          <p:nvPr/>
        </p:nvSpPr>
        <p:spPr>
          <a:xfrm>
            <a:off x="285720" y="1428736"/>
            <a:ext cx="8545929" cy="1815882"/>
          </a:xfrm>
          <a:prstGeom prst="rect">
            <a:avLst/>
          </a:prstGeom>
        </p:spPr>
        <p:txBody>
          <a:bodyPr wrap="none">
            <a:spAutoFit/>
          </a:bodyPr>
          <a:lstStyle/>
          <a:p>
            <a:r>
              <a:rPr lang="en-US" altLang="ja-JP" sz="2800" dirty="0"/>
              <a:t>Derive (prove) the following Hoare triples. </a:t>
            </a:r>
          </a:p>
          <a:p>
            <a:pPr marL="514350" indent="-514350">
              <a:buFontTx/>
              <a:buAutoNum type="arabicParenBoth"/>
            </a:pPr>
            <a:r>
              <a:rPr lang="en-US" altLang="ja-JP" sz="2800" dirty="0"/>
              <a:t>{ a = 0 }  a := a + 2  { a = 2 }</a:t>
            </a:r>
          </a:p>
          <a:p>
            <a:pPr marL="514350" indent="-514350">
              <a:buFontTx/>
              <a:buAutoNum type="arabicParenBoth"/>
            </a:pPr>
            <a:r>
              <a:rPr lang="en-US" altLang="ja-JP" sz="2800" dirty="0"/>
              <a:t>{ a = 3 } </a:t>
            </a:r>
            <a:r>
              <a:rPr lang="en-US" altLang="ja-JP" sz="2800" b="1" dirty="0"/>
              <a:t>if</a:t>
            </a:r>
            <a:r>
              <a:rPr lang="en-US" altLang="ja-JP" sz="2800" dirty="0"/>
              <a:t>  a = 3  </a:t>
            </a:r>
            <a:r>
              <a:rPr lang="en-US" altLang="ja-JP" sz="2800" b="1" dirty="0"/>
              <a:t>then</a:t>
            </a:r>
            <a:r>
              <a:rPr lang="en-US" altLang="ja-JP" sz="2800" dirty="0"/>
              <a:t>  a := a + 1</a:t>
            </a:r>
            <a:r>
              <a:rPr lang="en-US" altLang="ja-JP" sz="2800" baseline="-25000" dirty="0"/>
              <a:t>  </a:t>
            </a:r>
            <a:r>
              <a:rPr lang="en-US" altLang="ja-JP" sz="2800" b="1" dirty="0"/>
              <a:t>else</a:t>
            </a:r>
            <a:r>
              <a:rPr lang="en-US" altLang="ja-JP" sz="2800" b="1" baseline="-25000" dirty="0"/>
              <a:t> </a:t>
            </a:r>
            <a:r>
              <a:rPr lang="en-US" altLang="ja-JP" sz="2800" baseline="-25000" dirty="0"/>
              <a:t> </a:t>
            </a:r>
            <a:r>
              <a:rPr lang="en-US" altLang="ja-JP" sz="2800" dirty="0"/>
              <a:t>a := a – 1 { a = 4 }</a:t>
            </a:r>
            <a:endParaRPr lang="ja-JP" altLang="en-US" sz="2800" dirty="0"/>
          </a:p>
          <a:p>
            <a:pPr marL="514350" indent="-514350">
              <a:buAutoNum type="arabicParenBoth"/>
            </a:pPr>
            <a:r>
              <a:rPr lang="en-US" altLang="ja-JP" sz="2800" dirty="0"/>
              <a:t>{ a = 1 } </a:t>
            </a:r>
            <a:r>
              <a:rPr lang="en-US" altLang="ja-JP" sz="2800" b="1" dirty="0"/>
              <a:t>while</a:t>
            </a:r>
            <a:r>
              <a:rPr lang="en-US" altLang="ja-JP" sz="2800" dirty="0"/>
              <a:t> a &lt; 5 </a:t>
            </a:r>
            <a:r>
              <a:rPr lang="en-US" altLang="ja-JP" sz="2800" b="1" dirty="0"/>
              <a:t>do</a:t>
            </a:r>
            <a:r>
              <a:rPr lang="en-US" altLang="ja-JP" sz="2800" dirty="0"/>
              <a:t> a := a + 1 </a:t>
            </a:r>
            <a:r>
              <a:rPr lang="ja-JP" altLang="en-US" sz="2800" dirty="0"/>
              <a:t> </a:t>
            </a:r>
            <a:r>
              <a:rPr lang="en-US" altLang="ja-JP" sz="2800" dirty="0"/>
              <a:t>{ a = 5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0470"/>
            <a:ext cx="8229600" cy="921285"/>
          </a:xfrm>
        </p:spPr>
        <p:txBody>
          <a:bodyPr>
            <a:normAutofit fontScale="90000"/>
          </a:bodyPr>
          <a:lstStyle/>
          <a:p>
            <a:r>
              <a:rPr lang="en-US" altLang="ja-JP" dirty="0"/>
              <a:t>A note (outside the scope of this class)</a:t>
            </a:r>
            <a:endParaRPr kumimoji="1" lang="ja-JP" altLang="en-US" dirty="0"/>
          </a:p>
        </p:txBody>
      </p:sp>
      <p:sp>
        <p:nvSpPr>
          <p:cNvPr id="4" name="テキスト ボックス 3"/>
          <p:cNvSpPr txBox="1"/>
          <p:nvPr/>
        </p:nvSpPr>
        <p:spPr>
          <a:xfrm>
            <a:off x="573206" y="1154368"/>
            <a:ext cx="8024884" cy="954107"/>
          </a:xfrm>
          <a:prstGeom prst="rect">
            <a:avLst/>
          </a:prstGeom>
          <a:noFill/>
        </p:spPr>
        <p:txBody>
          <a:bodyPr wrap="square" rtlCol="0">
            <a:spAutoFit/>
          </a:bodyPr>
          <a:lstStyle/>
          <a:p>
            <a:r>
              <a:rPr kumimoji="1" lang="en-US" altLang="ja-JP" sz="2800" dirty="0"/>
              <a:t>In actual computers basic types have limits and we need rules concerning the limits. </a:t>
            </a:r>
            <a:endParaRPr kumimoji="1" lang="ja-JP" altLang="en-US" sz="2800" dirty="0"/>
          </a:p>
        </p:txBody>
      </p:sp>
      <p:sp>
        <p:nvSpPr>
          <p:cNvPr id="5" name="テキスト ボックス 4"/>
          <p:cNvSpPr txBox="1"/>
          <p:nvPr/>
        </p:nvSpPr>
        <p:spPr>
          <a:xfrm>
            <a:off x="395271" y="2225020"/>
            <a:ext cx="8461612" cy="4401205"/>
          </a:xfrm>
          <a:prstGeom prst="rect">
            <a:avLst/>
          </a:prstGeom>
          <a:noFill/>
        </p:spPr>
        <p:txBody>
          <a:bodyPr wrap="square" rtlCol="0">
            <a:spAutoFit/>
          </a:bodyPr>
          <a:lstStyle/>
          <a:p>
            <a:r>
              <a:rPr lang="en-US" altLang="ja-JP" sz="2800" dirty="0"/>
              <a:t>(ex.) overflow about the type of integers more than or equal to 0</a:t>
            </a:r>
          </a:p>
          <a:p>
            <a:r>
              <a:rPr kumimoji="1" lang="en-US" altLang="ja-JP" sz="2800" dirty="0"/>
              <a:t> (1) Program terminates with error if an overflow occurs. </a:t>
            </a:r>
            <a:endParaRPr lang="en-US" altLang="ja-JP" sz="2800" dirty="0"/>
          </a:p>
          <a:p>
            <a:r>
              <a:rPr kumimoji="1" lang="en-US" altLang="ja-JP" sz="2800" dirty="0"/>
              <a:t>           </a:t>
            </a:r>
            <a:r>
              <a:rPr kumimoji="1" lang="en-US" altLang="ja-JP" sz="2800" dirty="0">
                <a:sym typeface="Symbol"/>
              </a:rPr>
              <a:t> x (x = max + 1)</a:t>
            </a:r>
            <a:endParaRPr kumimoji="1" lang="en-US" altLang="ja-JP" sz="2800" dirty="0"/>
          </a:p>
          <a:p>
            <a:r>
              <a:rPr lang="en-US" altLang="ja-JP" sz="2800" dirty="0"/>
              <a:t> (2) If an overflow occurs, we let the result to be the maximum number.</a:t>
            </a:r>
          </a:p>
          <a:p>
            <a:r>
              <a:rPr lang="en-US" altLang="ja-JP" sz="2800" dirty="0"/>
              <a:t>          max + 1 = max</a:t>
            </a:r>
          </a:p>
          <a:p>
            <a:r>
              <a:rPr kumimoji="1" lang="en-US" altLang="ja-JP" sz="2800" dirty="0"/>
              <a:t> (3) If an overflow occurs,</a:t>
            </a:r>
            <a:r>
              <a:rPr lang="en-US" altLang="ja-JP" sz="2800" dirty="0"/>
              <a:t> we let the result to be the remainder of the </a:t>
            </a:r>
            <a:r>
              <a:rPr lang="en-US" altLang="ja-JP" sz="2800" dirty="0" err="1"/>
              <a:t>devision</a:t>
            </a:r>
            <a:r>
              <a:rPr lang="en-US" altLang="ja-JP" sz="2800" dirty="0"/>
              <a:t> by the maximum number.</a:t>
            </a:r>
            <a:endParaRPr kumimoji="1" lang="en-US" altLang="ja-JP" sz="2800" dirty="0"/>
          </a:p>
          <a:p>
            <a:r>
              <a:rPr lang="en-US" altLang="ja-JP" sz="2800" dirty="0"/>
              <a:t>          max + 1 = 0</a:t>
            </a:r>
            <a:endParaRPr kumimoji="1" lang="ja-JP" alt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33673"/>
            <a:ext cx="8229600" cy="803535"/>
          </a:xfrm>
        </p:spPr>
        <p:txBody>
          <a:bodyPr/>
          <a:lstStyle/>
          <a:p>
            <a:r>
              <a:rPr kumimoji="1" lang="en-US" altLang="ja-JP" dirty="0"/>
              <a:t>Translation of selection statements</a:t>
            </a:r>
            <a:endParaRPr kumimoji="1" lang="ja-JP" altLang="en-US" dirty="0"/>
          </a:p>
        </p:txBody>
      </p:sp>
      <p:sp>
        <p:nvSpPr>
          <p:cNvPr id="4" name="テキスト ボックス 3"/>
          <p:cNvSpPr txBox="1"/>
          <p:nvPr/>
        </p:nvSpPr>
        <p:spPr>
          <a:xfrm>
            <a:off x="314073" y="1064383"/>
            <a:ext cx="8425384" cy="5693867"/>
          </a:xfrm>
          <a:prstGeom prst="rect">
            <a:avLst/>
          </a:prstGeom>
          <a:noFill/>
        </p:spPr>
        <p:txBody>
          <a:bodyPr wrap="square" rtlCol="0">
            <a:spAutoFit/>
          </a:bodyPr>
          <a:lstStyle/>
          <a:p>
            <a:r>
              <a:rPr lang="en-US" altLang="ja-JP" sz="2800" dirty="0"/>
              <a:t>Selection statements like case in Pascal can be translated in various ways, which may affect the programming style. </a:t>
            </a:r>
          </a:p>
          <a:p>
            <a:endParaRPr lang="en-US" altLang="ja-JP" sz="2800" dirty="0"/>
          </a:p>
          <a:p>
            <a:r>
              <a:rPr lang="en-US" altLang="ja-JP" sz="2800" dirty="0"/>
              <a:t>(ex. 1) A selection is translated to code with a jump table (array) , where a selection is recommended to be used only when the constants are almost adjacent. </a:t>
            </a:r>
          </a:p>
          <a:p>
            <a:r>
              <a:rPr lang="en-US" altLang="ja-JP" sz="2800" dirty="0"/>
              <a:t>(ex. 2) A selection is translated to code depending on the distribution of the constants. Selections with, say less than 7, cases are translated to nesting of conditionals. Selection with a larger number of cases are translated to code with a jump table or hash table depending on the distribution of cases.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89887"/>
          </a:xfrm>
        </p:spPr>
        <p:txBody>
          <a:bodyPr>
            <a:normAutofit/>
          </a:bodyPr>
          <a:lstStyle/>
          <a:p>
            <a:r>
              <a:rPr kumimoji="1" lang="en-US" altLang="ja-JP" sz="3600" dirty="0"/>
              <a:t>Syntax of statements in C</a:t>
            </a:r>
            <a:endParaRPr kumimoji="1" lang="ja-JP" altLang="en-US" sz="3600" dirty="0"/>
          </a:p>
        </p:txBody>
      </p:sp>
      <p:sp>
        <p:nvSpPr>
          <p:cNvPr id="4" name="テキスト ボックス 3"/>
          <p:cNvSpPr txBox="1"/>
          <p:nvPr/>
        </p:nvSpPr>
        <p:spPr>
          <a:xfrm>
            <a:off x="313243" y="1037229"/>
            <a:ext cx="7699544" cy="5632310"/>
          </a:xfrm>
          <a:prstGeom prst="rect">
            <a:avLst/>
          </a:prstGeom>
          <a:noFill/>
        </p:spPr>
        <p:txBody>
          <a:bodyPr wrap="none" rtlCol="0">
            <a:spAutoFit/>
          </a:bodyPr>
          <a:lstStyle/>
          <a:p>
            <a:r>
              <a:rPr lang="en-US" altLang="ja-JP" sz="2400" dirty="0"/>
              <a:t>Statements in C are defined using extended BNF as follows. </a:t>
            </a:r>
          </a:p>
          <a:p>
            <a:r>
              <a:rPr lang="en-US" altLang="ja-JP" sz="2400" dirty="0"/>
              <a:t>&lt;stmt&gt; ::= ;</a:t>
            </a:r>
          </a:p>
          <a:p>
            <a:r>
              <a:rPr kumimoji="1" lang="en-US" altLang="ja-JP" sz="2400" dirty="0"/>
              <a:t>                | &lt;exp&gt;;</a:t>
            </a:r>
          </a:p>
          <a:p>
            <a:r>
              <a:rPr lang="en-US" altLang="ja-JP" sz="2400" dirty="0"/>
              <a:t>                | { &lt;stmt-list&gt; }</a:t>
            </a:r>
          </a:p>
          <a:p>
            <a:r>
              <a:rPr kumimoji="1" lang="en-US" altLang="ja-JP" sz="2400" dirty="0"/>
              <a:t>                | if (&lt;exp&gt;)  &lt;stmt&gt;  | </a:t>
            </a:r>
            <a:r>
              <a:rPr lang="en-US" altLang="ja-JP" sz="2400" dirty="0"/>
              <a:t>if (&lt;exp&gt;) &lt;stmt&gt; else &lt;stmt&gt;</a:t>
            </a:r>
          </a:p>
          <a:p>
            <a:r>
              <a:rPr kumimoji="1" lang="en-US" altLang="ja-JP" sz="2400" dirty="0"/>
              <a:t>                | while ( &lt;exp&gt; ) &lt;stmt&gt;</a:t>
            </a:r>
          </a:p>
          <a:p>
            <a:r>
              <a:rPr lang="en-US" altLang="ja-JP" sz="2400" dirty="0"/>
              <a:t>                | do &lt;stmt&gt; while (&lt;exp&gt;) ;</a:t>
            </a:r>
          </a:p>
          <a:p>
            <a:r>
              <a:rPr kumimoji="1" lang="en-US" altLang="ja-JP" sz="2400" dirty="0"/>
              <a:t>                | for (&lt;opt-exp</a:t>
            </a:r>
            <a:r>
              <a:rPr lang="en-US" altLang="ja-JP" sz="2400" dirty="0"/>
              <a:t>&gt;; &lt;opt-exp&gt;; &lt;opt-exp&gt;) &lt;stmt&gt;</a:t>
            </a:r>
          </a:p>
          <a:p>
            <a:r>
              <a:rPr kumimoji="1" lang="en-US" altLang="ja-JP" sz="2400" dirty="0"/>
              <a:t>                | switch ( &lt;exp</a:t>
            </a:r>
            <a:r>
              <a:rPr lang="en-US" altLang="ja-JP" sz="2400" dirty="0"/>
              <a:t>&gt; ) &lt;stmt&gt;</a:t>
            </a:r>
          </a:p>
          <a:p>
            <a:r>
              <a:rPr kumimoji="1" lang="en-US" altLang="ja-JP" sz="2400" dirty="0"/>
              <a:t>                | case &lt;const-exp&gt; : &lt;stmt&gt;</a:t>
            </a:r>
          </a:p>
          <a:p>
            <a:r>
              <a:rPr lang="en-US" altLang="ja-JP" sz="2400" dirty="0"/>
              <a:t>                | default : &lt;stmt&gt;</a:t>
            </a:r>
          </a:p>
          <a:p>
            <a:r>
              <a:rPr kumimoji="1" lang="en-US" altLang="ja-JP" sz="2400" dirty="0"/>
              <a:t>                | break;</a:t>
            </a:r>
            <a:r>
              <a:rPr lang="en-US" altLang="ja-JP" sz="2400" dirty="0"/>
              <a:t>    | continue;</a:t>
            </a:r>
            <a:r>
              <a:rPr kumimoji="1" lang="en-US" altLang="ja-JP" sz="2400" dirty="0"/>
              <a:t>   | return;   | return &lt;exp&gt;;</a:t>
            </a:r>
          </a:p>
          <a:p>
            <a:r>
              <a:rPr lang="en-US" altLang="ja-JP" sz="2400" dirty="0"/>
              <a:t>                | </a:t>
            </a:r>
            <a:r>
              <a:rPr lang="en-US" altLang="ja-JP" sz="2400" dirty="0" err="1"/>
              <a:t>goto</a:t>
            </a:r>
            <a:r>
              <a:rPr lang="en-US" altLang="ja-JP" sz="2400" dirty="0"/>
              <a:t> &lt;label&gt;;  |  &lt;label&gt; : &lt;stmt&gt;</a:t>
            </a:r>
          </a:p>
          <a:p>
            <a:r>
              <a:rPr kumimoji="1" lang="en-US" altLang="ja-JP" sz="2400" dirty="0"/>
              <a:t>&lt;stmt-list&gt; ::= </a:t>
            </a:r>
            <a:r>
              <a:rPr lang="en-US" altLang="ja-JP" sz="2400" dirty="0">
                <a:sym typeface="Symbol"/>
              </a:rPr>
              <a:t>&lt;stmt&gt; *</a:t>
            </a:r>
          </a:p>
          <a:p>
            <a:r>
              <a:rPr kumimoji="1" lang="en-US" altLang="ja-JP" sz="2400" dirty="0">
                <a:sym typeface="Symbol"/>
              </a:rPr>
              <a:t>&lt;opt-exp&gt; ::= </a:t>
            </a:r>
            <a:r>
              <a:rPr lang="en-US" altLang="ja-JP" sz="2400" dirty="0">
                <a:sym typeface="Symbol"/>
              </a:rPr>
              <a:t> | &lt;exp&gt;</a:t>
            </a:r>
            <a:endParaRPr kumimoji="1" lang="en-US" altLang="ja-JP" sz="2400" dirty="0">
              <a:sym typeface="Symbo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About C</a:t>
            </a:r>
            <a:endParaRPr kumimoji="1" lang="ja-JP" altLang="en-US" dirty="0"/>
          </a:p>
        </p:txBody>
      </p:sp>
      <p:sp>
        <p:nvSpPr>
          <p:cNvPr id="3" name="コンテンツ プレースホルダ 2"/>
          <p:cNvSpPr>
            <a:spLocks noGrp="1"/>
          </p:cNvSpPr>
          <p:nvPr>
            <p:ph idx="1"/>
          </p:nvPr>
        </p:nvSpPr>
        <p:spPr>
          <a:xfrm>
            <a:off x="428933" y="2271588"/>
            <a:ext cx="8334066" cy="4586412"/>
          </a:xfrm>
        </p:spPr>
        <p:txBody>
          <a:bodyPr>
            <a:noAutofit/>
          </a:bodyPr>
          <a:lstStyle/>
          <a:p>
            <a:r>
              <a:rPr kumimoji="1" lang="en-US" altLang="ja-JP" sz="2800" dirty="0"/>
              <a:t>Basic types do not include the </a:t>
            </a:r>
            <a:r>
              <a:rPr kumimoji="1" lang="en-US" altLang="ja-JP" sz="2800" dirty="0" err="1"/>
              <a:t>bool</a:t>
            </a:r>
            <a:r>
              <a:rPr kumimoji="1" lang="en-US" altLang="ja-JP" sz="2800" dirty="0"/>
              <a:t> type. In conditional expression 0 is used as false and the others are used as true. </a:t>
            </a:r>
          </a:p>
          <a:p>
            <a:r>
              <a:rPr lang="en-US" altLang="ja-JP" sz="2800" dirty="0"/>
              <a:t>= is the assignment operator,  == and != are comparison operator. </a:t>
            </a:r>
          </a:p>
          <a:p>
            <a:r>
              <a:rPr lang="en-US" altLang="ja-JP" sz="2800" dirty="0"/>
              <a:t>Conditional expressions in </a:t>
            </a:r>
            <a:r>
              <a:rPr lang="en-US" altLang="ja-JP" sz="2800" b="1" dirty="0"/>
              <a:t>while</a:t>
            </a:r>
            <a:r>
              <a:rPr lang="en-US" altLang="ja-JP" sz="2800" dirty="0"/>
              <a:t> statements must be surrounded by parentheses. </a:t>
            </a:r>
          </a:p>
          <a:p>
            <a:r>
              <a:rPr lang="en-US" altLang="ja-JP" sz="2800" dirty="0"/>
              <a:t>Braces { and } are used in stead of </a:t>
            </a:r>
            <a:r>
              <a:rPr lang="en-US" altLang="ja-JP" sz="2800" b="1" dirty="0"/>
              <a:t>begin</a:t>
            </a:r>
            <a:r>
              <a:rPr lang="en-US" altLang="ja-JP" sz="2800" dirty="0"/>
              <a:t> and </a:t>
            </a:r>
            <a:r>
              <a:rPr lang="en-US" altLang="ja-JP" sz="2800" b="1" dirty="0"/>
              <a:t>end</a:t>
            </a:r>
            <a:r>
              <a:rPr lang="en-US" altLang="ja-JP" sz="2800" dirty="0"/>
              <a:t>.</a:t>
            </a:r>
          </a:p>
          <a:p>
            <a:r>
              <a:rPr lang="en-US" altLang="ja-JP" sz="2800" dirty="0"/>
              <a:t>Logical </a:t>
            </a:r>
            <a:r>
              <a:rPr lang="en-US" altLang="ja-JP" sz="2800" b="1" dirty="0"/>
              <a:t>and</a:t>
            </a:r>
            <a:r>
              <a:rPr lang="en-US" altLang="ja-JP" sz="2800" dirty="0"/>
              <a:t> and </a:t>
            </a:r>
            <a:r>
              <a:rPr lang="en-US" altLang="ja-JP" sz="2800" b="1" dirty="0"/>
              <a:t>or</a:t>
            </a:r>
            <a:r>
              <a:rPr lang="en-US" altLang="ja-JP" sz="2800" dirty="0"/>
              <a:t> are &amp;&amp; and ||.</a:t>
            </a:r>
          </a:p>
        </p:txBody>
      </p:sp>
      <p:sp>
        <p:nvSpPr>
          <p:cNvPr id="4" name="テキスト ボックス 3"/>
          <p:cNvSpPr txBox="1"/>
          <p:nvPr/>
        </p:nvSpPr>
        <p:spPr>
          <a:xfrm>
            <a:off x="600501" y="1473955"/>
            <a:ext cx="7643167" cy="523220"/>
          </a:xfrm>
          <a:prstGeom prst="rect">
            <a:avLst/>
          </a:prstGeom>
          <a:noFill/>
        </p:spPr>
        <p:txBody>
          <a:bodyPr wrap="square" rtlCol="0">
            <a:spAutoFit/>
          </a:bodyPr>
          <a:lstStyle/>
          <a:p>
            <a:r>
              <a:rPr kumimoji="1" lang="en-US" altLang="ja-JP" sz="2800" dirty="0"/>
              <a:t>C is different from Pascal in the following points. </a:t>
            </a:r>
            <a:endParaRPr kumimoji="1" lang="ja-JP" alt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Short circuit evaluation</a:t>
            </a:r>
            <a:endParaRPr kumimoji="1" lang="ja-JP" altLang="en-US" dirty="0"/>
          </a:p>
        </p:txBody>
      </p:sp>
      <p:sp>
        <p:nvSpPr>
          <p:cNvPr id="4" name="テキスト ボックス 3"/>
          <p:cNvSpPr txBox="1"/>
          <p:nvPr/>
        </p:nvSpPr>
        <p:spPr>
          <a:xfrm>
            <a:off x="610791" y="1472280"/>
            <a:ext cx="8153381" cy="1815882"/>
          </a:xfrm>
          <a:prstGeom prst="rect">
            <a:avLst/>
          </a:prstGeom>
          <a:noFill/>
        </p:spPr>
        <p:txBody>
          <a:bodyPr wrap="square" rtlCol="0">
            <a:spAutoFit/>
          </a:bodyPr>
          <a:lstStyle/>
          <a:p>
            <a:r>
              <a:rPr lang="en-US" altLang="ja-JP" sz="2800" dirty="0"/>
              <a:t>M</a:t>
            </a:r>
            <a:r>
              <a:rPr kumimoji="1" lang="en-US" altLang="ja-JP" sz="2800" dirty="0"/>
              <a:t>ost languages like C</a:t>
            </a:r>
            <a:r>
              <a:rPr lang="en-US" altLang="ja-JP" sz="2800" dirty="0"/>
              <a:t>, Modula2 and Pascal use </a:t>
            </a:r>
            <a:r>
              <a:rPr lang="en-US" altLang="ja-JP" sz="2800" i="1" dirty="0"/>
              <a:t>short-circuit evaluation</a:t>
            </a:r>
            <a:r>
              <a:rPr lang="en-US" altLang="ja-JP" sz="2800" dirty="0"/>
              <a:t> for the </a:t>
            </a:r>
            <a:r>
              <a:rPr lang="en-US" altLang="ja-JP" sz="2800" dirty="0" err="1"/>
              <a:t>boolean</a:t>
            </a:r>
            <a:r>
              <a:rPr lang="en-US" altLang="ja-JP" sz="2800" dirty="0"/>
              <a:t> </a:t>
            </a:r>
            <a:r>
              <a:rPr lang="en-US" altLang="ja-JP" sz="2800" b="1" dirty="0"/>
              <a:t>and</a:t>
            </a:r>
            <a:r>
              <a:rPr lang="en-US" altLang="ja-JP" sz="2800" dirty="0"/>
              <a:t> and </a:t>
            </a:r>
            <a:r>
              <a:rPr lang="en-US" altLang="ja-JP" sz="2800" b="1" dirty="0"/>
              <a:t>or </a:t>
            </a:r>
            <a:r>
              <a:rPr lang="en-US" altLang="ja-JP" sz="2800" dirty="0"/>
              <a:t>expressions. (In </a:t>
            </a:r>
            <a:r>
              <a:rPr lang="en-US" altLang="ja-JP" sz="2800" dirty="0" err="1"/>
              <a:t>boolean</a:t>
            </a:r>
            <a:r>
              <a:rPr lang="en-US" altLang="ja-JP" sz="2800" dirty="0"/>
              <a:t> expressions, the second operand is evaluated only when it is necessary. )</a:t>
            </a:r>
          </a:p>
        </p:txBody>
      </p:sp>
      <p:sp>
        <p:nvSpPr>
          <p:cNvPr id="5" name="テキスト ボックス 4"/>
          <p:cNvSpPr txBox="1"/>
          <p:nvPr/>
        </p:nvSpPr>
        <p:spPr>
          <a:xfrm>
            <a:off x="802278" y="3268323"/>
            <a:ext cx="7915701" cy="3108544"/>
          </a:xfrm>
          <a:prstGeom prst="rect">
            <a:avLst/>
          </a:prstGeom>
          <a:noFill/>
        </p:spPr>
        <p:txBody>
          <a:bodyPr wrap="square" rtlCol="0">
            <a:spAutoFit/>
          </a:bodyPr>
          <a:lstStyle/>
          <a:p>
            <a:r>
              <a:rPr lang="en-US" altLang="ja-JP" sz="2800" dirty="0"/>
              <a:t>(ex. ) </a:t>
            </a:r>
          </a:p>
          <a:p>
            <a:r>
              <a:rPr lang="en-US" altLang="ja-JP" sz="2800" dirty="0"/>
              <a:t>x = 1;</a:t>
            </a:r>
          </a:p>
          <a:p>
            <a:r>
              <a:rPr lang="en-US" altLang="ja-JP" sz="2800" dirty="0"/>
              <a:t> if (x == 1 || y == 2)</a:t>
            </a:r>
          </a:p>
          <a:p>
            <a:r>
              <a:rPr lang="en-US" altLang="ja-JP" sz="2800" dirty="0"/>
              <a:t>     …</a:t>
            </a:r>
          </a:p>
          <a:p>
            <a:r>
              <a:rPr lang="en-US" altLang="ja-JP" sz="2800" dirty="0"/>
              <a:t>In the above code fragment in C, x==1 is evaluated to 1 (true) so the conditional expression is evaluated to 1 (true) without evaluating the expression y==2.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53661"/>
          </a:xfrm>
        </p:spPr>
        <p:txBody>
          <a:bodyPr>
            <a:normAutofit fontScale="90000"/>
          </a:bodyPr>
          <a:lstStyle/>
          <a:p>
            <a:r>
              <a:rPr kumimoji="1" lang="en-US" altLang="ja-JP" dirty="0"/>
              <a:t>Control flow in short-circuit evaluation</a:t>
            </a:r>
            <a:endParaRPr kumimoji="1" lang="ja-JP" altLang="en-US" dirty="0"/>
          </a:p>
        </p:txBody>
      </p:sp>
      <p:sp>
        <p:nvSpPr>
          <p:cNvPr id="4" name="テキスト ボックス 3"/>
          <p:cNvSpPr txBox="1"/>
          <p:nvPr/>
        </p:nvSpPr>
        <p:spPr>
          <a:xfrm>
            <a:off x="955344" y="1965279"/>
            <a:ext cx="2647154" cy="1384995"/>
          </a:xfrm>
          <a:prstGeom prst="rect">
            <a:avLst/>
          </a:prstGeom>
          <a:noFill/>
        </p:spPr>
        <p:txBody>
          <a:bodyPr wrap="none" rtlCol="0">
            <a:spAutoFit/>
          </a:bodyPr>
          <a:lstStyle/>
          <a:p>
            <a:r>
              <a:rPr kumimoji="1" lang="en-US" altLang="ja-JP" sz="2800" dirty="0"/>
              <a:t>(ex. )</a:t>
            </a:r>
          </a:p>
          <a:p>
            <a:r>
              <a:rPr kumimoji="1" lang="en-US" altLang="ja-JP" sz="2800" dirty="0"/>
              <a:t> if (x==1 || y==2) </a:t>
            </a:r>
          </a:p>
          <a:p>
            <a:r>
              <a:rPr lang="en-US" altLang="ja-JP" sz="2800" dirty="0"/>
              <a:t>     x = x + 1;</a:t>
            </a:r>
          </a:p>
        </p:txBody>
      </p:sp>
      <p:cxnSp>
        <p:nvCxnSpPr>
          <p:cNvPr id="5" name="直線矢印コネクタ 4"/>
          <p:cNvCxnSpPr/>
          <p:nvPr/>
        </p:nvCxnSpPr>
        <p:spPr>
          <a:xfrm rot="5400000">
            <a:off x="5923247" y="2122981"/>
            <a:ext cx="758085" cy="5954"/>
          </a:xfrm>
          <a:prstGeom prst="straightConnector1">
            <a:avLst/>
          </a:prstGeom>
          <a:ln>
            <a:solidFill>
              <a:schemeClr val="tx1"/>
            </a:solidFill>
            <a:headEnd type="oval"/>
            <a:tailEnd type="arrow"/>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6357099" y="1551416"/>
            <a:ext cx="966931" cy="523220"/>
          </a:xfrm>
          <a:prstGeom prst="rect">
            <a:avLst/>
          </a:prstGeom>
          <a:noFill/>
          <a:ln>
            <a:noFill/>
          </a:ln>
        </p:spPr>
        <p:txBody>
          <a:bodyPr wrap="none" rtlCol="0">
            <a:spAutoFit/>
          </a:bodyPr>
          <a:lstStyle/>
          <a:p>
            <a:r>
              <a:rPr lang="en-US" altLang="ja-JP" sz="2800" dirty="0"/>
              <a:t>Entry</a:t>
            </a:r>
          </a:p>
        </p:txBody>
      </p:sp>
      <p:sp>
        <p:nvSpPr>
          <p:cNvPr id="7" name="ひし形 6"/>
          <p:cNvSpPr/>
          <p:nvPr/>
        </p:nvSpPr>
        <p:spPr>
          <a:xfrm>
            <a:off x="5407506" y="2518650"/>
            <a:ext cx="1798512"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a:solidFill>
                  <a:schemeClr val="tx1"/>
                </a:solidFill>
              </a:rPr>
              <a:t>x==1</a:t>
            </a:r>
            <a:endParaRPr kumimoji="1" lang="ja-JP" altLang="en-US" sz="2800" dirty="0">
              <a:solidFill>
                <a:schemeClr val="tx1"/>
              </a:solidFill>
            </a:endParaRPr>
          </a:p>
        </p:txBody>
      </p:sp>
      <p:cxnSp>
        <p:nvCxnSpPr>
          <p:cNvPr id="8" name="図形 7"/>
          <p:cNvCxnSpPr>
            <a:stCxn id="7" idx="1"/>
          </p:cNvCxnSpPr>
          <p:nvPr/>
        </p:nvCxnSpPr>
        <p:spPr>
          <a:xfrm rot="10800000" flipV="1">
            <a:off x="4978890" y="2875840"/>
            <a:ext cx="428617" cy="642942"/>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rot="16200000" flipH="1">
            <a:off x="6987650" y="3725838"/>
            <a:ext cx="1692323" cy="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6460231" y="6018539"/>
            <a:ext cx="718190" cy="523220"/>
          </a:xfrm>
          <a:prstGeom prst="rect">
            <a:avLst/>
          </a:prstGeom>
          <a:noFill/>
          <a:ln>
            <a:noFill/>
          </a:ln>
        </p:spPr>
        <p:txBody>
          <a:bodyPr wrap="none" rtlCol="0">
            <a:spAutoFit/>
          </a:bodyPr>
          <a:lstStyle/>
          <a:p>
            <a:r>
              <a:rPr lang="en-US" altLang="ja-JP" sz="2800" dirty="0"/>
              <a:t>Exit</a:t>
            </a:r>
          </a:p>
        </p:txBody>
      </p:sp>
      <p:sp>
        <p:nvSpPr>
          <p:cNvPr id="11" name="テキスト ボックス 10"/>
          <p:cNvSpPr txBox="1"/>
          <p:nvPr/>
        </p:nvSpPr>
        <p:spPr>
          <a:xfrm>
            <a:off x="5137143" y="2409469"/>
            <a:ext cx="349650" cy="523220"/>
          </a:xfrm>
          <a:prstGeom prst="rect">
            <a:avLst/>
          </a:prstGeom>
          <a:noFill/>
        </p:spPr>
        <p:txBody>
          <a:bodyPr wrap="none" rtlCol="0">
            <a:spAutoFit/>
          </a:bodyPr>
          <a:lstStyle/>
          <a:p>
            <a:r>
              <a:rPr kumimoji="1" lang="en-US" altLang="ja-JP" sz="2800" dirty="0"/>
              <a:t>F</a:t>
            </a:r>
            <a:endParaRPr kumimoji="1" lang="ja-JP" altLang="en-US" sz="2800" dirty="0"/>
          </a:p>
        </p:txBody>
      </p:sp>
      <p:sp>
        <p:nvSpPr>
          <p:cNvPr id="12" name="テキスト ボックス 11"/>
          <p:cNvSpPr txBox="1"/>
          <p:nvPr/>
        </p:nvSpPr>
        <p:spPr>
          <a:xfrm>
            <a:off x="7116921" y="2397201"/>
            <a:ext cx="359644" cy="523220"/>
          </a:xfrm>
          <a:prstGeom prst="rect">
            <a:avLst/>
          </a:prstGeom>
          <a:noFill/>
        </p:spPr>
        <p:txBody>
          <a:bodyPr wrap="none" rtlCol="0">
            <a:spAutoFit/>
          </a:bodyPr>
          <a:lstStyle/>
          <a:p>
            <a:r>
              <a:rPr kumimoji="1" lang="en-US" altLang="ja-JP" sz="2800" dirty="0"/>
              <a:t>T</a:t>
            </a:r>
            <a:endParaRPr kumimoji="1" lang="ja-JP" altLang="en-US" sz="2800" dirty="0"/>
          </a:p>
        </p:txBody>
      </p:sp>
      <p:sp>
        <p:nvSpPr>
          <p:cNvPr id="13" name="テキスト ボックス 12"/>
          <p:cNvSpPr txBox="1"/>
          <p:nvPr/>
        </p:nvSpPr>
        <p:spPr>
          <a:xfrm>
            <a:off x="7141417" y="4608900"/>
            <a:ext cx="1364476" cy="523220"/>
          </a:xfrm>
          <a:prstGeom prst="rect">
            <a:avLst/>
          </a:prstGeom>
          <a:noFill/>
        </p:spPr>
        <p:txBody>
          <a:bodyPr wrap="none" rtlCol="0">
            <a:spAutoFit/>
          </a:bodyPr>
          <a:lstStyle/>
          <a:p>
            <a:r>
              <a:rPr lang="en-US" altLang="ja-JP" sz="2800" dirty="0"/>
              <a:t>  x = x+1</a:t>
            </a:r>
          </a:p>
        </p:txBody>
      </p:sp>
      <p:sp>
        <p:nvSpPr>
          <p:cNvPr id="14" name="ひし形 13"/>
          <p:cNvSpPr/>
          <p:nvPr/>
        </p:nvSpPr>
        <p:spPr>
          <a:xfrm>
            <a:off x="4107979" y="3530860"/>
            <a:ext cx="1775224" cy="71438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a:solidFill>
                  <a:schemeClr val="tx1"/>
                </a:solidFill>
              </a:rPr>
              <a:t>y</a:t>
            </a:r>
            <a:r>
              <a:rPr kumimoji="1" lang="en-US" altLang="ja-JP" sz="2800" dirty="0">
                <a:solidFill>
                  <a:schemeClr val="tx1"/>
                </a:solidFill>
              </a:rPr>
              <a:t>==2</a:t>
            </a:r>
            <a:endParaRPr kumimoji="1" lang="ja-JP" altLang="en-US" sz="2800" dirty="0">
              <a:solidFill>
                <a:schemeClr val="tx1"/>
              </a:solidFill>
            </a:endParaRPr>
          </a:p>
        </p:txBody>
      </p:sp>
      <p:cxnSp>
        <p:nvCxnSpPr>
          <p:cNvPr id="15" name="直線コネクタ 14"/>
          <p:cNvCxnSpPr>
            <a:stCxn id="14" idx="3"/>
          </p:cNvCxnSpPr>
          <p:nvPr/>
        </p:nvCxnSpPr>
        <p:spPr>
          <a:xfrm>
            <a:off x="5883203" y="3888050"/>
            <a:ext cx="1950612" cy="1562"/>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5783617" y="3409408"/>
            <a:ext cx="359644" cy="523220"/>
          </a:xfrm>
          <a:prstGeom prst="rect">
            <a:avLst/>
          </a:prstGeom>
          <a:noFill/>
        </p:spPr>
        <p:txBody>
          <a:bodyPr wrap="none" rtlCol="0">
            <a:spAutoFit/>
          </a:bodyPr>
          <a:lstStyle/>
          <a:p>
            <a:r>
              <a:rPr kumimoji="1" lang="en-US" altLang="ja-JP" sz="2800" dirty="0"/>
              <a:t>T</a:t>
            </a:r>
            <a:endParaRPr kumimoji="1" lang="ja-JP" altLang="en-US" sz="2800" dirty="0"/>
          </a:p>
        </p:txBody>
      </p:sp>
      <p:cxnSp>
        <p:nvCxnSpPr>
          <p:cNvPr id="17" name="直線コネクタ 16"/>
          <p:cNvCxnSpPr/>
          <p:nvPr/>
        </p:nvCxnSpPr>
        <p:spPr>
          <a:xfrm rot="10800000">
            <a:off x="7206018" y="2879677"/>
            <a:ext cx="6141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14" idx="2"/>
          </p:cNvCxnSpPr>
          <p:nvPr/>
        </p:nvCxnSpPr>
        <p:spPr>
          <a:xfrm rot="5400000">
            <a:off x="4272398" y="4967923"/>
            <a:ext cx="1445876" cy="51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16200000" flipH="1">
            <a:off x="7541214" y="5384867"/>
            <a:ext cx="586067" cy="3683"/>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008728" y="5677469"/>
            <a:ext cx="2838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5016745" y="4158654"/>
            <a:ext cx="349650" cy="523220"/>
          </a:xfrm>
          <a:prstGeom prst="rect">
            <a:avLst/>
          </a:prstGeom>
          <a:noFill/>
        </p:spPr>
        <p:txBody>
          <a:bodyPr wrap="none" rtlCol="0">
            <a:spAutoFit/>
          </a:bodyPr>
          <a:lstStyle/>
          <a:p>
            <a:r>
              <a:rPr kumimoji="1" lang="en-US" altLang="ja-JP" sz="2800" dirty="0"/>
              <a:t>F</a:t>
            </a:r>
            <a:endParaRPr kumimoji="1" lang="ja-JP" altLang="en-US" sz="2800" dirty="0"/>
          </a:p>
        </p:txBody>
      </p:sp>
      <p:cxnSp>
        <p:nvCxnSpPr>
          <p:cNvPr id="54" name="直線コネクタ 53"/>
          <p:cNvCxnSpPr/>
          <p:nvPr/>
        </p:nvCxnSpPr>
        <p:spPr>
          <a:xfrm rot="16200000" flipH="1">
            <a:off x="6110473" y="5973995"/>
            <a:ext cx="586067" cy="3683"/>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テキスト ボックス 60"/>
          <p:cNvSpPr txBox="1"/>
          <p:nvPr/>
        </p:nvSpPr>
        <p:spPr>
          <a:xfrm>
            <a:off x="267022" y="3605673"/>
            <a:ext cx="3575712" cy="2677656"/>
          </a:xfrm>
          <a:prstGeom prst="rect">
            <a:avLst/>
          </a:prstGeom>
          <a:noFill/>
        </p:spPr>
        <p:txBody>
          <a:bodyPr wrap="square" rtlCol="0">
            <a:spAutoFit/>
          </a:bodyPr>
          <a:lstStyle/>
          <a:p>
            <a:r>
              <a:rPr kumimoji="1" lang="en-US" altLang="ja-JP" sz="2800" dirty="0"/>
              <a:t>In short-circuit evaluation the control flow becomes a little complex but run-time efficiency is a little improved. </a:t>
            </a:r>
            <a:endParaRPr kumimoji="1" lang="ja-JP" alt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9" y="99974"/>
            <a:ext cx="8393610" cy="748944"/>
          </a:xfrm>
        </p:spPr>
        <p:txBody>
          <a:bodyPr>
            <a:normAutofit fontScale="90000"/>
          </a:bodyPr>
          <a:lstStyle/>
          <a:p>
            <a:r>
              <a:rPr lang="en-US" altLang="ja-JP" dirty="0"/>
              <a:t>Tree-width (out of scope of the lecture)</a:t>
            </a:r>
            <a:endParaRPr kumimoji="1" lang="ja-JP" altLang="en-US" dirty="0"/>
          </a:p>
        </p:txBody>
      </p:sp>
      <p:sp>
        <p:nvSpPr>
          <p:cNvPr id="4" name="テキスト ボックス 3"/>
          <p:cNvSpPr txBox="1"/>
          <p:nvPr/>
        </p:nvSpPr>
        <p:spPr>
          <a:xfrm>
            <a:off x="142546" y="777915"/>
            <a:ext cx="9001454" cy="4832093"/>
          </a:xfrm>
          <a:prstGeom prst="rect">
            <a:avLst/>
          </a:prstGeom>
          <a:noFill/>
        </p:spPr>
        <p:txBody>
          <a:bodyPr wrap="square" rtlCol="0">
            <a:spAutoFit/>
          </a:bodyPr>
          <a:lstStyle/>
          <a:p>
            <a:r>
              <a:rPr kumimoji="1" lang="en-US" altLang="ja-JP" sz="2800" dirty="0"/>
              <a:t>Control flow graphs for programs without </a:t>
            </a:r>
            <a:r>
              <a:rPr kumimoji="1" lang="en-US" altLang="ja-JP" sz="2800" dirty="0" err="1"/>
              <a:t>goto</a:t>
            </a:r>
            <a:r>
              <a:rPr kumimoji="1" lang="en-US" altLang="ja-JP" sz="2800" dirty="0"/>
              <a:t> statements have complexity with respect to some criteria called </a:t>
            </a:r>
            <a:r>
              <a:rPr kumimoji="1" lang="en-US" altLang="ja-JP" sz="2800" i="1" dirty="0"/>
              <a:t>tree-width </a:t>
            </a:r>
            <a:r>
              <a:rPr kumimoji="1" lang="en-US" altLang="ja-JP" sz="2800" dirty="0"/>
              <a:t>no more than some constants. </a:t>
            </a:r>
          </a:p>
          <a:p>
            <a:pPr lvl="1">
              <a:buFont typeface="Arial" pitchFamily="34" charset="0"/>
              <a:buChar char="•"/>
            </a:pPr>
            <a:r>
              <a:rPr lang="en-US" altLang="ja-JP" sz="2800" dirty="0"/>
              <a:t>  </a:t>
            </a:r>
            <a:r>
              <a:rPr lang="en-US" altLang="ja-JP" sz="2800" dirty="0" err="1"/>
              <a:t>Algol</a:t>
            </a:r>
            <a:r>
              <a:rPr lang="en-US" altLang="ja-JP" sz="2800" dirty="0"/>
              <a:t> without </a:t>
            </a:r>
            <a:r>
              <a:rPr lang="en-US" altLang="ja-JP" sz="2800" dirty="0" err="1"/>
              <a:t>goto</a:t>
            </a:r>
            <a:r>
              <a:rPr lang="en-US" altLang="ja-JP" sz="2800" dirty="0"/>
              <a:t>, </a:t>
            </a:r>
            <a:r>
              <a:rPr lang="en-US" altLang="ja-JP" sz="2800" dirty="0" err="1"/>
              <a:t>Pasal</a:t>
            </a:r>
            <a:r>
              <a:rPr lang="en-US" altLang="ja-JP" sz="2800" dirty="0"/>
              <a:t> without </a:t>
            </a:r>
            <a:r>
              <a:rPr lang="en-US" altLang="ja-JP" sz="2800" dirty="0" err="1"/>
              <a:t>goto</a:t>
            </a:r>
            <a:r>
              <a:rPr lang="en-US" altLang="ja-JP" sz="2800" dirty="0"/>
              <a:t>: ≤ 3  </a:t>
            </a:r>
          </a:p>
          <a:p>
            <a:pPr lvl="1">
              <a:buFont typeface="Arial" pitchFamily="34" charset="0"/>
              <a:buChar char="•"/>
            </a:pPr>
            <a:r>
              <a:rPr lang="en-US" altLang="ja-JP" sz="2800" dirty="0"/>
              <a:t>  Modula-2: ≤ 5 (Modula-2 does not have </a:t>
            </a:r>
            <a:r>
              <a:rPr lang="en-US" altLang="ja-JP" sz="2800" dirty="0" err="1"/>
              <a:t>goto</a:t>
            </a:r>
            <a:r>
              <a:rPr lang="en-US" altLang="ja-JP" sz="2800" dirty="0"/>
              <a:t>)</a:t>
            </a:r>
          </a:p>
          <a:p>
            <a:pPr lvl="1">
              <a:buFont typeface="Arial" pitchFamily="34" charset="0"/>
              <a:buChar char="•"/>
            </a:pPr>
            <a:r>
              <a:rPr lang="en-US" altLang="ja-JP" sz="2800" dirty="0"/>
              <a:t>  C without </a:t>
            </a:r>
            <a:r>
              <a:rPr lang="en-US" altLang="ja-JP" sz="2800" dirty="0" err="1"/>
              <a:t>goto</a:t>
            </a:r>
            <a:r>
              <a:rPr lang="en-US" altLang="ja-JP" sz="2800" dirty="0"/>
              <a:t>: ≤ 6</a:t>
            </a:r>
          </a:p>
          <a:p>
            <a:r>
              <a:rPr lang="en-US" altLang="ja-JP" sz="2800" dirty="0"/>
              <a:t>The </a:t>
            </a:r>
            <a:r>
              <a:rPr lang="en-US" altLang="ja-JP" sz="2800" dirty="0" err="1"/>
              <a:t>constans</a:t>
            </a:r>
            <a:r>
              <a:rPr lang="en-US" altLang="ja-JP" sz="2800" dirty="0"/>
              <a:t> decrease by 1 without short-circuit </a:t>
            </a:r>
            <a:r>
              <a:rPr lang="en-US" altLang="ja-JP" sz="2800" dirty="0" err="1"/>
              <a:t>evalutaion</a:t>
            </a:r>
            <a:r>
              <a:rPr lang="en-US" altLang="ja-JP" sz="2800" dirty="0"/>
              <a:t>. </a:t>
            </a:r>
          </a:p>
          <a:p>
            <a:r>
              <a:rPr lang="en-US" altLang="ja-JP" sz="2800" dirty="0"/>
              <a:t>Different from </a:t>
            </a:r>
            <a:r>
              <a:rPr lang="en-US" altLang="ja-JP" sz="2800" dirty="0" err="1"/>
              <a:t>Algol</a:t>
            </a:r>
            <a:r>
              <a:rPr lang="en-US" altLang="ja-JP" sz="2800" dirty="0"/>
              <a:t> and Pascal, Modula-2 allows multiple exits (break) in a loop construct and multiple exits (return) in a function declaration. Additionally C has continue statements.</a:t>
            </a:r>
          </a:p>
        </p:txBody>
      </p:sp>
      <p:sp>
        <p:nvSpPr>
          <p:cNvPr id="5" name="テキスト ボックス 4"/>
          <p:cNvSpPr txBox="1"/>
          <p:nvPr/>
        </p:nvSpPr>
        <p:spPr>
          <a:xfrm>
            <a:off x="521366" y="5541933"/>
            <a:ext cx="8079474" cy="1200329"/>
          </a:xfrm>
          <a:prstGeom prst="rect">
            <a:avLst/>
          </a:prstGeom>
          <a:noFill/>
        </p:spPr>
        <p:txBody>
          <a:bodyPr wrap="square" rtlCol="0">
            <a:spAutoFit/>
          </a:bodyPr>
          <a:lstStyle/>
          <a:p>
            <a:r>
              <a:rPr kumimoji="1" lang="en-US" altLang="ja-JP" sz="2400" dirty="0"/>
              <a:t>(Reference) </a:t>
            </a:r>
            <a:r>
              <a:rPr kumimoji="1" lang="en-US" altLang="ja-JP" sz="2400" dirty="0" err="1"/>
              <a:t>Mikkel</a:t>
            </a:r>
            <a:r>
              <a:rPr kumimoji="1" lang="en-US" altLang="ja-JP" sz="2400" dirty="0"/>
              <a:t> </a:t>
            </a:r>
            <a:r>
              <a:rPr kumimoji="1" lang="en-US" altLang="ja-JP" sz="2400" dirty="0" err="1"/>
              <a:t>Thorup</a:t>
            </a:r>
            <a:r>
              <a:rPr kumimoji="1" lang="en-US" altLang="ja-JP" sz="2400" dirty="0"/>
              <a:t>, “All structured programs have small tree-width and good register allocation”,</a:t>
            </a:r>
            <a:r>
              <a:rPr kumimoji="1" lang="en-US" altLang="ja-JP" sz="2400" i="1" dirty="0"/>
              <a:t> Information and Computation</a:t>
            </a:r>
            <a:r>
              <a:rPr kumimoji="1" lang="en-US" altLang="ja-JP" sz="2400" dirty="0"/>
              <a:t>, </a:t>
            </a:r>
            <a:r>
              <a:rPr lang="en-US" altLang="ja-JP" sz="2400" dirty="0"/>
              <a:t>Vol. 142, pp. 159–181, 1998.</a:t>
            </a:r>
            <a:endParaRPr kumimoji="1" lang="ja-JP" alt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43107"/>
          </a:xfrm>
        </p:spPr>
        <p:txBody>
          <a:bodyPr/>
          <a:lstStyle/>
          <a:p>
            <a:r>
              <a:rPr kumimoji="1" lang="en-US" altLang="ja-JP" dirty="0"/>
              <a:t>Exercise</a:t>
            </a:r>
            <a:endParaRPr kumimoji="1" lang="ja-JP" altLang="en-US" dirty="0"/>
          </a:p>
        </p:txBody>
      </p:sp>
      <p:sp>
        <p:nvSpPr>
          <p:cNvPr id="3" name="テキスト ボックス 2"/>
          <p:cNvSpPr txBox="1"/>
          <p:nvPr/>
        </p:nvSpPr>
        <p:spPr>
          <a:xfrm>
            <a:off x="655093" y="1253021"/>
            <a:ext cx="7855861" cy="954107"/>
          </a:xfrm>
          <a:prstGeom prst="rect">
            <a:avLst/>
          </a:prstGeom>
          <a:noFill/>
        </p:spPr>
        <p:txBody>
          <a:bodyPr wrap="square" rtlCol="0">
            <a:spAutoFit/>
          </a:bodyPr>
          <a:lstStyle/>
          <a:p>
            <a:r>
              <a:rPr lang="en-US" altLang="ja-JP" sz="2800" dirty="0"/>
              <a:t>(1) Illustrate the control flow graph of the following program fragment in C. </a:t>
            </a:r>
            <a:endParaRPr kumimoji="1" lang="en-US" altLang="ja-JP" sz="2800" dirty="0"/>
          </a:p>
        </p:txBody>
      </p:sp>
      <p:sp>
        <p:nvSpPr>
          <p:cNvPr id="4" name="テキスト ボックス 3"/>
          <p:cNvSpPr txBox="1"/>
          <p:nvPr/>
        </p:nvSpPr>
        <p:spPr>
          <a:xfrm>
            <a:off x="1333701" y="2171202"/>
            <a:ext cx="2733441" cy="1384995"/>
          </a:xfrm>
          <a:prstGeom prst="rect">
            <a:avLst/>
          </a:prstGeom>
          <a:noFill/>
        </p:spPr>
        <p:txBody>
          <a:bodyPr wrap="none" rtlCol="0">
            <a:spAutoFit/>
          </a:bodyPr>
          <a:lstStyle/>
          <a:p>
            <a:r>
              <a:rPr kumimoji="1" lang="en-US" altLang="ja-JP" sz="2800" dirty="0"/>
              <a:t> if (y==1 || y==2) </a:t>
            </a:r>
          </a:p>
          <a:p>
            <a:r>
              <a:rPr lang="en-US" altLang="ja-JP" sz="2800" dirty="0"/>
              <a:t>     if (x &gt; 0)</a:t>
            </a:r>
          </a:p>
          <a:p>
            <a:r>
              <a:rPr kumimoji="1" lang="en-US" altLang="ja-JP" sz="2800" dirty="0"/>
              <a:t>         x = x - 1;</a:t>
            </a:r>
          </a:p>
        </p:txBody>
      </p:sp>
      <p:sp>
        <p:nvSpPr>
          <p:cNvPr id="5" name="テキスト ボックス 4"/>
          <p:cNvSpPr txBox="1"/>
          <p:nvPr/>
        </p:nvSpPr>
        <p:spPr>
          <a:xfrm>
            <a:off x="561834" y="3578185"/>
            <a:ext cx="7991324" cy="954107"/>
          </a:xfrm>
          <a:prstGeom prst="rect">
            <a:avLst/>
          </a:prstGeom>
          <a:noFill/>
        </p:spPr>
        <p:txBody>
          <a:bodyPr wrap="square" rtlCol="0">
            <a:spAutoFit/>
          </a:bodyPr>
          <a:lstStyle/>
          <a:p>
            <a:r>
              <a:rPr lang="en-US" altLang="ja-JP" sz="2800" dirty="0"/>
              <a:t>(2) Illustrate the control flow graph of the following program fragment in C. </a:t>
            </a:r>
          </a:p>
        </p:txBody>
      </p:sp>
      <p:sp>
        <p:nvSpPr>
          <p:cNvPr id="6" name="テキスト ボックス 5"/>
          <p:cNvSpPr txBox="1"/>
          <p:nvPr/>
        </p:nvSpPr>
        <p:spPr>
          <a:xfrm>
            <a:off x="1418454" y="4519573"/>
            <a:ext cx="3842193" cy="2246769"/>
          </a:xfrm>
          <a:prstGeom prst="rect">
            <a:avLst/>
          </a:prstGeom>
          <a:noFill/>
        </p:spPr>
        <p:txBody>
          <a:bodyPr wrap="none" rtlCol="0">
            <a:spAutoFit/>
          </a:bodyPr>
          <a:lstStyle/>
          <a:p>
            <a:r>
              <a:rPr kumimoji="1" lang="en-US" altLang="ja-JP" sz="2800" dirty="0"/>
              <a:t> while (x &gt; 0) {</a:t>
            </a:r>
          </a:p>
          <a:p>
            <a:r>
              <a:rPr lang="en-US" altLang="ja-JP" sz="2800" dirty="0"/>
              <a:t>    </a:t>
            </a:r>
            <a:r>
              <a:rPr kumimoji="1" lang="en-US" altLang="ja-JP" sz="2800" dirty="0"/>
              <a:t> if (x</a:t>
            </a:r>
            <a:r>
              <a:rPr lang="en-US" altLang="ja-JP" sz="2800" dirty="0"/>
              <a:t>%2==0</a:t>
            </a:r>
            <a:r>
              <a:rPr kumimoji="1" lang="en-US" altLang="ja-JP" sz="2800" dirty="0"/>
              <a:t> || x%3==</a:t>
            </a:r>
            <a:r>
              <a:rPr lang="en-US" altLang="ja-JP" sz="2800" dirty="0"/>
              <a:t>0</a:t>
            </a:r>
            <a:r>
              <a:rPr kumimoji="1" lang="en-US" altLang="ja-JP" sz="2800" dirty="0"/>
              <a:t>)</a:t>
            </a:r>
          </a:p>
          <a:p>
            <a:r>
              <a:rPr lang="en-US" altLang="ja-JP" sz="2800" dirty="0"/>
              <a:t>     </a:t>
            </a:r>
            <a:r>
              <a:rPr kumimoji="1" lang="en-US" altLang="ja-JP" sz="2800" dirty="0"/>
              <a:t>    s = s </a:t>
            </a:r>
            <a:r>
              <a:rPr lang="en-US" altLang="ja-JP" sz="2800" dirty="0"/>
              <a:t>+ x</a:t>
            </a:r>
            <a:r>
              <a:rPr kumimoji="1" lang="en-US" altLang="ja-JP" sz="2800" dirty="0"/>
              <a:t>;</a:t>
            </a:r>
          </a:p>
          <a:p>
            <a:r>
              <a:rPr lang="en-US" altLang="ja-JP" sz="2800" dirty="0"/>
              <a:t>     x = x – 1;</a:t>
            </a:r>
          </a:p>
          <a:p>
            <a:r>
              <a:rPr lang="en-US" altLang="ja-JP" sz="2800" dirty="0"/>
              <a:t> }</a:t>
            </a:r>
          </a:p>
        </p:txBody>
      </p:sp>
    </p:spTree>
    <p:extLst>
      <p:ext uri="{BB962C8B-B14F-4D97-AF65-F5344CB8AC3E}">
        <p14:creationId xmlns:p14="http://schemas.microsoft.com/office/powerpoint/2010/main" val="40689844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1388</TotalTime>
  <Words>2526</Words>
  <Application>Microsoft Macintosh PowerPoint</Application>
  <PresentationFormat>画面に合わせる (4:3)</PresentationFormat>
  <Paragraphs>215</Paragraphs>
  <Slides>24</Slides>
  <Notes>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24</vt:i4>
      </vt:variant>
    </vt:vector>
  </HeadingPairs>
  <TitlesOfParts>
    <vt:vector size="28" baseType="lpstr">
      <vt:lpstr>Arial</vt:lpstr>
      <vt:lpstr>Calibri</vt:lpstr>
      <vt:lpstr>Symbol</vt:lpstr>
      <vt:lpstr>Office テーマ</vt:lpstr>
      <vt:lpstr>Foundations for  Programming Languages 3:   Compilation of statements Statements in C Assertion Hoare logic</vt:lpstr>
      <vt:lpstr>Translation of statements</vt:lpstr>
      <vt:lpstr>Translation of selection statements</vt:lpstr>
      <vt:lpstr>Syntax of statements in C</vt:lpstr>
      <vt:lpstr>About C</vt:lpstr>
      <vt:lpstr>Short circuit evaluation</vt:lpstr>
      <vt:lpstr>Control flow in short-circuit evaluation</vt:lpstr>
      <vt:lpstr>Tree-width (out of scope of the lecture)</vt:lpstr>
      <vt:lpstr>Exercise</vt:lpstr>
      <vt:lpstr>Invariants</vt:lpstr>
      <vt:lpstr>Assertions</vt:lpstr>
      <vt:lpstr>Examples of assertions</vt:lpstr>
      <vt:lpstr>Examples of assertions (cont.)</vt:lpstr>
      <vt:lpstr>Precondition and postcondition</vt:lpstr>
      <vt:lpstr>Hoare triple</vt:lpstr>
      <vt:lpstr>Examples of Hoare triple</vt:lpstr>
      <vt:lpstr>Partial correctness</vt:lpstr>
      <vt:lpstr>Hoare logic</vt:lpstr>
      <vt:lpstr>Hoare logic</vt:lpstr>
      <vt:lpstr>An example</vt:lpstr>
      <vt:lpstr>Another example</vt:lpstr>
      <vt:lpstr>A note about assertions</vt:lpstr>
      <vt:lpstr>Exercises</vt:lpstr>
      <vt:lpstr>A note (outside the scope of this class)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篠埜　功</cp:lastModifiedBy>
  <cp:revision>648</cp:revision>
  <dcterms:created xsi:type="dcterms:W3CDTF">2009-10-18T07:18:34Z</dcterms:created>
  <dcterms:modified xsi:type="dcterms:W3CDTF">2021-09-29T06:08:31Z</dcterms:modified>
</cp:coreProperties>
</file>