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6" r:id="rId12"/>
    <p:sldId id="287" r:id="rId13"/>
    <p:sldId id="273" r:id="rId14"/>
    <p:sldId id="275" r:id="rId15"/>
    <p:sldId id="285" r:id="rId16"/>
    <p:sldId id="277" r:id="rId17"/>
    <p:sldId id="274" r:id="rId18"/>
    <p:sldId id="283" r:id="rId19"/>
    <p:sldId id="276" r:id="rId20"/>
    <p:sldId id="284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A6DD7A8-65BB-E644-91AF-B674DB52601C}">
          <p14:sldIdLst>
            <p14:sldId id="288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87"/>
            <p14:sldId id="273"/>
            <p14:sldId id="275"/>
            <p14:sldId id="285"/>
            <p14:sldId id="277"/>
            <p14:sldId id="274"/>
            <p14:sldId id="283"/>
            <p14:sldId id="276"/>
            <p14:sldId id="284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1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72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7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061-2875-984E-A862-A9FFC97B3261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8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12: Functional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9475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Identifiers in C</a:t>
            </a:r>
            <a:r>
              <a:rPr lang="en-US" altLang="ja-JP" dirty="0"/>
              <a:t>, </a:t>
            </a:r>
            <a:r>
              <a:rPr kumimoji="1" lang="en-US" altLang="ja-JP" dirty="0"/>
              <a:t>Pascal, etc.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 C</a:t>
            </a:r>
            <a:r>
              <a:rPr lang="en-US" altLang="ja-JP" dirty="0"/>
              <a:t> and </a:t>
            </a:r>
            <a:r>
              <a:rPr kumimoji="1" lang="en-US" altLang="ja-JP" dirty="0"/>
              <a:t>Pascal, identifiers of type </a:t>
            </a:r>
            <a:r>
              <a:rPr kumimoji="1" lang="en-US" altLang="ja-JP" dirty="0" err="1"/>
              <a:t>int</a:t>
            </a:r>
            <a:r>
              <a:rPr kumimoji="1" lang="en-US" altLang="ja-JP" dirty="0"/>
              <a:t> are mutable, but identifiers of function type are constants so that they cannot be changed to other values (functions). In other words, in C and Pascal, whether variables are constants or not depends on the types (whether they are functions or not).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6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3663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A type consists of a set of values and operations on them.</a:t>
            </a:r>
          </a:p>
          <a:p>
            <a:r>
              <a:rPr lang="en-US" altLang="ja-JP" dirty="0"/>
              <a:t>A type is represented by a type expression.</a:t>
            </a:r>
            <a:r>
              <a:rPr kumimoji="1" lang="ja-JP" altLang="en-US" dirty="0"/>
              <a:t> 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9727" y="3836833"/>
            <a:ext cx="59525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&lt;ty</a:t>
            </a:r>
            <a:r>
              <a:rPr lang="en-US" altLang="ja-JP" sz="2400" dirty="0"/>
              <a:t>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 ::= </a:t>
            </a:r>
          </a:p>
          <a:p>
            <a:r>
              <a:rPr lang="en-US" altLang="ja-JP" sz="2400" dirty="0"/>
              <a:t>                &lt;type-name&gt;</a:t>
            </a:r>
          </a:p>
          <a:p>
            <a:r>
              <a:rPr kumimoji="1" lang="en-US" altLang="ja-JP" sz="2400" dirty="0"/>
              <a:t>            | 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 -&gt;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</a:t>
            </a:r>
          </a:p>
          <a:p>
            <a:r>
              <a:rPr lang="en-US" altLang="ja-JP" sz="2400" dirty="0"/>
              <a:t>            |  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 * 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</a:t>
            </a:r>
          </a:p>
          <a:p>
            <a:r>
              <a:rPr kumimoji="1" lang="en-US" altLang="ja-JP" sz="2400" dirty="0"/>
              <a:t>            | 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 </a:t>
            </a:r>
            <a:r>
              <a:rPr kumimoji="1" lang="en-US" altLang="ja-JP" sz="2400" b="1" dirty="0"/>
              <a:t>list</a:t>
            </a:r>
          </a:p>
          <a:p>
            <a:r>
              <a:rPr lang="en-US" altLang="ja-JP" sz="2400" b="1" dirty="0"/>
              <a:t>            </a:t>
            </a:r>
            <a:r>
              <a:rPr lang="en-US" altLang="ja-JP" sz="2400" dirty="0"/>
              <a:t>| {&lt;id&gt;:&lt;type-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&gt;,…,&lt;id&gt;:&lt;type-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224" y="4521374"/>
            <a:ext cx="27397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Syntax of (subset of) type expressions in ML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776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Basic </a:t>
            </a:r>
            <a:r>
              <a:rPr kumimoji="1"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When a value cannot be decomposed (in language level), we say it is atomic and </a:t>
            </a:r>
            <a:r>
              <a:rPr lang="en-US" altLang="ja-JP" dirty="0"/>
              <a:t>its type is basic. </a:t>
            </a:r>
          </a:p>
          <a:p>
            <a:pPr lvl="1"/>
            <a:r>
              <a:rPr lang="en-US" altLang="ja-JP" dirty="0"/>
              <a:t>(ex.) Values in a set {true, false} are atomic.</a:t>
            </a:r>
          </a:p>
          <a:p>
            <a:r>
              <a:rPr lang="en-US" altLang="ja-JP" dirty="0"/>
              <a:t>Operations on values of basic types are defined in each type</a:t>
            </a:r>
          </a:p>
          <a:p>
            <a:pPr lvl="1"/>
            <a:r>
              <a:rPr lang="en-US" altLang="ja-JP" dirty="0"/>
              <a:t>(ex.) Operations on values of </a:t>
            </a:r>
            <a:r>
              <a:rPr lang="en-US" altLang="ja-JP" dirty="0" err="1"/>
              <a:t>int</a:t>
            </a:r>
            <a:r>
              <a:rPr lang="en-US" altLang="ja-JP" dirty="0"/>
              <a:t> type: 2+3, 5*6, 2=2, 2≠2, etc.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8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19"/>
          </a:xfrm>
        </p:spPr>
        <p:txBody>
          <a:bodyPr/>
          <a:lstStyle/>
          <a:p>
            <a:r>
              <a:rPr kumimoji="1" lang="en-US" altLang="ja-JP" dirty="0"/>
              <a:t>Basic types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3857"/>
            <a:ext cx="8421736" cy="5450895"/>
          </a:xfrm>
        </p:spPr>
        <p:txBody>
          <a:bodyPr>
            <a:noAutofit/>
          </a:bodyPr>
          <a:lstStyle/>
          <a:p>
            <a:r>
              <a:rPr lang="en-US" altLang="ja-JP" dirty="0"/>
              <a:t>U</a:t>
            </a:r>
            <a:r>
              <a:rPr kumimoji="1" lang="en-US" altLang="ja-JP" dirty="0"/>
              <a:t>nit</a:t>
            </a:r>
            <a:r>
              <a:rPr lang="en-US" altLang="ja-JP" sz="2800" dirty="0"/>
              <a:t> type</a:t>
            </a:r>
            <a:endParaRPr kumimoji="1" lang="en-US" altLang="ja-JP" sz="2800" dirty="0"/>
          </a:p>
          <a:p>
            <a:pPr lvl="1"/>
            <a:r>
              <a:rPr lang="en-US" altLang="ja-JP" sz="2400" dirty="0"/>
              <a:t> () : unit</a:t>
            </a:r>
          </a:p>
          <a:p>
            <a:pPr lvl="1"/>
            <a:r>
              <a:rPr kumimoji="1" lang="en-US" altLang="ja-JP" sz="2400" dirty="0"/>
              <a:t>() is used as a return value of functions that do not need to return a value, or as an argument of functions that do not need to take an argument. </a:t>
            </a:r>
            <a:r>
              <a:rPr lang="en-US" altLang="ja-JP" sz="2400" dirty="0"/>
              <a:t>(Unit type roughly plays a role similarly to void type in C.)</a:t>
            </a:r>
            <a:endParaRPr kumimoji="1" lang="en-US" altLang="ja-JP" sz="2400" dirty="0"/>
          </a:p>
          <a:p>
            <a:r>
              <a:rPr lang="en-US" altLang="ja-JP" sz="2800" dirty="0"/>
              <a:t>B</a:t>
            </a:r>
            <a:r>
              <a:rPr kumimoji="1" lang="en-US" altLang="ja-JP" sz="2800" dirty="0"/>
              <a:t>ool</a:t>
            </a:r>
            <a:r>
              <a:rPr lang="en-US" altLang="ja-JP" sz="2800" dirty="0"/>
              <a:t>ean type</a:t>
            </a:r>
            <a:endParaRPr kumimoji="1" lang="en-US" altLang="ja-JP" sz="2800" dirty="0"/>
          </a:p>
          <a:p>
            <a:pPr lvl="1"/>
            <a:r>
              <a:rPr lang="en-US" altLang="ja-JP" sz="2400" dirty="0"/>
              <a:t>t</a:t>
            </a:r>
            <a:r>
              <a:rPr kumimoji="1" lang="en-US" altLang="ja-JP" sz="2400" dirty="0"/>
              <a:t>rue: </a:t>
            </a:r>
            <a:r>
              <a:rPr kumimoji="1" lang="en-US" altLang="ja-JP" sz="2400" dirty="0" err="1"/>
              <a:t>bool</a:t>
            </a:r>
            <a:r>
              <a:rPr lang="en-US" altLang="ja-JP" sz="2400" dirty="0"/>
              <a:t>,  false : </a:t>
            </a:r>
            <a:r>
              <a:rPr lang="en-US" altLang="ja-JP" sz="2400" dirty="0" err="1"/>
              <a:t>bool</a:t>
            </a:r>
            <a:endParaRPr lang="en-US" altLang="ja-JP" sz="2400" dirty="0"/>
          </a:p>
          <a:p>
            <a:pPr lvl="1"/>
            <a:r>
              <a:rPr lang="en-US" altLang="ja-JP" sz="2400" dirty="0"/>
              <a:t>In if expression i</a:t>
            </a:r>
            <a:r>
              <a:rPr kumimoji="1" lang="en-US" altLang="ja-JP" sz="2400" dirty="0"/>
              <a:t>f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 then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2</a:t>
            </a:r>
            <a:r>
              <a:rPr kumimoji="1" lang="en-US" altLang="ja-JP" sz="2400" dirty="0"/>
              <a:t> else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3</a:t>
            </a:r>
            <a:r>
              <a:rPr kumimoji="1" lang="en-US" altLang="ja-JP" sz="2400" dirty="0"/>
              <a:t>, e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 must hav</a:t>
            </a:r>
            <a:r>
              <a:rPr lang="en-US" altLang="ja-JP" sz="2400" dirty="0"/>
              <a:t>e </a:t>
            </a:r>
            <a:r>
              <a:rPr kumimoji="1" lang="en-US" altLang="ja-JP" sz="2400" dirty="0" err="1"/>
              <a:t>bool</a:t>
            </a:r>
            <a:r>
              <a:rPr kumimoji="1" lang="en-US" altLang="ja-JP" sz="2400" dirty="0"/>
              <a:t> type, e</a:t>
            </a:r>
            <a:r>
              <a:rPr kumimoji="1" lang="en-US" altLang="ja-JP" sz="2400" baseline="-25000" dirty="0"/>
              <a:t>2</a:t>
            </a:r>
            <a:r>
              <a:rPr lang="en-US" altLang="ja-JP" sz="2400" dirty="0"/>
              <a:t> and </a:t>
            </a:r>
            <a:r>
              <a:rPr kumimoji="1" lang="en-US" altLang="ja-JP" sz="2400" dirty="0"/>
              <a:t>e</a:t>
            </a:r>
            <a:r>
              <a:rPr kumimoji="1" lang="en-US" altLang="ja-JP" sz="2400" baseline="-25000" dirty="0"/>
              <a:t>3 </a:t>
            </a:r>
            <a:r>
              <a:rPr kumimoji="1" lang="en-US" altLang="ja-JP" sz="2400" dirty="0"/>
              <a:t>must have the same type. </a:t>
            </a:r>
            <a:r>
              <a:rPr lang="en-US" altLang="ja-JP" sz="2400" dirty="0"/>
              <a:t>ML does not provide if expression without having else part.</a:t>
            </a:r>
            <a:endParaRPr kumimoji="1" lang="en-US" altLang="ja-JP" sz="2400" baseline="-25000" dirty="0"/>
          </a:p>
          <a:p>
            <a:pPr lvl="1"/>
            <a:r>
              <a:rPr kumimoji="1" lang="ja-JP" altLang="en-US" sz="2400" dirty="0"/>
              <a:t> </a:t>
            </a:r>
            <a:r>
              <a:rPr lang="en-US" altLang="ja-JP" sz="2400" dirty="0"/>
              <a:t>Boolean operators </a:t>
            </a:r>
            <a:r>
              <a:rPr lang="en-US" altLang="ja-JP" sz="2400" dirty="0" err="1"/>
              <a:t>andalso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orelse</a:t>
            </a:r>
            <a:r>
              <a:rPr lang="en-US" altLang="ja-JP" sz="2400" dirty="0"/>
              <a:t>, not correspond to &amp;&amp;, ||, ! in C.)</a:t>
            </a:r>
          </a:p>
        </p:txBody>
      </p:sp>
    </p:spTree>
    <p:extLst>
      <p:ext uri="{BB962C8B-B14F-4D97-AF65-F5344CB8AC3E}">
        <p14:creationId xmlns:p14="http://schemas.microsoft.com/office/powerpoint/2010/main" val="36551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2566"/>
            <a:ext cx="8229600" cy="815693"/>
          </a:xfrm>
        </p:spPr>
        <p:txBody>
          <a:bodyPr/>
          <a:lstStyle/>
          <a:p>
            <a:r>
              <a:rPr kumimoji="1" lang="en-US" altLang="ja-JP" dirty="0"/>
              <a:t>Basic types in ML</a:t>
            </a:r>
            <a:r>
              <a:rPr lang="en-US" altLang="ja-JP" dirty="0"/>
              <a:t> 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32567"/>
            <a:ext cx="863074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int</a:t>
            </a:r>
            <a:r>
              <a:rPr lang="en-US" altLang="ja-JP" dirty="0"/>
              <a:t> type</a:t>
            </a:r>
          </a:p>
          <a:p>
            <a:pPr lvl="1"/>
            <a:r>
              <a:rPr lang="en-US" altLang="ja-JP" dirty="0"/>
              <a:t>0,1,2,..,-1,-2,… : </a:t>
            </a:r>
            <a:r>
              <a:rPr lang="en-US" altLang="ja-JP" dirty="0" err="1"/>
              <a:t>int</a:t>
            </a:r>
            <a:endParaRPr lang="en-US" altLang="ja-JP" dirty="0"/>
          </a:p>
          <a:p>
            <a:pPr lvl="1"/>
            <a:r>
              <a:rPr lang="en-US" altLang="ja-JP" dirty="0"/>
              <a:t>+, -, *, div : </a:t>
            </a:r>
            <a:r>
              <a:rPr lang="en-US" altLang="ja-JP" dirty="0" err="1"/>
              <a:t>int</a:t>
            </a:r>
            <a:r>
              <a:rPr lang="en-US" altLang="ja-JP" dirty="0"/>
              <a:t> * </a:t>
            </a:r>
            <a:r>
              <a:rPr lang="en-US" altLang="ja-JP" dirty="0" err="1"/>
              <a:t>int</a:t>
            </a:r>
            <a:r>
              <a:rPr lang="en-US" altLang="ja-JP" dirty="0"/>
              <a:t> -&gt; </a:t>
            </a:r>
            <a:r>
              <a:rPr lang="en-US" altLang="ja-JP" dirty="0" err="1"/>
              <a:t>int</a:t>
            </a:r>
            <a:r>
              <a:rPr lang="en-US" altLang="ja-JP" dirty="0"/>
              <a:t> (infix operators)</a:t>
            </a:r>
          </a:p>
          <a:p>
            <a:r>
              <a:rPr lang="en-US" altLang="ja-JP" dirty="0"/>
              <a:t>s</a:t>
            </a:r>
            <a:r>
              <a:rPr kumimoji="1" lang="en-US" altLang="ja-JP" dirty="0"/>
              <a:t>tring</a:t>
            </a:r>
            <a:r>
              <a:rPr lang="en-US" altLang="ja-JP" dirty="0"/>
              <a:t> type</a:t>
            </a:r>
            <a:endParaRPr kumimoji="1" lang="en-US" altLang="ja-JP" dirty="0"/>
          </a:p>
          <a:p>
            <a:pPr lvl="1"/>
            <a:r>
              <a:rPr lang="en-US" altLang="ja-JP" dirty="0"/>
              <a:t>Symbols surrounded by double </a:t>
            </a:r>
            <a:r>
              <a:rPr lang="en-US" altLang="ja-JP" dirty="0" err="1"/>
              <a:t>qoutes</a:t>
            </a:r>
            <a:endParaRPr lang="en-US" altLang="ja-JP" dirty="0"/>
          </a:p>
          <a:p>
            <a:pPr lvl="1"/>
            <a:r>
              <a:rPr kumimoji="1" lang="en-US" altLang="ja-JP" dirty="0" err="1"/>
              <a:t>Concatination</a:t>
            </a:r>
            <a:r>
              <a:rPr kumimoji="1" lang="en-US" altLang="ja-JP" dirty="0"/>
              <a:t> operator ^ : string * string -&gt; string </a:t>
            </a:r>
            <a:r>
              <a:rPr lang="en-US" altLang="ja-JP" dirty="0"/>
              <a:t>(infix)</a:t>
            </a:r>
            <a:endParaRPr kumimoji="1" lang="en-US" altLang="ja-JP" dirty="0"/>
          </a:p>
          <a:p>
            <a:r>
              <a:rPr lang="en-US" altLang="ja-JP" dirty="0"/>
              <a:t>real type</a:t>
            </a:r>
          </a:p>
          <a:p>
            <a:pPr lvl="1"/>
            <a:r>
              <a:rPr kumimoji="1" lang="en-US" altLang="ja-JP" dirty="0"/>
              <a:t>1.0, 2.0, 3.14159, 4.4444, … : real</a:t>
            </a:r>
          </a:p>
          <a:p>
            <a:pPr lvl="1"/>
            <a:r>
              <a:rPr lang="en-US" altLang="ja-JP" dirty="0"/>
              <a:t>+, -, * are used on either real or </a:t>
            </a:r>
            <a:r>
              <a:rPr lang="en-US" altLang="ja-JP" dirty="0" err="1"/>
              <a:t>int</a:t>
            </a:r>
            <a:r>
              <a:rPr lang="en-US" altLang="ja-JP" dirty="0"/>
              <a:t> type. (Both sides must have the same type.)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13170"/>
            <a:ext cx="83792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The function “r</a:t>
            </a:r>
            <a:r>
              <a:rPr kumimoji="1" lang="en-US" altLang="ja-JP" sz="2400" dirty="0"/>
              <a:t>eal”</a:t>
            </a:r>
            <a:r>
              <a:rPr lang="en-US" altLang="ja-JP" sz="2400" dirty="0"/>
              <a:t> converts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type to real type. For example, </a:t>
            </a:r>
            <a:r>
              <a:rPr lang="en-US" altLang="ja-JP" sz="2400" dirty="0"/>
              <a:t>r</a:t>
            </a:r>
            <a:r>
              <a:rPr kumimoji="1" lang="en-US" altLang="ja-JP" sz="2400" dirty="0"/>
              <a:t>eal</a:t>
            </a:r>
            <a:r>
              <a:rPr lang="en-US" altLang="ja-JP" sz="2400" dirty="0"/>
              <a:t> </a:t>
            </a:r>
            <a:r>
              <a:rPr kumimoji="1" lang="en-US" altLang="ja-JP" sz="2400" dirty="0"/>
              <a:t>3 is evaluated to 3.0</a:t>
            </a:r>
            <a:r>
              <a:rPr lang="en-US" altLang="ja-JP" sz="2400" dirty="0"/>
              <a:t>. ML does type inference, so explicit conversion is necessary.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8977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Types and </a:t>
            </a:r>
            <a:r>
              <a:rPr kumimoji="1" lang="en-US" altLang="ja-JP" dirty="0"/>
              <a:t>product 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96187"/>
            <a:ext cx="8379410" cy="3344450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The product type </a:t>
            </a:r>
            <a:r>
              <a:rPr kumimoji="1" lang="en-US" altLang="ja-JP" sz="2800" i="1" dirty="0"/>
              <a:t>A</a:t>
            </a:r>
            <a:r>
              <a:rPr kumimoji="1" lang="en-US" altLang="ja-JP" sz="2800" dirty="0"/>
              <a:t>*</a:t>
            </a:r>
            <a:r>
              <a:rPr kumimoji="1" lang="en-US" altLang="ja-JP" sz="2800" i="1" dirty="0"/>
              <a:t>B of two types A</a:t>
            </a:r>
            <a:r>
              <a:rPr lang="en-US" altLang="ja-JP" sz="2800" dirty="0"/>
              <a:t> and </a:t>
            </a:r>
            <a:r>
              <a:rPr kumimoji="1" lang="en-US" altLang="ja-JP" sz="2800" i="1" dirty="0"/>
              <a:t>B consists of pairs of values of type A and B.</a:t>
            </a:r>
            <a:endParaRPr lang="en-US" altLang="ja-JP" sz="2800" dirty="0"/>
          </a:p>
          <a:p>
            <a:pPr lvl="1"/>
            <a:r>
              <a:rPr lang="en-US" altLang="ja-JP" sz="2400" dirty="0"/>
              <a:t>(ex.) (1, “one”) is a pair of 1 and ”one”.</a:t>
            </a:r>
          </a:p>
          <a:p>
            <a:r>
              <a:rPr lang="en-US" altLang="ja-JP" sz="2800" i="1" dirty="0"/>
              <a:t>The product type A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*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*…*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n </a:t>
            </a:r>
            <a:r>
              <a:rPr lang="en-US" altLang="ja-JP" sz="2800" dirty="0"/>
              <a:t>of </a:t>
            </a:r>
            <a:r>
              <a:rPr lang="en-US" altLang="ja-JP" sz="2800" i="1" dirty="0"/>
              <a:t>n</a:t>
            </a:r>
            <a:r>
              <a:rPr lang="en-US" altLang="ja-JP" sz="2800" dirty="0"/>
              <a:t> types consists </a:t>
            </a:r>
            <a:r>
              <a:rPr lang="en-US" altLang="ja-JP" sz="2800" i="1" dirty="0"/>
              <a:t>of tuples of the form </a:t>
            </a:r>
            <a:r>
              <a:rPr lang="en-US" altLang="ja-JP" sz="2800" dirty="0"/>
              <a:t>(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,…,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n</a:t>
            </a:r>
            <a:r>
              <a:rPr lang="en-US" altLang="ja-JP" sz="2800" dirty="0"/>
              <a:t>) where </a:t>
            </a:r>
            <a:r>
              <a:rPr lang="en-US" altLang="ja-JP" sz="2800" i="1" dirty="0" err="1"/>
              <a:t>a</a:t>
            </a:r>
            <a:r>
              <a:rPr lang="en-US" altLang="ja-JP" sz="2800" i="1" baseline="-25000" dirty="0" err="1"/>
              <a:t>i</a:t>
            </a:r>
            <a:r>
              <a:rPr lang="en-US" altLang="ja-JP" sz="2800" i="1" baseline="-25000" dirty="0"/>
              <a:t> </a:t>
            </a:r>
            <a:r>
              <a:rPr lang="en-US" altLang="ja-JP" sz="2800" dirty="0"/>
              <a:t>is a value of  type 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i</a:t>
            </a:r>
            <a:r>
              <a:rPr lang="en-US" altLang="ja-JP" sz="2800" i="1" dirty="0"/>
              <a:t> with</a:t>
            </a:r>
            <a:r>
              <a:rPr lang="en-US" altLang="ja-JP" sz="2800" dirty="0"/>
              <a:t> 1 ≤ </a:t>
            </a:r>
            <a:r>
              <a:rPr lang="en-US" altLang="ja-JP" sz="2800" i="1" dirty="0" err="1"/>
              <a:t>i</a:t>
            </a:r>
            <a:r>
              <a:rPr lang="en-US" altLang="ja-JP" sz="2800" dirty="0"/>
              <a:t> ≤ </a:t>
            </a:r>
            <a:r>
              <a:rPr lang="en-US" altLang="ja-JP" sz="2800" i="1" dirty="0"/>
              <a:t>n</a:t>
            </a:r>
            <a:r>
              <a:rPr lang="en-US" altLang="ja-JP" sz="2800" dirty="0"/>
              <a:t>.</a:t>
            </a:r>
          </a:p>
          <a:p>
            <a:r>
              <a:rPr lang="en-US" altLang="ja-JP" sz="2800" dirty="0"/>
              <a:t>Operations on a product type are a function that takes the first element and a function that takes the second element from a pair.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4908" y="5466795"/>
            <a:ext cx="317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/>
              <a:t>fun</a:t>
            </a:r>
            <a:r>
              <a:rPr lang="en-US" altLang="ja-JP" sz="2800" dirty="0"/>
              <a:t> first 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= x;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/>
              <a:t>fun</a:t>
            </a:r>
            <a:r>
              <a:rPr kumimoji="1" lang="en-US" altLang="ja-JP" sz="2800" dirty="0"/>
              <a:t> second (</a:t>
            </a:r>
            <a:r>
              <a:rPr kumimoji="1" lang="en-US" altLang="ja-JP" sz="2800" dirty="0" err="1"/>
              <a:t>x,y</a:t>
            </a:r>
            <a:r>
              <a:rPr kumimoji="1" lang="en-US" altLang="ja-JP" sz="2800" dirty="0"/>
              <a:t>) = y;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7187" y="6318056"/>
            <a:ext cx="6887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/>
              <a:t>Operations on n</a:t>
            </a:r>
            <a:r>
              <a:rPr lang="en-US" altLang="ja-JP" sz="2800" dirty="0"/>
              <a:t> tuples are defined similarly.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25911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601"/>
          </a:xfrm>
        </p:spPr>
        <p:txBody>
          <a:bodyPr/>
          <a:lstStyle/>
          <a:p>
            <a:r>
              <a:rPr kumimoji="1" lang="en-US" altLang="ja-JP" dirty="0"/>
              <a:t>Examples of tuples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120"/>
            <a:ext cx="8229600" cy="57990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dirty="0"/>
              <a:t>Pairs, triples, quadruples, </a:t>
            </a:r>
            <a:r>
              <a:rPr lang="is-IS" altLang="ja-JP" dirty="0"/>
              <a:t>…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6119" y="2033465"/>
            <a:ext cx="6538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- (3, 4);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(3,4)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(4, 5.5, true);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(4,5.5,true)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real * </a:t>
            </a:r>
            <a:r>
              <a:rPr lang="en-US" altLang="ja-JP" sz="2800" dirty="0" err="1"/>
              <a:t>bool</a:t>
            </a:r>
            <a:endParaRPr lang="en-US" altLang="ja-JP" sz="2800" dirty="0"/>
          </a:p>
          <a:p>
            <a:r>
              <a:rPr lang="en-US" altLang="ja-JP" sz="2800" dirty="0"/>
              <a:t>- ("Taro", "</a:t>
            </a:r>
            <a:r>
              <a:rPr lang="en-US" altLang="ja-JP" sz="2800" dirty="0" err="1"/>
              <a:t>Jiro</a:t>
            </a:r>
            <a:r>
              <a:rPr lang="en-US" altLang="ja-JP" sz="2800" dirty="0"/>
              <a:t>", 5);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("Taro","Jiro",5) : string * string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#2 (3, 4);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4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#1 ("Taro", "Jiro", 5);     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"Taro" : string</a:t>
            </a:r>
            <a:endParaRPr kumimoji="1"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41060" y="2033465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</p:spTree>
    <p:extLst>
      <p:ext uri="{BB962C8B-B14F-4D97-AF65-F5344CB8AC3E}">
        <p14:creationId xmlns:p14="http://schemas.microsoft.com/office/powerpoint/2010/main" val="3101634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Records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07277" y="3013157"/>
            <a:ext cx="6809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="Donald", </a:t>
            </a:r>
            <a:r>
              <a:rPr lang="en-US" altLang="ja-JP" sz="2800" dirty="0" err="1"/>
              <a:t>last_name</a:t>
            </a:r>
            <a:r>
              <a:rPr lang="en-US" altLang="ja-JP" sz="2800" dirty="0"/>
              <a:t>="Knuth"};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="Donald",</a:t>
            </a:r>
            <a:r>
              <a:rPr lang="en-US" altLang="ja-JP" sz="2800" dirty="0" err="1"/>
              <a:t>last_name</a:t>
            </a:r>
            <a:r>
              <a:rPr lang="en-US" altLang="ja-JP" sz="2800" dirty="0"/>
              <a:t>="Knuth"}</a:t>
            </a:r>
          </a:p>
          <a:p>
            <a:r>
              <a:rPr lang="en-US" altLang="ja-JP" sz="2800" dirty="0"/>
              <a:t>  : {</a:t>
            </a:r>
            <a:r>
              <a:rPr lang="en-US" altLang="ja-JP" sz="2800" dirty="0" err="1"/>
              <a:t>first_name:string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last_name:string</a:t>
            </a:r>
            <a:r>
              <a:rPr lang="en-US" altLang="ja-JP" sz="2800" dirty="0"/>
              <a:t>}</a:t>
            </a:r>
            <a:endParaRPr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29770" y="3037669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22978" y="1417638"/>
            <a:ext cx="7907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Records in ML correspond to structures in C and </a:t>
            </a:r>
            <a:r>
              <a:rPr lang="en-US" altLang="ja-JP" sz="2800" dirty="0" err="1"/>
              <a:t>redcords</a:t>
            </a:r>
            <a:r>
              <a:rPr lang="en-US" altLang="ja-JP" sz="2800" dirty="0"/>
              <a:t> in Pascal. Records and tuples are similar but records have names in each</a:t>
            </a:r>
          </a:p>
        </p:txBody>
      </p:sp>
    </p:spTree>
    <p:extLst>
      <p:ext uri="{BB962C8B-B14F-4D97-AF65-F5344CB8AC3E}">
        <p14:creationId xmlns:p14="http://schemas.microsoft.com/office/powerpoint/2010/main" val="2948958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6260"/>
            <a:ext cx="8229600" cy="41471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/>
              <a:t>A list is a (finite) sequence of elements of same type.</a:t>
            </a:r>
          </a:p>
          <a:p>
            <a:r>
              <a:rPr lang="en-US" altLang="ja-JP" sz="2800" dirty="0"/>
              <a:t>The type </a:t>
            </a:r>
            <a:r>
              <a:rPr lang="en-US" altLang="ja-JP" sz="2800" i="1" dirty="0"/>
              <a:t>A</a:t>
            </a:r>
            <a:r>
              <a:rPr lang="en-US" altLang="ja-JP" sz="2800" dirty="0"/>
              <a:t> </a:t>
            </a:r>
            <a:r>
              <a:rPr lang="en-US" altLang="ja-JP" sz="2800" b="1" dirty="0"/>
              <a:t>list</a:t>
            </a:r>
            <a:r>
              <a:rPr lang="en-US" altLang="ja-JP" sz="2800" dirty="0"/>
              <a:t> consists of a set of lists having elements of type </a:t>
            </a:r>
            <a:r>
              <a:rPr lang="en-US" altLang="ja-JP" sz="2800" i="1" dirty="0"/>
              <a:t>A</a:t>
            </a:r>
            <a:r>
              <a:rPr lang="en-US" altLang="ja-JP" sz="2800" dirty="0"/>
              <a:t>.</a:t>
            </a:r>
          </a:p>
          <a:p>
            <a:pPr lvl="1"/>
            <a:r>
              <a:rPr lang="en-US" altLang="ja-JP" sz="2400" dirty="0"/>
              <a:t>(ex.) </a:t>
            </a:r>
            <a:r>
              <a:rPr lang="en-US" altLang="ja-JP" sz="2400" b="1" dirty="0" err="1"/>
              <a:t>int</a:t>
            </a:r>
            <a:r>
              <a:rPr lang="en-US" altLang="ja-JP" sz="2400" b="1" dirty="0"/>
              <a:t> list</a:t>
            </a:r>
            <a:r>
              <a:rPr lang="en-US" altLang="ja-JP" sz="2400" dirty="0"/>
              <a:t> type consists of lists of integers.</a:t>
            </a:r>
          </a:p>
          <a:p>
            <a:r>
              <a:rPr lang="en-US" altLang="ja-JP" sz="2800" dirty="0"/>
              <a:t>A list is represented by writing elements delimited by commas and surrounded by brackets [ and ]. The empty list is written by [ ] or </a:t>
            </a:r>
            <a:r>
              <a:rPr lang="en-US" altLang="ja-JP" sz="2800" b="1" dirty="0"/>
              <a:t>nil.</a:t>
            </a:r>
            <a:endParaRPr lang="en-US" altLang="ja-JP" sz="2800" dirty="0"/>
          </a:p>
          <a:p>
            <a:pPr lvl="1"/>
            <a:r>
              <a:rPr lang="en-US" altLang="ja-JP" sz="2400" dirty="0"/>
              <a:t>(ex.) [1,2,3] is a list of three integers 1,2,3 and [“red”, “white”, “blue”] is a list of three strings ”red”, “white”, “blue”.</a:t>
            </a:r>
          </a:p>
          <a:p>
            <a:pPr lvl="1"/>
            <a:r>
              <a:rPr lang="en-US" altLang="ja-JP" sz="2400" dirty="0"/>
              <a:t>Cons is written as ::.</a:t>
            </a:r>
            <a:endParaRPr lang="ja-JP" altLang="en-US" sz="2400" dirty="0"/>
          </a:p>
          <a:p>
            <a:pPr lvl="1"/>
            <a:endParaRPr lang="en-US" altLang="ja-JP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5229721" y="4826751"/>
            <a:ext cx="3457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- 3::nil;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</a:p>
          <a:p>
            <a:r>
              <a:rPr lang="en-US" altLang="ja-JP" sz="2800" dirty="0"/>
              <a:t>- 4::5::it;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[4,5,3]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0870" y="4877849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9789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Lists (cont.)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1" y="1461421"/>
            <a:ext cx="788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Unlike Lisp, lists in ML must have elements of the same type.</a:t>
            </a:r>
            <a:endParaRPr kumimoji="1" lang="en-US" altLang="ja-JP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2285999" y="2550416"/>
            <a:ext cx="5621029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ja-JP" sz="2800" dirty="0"/>
              <a:t>- [1,2,3,4]; </a:t>
            </a:r>
          </a:p>
          <a:p>
            <a:r>
              <a:rPr lang="is-IS" altLang="ja-JP" sz="2800" dirty="0"/>
              <a:t>val it = [1,2,3,4] : int list</a:t>
            </a:r>
          </a:p>
          <a:p>
            <a:r>
              <a:rPr lang="is-IS" altLang="ja-JP" sz="2800" dirty="0"/>
              <a:t>- [true,false];</a:t>
            </a:r>
          </a:p>
          <a:p>
            <a:r>
              <a:rPr lang="is-IS" altLang="ja-JP" sz="2800" dirty="0"/>
              <a:t>val it = [true,false] : bool list</a:t>
            </a:r>
          </a:p>
          <a:p>
            <a:r>
              <a:rPr lang="is-IS" altLang="ja-JP" sz="2800" dirty="0"/>
              <a:t>- ["red","blue"];</a:t>
            </a:r>
          </a:p>
          <a:p>
            <a:r>
              <a:rPr lang="is-IS" altLang="ja-JP" sz="2800" dirty="0"/>
              <a:t>val it = ["red","blue"] : string list</a:t>
            </a:r>
          </a:p>
          <a:p>
            <a:r>
              <a:rPr lang="is-IS" altLang="ja-JP" sz="2800" dirty="0"/>
              <a:t>- [fn x=&gt;x+1, fn x=&gt;x+2];</a:t>
            </a:r>
          </a:p>
          <a:p>
            <a:r>
              <a:rPr lang="is-IS" altLang="ja-JP" sz="2800" dirty="0"/>
              <a:t>val it = [fn,fn] : (int -&gt; int) list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2090" y="2552836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49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2151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/>
              <a:t>ML</a:t>
            </a:r>
            <a:r>
              <a:rPr lang="en-US" altLang="ja-JP" sz="2800" dirty="0"/>
              <a:t> is a functional language with imperative features.</a:t>
            </a:r>
            <a:r>
              <a:rPr kumimoji="1" lang="ja-JP" altLang="en-US" sz="2800" dirty="0"/>
              <a:t>（</a:t>
            </a:r>
            <a:r>
              <a:rPr kumimoji="1" lang="en-US" altLang="ja-JP" sz="2800" dirty="0"/>
              <a:t>function-oriented imperative language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lang="en-US" altLang="ja-JP" sz="2800" dirty="0"/>
              <a:t>Features of functional languages: functions are first class values</a:t>
            </a:r>
          </a:p>
          <a:p>
            <a:pPr lvl="1"/>
            <a:r>
              <a:rPr lang="en-US" altLang="ja-JP" sz="2400" dirty="0"/>
              <a:t>A function</a:t>
            </a:r>
            <a:r>
              <a:rPr kumimoji="1" lang="en-US" altLang="ja-JP" sz="2400" dirty="0"/>
              <a:t> can be created using an expression</a:t>
            </a:r>
          </a:p>
          <a:p>
            <a:pPr lvl="1"/>
            <a:r>
              <a:rPr lang="en-US" altLang="ja-JP" sz="2400" dirty="0"/>
              <a:t>Functions can take functions as their arguments.</a:t>
            </a:r>
          </a:p>
          <a:p>
            <a:pPr lvl="1"/>
            <a:r>
              <a:rPr lang="en-US" altLang="ja-JP" sz="2400" dirty="0"/>
              <a:t>Functions can return functions.</a:t>
            </a:r>
            <a:endParaRPr kumimoji="1" lang="en-US" altLang="ja-JP" sz="2400" dirty="0"/>
          </a:p>
          <a:p>
            <a:r>
              <a:rPr lang="en-US" altLang="ja-JP" sz="2800" dirty="0"/>
              <a:t>Type system in ML is considered to be most beautiful and have much expressive power.</a:t>
            </a:r>
          </a:p>
          <a:p>
            <a:r>
              <a:rPr kumimoji="1" lang="en-US" altLang="ja-JP" sz="2800" dirty="0"/>
              <a:t>ML supports important features in Lisp</a:t>
            </a:r>
            <a:r>
              <a:rPr lang="en-US" altLang="ja-JP" sz="2800" dirty="0"/>
              <a:t>-like or </a:t>
            </a:r>
            <a:r>
              <a:rPr kumimoji="1" lang="en-US" altLang="ja-JP" sz="2800" dirty="0" err="1"/>
              <a:t>Algol</a:t>
            </a:r>
            <a:r>
              <a:rPr lang="en-US" altLang="ja-JP" sz="2800" dirty="0"/>
              <a:t>-like languages.</a:t>
            </a:r>
            <a:endParaRPr kumimoji="1" lang="en-US" altLang="ja-JP" sz="2800" dirty="0"/>
          </a:p>
          <a:p>
            <a:r>
              <a:rPr lang="en-US" altLang="ja-JP" sz="2800" dirty="0"/>
              <a:t>We illustrate functional languages by using Standard ML. Other functional languages include </a:t>
            </a:r>
            <a:r>
              <a:rPr lang="en-US" altLang="ja-JP" sz="2800" dirty="0" err="1"/>
              <a:t>OCaml</a:t>
            </a:r>
            <a:r>
              <a:rPr lang="en-US" altLang="ja-JP" sz="2800" dirty="0"/>
              <a:t>, Haskell, etc.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25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Operations on lists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488" y="1447213"/>
            <a:ext cx="842131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</a:t>
            </a:r>
            <a:r>
              <a:rPr kumimoji="1" lang="en-US" altLang="ja-JP" sz="2800" dirty="0"/>
              <a:t>ull(x) returns true when x is the empty list and false otherwise.</a:t>
            </a:r>
          </a:p>
          <a:p>
            <a:r>
              <a:rPr lang="en-US" altLang="ja-JP" sz="2800" dirty="0" err="1"/>
              <a:t>hd</a:t>
            </a:r>
            <a:r>
              <a:rPr lang="en-US" altLang="ja-JP" sz="2800" dirty="0"/>
              <a:t>(x) returns the first element in the list.</a:t>
            </a:r>
          </a:p>
          <a:p>
            <a:r>
              <a:rPr lang="en-US" altLang="ja-JP" sz="2800" dirty="0" err="1"/>
              <a:t>tl</a:t>
            </a:r>
            <a:r>
              <a:rPr lang="en-US" altLang="ja-JP" sz="2800" dirty="0"/>
              <a:t>(x) returns the list x where the first element is deleted.</a:t>
            </a:r>
          </a:p>
          <a:p>
            <a:r>
              <a:rPr lang="en-US" altLang="ja-JP" sz="2800" dirty="0"/>
              <a:t>a::x returns the list where a is </a:t>
            </a:r>
            <a:r>
              <a:rPr lang="en-US" altLang="ja-JP" sz="2800" dirty="0" err="1"/>
              <a:t>consed</a:t>
            </a:r>
            <a:r>
              <a:rPr lang="en-US" altLang="ja-JP" sz="2800" dirty="0"/>
              <a:t> to the list x.</a:t>
            </a:r>
          </a:p>
          <a:p>
            <a:r>
              <a:rPr lang="en-US" altLang="ja-JP" sz="2800" dirty="0"/>
              <a:t>(ex.) null [ ] returns true.</a:t>
            </a:r>
          </a:p>
          <a:p>
            <a:r>
              <a:rPr lang="en-US" altLang="ja-JP" sz="2800" dirty="0"/>
              <a:t>(ex.) null [1,2,3] returns false.</a:t>
            </a:r>
          </a:p>
          <a:p>
            <a:r>
              <a:rPr lang="en-US" altLang="ja-JP" sz="2800" dirty="0"/>
              <a:t>(ex.) [1,2,3] = 1::[2,3] = 1::2::[3] = 1::2::3::[ ]</a:t>
            </a:r>
          </a:p>
          <a:p>
            <a:endParaRPr lang="en-US" altLang="ja-JP" sz="2800" dirty="0"/>
          </a:p>
          <a:p>
            <a:r>
              <a:rPr lang="en-US" altLang="ja-JP" sz="2800" dirty="0"/>
              <a:t>:: is right associative and thus 1::2::[3] is equivalent to 1:</a:t>
            </a:r>
            <a:r>
              <a:rPr lang="en-US" altLang="ja-JP" sz="2800" dirty="0">
                <a:sym typeface="Wingdings"/>
              </a:rPr>
              <a:t>:(2::[3]) and 1::2::3::[ ] is equivalent to 1::(2::(3::[ ])).</a:t>
            </a:r>
          </a:p>
        </p:txBody>
      </p:sp>
    </p:spTree>
    <p:extLst>
      <p:ext uri="{BB962C8B-B14F-4D97-AF65-F5344CB8AC3E}">
        <p14:creationId xmlns:p14="http://schemas.microsoft.com/office/powerpoint/2010/main" val="286281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852" y="1940858"/>
            <a:ext cx="343876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/>
              <a:t>val</a:t>
            </a:r>
            <a:r>
              <a:rPr lang="en-US" altLang="ja-JP" sz="2800" dirty="0"/>
              <a:t> &lt;pattern&gt; = &lt;</a:t>
            </a:r>
            <a:r>
              <a:rPr lang="en-US" altLang="ja-JP" sz="2800" dirty="0" err="1"/>
              <a:t>exp</a:t>
            </a:r>
            <a:r>
              <a:rPr lang="en-US" altLang="ja-JP" sz="2800" dirty="0"/>
              <a:t>&gt;;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976" y="1417638"/>
            <a:ext cx="785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We can use a pattern in the LHS of a </a:t>
            </a:r>
            <a:r>
              <a:rPr lang="en-US" altLang="ja-JP" sz="2800" dirty="0" err="1"/>
              <a:t>v</a:t>
            </a:r>
            <a:r>
              <a:rPr kumimoji="1" lang="en-US" altLang="ja-JP" sz="2800" dirty="0" err="1"/>
              <a:t>al</a:t>
            </a:r>
            <a:r>
              <a:rPr kumimoji="1" lang="en-US" altLang="ja-JP" sz="2800" dirty="0"/>
              <a:t> declaration.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30" y="2647408"/>
            <a:ext cx="81808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&lt;pattern&gt; ::= &lt;id&gt;|&lt;tuple&gt;|&lt;cons&gt;|&lt;record&gt;|&lt;</a:t>
            </a:r>
            <a:r>
              <a:rPr lang="en-US" altLang="ja-JP" sz="2800" dirty="0" err="1"/>
              <a:t>constr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/>
              <a:t>&lt;tuple&gt; ::= (&lt;pattern&gt;, …, &lt;pattern&gt;)</a:t>
            </a:r>
          </a:p>
          <a:p>
            <a:r>
              <a:rPr lang="en-US" altLang="ja-JP" sz="2800" dirty="0"/>
              <a:t>&lt;cons&gt; ::= &lt;pattern&gt; :: &lt;pattern&gt;</a:t>
            </a:r>
          </a:p>
          <a:p>
            <a:r>
              <a:rPr lang="en-US" altLang="ja-JP" sz="2800" dirty="0"/>
              <a:t>&lt;record&gt; ::= {&lt;id&gt;=&lt;pattern&gt;, …, &lt;id&gt;=&lt;pattern&gt;}</a:t>
            </a:r>
          </a:p>
          <a:p>
            <a:r>
              <a:rPr lang="en-US" altLang="ja-JP" sz="2800" dirty="0"/>
              <a:t>&lt;</a:t>
            </a:r>
            <a:r>
              <a:rPr lang="en-US" altLang="ja-JP" sz="2800" dirty="0" err="1"/>
              <a:t>constr</a:t>
            </a:r>
            <a:r>
              <a:rPr lang="en-US" altLang="ja-JP" sz="2800" dirty="0"/>
              <a:t>&gt; ::= &lt;id&gt;(&lt;pattern&gt;,…,&lt;pattern&gt;)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4865344"/>
            <a:ext cx="818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(Note 1) A same pattern variable cannot appear twice in a pattern. (It cannot be expressed as BNF and thus checked in some other phase than the parsing phase.</a:t>
            </a:r>
          </a:p>
          <a:p>
            <a:r>
              <a:rPr lang="en-US" altLang="ja-JP" sz="2400" dirty="0"/>
              <a:t>(Note 2) nil, which belongs to &lt;</a:t>
            </a:r>
            <a:r>
              <a:rPr lang="en-US" altLang="ja-JP" sz="2400" dirty="0" err="1"/>
              <a:t>constr</a:t>
            </a:r>
            <a:r>
              <a:rPr lang="en-US" altLang="ja-JP" sz="2400" dirty="0"/>
              <a:t>&gt;, is a constructor with no arguments.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61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16"/>
          </a:xfrm>
        </p:spPr>
        <p:txBody>
          <a:bodyPr/>
          <a:lstStyle/>
          <a:p>
            <a:r>
              <a:rPr kumimoji="1" lang="en-US" altLang="ja-JP" dirty="0"/>
              <a:t>Examples of patterns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9371" y="1128454"/>
            <a:ext cx="4572000" cy="56938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altLang="ja-JP" sz="2800" dirty="0"/>
              <a:t>- val t = (1,2,3);</a:t>
            </a:r>
          </a:p>
          <a:p>
            <a:r>
              <a:rPr lang="es-ES_tradnl" altLang="ja-JP" sz="2800" dirty="0"/>
              <a:t>val t = (1,2,3) :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(</a:t>
            </a:r>
            <a:r>
              <a:rPr lang="es-ES_tradnl" altLang="ja-JP" sz="2800" dirty="0" err="1"/>
              <a:t>x,y,z</a:t>
            </a:r>
            <a:r>
              <a:rPr lang="es-ES_tradnl" altLang="ja-JP" sz="2800" dirty="0"/>
              <a:t>) = t;</a:t>
            </a:r>
          </a:p>
          <a:p>
            <a:r>
              <a:rPr lang="es-ES_tradnl" altLang="ja-JP" sz="2800" dirty="0"/>
              <a:t>val x = 1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y = 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z = 3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fr-FR" altLang="ja-JP" sz="2800" dirty="0"/>
              <a:t>- val a::b = [1,2,3];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[2,3]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fr-FR" altLang="ja-JP" sz="2800" dirty="0"/>
          </a:p>
          <a:p>
            <a:r>
              <a:rPr lang="fr-FR" altLang="ja-JP" sz="2800" dirty="0"/>
              <a:t>- val (</a:t>
            </a:r>
            <a:r>
              <a:rPr lang="fr-FR" altLang="ja-JP" sz="2800" dirty="0" err="1"/>
              <a:t>a,b</a:t>
            </a:r>
            <a:r>
              <a:rPr lang="fr-FR" altLang="ja-JP" sz="2800" dirty="0"/>
              <a:t>::c) = (1,[2,3]);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2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c = [3]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969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Function declarations with 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9598" y="1417638"/>
            <a:ext cx="421897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fun &lt;id&gt; &lt;pattern&gt; = </a:t>
            </a:r>
            <a:r>
              <a:rPr kumimoji="1" lang="en-US" altLang="ja-JP" sz="2800" dirty="0"/>
              <a:t>&lt;</a:t>
            </a:r>
            <a:r>
              <a:rPr lang="en-US" altLang="ja-JP" sz="2800" dirty="0" err="1"/>
              <a:t>exp</a:t>
            </a:r>
            <a:r>
              <a:rPr kumimoji="1" lang="en-US" altLang="ja-JP" sz="2800" dirty="0"/>
              <a:t>&gt;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565" y="3666388"/>
            <a:ext cx="5053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altLang="ja-JP" sz="2800" dirty="0"/>
              <a:t>- fun f (x,y) = x+y;</a:t>
            </a:r>
          </a:p>
          <a:p>
            <a:r>
              <a:rPr lang="is-IS" altLang="ja-JP" sz="2800" dirty="0"/>
              <a:t>val f = fn : int * int -&gt; int</a:t>
            </a:r>
          </a:p>
          <a:p>
            <a:r>
              <a:rPr lang="is-IS" altLang="ja-JP" sz="2800" dirty="0"/>
              <a:t>- fun length nil = 0</a:t>
            </a:r>
          </a:p>
          <a:p>
            <a:r>
              <a:rPr lang="is-IS" altLang="ja-JP" sz="2800" dirty="0"/>
              <a:t>      | length (x::xs) = 1 + length xs;</a:t>
            </a:r>
          </a:p>
          <a:p>
            <a:r>
              <a:rPr lang="is-IS" altLang="ja-JP" sz="2800" dirty="0"/>
              <a:t>val length = fn : 'a list -&gt; int</a:t>
            </a:r>
            <a:endParaRPr kumimoji="1" lang="en-US" altLang="ja-JP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598" y="2065775"/>
            <a:ext cx="4122893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fun &lt;id&gt; &lt;pattern&gt; = </a:t>
            </a:r>
            <a:r>
              <a:rPr kumimoji="1" lang="en-US" altLang="ja-JP" sz="2800" dirty="0"/>
              <a:t>&lt;</a:t>
            </a:r>
            <a:r>
              <a:rPr lang="en-US" altLang="ja-JP" sz="2800" dirty="0" err="1"/>
              <a:t>exp</a:t>
            </a:r>
            <a:r>
              <a:rPr kumimoji="1" lang="en-US" altLang="ja-JP" sz="2800" dirty="0"/>
              <a:t>&gt;</a:t>
            </a:r>
          </a:p>
          <a:p>
            <a:r>
              <a:rPr lang="en-US" altLang="ja-JP" sz="2800" dirty="0"/>
              <a:t>   |… </a:t>
            </a:r>
          </a:p>
          <a:p>
            <a:r>
              <a:rPr lang="en-US" altLang="ja-JP" sz="2800" dirty="0"/>
              <a:t>   | &lt;id&gt; &lt;pattern&gt; = &lt;</a:t>
            </a:r>
            <a:r>
              <a:rPr lang="en-US" altLang="ja-JP" sz="2800" dirty="0" err="1"/>
              <a:t>exp</a:t>
            </a:r>
            <a:r>
              <a:rPr lang="en-US" altLang="ja-JP" sz="2800" dirty="0"/>
              <a:t>&gt;</a:t>
            </a:r>
            <a:endParaRPr kumimoji="1"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8506" y="1676819"/>
            <a:ext cx="35701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 function can be declared in either of these two forms.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50754" y="3666390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754" y="5913157"/>
            <a:ext cx="8217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(Note) The function f seems to take two arguments, but actually it takes one argument, which is a pair.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6569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6672" y="12795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/>
              <a:t>- length ["</a:t>
            </a:r>
            <a:r>
              <a:rPr lang="en-US" altLang="ja-JP" sz="2800" dirty="0" err="1"/>
              <a:t>a","b","c</a:t>
            </a:r>
            <a:r>
              <a:rPr lang="en-US" altLang="ja-JP" sz="2800" dirty="0"/>
              <a:t>"];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3 : </a:t>
            </a:r>
            <a:r>
              <a:rPr lang="en-US" altLang="ja-JP" sz="2800" dirty="0" err="1"/>
              <a:t>int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166181"/>
            <a:ext cx="8146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declaration of function length consists of two clauses, and the actual argument is pattern-matched from the first clause. When the argument is nil, length returns 0. Otherwise the argument is matched with the pattern x::</a:t>
            </a:r>
            <a:r>
              <a:rPr lang="en-US" altLang="ja-JP" sz="2800" dirty="0" err="1"/>
              <a:t>xs</a:t>
            </a:r>
            <a:r>
              <a:rPr lang="en-US" altLang="ja-JP" sz="2800" dirty="0"/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7770" y="4359286"/>
            <a:ext cx="852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We use </a:t>
            </a:r>
            <a:r>
              <a:rPr kumimoji="1" lang="en-US" altLang="ja-JP" sz="2800" dirty="0" err="1"/>
              <a:t>datatype</a:t>
            </a:r>
            <a:r>
              <a:rPr kumimoji="1" lang="en-US" altLang="ja-JP" sz="2800" dirty="0"/>
              <a:t> declarations to declare a </a:t>
            </a:r>
            <a:r>
              <a:rPr kumimoji="1" lang="en-US" altLang="ja-JP" sz="2800" dirty="0" err="1"/>
              <a:t>datatype</a:t>
            </a:r>
            <a:r>
              <a:rPr kumimoji="1" lang="en-US" altLang="ja-JP" sz="2800" dirty="0"/>
              <a:t>.</a:t>
            </a:r>
          </a:p>
          <a:p>
            <a:r>
              <a:rPr lang="en-US" altLang="ja-JP" sz="2800" dirty="0"/>
              <a:t>(ex.) </a:t>
            </a:r>
            <a:r>
              <a:rPr lang="en-US" altLang="ja-JP" sz="2800" dirty="0" err="1"/>
              <a:t>datatype</a:t>
            </a:r>
            <a:r>
              <a:rPr lang="en-US" altLang="ja-JP" sz="2800" dirty="0"/>
              <a:t> tree = LEAF of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| NODE of (tree * tree)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519175" y="5328200"/>
            <a:ext cx="82212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fun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x,LEAF</a:t>
            </a:r>
            <a:r>
              <a:rPr lang="en-US" altLang="ja-JP" sz="2800" dirty="0"/>
              <a:t> y)=x=y</a:t>
            </a:r>
          </a:p>
          <a:p>
            <a:r>
              <a:rPr lang="en-US" altLang="ja-JP" sz="2800" dirty="0"/>
              <a:t>      |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x,NODE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y,z</a:t>
            </a:r>
            <a:r>
              <a:rPr lang="en-US" altLang="ja-JP" sz="2800" dirty="0"/>
              <a:t>))=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</a:t>
            </a:r>
            <a:r>
              <a:rPr lang="en-US" altLang="ja-JP" sz="2800" dirty="0" err="1"/>
              <a:t>orelse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x,z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tree -&gt; </a:t>
            </a:r>
            <a:r>
              <a:rPr lang="en-US" altLang="ja-JP" sz="2800" dirty="0" err="1"/>
              <a:t>bool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9572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Type system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Type system in ML</a:t>
            </a:r>
            <a:r>
              <a:rPr lang="en-US" altLang="ja-JP" dirty="0"/>
              <a:t> is </a:t>
            </a:r>
            <a:r>
              <a:rPr kumimoji="1" lang="en-US" altLang="ja-JP" dirty="0"/>
              <a:t>safe.</a:t>
            </a:r>
          </a:p>
          <a:p>
            <a:pPr lvl="1"/>
            <a:r>
              <a:rPr lang="en-US" altLang="ja-JP" dirty="0"/>
              <a:t>When type checker judges that an expression has some type, it is guaranteed that evaluating the expression results in a value of the type.</a:t>
            </a:r>
          </a:p>
          <a:p>
            <a:pPr lvl="1"/>
            <a:r>
              <a:rPr lang="en-US" altLang="ja-JP" dirty="0"/>
              <a:t>(ex.) When an expression is a pointer to a string, the value of the expression is guaranteed to be a pointer that points to some memory area that holds a string. (The value is guaranteed not to be a pointer that points to some memory area that have been already freed (dangling pointer) or a pointer that points to some memory area that holds a value other than a string.</a:t>
            </a:r>
          </a:p>
        </p:txBody>
      </p:sp>
    </p:spTree>
    <p:extLst>
      <p:ext uri="{BB962C8B-B14F-4D97-AF65-F5344CB8AC3E}">
        <p14:creationId xmlns:p14="http://schemas.microsoft.com/office/powerpoint/2010/main" val="377162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/>
              <a:t>nteractive session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443" y="1490956"/>
            <a:ext cx="585794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2800" dirty="0"/>
              <a:t>&lt;</a:t>
            </a:r>
            <a:r>
              <a:rPr lang="en-US" altLang="ja-JP" sz="2800" i="1" dirty="0" err="1"/>
              <a:t>exp</a:t>
            </a:r>
            <a:r>
              <a:rPr kumimoji="1" lang="en-US" altLang="ja-JP" sz="2800" dirty="0"/>
              <a:t>&gt;;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884" y="2608757"/>
            <a:ext cx="33028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dirty="0"/>
              <a:t>- 5+3-2;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6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it+3;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9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if true then 1 else 5;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1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- 5=4;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false : </a:t>
            </a:r>
            <a:r>
              <a:rPr lang="en-US" altLang="ja-JP" sz="2800" dirty="0" err="1"/>
              <a:t>bool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5785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87" y="274638"/>
            <a:ext cx="8551332" cy="7050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Evaluating (executing) expressions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74475"/>
            <a:ext cx="8229600" cy="425979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Expressions are parsed, type-checked, compiled, and then executed.</a:t>
            </a:r>
          </a:p>
          <a:p>
            <a:r>
              <a:rPr lang="en-US" altLang="ja-JP" sz="2800" dirty="0"/>
              <a:t>When an expression has some syntax error or type error, code are not generated and the expression is not executed.</a:t>
            </a:r>
          </a:p>
          <a:p>
            <a:r>
              <a:rPr lang="ja-JP" altLang="en-US" sz="2800" dirty="0"/>
              <a:t> </a:t>
            </a:r>
            <a:r>
              <a:rPr lang="en-US" altLang="ja-JP" sz="2800" dirty="0"/>
              <a:t>(ex.) The expression if true then 3 else false does not have syntax error but have type error since the type system of ML requires for the then-part and else-part have the same type.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130114" y="5101220"/>
            <a:ext cx="68164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- if true then 3 else false;</a:t>
            </a:r>
          </a:p>
          <a:p>
            <a:r>
              <a:rPr lang="en-US" altLang="ja-JP" sz="2000" dirty="0"/>
              <a:t>stdIn:5.1-5.26 Error: types of if branches do not agree [literal]</a:t>
            </a:r>
          </a:p>
          <a:p>
            <a:r>
              <a:rPr lang="en-US" altLang="ja-JP" sz="2000" dirty="0"/>
              <a:t>  then branch: </a:t>
            </a:r>
            <a:r>
              <a:rPr lang="en-US" altLang="ja-JP" sz="2000" dirty="0" err="1"/>
              <a:t>int</a:t>
            </a:r>
            <a:endParaRPr lang="en-US" altLang="ja-JP" sz="2000" dirty="0"/>
          </a:p>
          <a:p>
            <a:r>
              <a:rPr lang="en-US" altLang="ja-JP" sz="2000" dirty="0"/>
              <a:t>  else branch: </a:t>
            </a:r>
            <a:r>
              <a:rPr lang="en-US" altLang="ja-JP" sz="2000" dirty="0" err="1"/>
              <a:t>bool</a:t>
            </a:r>
            <a:endParaRPr lang="en-US" altLang="ja-JP" sz="2000" dirty="0"/>
          </a:p>
          <a:p>
            <a:r>
              <a:rPr lang="en-US" altLang="ja-JP" sz="2000" dirty="0"/>
              <a:t>  in expression:  if true then 3 else false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4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6266810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id&gt;</a:t>
            </a:r>
            <a:r>
              <a:rPr lang="en-US" altLang="ja-JP" sz="2800" dirty="0"/>
              <a:t> = &lt;</a:t>
            </a:r>
            <a:r>
              <a:rPr kumimoji="1" lang="en-US" altLang="ja-JP" sz="2800" i="1" dirty="0" err="1"/>
              <a:t>exp</a:t>
            </a:r>
            <a:r>
              <a:rPr lang="en-US" altLang="ja-JP" sz="2800" dirty="0"/>
              <a:t>&gt;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= 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592" y="2388143"/>
            <a:ext cx="7001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“</a:t>
            </a:r>
            <a:r>
              <a:rPr lang="en-US" altLang="ja-JP" sz="2800" dirty="0" err="1"/>
              <a:t>v</a:t>
            </a:r>
            <a:r>
              <a:rPr kumimoji="1" lang="en-US" altLang="ja-JP" sz="2800" dirty="0" err="1"/>
              <a:t>al</a:t>
            </a:r>
            <a:r>
              <a:rPr kumimoji="1" lang="en-US" altLang="ja-JP" sz="2800" dirty="0"/>
              <a:t>”</a:t>
            </a:r>
            <a:r>
              <a:rPr lang="en-US" altLang="ja-JP" sz="2800" dirty="0"/>
              <a:t> is a prefix of “</a:t>
            </a:r>
            <a:r>
              <a:rPr kumimoji="1" lang="en-US" altLang="ja-JP" sz="2800" dirty="0"/>
              <a:t>value”. The expression &lt;</a:t>
            </a:r>
            <a:r>
              <a:rPr kumimoji="1" lang="en-US" altLang="ja-JP" sz="2800" i="1" dirty="0" err="1"/>
              <a:t>exp</a:t>
            </a:r>
            <a:r>
              <a:rPr kumimoji="1" lang="en-US" altLang="ja-JP" sz="2800" dirty="0"/>
              <a:t>&gt; is evaluated and the result is bound to the identifier &lt;</a:t>
            </a:r>
            <a:r>
              <a:rPr kumimoji="1" lang="en-US" altLang="ja-JP" sz="2800" i="1" dirty="0"/>
              <a:t>id</a:t>
            </a:r>
            <a:r>
              <a:rPr kumimoji="1" lang="en-US" altLang="ja-JP" sz="2800" dirty="0"/>
              <a:t>&gt;.</a:t>
            </a:r>
            <a:endParaRPr lang="en-US" altLang="ja-JP" sz="2800" dirty="0"/>
          </a:p>
          <a:p>
            <a:r>
              <a:rPr lang="en-US" altLang="ja-JP" sz="2800" dirty="0"/>
              <a:t>(ex.)</a:t>
            </a:r>
            <a:endParaRPr kumimoji="1" lang="en-US" altLang="ja-JP" sz="2800" dirty="0"/>
          </a:p>
          <a:p>
            <a:r>
              <a:rPr lang="es-ES_tradnl" altLang="ja-JP" sz="2800" dirty="0"/>
              <a:t>- val x = 7+2; </a:t>
            </a:r>
          </a:p>
          <a:p>
            <a:r>
              <a:rPr lang="es-ES_tradnl" altLang="ja-JP" sz="2800" dirty="0"/>
              <a:t>val x = 9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y = x+3;</a:t>
            </a:r>
          </a:p>
          <a:p>
            <a:r>
              <a:rPr lang="es-ES_tradnl" altLang="ja-JP" sz="2800" dirty="0"/>
              <a:t>val y = 12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z = x*y-(x div y); </a:t>
            </a:r>
          </a:p>
          <a:p>
            <a:r>
              <a:rPr lang="es-ES_tradnl" altLang="ja-JP" sz="2800" dirty="0"/>
              <a:t>val z = 108 : </a:t>
            </a:r>
            <a:r>
              <a:rPr lang="es-ES_tradnl" altLang="ja-JP" sz="2800" dirty="0" err="1"/>
              <a:t>int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64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(Just for reference)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443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In ML, / is used for division of values of </a:t>
            </a:r>
            <a:r>
              <a:rPr lang="en-US" altLang="ja-JP" sz="2800" dirty="0"/>
              <a:t>type real (floating point </a:t>
            </a:r>
            <a:r>
              <a:rPr lang="en-US" altLang="ja-JP" sz="2800" dirty="0" err="1"/>
              <a:t>numer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Unlike C, implicit conversion is not done in ML.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50400" y="3295274"/>
            <a:ext cx="6995719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dirty="0"/>
              <a:t>- 9/12;</a:t>
            </a:r>
          </a:p>
          <a:p>
            <a:r>
              <a:rPr lang="en-US" altLang="ja-JP" sz="2800" dirty="0"/>
              <a:t>stdIn:1.2-1.6 Error: operator and operand don't agree [literal]</a:t>
            </a:r>
          </a:p>
          <a:p>
            <a:r>
              <a:rPr lang="en-US" altLang="ja-JP" sz="2800" dirty="0"/>
              <a:t>  operator domain: real * real</a:t>
            </a:r>
          </a:p>
          <a:p>
            <a:r>
              <a:rPr lang="en-US" altLang="ja-JP" sz="2800" dirty="0"/>
              <a:t>  operand:   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  in expression:  9 / 12</a:t>
            </a:r>
          </a:p>
        </p:txBody>
      </p:sp>
    </p:spTree>
    <p:extLst>
      <p:ext uri="{BB962C8B-B14F-4D97-AF65-F5344CB8AC3E}">
        <p14:creationId xmlns:p14="http://schemas.microsoft.com/office/powerpoint/2010/main" val="421230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Function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799081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/>
              <a:t>fun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&lt;</a:t>
            </a:r>
            <a:r>
              <a:rPr lang="en-US" altLang="ja-JP" sz="2800" i="1" dirty="0"/>
              <a:t>arg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&gt; </a:t>
            </a:r>
            <a:r>
              <a:rPr lang="is-IS" altLang="ja-JP" sz="2800" dirty="0"/>
              <a:t>… &lt;</a:t>
            </a:r>
            <a:r>
              <a:rPr lang="is-IS" altLang="ja-JP" sz="2800" i="1" dirty="0"/>
              <a:t>arg</a:t>
            </a:r>
            <a:r>
              <a:rPr lang="is-IS" altLang="ja-JP" sz="2800" i="1" baseline="-25000" dirty="0"/>
              <a:t>n</a:t>
            </a:r>
            <a:r>
              <a:rPr lang="is-IS" altLang="ja-JP" sz="2800" dirty="0"/>
              <a:t>&gt; </a:t>
            </a:r>
            <a:r>
              <a:rPr lang="en-US" altLang="ja-JP" sz="2800" dirty="0"/>
              <a:t>= </a:t>
            </a:r>
            <a:r>
              <a:rPr kumimoji="1" lang="en-US" altLang="ja-JP" sz="2800" dirty="0"/>
              <a:t>&lt;</a:t>
            </a:r>
            <a:r>
              <a:rPr lang="en-US" altLang="ja-JP" sz="2800" i="1" dirty="0" err="1"/>
              <a:t>exp</a:t>
            </a:r>
            <a:r>
              <a:rPr kumimoji="1" lang="en-US" altLang="ja-JP" sz="2800" dirty="0"/>
              <a:t>&gt;;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&lt;</a:t>
            </a:r>
            <a:r>
              <a:rPr lang="en-US" altLang="ja-JP" sz="2800" i="1" dirty="0"/>
              <a:t>type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&gt; -&gt; </a:t>
            </a:r>
            <a:r>
              <a:rPr lang="is-IS" altLang="ja-JP" sz="2800" dirty="0"/>
              <a:t>… -&gt; &lt;</a:t>
            </a:r>
            <a:r>
              <a:rPr lang="is-IS" altLang="ja-JP" sz="2800" i="1" dirty="0"/>
              <a:t>type</a:t>
            </a:r>
            <a:r>
              <a:rPr lang="is-IS" altLang="ja-JP" sz="2800" i="1" baseline="-25000" dirty="0"/>
              <a:t>n</a:t>
            </a:r>
            <a:r>
              <a:rPr lang="is-IS" altLang="ja-JP" sz="2800" dirty="0"/>
              <a:t>&gt; -&gt;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result type</a:t>
            </a:r>
            <a:r>
              <a:rPr lang="en-US" altLang="ja-JP" sz="2800" dirty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199" y="2576325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en-US" altLang="ja-JP" sz="2800" dirty="0"/>
          </a:p>
          <a:p>
            <a:r>
              <a:rPr lang="is-IS" altLang="ja-JP" sz="2800" dirty="0"/>
              <a:t>- fun f (x) = x+5;</a:t>
            </a:r>
          </a:p>
          <a:p>
            <a:r>
              <a:rPr lang="is-IS" altLang="ja-JP" sz="2800" dirty="0"/>
              <a:t>val f = fn : int -&gt; int</a:t>
            </a:r>
          </a:p>
          <a:p>
            <a:r>
              <a:rPr lang="en-US" altLang="ja-JP" sz="2800" dirty="0"/>
              <a:t>The function of type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-&gt;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is bound to the identifier f.</a:t>
            </a:r>
            <a:endParaRPr lang="is-IS" altLang="ja-JP" sz="2800" dirty="0"/>
          </a:p>
          <a:p>
            <a:r>
              <a:rPr lang="is-IS" altLang="ja-JP" sz="2800" dirty="0"/>
              <a:t>- val f = fn x =&gt; x+5;</a:t>
            </a:r>
          </a:p>
          <a:p>
            <a:r>
              <a:rPr lang="is-IS" altLang="ja-JP" sz="2800" dirty="0"/>
              <a:t>val f = fn : int -&gt; int</a:t>
            </a:r>
          </a:p>
          <a:p>
            <a:r>
              <a:rPr lang="en-US" altLang="ja-JP" sz="2800" dirty="0"/>
              <a:t>This is equivalent to the above declaration.</a:t>
            </a:r>
          </a:p>
          <a:p>
            <a:r>
              <a:rPr lang="en-US" altLang="ja-JP" sz="2800" dirty="0" err="1"/>
              <a:t>fn</a:t>
            </a:r>
            <a:r>
              <a:rPr lang="en-US" altLang="ja-JP" sz="2800" dirty="0"/>
              <a:t> x =&gt; x+5</a:t>
            </a:r>
            <a:r>
              <a:rPr kumimoji="1" lang="en-US" altLang="ja-JP" sz="2800" dirty="0"/>
              <a:t> corresponds to </a:t>
            </a:r>
            <a:r>
              <a:rPr lang="en-US" altLang="ja-JP" sz="2800" dirty="0"/>
              <a:t>the lambda abstraction</a:t>
            </a:r>
          </a:p>
          <a:p>
            <a:r>
              <a:rPr kumimoji="1" lang="en-US" altLang="ja-JP" sz="2800" dirty="0" err="1"/>
              <a:t>λ</a:t>
            </a:r>
            <a:r>
              <a:rPr kumimoji="1" lang="en-US" altLang="ja-JP" sz="2800" dirty="0"/>
              <a:t> x. x + 5</a:t>
            </a:r>
            <a:r>
              <a:rPr lang="en-US" altLang="ja-JP" sz="2800" dirty="0"/>
              <a:t>.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162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Assignment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790" y="3685774"/>
            <a:ext cx="31717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-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x = ref 3;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x = ref 3 :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ref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3 : </a:t>
            </a:r>
            <a:r>
              <a:rPr lang="en-US" altLang="ja-JP" sz="2400" dirty="0" err="1"/>
              <a:t>int</a:t>
            </a:r>
            <a:endParaRPr lang="en-US" altLang="ja-JP" sz="2400" dirty="0"/>
          </a:p>
          <a:p>
            <a:r>
              <a:rPr lang="en-US" altLang="ja-JP" sz="2400" dirty="0"/>
              <a:t>- x:=4;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() : unit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4 : </a:t>
            </a:r>
            <a:r>
              <a:rPr lang="en-US" altLang="ja-JP" sz="2400" dirty="0" err="1"/>
              <a:t>int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277" y="3685774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(ex.)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5807" y="1229109"/>
            <a:ext cx="8230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ML we cannot change the values of variables. For example, </a:t>
            </a:r>
            <a:r>
              <a:rPr lang="ja-JP" altLang="en-US" sz="2800" dirty="0"/>
              <a:t> </a:t>
            </a:r>
            <a:r>
              <a:rPr lang="en-US" altLang="ja-JP" sz="2800" dirty="0"/>
              <a:t>under the declaration </a:t>
            </a:r>
            <a:r>
              <a:rPr lang="en-US" altLang="ja-JP" sz="2800" dirty="0" err="1"/>
              <a:t>val</a:t>
            </a:r>
            <a:r>
              <a:rPr lang="en-US" altLang="ja-JP" sz="2800" dirty="0"/>
              <a:t> x = 3, the value of x is always 3. (ML </a:t>
            </a:r>
            <a:r>
              <a:rPr lang="en-US" altLang="ja-JP" sz="2800" dirty="0" err="1"/>
              <a:t>decalarions</a:t>
            </a:r>
            <a:r>
              <a:rPr lang="en-US" altLang="ja-JP" sz="2800" dirty="0"/>
              <a:t> introduce variables as constants.)</a:t>
            </a:r>
            <a:r>
              <a:rPr lang="ja-JP" altLang="en-US" sz="2800" dirty="0"/>
              <a:t> </a:t>
            </a:r>
            <a:r>
              <a:rPr lang="en-US" altLang="ja-JP" sz="2800" dirty="0"/>
              <a:t>In ML we use reference cells, which </a:t>
            </a:r>
            <a:r>
              <a:rPr lang="en-US" altLang="ja-JP" sz="2800" dirty="0" err="1"/>
              <a:t>enabe</a:t>
            </a:r>
            <a:r>
              <a:rPr lang="en-US" altLang="ja-JP" sz="2800" dirty="0"/>
              <a:t> us to change the values. </a:t>
            </a:r>
          </a:p>
        </p:txBody>
      </p:sp>
    </p:spTree>
    <p:extLst>
      <p:ext uri="{BB962C8B-B14F-4D97-AF65-F5344CB8AC3E}">
        <p14:creationId xmlns:p14="http://schemas.microsoft.com/office/powerpoint/2010/main" val="7846094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2474</Words>
  <Application>Microsoft Macintosh PowerPoint</Application>
  <PresentationFormat>画面に合わせる (4:3)</PresentationFormat>
  <Paragraphs>223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ホワイト</vt:lpstr>
      <vt:lpstr>Foundations for programming languages  12: Functional programming</vt:lpstr>
      <vt:lpstr>ML</vt:lpstr>
      <vt:lpstr>Type system in ML</vt:lpstr>
      <vt:lpstr>Interactive session</vt:lpstr>
      <vt:lpstr>Evaluating (executing) expressions in ML</vt:lpstr>
      <vt:lpstr>Declarations</vt:lpstr>
      <vt:lpstr>(Just for reference)</vt:lpstr>
      <vt:lpstr>Function declarations</vt:lpstr>
      <vt:lpstr>Assignment</vt:lpstr>
      <vt:lpstr>Identifiers in C, Pascal, etc.</vt:lpstr>
      <vt:lpstr>Types</vt:lpstr>
      <vt:lpstr>Basic types</vt:lpstr>
      <vt:lpstr>Basic types in ML</vt:lpstr>
      <vt:lpstr>Basic types in ML (cont.)</vt:lpstr>
      <vt:lpstr>Types and product types</vt:lpstr>
      <vt:lpstr>Examples of tuples</vt:lpstr>
      <vt:lpstr>Records</vt:lpstr>
      <vt:lpstr>Lists</vt:lpstr>
      <vt:lpstr>Lists (cont.)</vt:lpstr>
      <vt:lpstr>Operations on lists</vt:lpstr>
      <vt:lpstr>Patterns</vt:lpstr>
      <vt:lpstr>Examples of patterns</vt:lpstr>
      <vt:lpstr>Function declarations with patterns</vt:lpstr>
      <vt:lpstr>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プログラミング言語研究室</dc:creator>
  <cp:lastModifiedBy>篠埜　功</cp:lastModifiedBy>
  <cp:revision>213</cp:revision>
  <dcterms:created xsi:type="dcterms:W3CDTF">2012-12-21T08:42:06Z</dcterms:created>
  <dcterms:modified xsi:type="dcterms:W3CDTF">2021-09-29T06:10:57Z</dcterms:modified>
</cp:coreProperties>
</file>