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58" r:id="rId17"/>
    <p:sldId id="277" r:id="rId18"/>
    <p:sldId id="282" r:id="rId19"/>
    <p:sldId id="278" r:id="rId20"/>
    <p:sldId id="279" r:id="rId21"/>
    <p:sldId id="286" r:id="rId22"/>
    <p:sldId id="281" r:id="rId23"/>
    <p:sldId id="283" r:id="rId24"/>
    <p:sldId id="287" r:id="rId2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Foundations for programming languages </a:t>
            </a:r>
            <a:br>
              <a:rPr lang="en-US" altLang="ja-JP" sz="3600" dirty="0"/>
            </a:br>
            <a:r>
              <a:rPr lang="en-US" altLang="ja-JP" sz="3600" dirty="0"/>
              <a:t>11: Logic programming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/>
              <a:t> 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721206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Examples of facts and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72239" y="1490634"/>
            <a:ext cx="4962191" cy="4832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l</a:t>
            </a:r>
            <a:r>
              <a:rPr kumimoji="1" lang="en-US" altLang="ja-JP" sz="2800" dirty="0"/>
              <a:t>ink(</a:t>
            </a:r>
            <a:r>
              <a:rPr kumimoji="1" lang="en-US" altLang="ja-JP" sz="2800" dirty="0" err="1"/>
              <a:t>fortran</a:t>
            </a:r>
            <a:r>
              <a:rPr kumimoji="1" lang="en-US" altLang="ja-JP" sz="2800" dirty="0"/>
              <a:t>, algol60).</a:t>
            </a:r>
          </a:p>
          <a:p>
            <a:r>
              <a:rPr lang="en-US" altLang="ja-JP" sz="2800" dirty="0"/>
              <a:t>link(algol60, </a:t>
            </a:r>
            <a:r>
              <a:rPr lang="en-US" altLang="ja-JP" sz="2800" dirty="0" err="1"/>
              <a:t>cpl</a:t>
            </a:r>
            <a:r>
              <a:rPr lang="en-US" altLang="ja-JP" sz="2800" dirty="0"/>
              <a:t>).</a:t>
            </a:r>
          </a:p>
          <a:p>
            <a:r>
              <a:rPr lang="en-US" altLang="ja-JP" sz="2800" dirty="0"/>
              <a:t>l</a:t>
            </a:r>
            <a:r>
              <a:rPr kumimoji="1" lang="en-US" altLang="ja-JP" sz="2800" dirty="0"/>
              <a:t>ink(</a:t>
            </a:r>
            <a:r>
              <a:rPr kumimoji="1" lang="en-US" altLang="ja-JP" sz="2800" dirty="0" err="1"/>
              <a:t>cpl</a:t>
            </a:r>
            <a:r>
              <a:rPr kumimoji="1" lang="en-US" altLang="ja-JP" sz="2800" dirty="0"/>
              <a:t>, </a:t>
            </a:r>
            <a:r>
              <a:rPr kumimoji="1" lang="en-US" altLang="ja-JP" sz="2800" dirty="0" err="1"/>
              <a:t>bcpl</a:t>
            </a:r>
            <a:r>
              <a:rPr kumimoji="1" lang="en-US" altLang="ja-JP" sz="2800" dirty="0"/>
              <a:t>).</a:t>
            </a:r>
          </a:p>
          <a:p>
            <a:r>
              <a:rPr lang="en-US" altLang="ja-JP" sz="2800" dirty="0"/>
              <a:t>link(</a:t>
            </a:r>
            <a:r>
              <a:rPr lang="en-US" altLang="ja-JP" sz="2800" dirty="0" err="1"/>
              <a:t>bcpl</a:t>
            </a:r>
            <a:r>
              <a:rPr lang="en-US" altLang="ja-JP" sz="2800" dirty="0"/>
              <a:t>, c).</a:t>
            </a:r>
          </a:p>
          <a:p>
            <a:r>
              <a:rPr kumimoji="1" lang="en-US" altLang="ja-JP" sz="2800" dirty="0"/>
              <a:t>link(c, </a:t>
            </a:r>
            <a:r>
              <a:rPr kumimoji="1" lang="en-US" altLang="ja-JP" sz="2800" dirty="0" err="1"/>
              <a:t>cplusplus</a:t>
            </a:r>
            <a:r>
              <a:rPr kumimoji="1" lang="en-US" altLang="ja-JP" sz="2800" dirty="0"/>
              <a:t>).</a:t>
            </a:r>
          </a:p>
          <a:p>
            <a:r>
              <a:rPr lang="en-US" altLang="ja-JP" sz="2800" dirty="0"/>
              <a:t>link(algol60, simula67).</a:t>
            </a:r>
          </a:p>
          <a:p>
            <a:r>
              <a:rPr kumimoji="1" lang="en-US" altLang="ja-JP" sz="2800" dirty="0"/>
              <a:t>link(simula67, </a:t>
            </a:r>
            <a:r>
              <a:rPr kumimoji="1" lang="en-US" altLang="ja-JP" sz="2800" dirty="0" err="1"/>
              <a:t>cplusplus</a:t>
            </a:r>
            <a:r>
              <a:rPr kumimoji="1" lang="en-US" altLang="ja-JP" sz="2800" dirty="0"/>
              <a:t>).</a:t>
            </a:r>
          </a:p>
          <a:p>
            <a:r>
              <a:rPr lang="en-US" altLang="ja-JP" sz="2800" dirty="0"/>
              <a:t>link(simula67, smalltalk80).</a:t>
            </a:r>
          </a:p>
          <a:p>
            <a:endParaRPr kumimoji="1" lang="en-US" altLang="ja-JP" sz="2800" dirty="0"/>
          </a:p>
          <a:p>
            <a:r>
              <a:rPr lang="en-US" altLang="ja-JP" sz="2800" dirty="0"/>
              <a:t>path(L,L).</a:t>
            </a:r>
          </a:p>
          <a:p>
            <a:r>
              <a:rPr lang="en-US" altLang="ja-JP" sz="2800" dirty="0"/>
              <a:t>p</a:t>
            </a:r>
            <a:r>
              <a:rPr kumimoji="1" lang="en-US" altLang="ja-JP" sz="2800" dirty="0"/>
              <a:t>ath(L,M) :- link(L,X), path(X,M) 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32203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383"/>
            <a:ext cx="8229600" cy="878799"/>
          </a:xfrm>
        </p:spPr>
        <p:txBody>
          <a:bodyPr/>
          <a:lstStyle/>
          <a:p>
            <a:r>
              <a:rPr kumimoji="1" lang="en-US" altLang="ja-JP" dirty="0"/>
              <a:t>Existential queries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6067" y="1089226"/>
            <a:ext cx="877823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A query </a:t>
            </a:r>
            <a:r>
              <a:rPr lang="en-US" altLang="ja-JP" sz="2800" dirty="0"/>
              <a:t>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,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….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/>
              <a:t>k</a:t>
            </a:r>
            <a:r>
              <a:rPr lang="en-US" altLang="ja-JP" sz="2800" dirty="0"/>
              <a:t> . corresponds to the </a:t>
            </a:r>
            <a:r>
              <a:rPr lang="en-US" altLang="ja-JP" sz="2800" dirty="0" err="1"/>
              <a:t>pseudocode</a:t>
            </a:r>
            <a:r>
              <a:rPr lang="en-US" altLang="ja-JP" sz="2800" dirty="0"/>
              <a:t>: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/>
              <a:t>k</a:t>
            </a:r>
            <a:r>
              <a:rPr lang="en-US" altLang="ja-JP" sz="2800" dirty="0"/>
              <a:t>?</a:t>
            </a:r>
          </a:p>
          <a:p>
            <a:r>
              <a:rPr lang="en-US" altLang="ja-JP" sz="2800" dirty="0"/>
              <a:t>Queries are also called </a:t>
            </a:r>
            <a:r>
              <a:rPr lang="en-US" altLang="ja-JP" sz="2800" i="1" dirty="0"/>
              <a:t>goals</a:t>
            </a:r>
            <a:r>
              <a:rPr lang="en-US" altLang="ja-JP" sz="2800" dirty="0"/>
              <a:t>. Terms in a query may be called as </a:t>
            </a:r>
            <a:r>
              <a:rPr lang="en-US" altLang="ja-JP" sz="2800" i="1" dirty="0" err="1"/>
              <a:t>subgoals</a:t>
            </a:r>
            <a:r>
              <a:rPr lang="en-US" altLang="ja-JP" sz="2800" dirty="0"/>
              <a:t>.</a:t>
            </a:r>
          </a:p>
          <a:p>
            <a:r>
              <a:rPr kumimoji="1" lang="en-US" altLang="ja-JP" sz="2800" dirty="0"/>
              <a:t>(ex.)  </a:t>
            </a:r>
            <a:r>
              <a:rPr kumimoji="1" lang="en-US" altLang="ja-JP" sz="2800" i="1" dirty="0"/>
              <a:t>?-</a:t>
            </a:r>
            <a:r>
              <a:rPr kumimoji="1" lang="en-US" altLang="ja-JP" sz="2800" dirty="0"/>
              <a:t> </a:t>
            </a:r>
            <a:r>
              <a:rPr kumimoji="1" lang="en-US" altLang="ja-JP" sz="2800" dirty="0">
                <a:solidFill>
                  <a:srgbClr val="FF0000"/>
                </a:solidFill>
              </a:rPr>
              <a:t>link(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cpl</a:t>
            </a:r>
            <a:r>
              <a:rPr lang="en-US" altLang="ja-JP" sz="2800" dirty="0">
                <a:solidFill>
                  <a:srgbClr val="FF0000"/>
                </a:solidFill>
              </a:rPr>
              <a:t>, </a:t>
            </a:r>
            <a:r>
              <a:rPr lang="en-US" altLang="ja-JP" sz="2800" dirty="0" err="1">
                <a:solidFill>
                  <a:srgbClr val="FF0000"/>
                </a:solidFill>
              </a:rPr>
              <a:t>bcpl</a:t>
            </a:r>
            <a:r>
              <a:rPr lang="en-US" altLang="ja-JP" sz="2800" dirty="0">
                <a:solidFill>
                  <a:srgbClr val="FF0000"/>
                </a:solidFill>
              </a:rPr>
              <a:t>), link(</a:t>
            </a:r>
            <a:r>
              <a:rPr lang="en-US" altLang="ja-JP" sz="2800" dirty="0" err="1">
                <a:solidFill>
                  <a:srgbClr val="FF0000"/>
                </a:solidFill>
              </a:rPr>
              <a:t>bcpl</a:t>
            </a:r>
            <a:r>
              <a:rPr lang="en-US" altLang="ja-JP" sz="2800" dirty="0">
                <a:solidFill>
                  <a:srgbClr val="FF0000"/>
                </a:solidFill>
              </a:rPr>
              <a:t>, c).</a:t>
            </a:r>
          </a:p>
          <a:p>
            <a:r>
              <a:rPr kumimoji="1" lang="en-US" altLang="ja-JP" sz="2800" dirty="0"/>
              <a:t>           </a:t>
            </a:r>
            <a:r>
              <a:rPr kumimoji="1" lang="en-US" altLang="ja-JP" sz="2800" i="1" dirty="0"/>
              <a:t>yes</a:t>
            </a:r>
          </a:p>
          <a:p>
            <a:r>
              <a:rPr lang="en-US" altLang="ja-JP" sz="2800" dirty="0"/>
              <a:t>          </a:t>
            </a:r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link(algol60, L), link(L, M).</a:t>
            </a:r>
          </a:p>
          <a:p>
            <a:r>
              <a:rPr kumimoji="1" lang="en-US" altLang="ja-JP" sz="2800" dirty="0"/>
              <a:t>          </a:t>
            </a:r>
            <a:r>
              <a:rPr kumimoji="1" lang="en-US" altLang="ja-JP" sz="2800" i="1" dirty="0"/>
              <a:t>L=</a:t>
            </a:r>
            <a:r>
              <a:rPr kumimoji="1" lang="en-US" altLang="ja-JP" sz="2800" i="1" dirty="0" err="1"/>
              <a:t>cpl</a:t>
            </a:r>
            <a:endParaRPr kumimoji="1" lang="en-US" altLang="ja-JP" sz="2800" i="1" dirty="0"/>
          </a:p>
          <a:p>
            <a:r>
              <a:rPr lang="en-US" altLang="ja-JP" sz="2800" i="1" dirty="0"/>
              <a:t>          M=</a:t>
            </a:r>
            <a:r>
              <a:rPr lang="en-US" altLang="ja-JP" sz="2800" i="1" dirty="0" err="1"/>
              <a:t>bcpl</a:t>
            </a:r>
            <a:endParaRPr lang="en-US" altLang="ja-JP" sz="2800" i="1" dirty="0"/>
          </a:p>
          <a:p>
            <a:r>
              <a:rPr kumimoji="1" lang="en-US" altLang="ja-JP" sz="2400" dirty="0"/>
              <a:t>By typing </a:t>
            </a:r>
            <a:r>
              <a:rPr lang="en-US" altLang="ja-JP" sz="2400" dirty="0"/>
              <a:t>return here, Prolog responds with yes to indicate that there might be more solutions and immediately prompts for the next query. By typing ;, Prolog responds with another solution or with no to indicate that no further solutions can be found.</a:t>
            </a:r>
            <a:endParaRPr kumimoji="1"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54710" y="3724666"/>
            <a:ext cx="3332090" cy="120032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Is there any L and M satisfying link(algol60,L) and link(L,M)?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31657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(Cont.)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4490" y="1304435"/>
            <a:ext cx="7802310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link(algol60, L), link(L, M).</a:t>
            </a:r>
          </a:p>
          <a:p>
            <a:r>
              <a:rPr kumimoji="1" lang="en-US" altLang="ja-JP" sz="2800" dirty="0"/>
              <a:t>    </a:t>
            </a:r>
            <a:r>
              <a:rPr kumimoji="1" lang="en-US" altLang="ja-JP" sz="2800" i="1" dirty="0"/>
              <a:t>L=</a:t>
            </a:r>
            <a:r>
              <a:rPr kumimoji="1" lang="en-US" altLang="ja-JP" sz="2800" i="1" dirty="0" err="1"/>
              <a:t>cpl</a:t>
            </a:r>
            <a:endParaRPr kumimoji="1" lang="en-US" altLang="ja-JP" sz="2800" i="1" dirty="0"/>
          </a:p>
          <a:p>
            <a:r>
              <a:rPr lang="en-US" altLang="ja-JP" sz="2800" i="1" dirty="0"/>
              <a:t>    M=</a:t>
            </a:r>
            <a:r>
              <a:rPr lang="en-US" altLang="ja-JP" sz="2800" i="1" dirty="0" err="1"/>
              <a:t>bcpl</a:t>
            </a:r>
            <a:r>
              <a:rPr lang="en-US" altLang="ja-JP" sz="2800" i="1" dirty="0"/>
              <a:t>  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   </a:t>
            </a:r>
            <a:r>
              <a:rPr lang="en-US" altLang="ja-JP" sz="2800" i="1" dirty="0"/>
              <a:t>L=simula67</a:t>
            </a:r>
          </a:p>
          <a:p>
            <a:r>
              <a:rPr lang="en-US" altLang="ja-JP" sz="2800" i="1" dirty="0"/>
              <a:t>    M=</a:t>
            </a:r>
            <a:r>
              <a:rPr lang="en-US" altLang="ja-JP" sz="2800" i="1" dirty="0" err="1"/>
              <a:t>cplusplus</a:t>
            </a:r>
            <a:r>
              <a:rPr lang="en-US" altLang="ja-JP" sz="2800" i="1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  </a:t>
            </a:r>
            <a:r>
              <a:rPr lang="en-US" altLang="ja-JP" sz="2800" i="1" dirty="0"/>
              <a:t> L=simula67</a:t>
            </a:r>
          </a:p>
          <a:p>
            <a:r>
              <a:rPr lang="en-US" altLang="ja-JP" sz="2800" i="1" dirty="0"/>
              <a:t>    M=smalltalk80</a:t>
            </a:r>
            <a:endParaRPr lang="en-US" altLang="ja-JP" sz="2800" dirty="0">
              <a:solidFill>
                <a:srgbClr val="FF0000"/>
              </a:solidFill>
            </a:endParaRPr>
          </a:p>
          <a:p>
            <a:r>
              <a:rPr lang="en-US" altLang="ja-JP" sz="2800" dirty="0"/>
              <a:t>   </a:t>
            </a:r>
            <a:r>
              <a:rPr lang="en-US" altLang="ja-JP" sz="2800" i="1" dirty="0"/>
              <a:t> yes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08528" y="4527302"/>
            <a:ext cx="478742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If Prolog found there are no more solutions it responds with </a:t>
            </a:r>
            <a:r>
              <a:rPr kumimoji="1" lang="en-US" altLang="ja-JP" sz="2400" i="1" dirty="0"/>
              <a:t>yes</a:t>
            </a:r>
            <a:r>
              <a:rPr kumimoji="1" lang="en-US" altLang="ja-JP" sz="2400" dirty="0"/>
              <a:t> without typing ;.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89517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2101"/>
          </a:xfrm>
        </p:spPr>
        <p:txBody>
          <a:bodyPr/>
          <a:lstStyle/>
          <a:p>
            <a:r>
              <a:rPr kumimoji="1" lang="en-US" altLang="ja-JP" dirty="0"/>
              <a:t>Universal facts and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8396" y="1305588"/>
            <a:ext cx="8888240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A rule </a:t>
            </a:r>
            <a:r>
              <a:rPr lang="en-US" altLang="ja-JP" sz="2800" dirty="0"/>
              <a:t>&lt;</a:t>
            </a:r>
            <a:r>
              <a:rPr kumimoji="1" lang="en-US" altLang="ja-JP" sz="2800" i="1" dirty="0"/>
              <a:t>term</a:t>
            </a:r>
            <a:r>
              <a:rPr kumimoji="1" lang="en-US" altLang="ja-JP" sz="2800" dirty="0"/>
              <a:t>&gt;  :-  </a:t>
            </a:r>
            <a:r>
              <a:rPr lang="en-US" altLang="ja-JP" sz="2800" dirty="0"/>
              <a:t>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,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….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/>
              <a:t>k</a:t>
            </a:r>
            <a:r>
              <a:rPr lang="en-US" altLang="ja-JP" sz="2800" dirty="0"/>
              <a:t> . corresponds to the </a:t>
            </a:r>
            <a:r>
              <a:rPr lang="en-US" altLang="ja-JP" sz="2800" dirty="0" err="1"/>
              <a:t>pseudocode</a:t>
            </a:r>
            <a:r>
              <a:rPr lang="en-US" altLang="ja-JP" sz="2800" dirty="0"/>
              <a:t>: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/>
              <a:t>k</a:t>
            </a:r>
            <a:r>
              <a:rPr lang="en-US" altLang="ja-JP" sz="2800" dirty="0"/>
              <a:t>?</a:t>
            </a:r>
          </a:p>
          <a:p>
            <a:r>
              <a:rPr lang="en-US" altLang="ja-JP" sz="2800" dirty="0"/>
              <a:t>The term to the left of the :- is called a </a:t>
            </a:r>
            <a:r>
              <a:rPr lang="en-US" altLang="ja-JP" sz="2800" i="1" dirty="0"/>
              <a:t>head</a:t>
            </a:r>
            <a:r>
              <a:rPr lang="en-US" altLang="ja-JP" sz="2800" dirty="0"/>
              <a:t> and the </a:t>
            </a:r>
            <a:r>
              <a:rPr lang="en-US" altLang="ja-JP" sz="2800" dirty="0" err="1"/>
              <a:t>temrs</a:t>
            </a:r>
            <a:r>
              <a:rPr lang="en-US" altLang="ja-JP" sz="2800" dirty="0"/>
              <a:t> to the right of the :- is called a </a:t>
            </a:r>
            <a:r>
              <a:rPr lang="en-US" altLang="ja-JP" sz="2800" i="1" dirty="0"/>
              <a:t>conditions </a:t>
            </a:r>
            <a:r>
              <a:rPr lang="en-US" altLang="ja-JP" sz="2800" dirty="0"/>
              <a:t>or </a:t>
            </a:r>
            <a:r>
              <a:rPr lang="en-US" altLang="ja-JP" sz="2800" i="1" dirty="0"/>
              <a:t>bodies</a:t>
            </a:r>
            <a:r>
              <a:rPr lang="en-US" altLang="ja-JP" sz="2800" dirty="0"/>
              <a:t>. A fact is a special case of a rule and has a head and no conditions.</a:t>
            </a:r>
          </a:p>
          <a:p>
            <a:r>
              <a:rPr lang="en-US" altLang="ja-JP" sz="2800" dirty="0"/>
              <a:t>    path(L,L).</a:t>
            </a:r>
          </a:p>
          <a:p>
            <a:r>
              <a:rPr lang="en-US" altLang="ja-JP" sz="2800" dirty="0"/>
              <a:t>    path(L,M) :- link(L,X), path(X,M) .</a:t>
            </a:r>
            <a:endParaRPr lang="ja-JP" altLang="en-US" sz="2800" dirty="0"/>
          </a:p>
          <a:p>
            <a:r>
              <a:rPr lang="en-US" altLang="ja-JP" sz="2800" dirty="0"/>
              <a:t>defines a relation </a:t>
            </a:r>
            <a:r>
              <a:rPr lang="en-US" altLang="ja-JP" sz="2800" i="1" dirty="0"/>
              <a:t>path</a:t>
            </a:r>
            <a:r>
              <a:rPr lang="en-US" altLang="ja-JP" sz="2800" dirty="0"/>
              <a:t>. The fact path(L,L) represents that for every L, path(L,L) holds. The rule path(L,M) :- link(L,X), path(X,M). represents that for every L and M, path(L, M) holds when there exists X satisfying link(L,X) and path(X,M).</a:t>
            </a:r>
          </a:p>
        </p:txBody>
      </p:sp>
    </p:spTree>
    <p:extLst>
      <p:ext uri="{BB962C8B-B14F-4D97-AF65-F5344CB8AC3E}">
        <p14:creationId xmlns:p14="http://schemas.microsoft.com/office/powerpoint/2010/main" val="1513945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Negation as failure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05" y="1520975"/>
            <a:ext cx="8104195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Prolog answers </a:t>
            </a:r>
            <a:r>
              <a:rPr kumimoji="1" lang="en-US" altLang="ja-JP" sz="2800" i="1" dirty="0"/>
              <a:t>no</a:t>
            </a:r>
            <a:r>
              <a:rPr kumimoji="1" lang="en-US" altLang="ja-JP" sz="2800" dirty="0"/>
              <a:t> to a query if it fails to satisfy the query. </a:t>
            </a:r>
            <a:endParaRPr lang="en-US" altLang="ja-JP" sz="2800" dirty="0"/>
          </a:p>
          <a:p>
            <a:r>
              <a:rPr kumimoji="1" lang="en-US" altLang="ja-JP" sz="2800" dirty="0"/>
              <a:t>(ex.) </a:t>
            </a:r>
            <a:r>
              <a:rPr kumimoji="1" lang="en-US" altLang="ja-JP" sz="2800" i="1" dirty="0"/>
              <a:t>?-</a:t>
            </a:r>
            <a:r>
              <a:rPr kumimoji="1" lang="en-US" altLang="ja-JP" sz="2800" dirty="0"/>
              <a:t> </a:t>
            </a:r>
            <a:r>
              <a:rPr kumimoji="1" lang="en-US" altLang="ja-JP" sz="2800" dirty="0">
                <a:solidFill>
                  <a:srgbClr val="FF0000"/>
                </a:solidFill>
              </a:rPr>
              <a:t>link(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lisp,scheme</a:t>
            </a:r>
            <a:r>
              <a:rPr kumimoji="1" lang="en-US" altLang="ja-JP" sz="2800" dirty="0">
                <a:solidFill>
                  <a:srgbClr val="FF0000"/>
                </a:solidFill>
              </a:rPr>
              <a:t>) .</a:t>
            </a:r>
          </a:p>
          <a:p>
            <a:r>
              <a:rPr lang="en-US" altLang="ja-JP" sz="2800" i="1" dirty="0"/>
              <a:t>              no</a:t>
            </a:r>
          </a:p>
          <a:p>
            <a:r>
              <a:rPr kumimoji="1" lang="en-US" altLang="ja-JP" sz="2800" dirty="0"/>
              <a:t>The not operator (¥+ in Prolog) represents negation as failure rather than logical negation. A query </a:t>
            </a:r>
            <a:r>
              <a:rPr lang="en-US" altLang="ja-JP" sz="2800" dirty="0"/>
              <a:t>¥+</a:t>
            </a:r>
            <a:r>
              <a:rPr kumimoji="1" lang="en-US" altLang="ja-JP" sz="2800" dirty="0"/>
              <a:t>(</a:t>
            </a:r>
            <a:r>
              <a:rPr kumimoji="1" lang="en-US" altLang="ja-JP" sz="2800" i="1" dirty="0"/>
              <a:t>P</a:t>
            </a:r>
            <a:r>
              <a:rPr kumimoji="1" lang="en-US" altLang="ja-JP" sz="2800" dirty="0"/>
              <a:t>)</a:t>
            </a:r>
            <a:r>
              <a:rPr lang="en-US" altLang="ja-JP" sz="2800" dirty="0"/>
              <a:t> is true if the system fails to deduce </a:t>
            </a:r>
            <a:r>
              <a:rPr kumimoji="1" lang="en-US" altLang="ja-JP" sz="2800" i="1" dirty="0"/>
              <a:t>P</a:t>
            </a:r>
            <a:r>
              <a:rPr kumimoji="1" lang="en-US" altLang="ja-JP" sz="2800" dirty="0"/>
              <a:t>.</a:t>
            </a:r>
          </a:p>
          <a:p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645225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94109" y="161236"/>
            <a:ext cx="3704447" cy="1006807"/>
          </a:xfrm>
        </p:spPr>
        <p:txBody>
          <a:bodyPr>
            <a:normAutofit/>
          </a:bodyPr>
          <a:lstStyle/>
          <a:p>
            <a:r>
              <a:rPr lang="en-US" altLang="ja-JP" dirty="0"/>
              <a:t>(Cont.)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05" y="602417"/>
            <a:ext cx="810419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link(L,N), link(M,N) .</a:t>
            </a:r>
          </a:p>
          <a:p>
            <a:r>
              <a:rPr lang="en-US" altLang="ja-JP" sz="2800" dirty="0"/>
              <a:t> </a:t>
            </a:r>
            <a:r>
              <a:rPr lang="en-US" altLang="ja-JP" sz="2800" i="1" dirty="0"/>
              <a:t>   L=</a:t>
            </a:r>
            <a:r>
              <a:rPr lang="en-US" altLang="ja-JP" sz="2800" i="1" dirty="0" err="1"/>
              <a:t>fortran</a:t>
            </a:r>
            <a:endParaRPr lang="en-US" altLang="ja-JP" sz="2800" i="1" dirty="0"/>
          </a:p>
          <a:p>
            <a:r>
              <a:rPr lang="en-US" altLang="ja-JP" sz="2800" i="1" dirty="0"/>
              <a:t>    M=</a:t>
            </a:r>
            <a:r>
              <a:rPr lang="en-US" altLang="ja-JP" sz="2800" i="1" dirty="0" err="1"/>
              <a:t>fortran</a:t>
            </a:r>
            <a:endParaRPr lang="en-US" altLang="ja-JP" sz="2800" i="1" dirty="0"/>
          </a:p>
          <a:p>
            <a:r>
              <a:rPr lang="en-US" altLang="ja-JP" sz="2800" i="1" dirty="0"/>
              <a:t>    N=algol60</a:t>
            </a:r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link(L,N), link(M,N), ¥+(L=M) 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i="1" dirty="0"/>
              <a:t>   L=c</a:t>
            </a:r>
          </a:p>
          <a:p>
            <a:r>
              <a:rPr lang="en-US" altLang="ja-JP" sz="2800" i="1" dirty="0"/>
              <a:t>    M=simula67 </a:t>
            </a:r>
            <a:endParaRPr kumimoji="1" lang="en-US" altLang="ja-JP" sz="2800" i="1" dirty="0"/>
          </a:p>
          <a:p>
            <a:r>
              <a:rPr lang="en-US" altLang="ja-JP" sz="2800" i="1" dirty="0"/>
              <a:t>    N=</a:t>
            </a:r>
            <a:r>
              <a:rPr lang="en-US" altLang="ja-JP" sz="2800" i="1" dirty="0" err="1"/>
              <a:t>cplusplus</a:t>
            </a:r>
            <a:r>
              <a:rPr lang="en-US" altLang="ja-JP" sz="2800" i="1" dirty="0"/>
              <a:t> </a:t>
            </a:r>
            <a:r>
              <a:rPr kumimoji="1"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   </a:t>
            </a:r>
            <a:r>
              <a:rPr lang="en-US" altLang="ja-JP" sz="2800" i="1" dirty="0"/>
              <a:t>L=simula67</a:t>
            </a:r>
          </a:p>
          <a:p>
            <a:r>
              <a:rPr lang="en-US" altLang="ja-JP" sz="2800" i="1" dirty="0"/>
              <a:t>    M=c </a:t>
            </a:r>
          </a:p>
          <a:p>
            <a:r>
              <a:rPr kumimoji="1" lang="en-US" altLang="ja-JP" sz="2800" i="1" dirty="0"/>
              <a:t>    N=</a:t>
            </a:r>
            <a:r>
              <a:rPr kumimoji="1" lang="en-US" altLang="ja-JP" sz="2800" i="1" dirty="0" err="1"/>
              <a:t>cplusplus</a:t>
            </a:r>
            <a:r>
              <a:rPr lang="en-US" altLang="ja-JP" sz="2800" i="1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kumimoji="1" lang="en-US" altLang="ja-JP" sz="2800" dirty="0"/>
              <a:t>    </a:t>
            </a:r>
            <a:r>
              <a:rPr kumimoji="1" lang="en-US" altLang="ja-JP" sz="2800" i="1" dirty="0"/>
              <a:t>no</a:t>
            </a:r>
          </a:p>
          <a:p>
            <a:r>
              <a:rPr kumimoji="1" lang="en-US" altLang="ja-JP" sz="2800" i="1" dirty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¥+</a:t>
            </a:r>
            <a:r>
              <a:rPr kumimoji="1" lang="en-US" altLang="ja-JP" sz="2800" dirty="0">
                <a:solidFill>
                  <a:srgbClr val="FF0000"/>
                </a:solidFill>
              </a:rPr>
              <a:t>(L=M), link(L,N), link(M,N) .</a:t>
            </a:r>
          </a:p>
          <a:p>
            <a:r>
              <a:rPr lang="en-US" altLang="ja-JP" sz="2800" i="1" dirty="0"/>
              <a:t>    no</a:t>
            </a:r>
            <a:endParaRPr kumimoji="1" lang="ja-JP" alt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140969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1104"/>
            <a:ext cx="8229600" cy="909477"/>
          </a:xfrm>
        </p:spPr>
        <p:txBody>
          <a:bodyPr>
            <a:normAutofit/>
          </a:bodyPr>
          <a:lstStyle/>
          <a:p>
            <a:r>
              <a:rPr lang="en-US" altLang="ja-JP" dirty="0"/>
              <a:t>U</a:t>
            </a:r>
            <a:r>
              <a:rPr kumimoji="1" lang="en-US" altLang="ja-JP" dirty="0"/>
              <a:t>nification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977309"/>
            <a:ext cx="8526583" cy="3121818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Deduction in Prolog is based on the concept of unification; the two terms </a:t>
            </a:r>
            <a:r>
              <a:rPr kumimoji="1" lang="en-US" altLang="ja-JP" sz="2800" i="1" dirty="0"/>
              <a:t>T</a:t>
            </a:r>
            <a:r>
              <a:rPr kumimoji="1" lang="en-US" altLang="ja-JP" sz="2800" baseline="-25000" dirty="0"/>
              <a:t>1</a:t>
            </a:r>
            <a:r>
              <a:rPr kumimoji="1" lang="en-US" altLang="ja-JP" sz="2800" dirty="0"/>
              <a:t> and </a:t>
            </a:r>
            <a:r>
              <a:rPr kumimoji="1" lang="en-US" altLang="ja-JP" sz="2800" i="1" dirty="0"/>
              <a:t>T</a:t>
            </a:r>
            <a:r>
              <a:rPr kumimoji="1" lang="en-US" altLang="ja-JP" sz="2800" baseline="-25000" dirty="0"/>
              <a:t>2</a:t>
            </a:r>
            <a:r>
              <a:rPr kumimoji="1" lang="en-US" altLang="ja-JP" sz="2800" dirty="0"/>
              <a:t> </a:t>
            </a:r>
            <a:r>
              <a:rPr kumimoji="1" lang="en-US" altLang="ja-JP" sz="2800" i="1" dirty="0"/>
              <a:t>unify</a:t>
            </a:r>
            <a:r>
              <a:rPr kumimoji="1" lang="en-US" altLang="ja-JP" sz="2800" dirty="0"/>
              <a:t> if they have a common instance </a:t>
            </a:r>
            <a:r>
              <a:rPr kumimoji="1" lang="en-US" altLang="ja-JP" sz="2800" i="1" dirty="0"/>
              <a:t>U</a:t>
            </a:r>
            <a:r>
              <a:rPr kumimoji="1" lang="en-US" altLang="ja-JP" sz="2800" dirty="0"/>
              <a:t>. </a:t>
            </a:r>
            <a:r>
              <a:rPr lang="en-US" altLang="ja-JP" sz="2800" dirty="0"/>
              <a:t>Unification is to obtain most general unifier for given two terms. </a:t>
            </a:r>
          </a:p>
          <a:p>
            <a:r>
              <a:rPr kumimoji="1" lang="en-US" altLang="ja-JP" sz="2800" dirty="0"/>
              <a:t>Unification</a:t>
            </a:r>
            <a:r>
              <a:rPr lang="en-US" altLang="ja-JP" sz="2800" dirty="0"/>
              <a:t> is implicitly applied for checking whether or not some rule can be applied to some term. Prolog provides a built-in predicate for doing unification.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124965" y="4122418"/>
            <a:ext cx="368998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(ex.) </a:t>
            </a:r>
            <a:r>
              <a:rPr lang="en-US" altLang="ja-JP" sz="2400" i="1" dirty="0"/>
              <a:t>?-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f (</a:t>
            </a:r>
            <a:r>
              <a:rPr lang="en-US" altLang="ja-JP" sz="2400" dirty="0" err="1">
                <a:solidFill>
                  <a:srgbClr val="FF0000"/>
                </a:solidFill>
              </a:rPr>
              <a:t>X,b</a:t>
            </a:r>
            <a:r>
              <a:rPr lang="en-US" altLang="ja-JP" sz="2400" dirty="0">
                <a:solidFill>
                  <a:srgbClr val="FF0000"/>
                </a:solidFill>
              </a:rPr>
              <a:t>) = f (</a:t>
            </a:r>
            <a:r>
              <a:rPr lang="en-US" altLang="ja-JP" sz="2400" dirty="0" err="1">
                <a:solidFill>
                  <a:srgbClr val="FF0000"/>
                </a:solidFill>
              </a:rPr>
              <a:t>a,Y</a:t>
            </a:r>
            <a:r>
              <a:rPr lang="en-US" altLang="ja-JP" sz="2400" dirty="0">
                <a:solidFill>
                  <a:srgbClr val="FF0000"/>
                </a:solidFill>
              </a:rPr>
              <a:t>) .</a:t>
            </a:r>
          </a:p>
          <a:p>
            <a:r>
              <a:rPr lang="en-US" altLang="ja-JP" sz="2400" dirty="0"/>
              <a:t>             </a:t>
            </a:r>
            <a:r>
              <a:rPr lang="en-US" altLang="ja-JP" sz="2400" i="1" dirty="0"/>
              <a:t>X=a</a:t>
            </a:r>
          </a:p>
          <a:p>
            <a:r>
              <a:rPr lang="en-US" altLang="ja-JP" sz="2400" i="1" dirty="0"/>
              <a:t>             Y=b</a:t>
            </a:r>
            <a:endParaRPr lang="ja-JP" altLang="en-US" sz="2400" i="1" dirty="0"/>
          </a:p>
        </p:txBody>
      </p:sp>
      <p:sp>
        <p:nvSpPr>
          <p:cNvPr id="7" name="正方形/長方形 6"/>
          <p:cNvSpPr/>
          <p:nvPr/>
        </p:nvSpPr>
        <p:spPr>
          <a:xfrm>
            <a:off x="385547" y="5202182"/>
            <a:ext cx="85982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(Reference1) John A. Robinson. “A machine-oriented logic based on the resolution principle”. </a:t>
            </a:r>
            <a:r>
              <a:rPr lang="en-US" altLang="ja-JP" sz="2400" i="1" dirty="0"/>
              <a:t>Journal of the ACM</a:t>
            </a:r>
            <a:r>
              <a:rPr lang="en-US" altLang="ja-JP" sz="2400" dirty="0"/>
              <a:t>, 12(1):23–41, 1965.</a:t>
            </a:r>
          </a:p>
          <a:p>
            <a:r>
              <a:rPr lang="en-US" altLang="ja-JP" sz="2400" dirty="0"/>
              <a:t>(Referece2) Alberto </a:t>
            </a:r>
            <a:r>
              <a:rPr lang="en-US" altLang="ja-JP" sz="2400" dirty="0" err="1"/>
              <a:t>Martelli</a:t>
            </a:r>
            <a:r>
              <a:rPr lang="en-US" altLang="ja-JP" sz="2400" dirty="0"/>
              <a:t> and </a:t>
            </a:r>
            <a:r>
              <a:rPr lang="en-US" altLang="ja-JP" sz="2400" dirty="0" err="1"/>
              <a:t>Ugo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Montanari</a:t>
            </a:r>
            <a:r>
              <a:rPr lang="en-US" altLang="ja-JP" sz="2400" dirty="0"/>
              <a:t>, “An efficient unification algorithm”, </a:t>
            </a:r>
            <a:r>
              <a:rPr lang="en-US" altLang="ja-JP" sz="2400" i="1" dirty="0"/>
              <a:t>ACM TOPLAS </a:t>
            </a:r>
            <a:r>
              <a:rPr lang="en-US" altLang="ja-JP" sz="2400" dirty="0"/>
              <a:t>4(2), pp. 258-282, 1982.</a:t>
            </a:r>
          </a:p>
        </p:txBody>
      </p:sp>
    </p:spTree>
    <p:extLst>
      <p:ext uri="{BB962C8B-B14F-4D97-AF65-F5344CB8AC3E}">
        <p14:creationId xmlns:p14="http://schemas.microsoft.com/office/powerpoint/2010/main" val="1289507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Instance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9698" y="1413657"/>
            <a:ext cx="8887278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A term </a:t>
            </a:r>
            <a:r>
              <a:rPr lang="en-US" altLang="ja-JP" sz="2800" i="1" dirty="0"/>
              <a:t>U</a:t>
            </a:r>
            <a:r>
              <a:rPr lang="en-US" altLang="ja-JP" sz="2800" dirty="0"/>
              <a:t> is an instance of </a:t>
            </a:r>
            <a:r>
              <a:rPr kumimoji="1" lang="en-US" altLang="ja-JP" sz="2800" i="1" dirty="0"/>
              <a:t>T</a:t>
            </a:r>
            <a:r>
              <a:rPr kumimoji="1" lang="en-US" altLang="ja-JP" sz="2800" dirty="0"/>
              <a:t>, if </a:t>
            </a:r>
            <a:r>
              <a:rPr kumimoji="1" lang="en-US" altLang="ja-JP" sz="2800" i="1" dirty="0"/>
              <a:t>U</a:t>
            </a:r>
            <a:r>
              <a:rPr kumimoji="1" lang="en-US" altLang="ja-JP" sz="2800" dirty="0"/>
              <a:t> = </a:t>
            </a:r>
            <a:r>
              <a:rPr kumimoji="1" lang="en-US" altLang="ja-JP" sz="2800" i="1" dirty="0" err="1"/>
              <a:t>Tσ</a:t>
            </a:r>
            <a:r>
              <a:rPr kumimoji="1" lang="en-US" altLang="ja-JP" sz="2800" dirty="0"/>
              <a:t> for some substitution </a:t>
            </a:r>
            <a:r>
              <a:rPr lang="en-US" altLang="ja-JP" sz="2800" i="1" dirty="0" err="1"/>
              <a:t>σ</a:t>
            </a:r>
            <a:r>
              <a:rPr lang="en-US" altLang="ja-JP" sz="2800" i="1" dirty="0"/>
              <a:t>. </a:t>
            </a:r>
          </a:p>
          <a:p>
            <a:r>
              <a:rPr lang="en-US" altLang="ja-JP" sz="2800" dirty="0"/>
              <a:t>(ex1) The term f(</a:t>
            </a:r>
            <a:r>
              <a:rPr lang="en-US" altLang="ja-JP" sz="2800" dirty="0" err="1"/>
              <a:t>a,b</a:t>
            </a:r>
            <a:r>
              <a:rPr lang="en-US" altLang="ja-JP" sz="2800" dirty="0"/>
              <a:t>) is an instance of the term f(</a:t>
            </a:r>
            <a:r>
              <a:rPr lang="en-US" altLang="ja-JP" sz="2800" dirty="0" err="1"/>
              <a:t>X,b</a:t>
            </a:r>
            <a:r>
              <a:rPr lang="en-US" altLang="ja-JP" sz="2800" dirty="0"/>
              <a:t>).</a:t>
            </a:r>
          </a:p>
          <a:p>
            <a:r>
              <a:rPr lang="en-US" altLang="ja-JP" sz="2800" dirty="0"/>
              <a:t>(ex2) The term f(</a:t>
            </a:r>
            <a:r>
              <a:rPr lang="en-US" altLang="ja-JP" sz="2800" dirty="0" err="1"/>
              <a:t>a,b</a:t>
            </a:r>
            <a:r>
              <a:rPr lang="en-US" altLang="ja-JP" sz="2800" dirty="0"/>
              <a:t>) is an instance of f(</a:t>
            </a:r>
            <a:r>
              <a:rPr lang="en-US" altLang="ja-JP" sz="2800" dirty="0" err="1"/>
              <a:t>a,Y</a:t>
            </a:r>
            <a:r>
              <a:rPr lang="en-US" altLang="ja-JP" sz="2800" dirty="0"/>
              <a:t>).</a:t>
            </a:r>
          </a:p>
          <a:p>
            <a:r>
              <a:rPr lang="en-US" altLang="ja-JP" sz="2800" dirty="0"/>
              <a:t>(ex3) The term g(</a:t>
            </a:r>
            <a:r>
              <a:rPr lang="en-US" altLang="ja-JP" sz="2800" dirty="0" err="1"/>
              <a:t>a,a</a:t>
            </a:r>
            <a:r>
              <a:rPr lang="en-US" altLang="ja-JP" sz="2800" dirty="0"/>
              <a:t>) is an instance of the term g(X,X).</a:t>
            </a:r>
          </a:p>
          <a:p>
            <a:r>
              <a:rPr lang="en-US" altLang="ja-JP" sz="2800" dirty="0"/>
              <a:t>(ex4) The term g(h(b),h(b)) is an instance of the term g(X,X).</a:t>
            </a:r>
          </a:p>
          <a:p>
            <a:r>
              <a:rPr lang="en-US" altLang="ja-JP" sz="2800" dirty="0"/>
              <a:t>(ex5) The term g(</a:t>
            </a:r>
            <a:r>
              <a:rPr lang="en-US" altLang="ja-JP" sz="2800" dirty="0" err="1"/>
              <a:t>a,b</a:t>
            </a:r>
            <a:r>
              <a:rPr lang="en-US" altLang="ja-JP" sz="2800" dirty="0"/>
              <a:t>) is </a:t>
            </a:r>
            <a:r>
              <a:rPr lang="en-US" altLang="ja-JP" sz="2800" i="1" dirty="0"/>
              <a:t>not</a:t>
            </a:r>
            <a:r>
              <a:rPr lang="en-US" altLang="ja-JP" sz="2800" dirty="0"/>
              <a:t> an instance of the term g(X,X).</a:t>
            </a:r>
          </a:p>
          <a:p>
            <a:r>
              <a:rPr lang="en-US" altLang="ja-JP" sz="2800" dirty="0"/>
              <a:t>We say terms </a:t>
            </a:r>
            <a:r>
              <a:rPr lang="en-US" altLang="ja-JP" sz="2800" i="1" dirty="0"/>
              <a:t>T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, </a:t>
            </a:r>
            <a:r>
              <a:rPr lang="en-US" altLang="ja-JP" sz="2800" i="1" dirty="0"/>
              <a:t>T</a:t>
            </a:r>
            <a:r>
              <a:rPr lang="en-US" altLang="ja-JP" sz="2800" baseline="-25000" dirty="0"/>
              <a:t>2 </a:t>
            </a:r>
            <a:r>
              <a:rPr lang="en-US" altLang="ja-JP" sz="2800" i="1" dirty="0"/>
              <a:t>unify</a:t>
            </a:r>
            <a:r>
              <a:rPr lang="en-US" altLang="ja-JP" sz="2800" dirty="0"/>
              <a:t> if they have a same instance </a:t>
            </a:r>
            <a:r>
              <a:rPr lang="en-US" altLang="ja-JP" sz="2800" i="1" dirty="0"/>
              <a:t>T</a:t>
            </a:r>
            <a:r>
              <a:rPr lang="en-US" altLang="ja-JP" sz="2800" dirty="0"/>
              <a:t>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" y="5435152"/>
            <a:ext cx="7973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(cf.) Unification is also used for type inference typically in functional languages.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07576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732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Occurs che</a:t>
            </a:r>
            <a:r>
              <a:rPr lang="en-US" altLang="ja-JP" dirty="0"/>
              <a:t>ck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48654"/>
            <a:ext cx="8229600" cy="940010"/>
          </a:xfrm>
        </p:spPr>
        <p:txBody>
          <a:bodyPr>
            <a:normAutofit fontScale="92500"/>
          </a:bodyPr>
          <a:lstStyle/>
          <a:p>
            <a:r>
              <a:rPr kumimoji="1" lang="en-US" altLang="ja-JP" sz="2800" dirty="0"/>
              <a:t>When we unify a variable </a:t>
            </a:r>
            <a:r>
              <a:rPr kumimoji="1" lang="en-US" altLang="ja-JP" sz="2800" i="1" dirty="0"/>
              <a:t>X</a:t>
            </a:r>
            <a:r>
              <a:rPr lang="en-US" altLang="ja-JP" sz="2800" dirty="0"/>
              <a:t> and a </a:t>
            </a:r>
            <a:r>
              <a:rPr kumimoji="1" lang="en-US" altLang="ja-JP" sz="2800" dirty="0"/>
              <a:t>term </a:t>
            </a:r>
            <a:r>
              <a:rPr kumimoji="1" lang="en-US" altLang="ja-JP" sz="2800" i="1" dirty="0"/>
              <a:t>T</a:t>
            </a:r>
            <a:r>
              <a:rPr lang="en-US" altLang="ja-JP" sz="2800" dirty="0"/>
              <a:t>, checking whether or not </a:t>
            </a:r>
            <a:r>
              <a:rPr lang="en-US" altLang="ja-JP" sz="2800" i="1" dirty="0"/>
              <a:t>X</a:t>
            </a:r>
            <a:r>
              <a:rPr lang="en-US" altLang="ja-JP" sz="2800" dirty="0"/>
              <a:t> appears in </a:t>
            </a:r>
            <a:r>
              <a:rPr kumimoji="1" lang="en-US" altLang="ja-JP" sz="2800" i="1" dirty="0"/>
              <a:t>T</a:t>
            </a:r>
            <a:r>
              <a:rPr lang="en-US" altLang="ja-JP" sz="2800" dirty="0"/>
              <a:t> is said to be </a:t>
            </a:r>
            <a:r>
              <a:rPr kumimoji="1" lang="en-US" altLang="ja-JP" sz="2800" i="1" dirty="0"/>
              <a:t>occurs check</a:t>
            </a:r>
            <a:r>
              <a:rPr kumimoji="1" lang="en-US" altLang="ja-JP" sz="2800" dirty="0"/>
              <a:t>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57201" y="2109284"/>
            <a:ext cx="8473992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append([ ], E, [</a:t>
            </a:r>
            <a:r>
              <a:rPr lang="en-US" altLang="ja-JP" sz="2800" dirty="0" err="1">
                <a:solidFill>
                  <a:srgbClr val="FF0000"/>
                </a:solidFill>
              </a:rPr>
              <a:t>a,b|E</a:t>
            </a:r>
            <a:r>
              <a:rPr lang="en-US" altLang="ja-JP" sz="2800" dirty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>
                <a:solidFill>
                  <a:srgbClr val="FF0000"/>
                </a:solidFill>
              </a:rPr>
              <a:t>    </a:t>
            </a:r>
            <a:r>
              <a:rPr lang="en-US" altLang="ja-JP" sz="2800" i="1" dirty="0"/>
              <a:t>E = [</a:t>
            </a:r>
            <a:r>
              <a:rPr lang="en-US" altLang="ja-JP" sz="2800" i="1" dirty="0" err="1"/>
              <a:t>a,b,a,b,a,b,a,b,a,b</a:t>
            </a:r>
            <a:r>
              <a:rPr lang="en-US" altLang="ja-JP" sz="2800" i="1" dirty="0"/>
              <a:t>,…]</a:t>
            </a:r>
          </a:p>
          <a:p>
            <a:r>
              <a:rPr lang="en-US" altLang="ja-JP" sz="2800" dirty="0"/>
              <a:t>For append([ ], E, [</a:t>
            </a:r>
            <a:r>
              <a:rPr lang="en-US" altLang="ja-JP" sz="2800" dirty="0" err="1"/>
              <a:t>a,b|E</a:t>
            </a:r>
            <a:r>
              <a:rPr lang="en-US" altLang="ja-JP" sz="2800" dirty="0"/>
              <a:t>]) to unify with append([ ], Y, Y), Y must unify with the terms E and [</a:t>
            </a:r>
            <a:r>
              <a:rPr lang="en-US" altLang="ja-JP" sz="2800" dirty="0" err="1"/>
              <a:t>a,b|E</a:t>
            </a:r>
            <a:r>
              <a:rPr lang="en-US" altLang="ja-JP" sz="2800" dirty="0"/>
              <a:t>]. When we attempt to substitute [</a:t>
            </a:r>
            <a:r>
              <a:rPr lang="en-US" altLang="ja-JP" sz="2800" dirty="0" err="1"/>
              <a:t>a,b|E</a:t>
            </a:r>
            <a:r>
              <a:rPr lang="en-US" altLang="ja-JP" sz="2800" dirty="0"/>
              <a:t>] for E, we obtain</a:t>
            </a:r>
          </a:p>
          <a:p>
            <a:r>
              <a:rPr lang="en-US" altLang="ja-JP" sz="2800" dirty="0"/>
              <a:t>    E = [</a:t>
            </a:r>
            <a:r>
              <a:rPr lang="en-US" altLang="ja-JP" sz="2800" dirty="0" err="1"/>
              <a:t>a,b|E</a:t>
            </a:r>
            <a:r>
              <a:rPr lang="en-US" altLang="ja-JP" sz="2800" dirty="0"/>
              <a:t>] = [</a:t>
            </a:r>
            <a:r>
              <a:rPr lang="en-US" altLang="ja-JP" sz="2800" dirty="0" err="1"/>
              <a:t>a,b,a,b|E</a:t>
            </a:r>
            <a:r>
              <a:rPr lang="en-US" altLang="ja-JP" sz="2800" dirty="0"/>
              <a:t>] = [</a:t>
            </a:r>
            <a:r>
              <a:rPr lang="en-US" altLang="ja-JP" sz="2800" dirty="0" err="1"/>
              <a:t>a,b,a,b,a,b|E</a:t>
            </a:r>
            <a:r>
              <a:rPr lang="en-US" altLang="ja-JP" sz="2800" dirty="0"/>
              <a:t>] = …</a:t>
            </a:r>
          </a:p>
          <a:p>
            <a:r>
              <a:rPr lang="en-US" altLang="ja-JP" sz="2800" dirty="0"/>
              <a:t>Some variants of Prolog like GNU Prolog construct cyclic terms in this kind of cases. 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02387" y="5728095"/>
            <a:ext cx="356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a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49528" y="6251315"/>
            <a:ext cx="373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b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92724" y="5204875"/>
            <a:ext cx="36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•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21384" y="5728095"/>
            <a:ext cx="36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•</a:t>
            </a:r>
            <a:endParaRPr kumimoji="1" lang="ja-JP" altLang="en-US" sz="2800" dirty="0"/>
          </a:p>
        </p:txBody>
      </p:sp>
      <p:cxnSp>
        <p:nvCxnSpPr>
          <p:cNvPr id="10" name="直線コネクタ 9"/>
          <p:cNvCxnSpPr/>
          <p:nvPr/>
        </p:nvCxnSpPr>
        <p:spPr>
          <a:xfrm flipH="1">
            <a:off x="5259050" y="5602070"/>
            <a:ext cx="331167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5666147" y="6102857"/>
            <a:ext cx="331167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755801" y="5602070"/>
            <a:ext cx="274345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フリーフォーム 21"/>
          <p:cNvSpPr/>
          <p:nvPr/>
        </p:nvSpPr>
        <p:spPr>
          <a:xfrm>
            <a:off x="5792013" y="5329905"/>
            <a:ext cx="1224681" cy="1065981"/>
          </a:xfrm>
          <a:custGeom>
            <a:avLst/>
            <a:gdLst>
              <a:gd name="connsiteX0" fmla="*/ 374208 w 1224681"/>
              <a:gd name="connsiteY0" fmla="*/ 793816 h 1065981"/>
              <a:gd name="connsiteX1" fmla="*/ 430907 w 1224681"/>
              <a:gd name="connsiteY1" fmla="*/ 839176 h 1065981"/>
              <a:gd name="connsiteX2" fmla="*/ 453586 w 1224681"/>
              <a:gd name="connsiteY2" fmla="*/ 861857 h 1065981"/>
              <a:gd name="connsiteX3" fmla="*/ 487605 w 1224681"/>
              <a:gd name="connsiteY3" fmla="*/ 873197 h 1065981"/>
              <a:gd name="connsiteX4" fmla="*/ 532963 w 1224681"/>
              <a:gd name="connsiteY4" fmla="*/ 929898 h 1065981"/>
              <a:gd name="connsiteX5" fmla="*/ 601001 w 1224681"/>
              <a:gd name="connsiteY5" fmla="*/ 952579 h 1065981"/>
              <a:gd name="connsiteX6" fmla="*/ 646360 w 1224681"/>
              <a:gd name="connsiteY6" fmla="*/ 986599 h 1065981"/>
              <a:gd name="connsiteX7" fmla="*/ 669039 w 1224681"/>
              <a:gd name="connsiteY7" fmla="*/ 1009280 h 1065981"/>
              <a:gd name="connsiteX8" fmla="*/ 737077 w 1224681"/>
              <a:gd name="connsiteY8" fmla="*/ 1031960 h 1065981"/>
              <a:gd name="connsiteX9" fmla="*/ 816454 w 1224681"/>
              <a:gd name="connsiteY9" fmla="*/ 1065981 h 1065981"/>
              <a:gd name="connsiteX10" fmla="*/ 1009228 w 1224681"/>
              <a:gd name="connsiteY10" fmla="*/ 1043300 h 1065981"/>
              <a:gd name="connsiteX11" fmla="*/ 1043247 w 1224681"/>
              <a:gd name="connsiteY11" fmla="*/ 1020620 h 1065981"/>
              <a:gd name="connsiteX12" fmla="*/ 1077266 w 1224681"/>
              <a:gd name="connsiteY12" fmla="*/ 986599 h 1065981"/>
              <a:gd name="connsiteX13" fmla="*/ 1133964 w 1224681"/>
              <a:gd name="connsiteY13" fmla="*/ 907218 h 1065981"/>
              <a:gd name="connsiteX14" fmla="*/ 1190662 w 1224681"/>
              <a:gd name="connsiteY14" fmla="*/ 839176 h 1065981"/>
              <a:gd name="connsiteX15" fmla="*/ 1224681 w 1224681"/>
              <a:gd name="connsiteY15" fmla="*/ 714434 h 1065981"/>
              <a:gd name="connsiteX16" fmla="*/ 1213342 w 1224681"/>
              <a:gd name="connsiteY16" fmla="*/ 578351 h 1065981"/>
              <a:gd name="connsiteX17" fmla="*/ 1190662 w 1224681"/>
              <a:gd name="connsiteY17" fmla="*/ 510310 h 1065981"/>
              <a:gd name="connsiteX18" fmla="*/ 1156643 w 1224681"/>
              <a:gd name="connsiteY18" fmla="*/ 442269 h 1065981"/>
              <a:gd name="connsiteX19" fmla="*/ 1145304 w 1224681"/>
              <a:gd name="connsiteY19" fmla="*/ 408248 h 1065981"/>
              <a:gd name="connsiteX20" fmla="*/ 1099945 w 1224681"/>
              <a:gd name="connsiteY20" fmla="*/ 340207 h 1065981"/>
              <a:gd name="connsiteX21" fmla="*/ 1054587 w 1224681"/>
              <a:gd name="connsiteY21" fmla="*/ 226804 h 1065981"/>
              <a:gd name="connsiteX22" fmla="*/ 1031907 w 1224681"/>
              <a:gd name="connsiteY22" fmla="*/ 192784 h 1065981"/>
              <a:gd name="connsiteX23" fmla="*/ 997888 w 1224681"/>
              <a:gd name="connsiteY23" fmla="*/ 181443 h 1065981"/>
              <a:gd name="connsiteX24" fmla="*/ 963870 w 1224681"/>
              <a:gd name="connsiteY24" fmla="*/ 147423 h 1065981"/>
              <a:gd name="connsiteX25" fmla="*/ 895832 w 1224681"/>
              <a:gd name="connsiteY25" fmla="*/ 124742 h 1065981"/>
              <a:gd name="connsiteX26" fmla="*/ 861813 w 1224681"/>
              <a:gd name="connsiteY26" fmla="*/ 113402 h 1065981"/>
              <a:gd name="connsiteX27" fmla="*/ 793775 w 1224681"/>
              <a:gd name="connsiteY27" fmla="*/ 68041 h 1065981"/>
              <a:gd name="connsiteX28" fmla="*/ 691718 w 1224681"/>
              <a:gd name="connsiteY28" fmla="*/ 34021 h 1065981"/>
              <a:gd name="connsiteX29" fmla="*/ 657699 w 1224681"/>
              <a:gd name="connsiteY29" fmla="*/ 22680 h 1065981"/>
              <a:gd name="connsiteX30" fmla="*/ 623680 w 1224681"/>
              <a:gd name="connsiteY30" fmla="*/ 0 h 1065981"/>
              <a:gd name="connsiteX31" fmla="*/ 226793 w 1224681"/>
              <a:gd name="connsiteY31" fmla="*/ 11340 h 1065981"/>
              <a:gd name="connsiteX32" fmla="*/ 147416 w 1224681"/>
              <a:gd name="connsiteY32" fmla="*/ 34021 h 1065981"/>
              <a:gd name="connsiteX33" fmla="*/ 113397 w 1224681"/>
              <a:gd name="connsiteY33" fmla="*/ 56701 h 1065981"/>
              <a:gd name="connsiteX34" fmla="*/ 45359 w 1224681"/>
              <a:gd name="connsiteY34" fmla="*/ 79381 h 1065981"/>
              <a:gd name="connsiteX35" fmla="*/ 0 w 1224681"/>
              <a:gd name="connsiteY35" fmla="*/ 102062 h 1065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24681" h="1065981">
                <a:moveTo>
                  <a:pt x="374208" y="793816"/>
                </a:moveTo>
                <a:cubicBezTo>
                  <a:pt x="393108" y="808936"/>
                  <a:pt x="412531" y="823424"/>
                  <a:pt x="430907" y="839176"/>
                </a:cubicBezTo>
                <a:cubicBezTo>
                  <a:pt x="439024" y="846134"/>
                  <a:pt x="444418" y="856356"/>
                  <a:pt x="453586" y="861857"/>
                </a:cubicBezTo>
                <a:cubicBezTo>
                  <a:pt x="463836" y="868007"/>
                  <a:pt x="476265" y="869417"/>
                  <a:pt x="487605" y="873197"/>
                </a:cubicBezTo>
                <a:cubicBezTo>
                  <a:pt x="499901" y="910088"/>
                  <a:pt x="492821" y="912056"/>
                  <a:pt x="532963" y="929898"/>
                </a:cubicBezTo>
                <a:cubicBezTo>
                  <a:pt x="554809" y="939608"/>
                  <a:pt x="601001" y="952579"/>
                  <a:pt x="601001" y="952579"/>
                </a:cubicBezTo>
                <a:cubicBezTo>
                  <a:pt x="616121" y="963919"/>
                  <a:pt x="631841" y="974499"/>
                  <a:pt x="646360" y="986599"/>
                </a:cubicBezTo>
                <a:cubicBezTo>
                  <a:pt x="654573" y="993444"/>
                  <a:pt x="659476" y="1004498"/>
                  <a:pt x="669039" y="1009280"/>
                </a:cubicBezTo>
                <a:cubicBezTo>
                  <a:pt x="690421" y="1019972"/>
                  <a:pt x="715695" y="1021268"/>
                  <a:pt x="737077" y="1031960"/>
                </a:cubicBezTo>
                <a:cubicBezTo>
                  <a:pt x="793126" y="1059987"/>
                  <a:pt x="766398" y="1049295"/>
                  <a:pt x="816454" y="1065981"/>
                </a:cubicBezTo>
                <a:cubicBezTo>
                  <a:pt x="841559" y="1064188"/>
                  <a:pt x="957677" y="1069077"/>
                  <a:pt x="1009228" y="1043300"/>
                </a:cubicBezTo>
                <a:cubicBezTo>
                  <a:pt x="1021418" y="1037205"/>
                  <a:pt x="1032777" y="1029345"/>
                  <a:pt x="1043247" y="1020620"/>
                </a:cubicBezTo>
                <a:cubicBezTo>
                  <a:pt x="1055567" y="1010353"/>
                  <a:pt x="1065926" y="997939"/>
                  <a:pt x="1077266" y="986599"/>
                </a:cubicBezTo>
                <a:cubicBezTo>
                  <a:pt x="1119232" y="902661"/>
                  <a:pt x="1076498" y="976181"/>
                  <a:pt x="1133964" y="907218"/>
                </a:cubicBezTo>
                <a:cubicBezTo>
                  <a:pt x="1212908" y="812481"/>
                  <a:pt x="1091267" y="938577"/>
                  <a:pt x="1190662" y="839176"/>
                </a:cubicBezTo>
                <a:cubicBezTo>
                  <a:pt x="1216241" y="736858"/>
                  <a:pt x="1203486" y="778027"/>
                  <a:pt x="1224681" y="714434"/>
                </a:cubicBezTo>
                <a:cubicBezTo>
                  <a:pt x="1220901" y="669073"/>
                  <a:pt x="1220825" y="623250"/>
                  <a:pt x="1213342" y="578351"/>
                </a:cubicBezTo>
                <a:cubicBezTo>
                  <a:pt x="1209412" y="554769"/>
                  <a:pt x="1198222" y="532990"/>
                  <a:pt x="1190662" y="510310"/>
                </a:cubicBezTo>
                <a:cubicBezTo>
                  <a:pt x="1175011" y="463356"/>
                  <a:pt x="1185956" y="486239"/>
                  <a:pt x="1156643" y="442269"/>
                </a:cubicBezTo>
                <a:cubicBezTo>
                  <a:pt x="1152863" y="430929"/>
                  <a:pt x="1151109" y="418697"/>
                  <a:pt x="1145304" y="408248"/>
                </a:cubicBezTo>
                <a:cubicBezTo>
                  <a:pt x="1132067" y="384420"/>
                  <a:pt x="1099945" y="340207"/>
                  <a:pt x="1099945" y="340207"/>
                </a:cubicBezTo>
                <a:cubicBezTo>
                  <a:pt x="1081361" y="284450"/>
                  <a:pt x="1081282" y="273522"/>
                  <a:pt x="1054587" y="226804"/>
                </a:cubicBezTo>
                <a:cubicBezTo>
                  <a:pt x="1047825" y="214971"/>
                  <a:pt x="1042549" y="201298"/>
                  <a:pt x="1031907" y="192784"/>
                </a:cubicBezTo>
                <a:cubicBezTo>
                  <a:pt x="1022573" y="185317"/>
                  <a:pt x="1009228" y="185223"/>
                  <a:pt x="997888" y="181443"/>
                </a:cubicBezTo>
                <a:cubicBezTo>
                  <a:pt x="986549" y="170103"/>
                  <a:pt x="977888" y="155211"/>
                  <a:pt x="963870" y="147423"/>
                </a:cubicBezTo>
                <a:cubicBezTo>
                  <a:pt x="942972" y="135813"/>
                  <a:pt x="918511" y="132302"/>
                  <a:pt x="895832" y="124742"/>
                </a:cubicBezTo>
                <a:cubicBezTo>
                  <a:pt x="884492" y="120962"/>
                  <a:pt x="871758" y="120033"/>
                  <a:pt x="861813" y="113402"/>
                </a:cubicBezTo>
                <a:cubicBezTo>
                  <a:pt x="839134" y="98282"/>
                  <a:pt x="819634" y="76661"/>
                  <a:pt x="793775" y="68041"/>
                </a:cubicBezTo>
                <a:lnTo>
                  <a:pt x="691718" y="34021"/>
                </a:lnTo>
                <a:cubicBezTo>
                  <a:pt x="680378" y="30241"/>
                  <a:pt x="667645" y="29311"/>
                  <a:pt x="657699" y="22680"/>
                </a:cubicBezTo>
                <a:lnTo>
                  <a:pt x="623680" y="0"/>
                </a:lnTo>
                <a:cubicBezTo>
                  <a:pt x="491384" y="3780"/>
                  <a:pt x="358969" y="4562"/>
                  <a:pt x="226793" y="11340"/>
                </a:cubicBezTo>
                <a:cubicBezTo>
                  <a:pt x="218692" y="11755"/>
                  <a:pt x="158750" y="28354"/>
                  <a:pt x="147416" y="34021"/>
                </a:cubicBezTo>
                <a:cubicBezTo>
                  <a:pt x="135226" y="40116"/>
                  <a:pt x="125851" y="51166"/>
                  <a:pt x="113397" y="56701"/>
                </a:cubicBezTo>
                <a:cubicBezTo>
                  <a:pt x="91551" y="66410"/>
                  <a:pt x="45359" y="79381"/>
                  <a:pt x="45359" y="79381"/>
                </a:cubicBezTo>
                <a:cubicBezTo>
                  <a:pt x="17335" y="107408"/>
                  <a:pt x="33371" y="102062"/>
                  <a:pt x="0" y="102062"/>
                </a:cubicBezTo>
              </a:path>
            </a:pathLst>
          </a:cu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471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692" y="1046886"/>
            <a:ext cx="898738" cy="4978562"/>
          </a:xfrm>
        </p:spPr>
        <p:txBody>
          <a:bodyPr vert="eaVert">
            <a:normAutofit/>
          </a:bodyPr>
          <a:lstStyle/>
          <a:p>
            <a:r>
              <a:rPr kumimoji="1" lang="en-US" altLang="ja-JP" dirty="0"/>
              <a:t>Arithmetic operators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08845" y="501665"/>
            <a:ext cx="6852113" cy="6201886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= operator --- </a:t>
            </a:r>
            <a:r>
              <a:rPr kumimoji="1" lang="en-US" altLang="ja-JP" sz="2800" i="1" dirty="0"/>
              <a:t>T</a:t>
            </a:r>
            <a:r>
              <a:rPr kumimoji="1" lang="en-US" altLang="ja-JP" sz="2800" baseline="-25000" dirty="0"/>
              <a:t>1</a:t>
            </a:r>
            <a:r>
              <a:rPr kumimoji="1" lang="en-US" altLang="ja-JP" sz="2800" dirty="0"/>
              <a:t>=</a:t>
            </a:r>
            <a:r>
              <a:rPr kumimoji="1" lang="en-US" altLang="ja-JP" sz="2800" i="1" dirty="0"/>
              <a:t>T</a:t>
            </a:r>
            <a:r>
              <a:rPr kumimoji="1" lang="en-US" altLang="ja-JP" sz="2800" baseline="-25000" dirty="0"/>
              <a:t>2</a:t>
            </a:r>
            <a:r>
              <a:rPr kumimoji="1" lang="en-US" altLang="ja-JP" sz="2800" dirty="0"/>
              <a:t> does unification of </a:t>
            </a:r>
            <a:r>
              <a:rPr lang="en-US" altLang="ja-JP" sz="2800" i="1" dirty="0"/>
              <a:t>T</a:t>
            </a:r>
            <a:r>
              <a:rPr lang="en-US" altLang="ja-JP" sz="2800" baseline="-25000" dirty="0"/>
              <a:t>1 </a:t>
            </a:r>
            <a:r>
              <a:rPr lang="en-US" altLang="ja-JP" sz="2800" dirty="0"/>
              <a:t>and </a:t>
            </a:r>
            <a:r>
              <a:rPr lang="en-US" altLang="ja-JP" sz="2800" i="1" dirty="0"/>
              <a:t>T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X=2+3.</a:t>
            </a:r>
          </a:p>
          <a:p>
            <a:pPr marL="0" indent="0">
              <a:buNone/>
            </a:pPr>
            <a:r>
              <a:rPr lang="en-US" altLang="ja-JP" sz="2800" dirty="0"/>
              <a:t>       </a:t>
            </a:r>
            <a:r>
              <a:rPr lang="en-US" altLang="ja-JP" sz="2800" i="1" dirty="0">
                <a:solidFill>
                  <a:srgbClr val="FF0000"/>
                </a:solidFill>
              </a:rPr>
              <a:t>  </a:t>
            </a:r>
            <a:r>
              <a:rPr lang="en-US" altLang="ja-JP" sz="2800" i="1" dirty="0"/>
              <a:t>X=2+3</a:t>
            </a:r>
            <a:endParaRPr lang="en-US" altLang="ja-JP" sz="2800" dirty="0"/>
          </a:p>
          <a:p>
            <a:r>
              <a:rPr lang="en-US" altLang="ja-JP" sz="2800" dirty="0"/>
              <a:t>i</a:t>
            </a:r>
            <a:r>
              <a:rPr kumimoji="1" lang="en-US" altLang="ja-JP" sz="2800" dirty="0"/>
              <a:t>s operator --- </a:t>
            </a:r>
            <a:r>
              <a:rPr kumimoji="1" lang="en-US" altLang="ja-JP" sz="2800" i="1" dirty="0"/>
              <a:t>T</a:t>
            </a:r>
            <a:r>
              <a:rPr kumimoji="1" lang="en-US" altLang="ja-JP" sz="2800" dirty="0"/>
              <a:t> is </a:t>
            </a:r>
            <a:r>
              <a:rPr lang="en-US" altLang="ja-JP" sz="2800" i="1" dirty="0"/>
              <a:t>e</a:t>
            </a:r>
            <a:r>
              <a:rPr kumimoji="1" lang="en-US" altLang="ja-JP" sz="2800" dirty="0"/>
              <a:t> does unification of the result of evaluating the expression </a:t>
            </a:r>
            <a:r>
              <a:rPr kumimoji="1" lang="en-US" altLang="ja-JP" sz="2800" i="1" dirty="0"/>
              <a:t>e</a:t>
            </a:r>
            <a:r>
              <a:rPr kumimoji="1" lang="en-US" altLang="ja-JP" sz="2800" dirty="0"/>
              <a:t> and the term T. </a:t>
            </a:r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X is 2+3.</a:t>
            </a:r>
          </a:p>
          <a:p>
            <a:pPr marL="0" indent="0">
              <a:buNone/>
            </a:pPr>
            <a:r>
              <a:rPr kumimoji="1" lang="en-US" altLang="ja-JP" sz="2800" dirty="0"/>
              <a:t>       </a:t>
            </a:r>
            <a:r>
              <a:rPr kumimoji="1" lang="en-US" altLang="ja-JP" sz="2800" i="1" dirty="0"/>
              <a:t> X=5</a:t>
            </a:r>
          </a:p>
          <a:p>
            <a:pPr marL="0" indent="0">
              <a:buNone/>
            </a:pPr>
            <a:r>
              <a:rPr lang="en-US" altLang="ja-JP" sz="2800" i="1" dirty="0"/>
              <a:t>    ?- </a:t>
            </a:r>
            <a:r>
              <a:rPr lang="en-US" altLang="ja-JP" sz="2800" dirty="0">
                <a:solidFill>
                  <a:srgbClr val="FF0000"/>
                </a:solidFill>
              </a:rPr>
              <a:t>X is 2+3, X=5.</a:t>
            </a:r>
          </a:p>
          <a:p>
            <a:pPr marL="0" indent="0">
              <a:buNone/>
            </a:pPr>
            <a:r>
              <a:rPr kumimoji="1" lang="en-US" altLang="ja-JP" sz="2800" i="1" dirty="0"/>
              <a:t>        X=5</a:t>
            </a:r>
          </a:p>
          <a:p>
            <a:pPr marL="0" indent="0">
              <a:buNone/>
            </a:pPr>
            <a:r>
              <a:rPr lang="en-US" altLang="ja-JP" sz="2800" i="1" dirty="0"/>
              <a:t>    ?- </a:t>
            </a:r>
            <a:r>
              <a:rPr lang="en-US" altLang="ja-JP" sz="2800" dirty="0">
                <a:solidFill>
                  <a:srgbClr val="FF0000"/>
                </a:solidFill>
              </a:rPr>
              <a:t>X is 2+3, X=2+3.</a:t>
            </a:r>
          </a:p>
          <a:p>
            <a:pPr marL="0" indent="0">
              <a:buNone/>
            </a:pPr>
            <a:r>
              <a:rPr kumimoji="1" lang="en-US" altLang="ja-JP" sz="2800" i="1" dirty="0"/>
              <a:t>        no</a:t>
            </a:r>
          </a:p>
        </p:txBody>
      </p:sp>
    </p:spTree>
    <p:extLst>
      <p:ext uri="{BB962C8B-B14F-4D97-AF65-F5344CB8AC3E}">
        <p14:creationId xmlns:p14="http://schemas.microsoft.com/office/powerpoint/2010/main" val="286401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Logic programming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9092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/>
              <a:t>Originated in automated theorem proving from which logic programming took the notion of a deduction</a:t>
            </a:r>
          </a:p>
          <a:p>
            <a:pPr lvl="1"/>
            <a:r>
              <a:rPr kumimoji="1" lang="en-US" altLang="ja-JP" dirty="0"/>
              <a:t>What is new in </a:t>
            </a:r>
            <a:r>
              <a:rPr lang="en-US" altLang="ja-JP" dirty="0"/>
              <a:t>logic programming </a:t>
            </a:r>
            <a:r>
              <a:rPr kumimoji="1" lang="en-US" altLang="ja-JP" dirty="0"/>
              <a:t>is that in the process of deduction some values are computed. </a:t>
            </a:r>
          </a:p>
          <a:p>
            <a:r>
              <a:rPr lang="en-US" altLang="ja-JP" dirty="0"/>
              <a:t>Based on the syntax of first-order logic</a:t>
            </a:r>
            <a:endParaRPr lang="ja-JP" altLang="en-US" dirty="0"/>
          </a:p>
          <a:p>
            <a:r>
              <a:rPr lang="en-US" altLang="ja-JP" dirty="0"/>
              <a:t>Prolog (1973) --- firstly used for natural language processing </a:t>
            </a:r>
          </a:p>
          <a:p>
            <a:r>
              <a:rPr lang="en-US" altLang="ja-JP" dirty="0"/>
              <a:t>Robert Kowalski: “algorithm = logic + control”</a:t>
            </a:r>
          </a:p>
          <a:p>
            <a:r>
              <a:rPr lang="en-US" altLang="ja-JP" dirty="0"/>
              <a:t>Alain </a:t>
            </a:r>
            <a:r>
              <a:rPr lang="en-US" altLang="ja-JP" dirty="0" err="1"/>
              <a:t>Colmerauer</a:t>
            </a:r>
            <a:r>
              <a:rPr lang="en-US" altLang="ja-JP" dirty="0"/>
              <a:t> and his team was developing a language for natural language processing and they collaborated with Kowalski and led to the development of Prolog.</a:t>
            </a:r>
          </a:p>
        </p:txBody>
      </p:sp>
    </p:spTree>
    <p:extLst>
      <p:ext uri="{BB962C8B-B14F-4D97-AF65-F5344CB8AC3E}">
        <p14:creationId xmlns:p14="http://schemas.microsoft.com/office/powerpoint/2010/main" val="1151211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Prolog</a:t>
            </a:r>
            <a:r>
              <a:rPr kumimoji="1" lang="en-US" altLang="ja-JP" dirty="0"/>
              <a:t> search trees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/>
              <a:t>Each node represents a goal.</a:t>
            </a:r>
          </a:p>
          <a:p>
            <a:r>
              <a:rPr lang="en-US" altLang="ja-JP" dirty="0"/>
              <a:t>Each node has children, one for the rules that can be applied to the left most </a:t>
            </a:r>
            <a:r>
              <a:rPr lang="en-US" altLang="ja-JP" dirty="0" err="1"/>
              <a:t>subgoal</a:t>
            </a:r>
            <a:r>
              <a:rPr lang="en-US" altLang="ja-JP" dirty="0"/>
              <a:t> in the node. The order of children is the same as the order of the rules. </a:t>
            </a:r>
          </a:p>
          <a:p>
            <a:r>
              <a:rPr lang="en-US" altLang="ja-JP" dirty="0"/>
              <a:t>Computation in Prolog proceeds by searching Prolog search tree in depth-first order. When it arrives at an empty node (i.e., a node that has no goal), it responds with the solution. When it arrives at a non-empty node that has no children, it backtracks. </a:t>
            </a:r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69046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95321" y="1489086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/>
              <a:t>(1) :- b.</a:t>
            </a:r>
          </a:p>
          <a:p>
            <a:r>
              <a:rPr lang="en-US" altLang="ja-JP" sz="2400" dirty="0"/>
              <a:t>a(2) :- e.</a:t>
            </a:r>
          </a:p>
          <a:p>
            <a:r>
              <a:rPr lang="en-US" altLang="ja-JP" sz="2400" dirty="0"/>
              <a:t>b</a:t>
            </a:r>
            <a:r>
              <a:rPr kumimoji="1" lang="en-US" altLang="ja-JP" sz="2400" dirty="0"/>
              <a:t> :- c.</a:t>
            </a:r>
          </a:p>
          <a:p>
            <a:r>
              <a:rPr lang="en-US" altLang="ja-JP" sz="2400" dirty="0"/>
              <a:t>b :- d.</a:t>
            </a:r>
          </a:p>
          <a:p>
            <a:r>
              <a:rPr lang="en-US" altLang="ja-JP" sz="2400" dirty="0"/>
              <a:t>c :- fail.</a:t>
            </a:r>
          </a:p>
          <a:p>
            <a:r>
              <a:rPr kumimoji="1" lang="en-US" altLang="ja-JP" sz="2400" dirty="0"/>
              <a:t>d.</a:t>
            </a:r>
          </a:p>
          <a:p>
            <a:r>
              <a:rPr lang="en-US" altLang="ja-JP" sz="2400" dirty="0"/>
              <a:t>e.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5321" y="5105175"/>
            <a:ext cx="1088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/>
              <a:t>?-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   </a:t>
            </a:r>
            <a:r>
              <a:rPr kumimoji="1" lang="en-US" altLang="ja-JP" sz="2400" i="1" dirty="0"/>
              <a:t>X=1</a:t>
            </a:r>
            <a:r>
              <a:rPr kumimoji="1" lang="en-US" altLang="ja-JP" sz="24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400" i="1" dirty="0"/>
              <a:t>    X=2</a:t>
            </a:r>
          </a:p>
          <a:p>
            <a:r>
              <a:rPr kumimoji="1" lang="en-US" altLang="ja-JP" sz="2400" i="1" dirty="0"/>
              <a:t>    yes</a:t>
            </a:r>
            <a:endParaRPr kumimoji="1" lang="ja-JP" altLang="en-US" sz="2400" i="1" dirty="0"/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532399" y="235581"/>
            <a:ext cx="1151744" cy="979905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(Ex.)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5327" y="4153415"/>
            <a:ext cx="24770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(</a:t>
            </a:r>
            <a:r>
              <a:rPr lang="en-US" altLang="ja-JP" sz="2400" b="1" dirty="0"/>
              <a:t>fail </a:t>
            </a:r>
            <a:r>
              <a:rPr lang="en-US" altLang="ja-JP" sz="2400" dirty="0"/>
              <a:t>is a predicate that always fails)</a:t>
            </a:r>
            <a:endParaRPr kumimoji="1" lang="ja-JP" altLang="en-US" sz="2400" dirty="0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754029" y="479802"/>
            <a:ext cx="2581310" cy="777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/>
              <a:t>Prolog search tree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60734" y="1361797"/>
            <a:ext cx="760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a(X)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68105" y="23811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b</a:t>
            </a:r>
            <a:endParaRPr kumimoji="1" lang="ja-JP" altLang="en-US" sz="2800" dirty="0"/>
          </a:p>
        </p:txBody>
      </p:sp>
      <p:cxnSp>
        <p:nvCxnSpPr>
          <p:cNvPr id="19" name="直線コネクタ 18"/>
          <p:cNvCxnSpPr/>
          <p:nvPr/>
        </p:nvCxnSpPr>
        <p:spPr>
          <a:xfrm flipH="1">
            <a:off x="5222601" y="1927369"/>
            <a:ext cx="932379" cy="52704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498607" y="1839605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{X -&gt; 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4318887" y="2904364"/>
            <a:ext cx="530518" cy="52692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014597" y="3345813"/>
            <a:ext cx="417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c</a:t>
            </a:r>
            <a:endParaRPr kumimoji="1" lang="ja-JP" altLang="en-US" sz="2800" dirty="0"/>
          </a:p>
        </p:txBody>
      </p:sp>
      <p:cxnSp>
        <p:nvCxnSpPr>
          <p:cNvPr id="29" name="直線コネクタ 28"/>
          <p:cNvCxnSpPr/>
          <p:nvPr/>
        </p:nvCxnSpPr>
        <p:spPr>
          <a:xfrm flipH="1">
            <a:off x="3830392" y="3832190"/>
            <a:ext cx="364998" cy="624823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3474277" y="4457013"/>
            <a:ext cx="712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fail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124832" y="4963723"/>
            <a:ext cx="16981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fail</a:t>
            </a:r>
            <a:r>
              <a:rPr kumimoji="1" lang="en-US" altLang="ja-JP" sz="2400" dirty="0"/>
              <a:t> </a:t>
            </a:r>
            <a:r>
              <a:rPr lang="en-US" altLang="ja-JP" sz="2400" dirty="0"/>
              <a:t>fails and</a:t>
            </a:r>
          </a:p>
          <a:p>
            <a:r>
              <a:rPr kumimoji="1" lang="en-US" altLang="ja-JP" sz="2400" dirty="0"/>
              <a:t>backtrack</a:t>
            </a:r>
            <a:endParaRPr kumimoji="1" lang="ja-JP" altLang="en-US" sz="2400" dirty="0"/>
          </a:p>
        </p:txBody>
      </p:sp>
      <p:cxnSp>
        <p:nvCxnSpPr>
          <p:cNvPr id="34" name="直線コネクタ 33"/>
          <p:cNvCxnSpPr/>
          <p:nvPr/>
        </p:nvCxnSpPr>
        <p:spPr>
          <a:xfrm>
            <a:off x="5090148" y="2904364"/>
            <a:ext cx="417131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280031" y="34923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d</a:t>
            </a:r>
            <a:endParaRPr kumimoji="1" lang="ja-JP" altLang="en-US" sz="2800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5563024" y="4006572"/>
            <a:ext cx="0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4793723" y="4682281"/>
            <a:ext cx="20483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Succeed and</a:t>
            </a:r>
          </a:p>
          <a:p>
            <a:r>
              <a:rPr lang="en-US" altLang="ja-JP" sz="2400" dirty="0"/>
              <a:t>output X=1.</a:t>
            </a:r>
          </a:p>
          <a:p>
            <a:r>
              <a:rPr lang="en-US" altLang="ja-JP" sz="2400" dirty="0"/>
              <a:t>(by typing semicolon </a:t>
            </a:r>
          </a:p>
          <a:p>
            <a:r>
              <a:rPr lang="en-US" altLang="ja-JP" sz="2400" dirty="0"/>
              <a:t>backtrack</a:t>
            </a:r>
            <a:r>
              <a:rPr lang="ja-JP" altLang="en-US" sz="2400" dirty="0"/>
              <a:t>）</a:t>
            </a:r>
            <a:endParaRPr lang="en-US" altLang="ja-JP" sz="2400" dirty="0"/>
          </a:p>
        </p:txBody>
      </p:sp>
      <p:cxnSp>
        <p:nvCxnSpPr>
          <p:cNvPr id="41" name="直線コネクタ 40"/>
          <p:cNvCxnSpPr/>
          <p:nvPr/>
        </p:nvCxnSpPr>
        <p:spPr>
          <a:xfrm>
            <a:off x="6441321" y="1885017"/>
            <a:ext cx="1064990" cy="569393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7335339" y="23811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e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56119" y="1798897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{X -&gt; 2}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/>
          <p:nvPr/>
        </p:nvCxnSpPr>
        <p:spPr>
          <a:xfrm>
            <a:off x="7608340" y="2890788"/>
            <a:ext cx="0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6638870" y="3625056"/>
            <a:ext cx="23019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Succeed and output X=2.</a:t>
            </a:r>
          </a:p>
          <a:p>
            <a:r>
              <a:rPr lang="en-US" altLang="ja-JP" sz="2400" dirty="0"/>
              <a:t>(output </a:t>
            </a:r>
            <a:r>
              <a:rPr lang="en-US" altLang="ja-JP" sz="2400" i="1" dirty="0"/>
              <a:t>yes</a:t>
            </a:r>
            <a:r>
              <a:rPr lang="en-US" altLang="ja-JP" sz="2400" dirty="0"/>
              <a:t> and finish searching)</a:t>
            </a:r>
          </a:p>
        </p:txBody>
      </p:sp>
    </p:spTree>
    <p:extLst>
      <p:ext uri="{BB962C8B-B14F-4D97-AF65-F5344CB8AC3E}">
        <p14:creationId xmlns:p14="http://schemas.microsoft.com/office/powerpoint/2010/main" val="1871575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Cut !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11364"/>
            <a:ext cx="8229600" cy="1684771"/>
          </a:xfrm>
        </p:spPr>
        <p:txBody>
          <a:bodyPr>
            <a:noAutofit/>
          </a:bodyPr>
          <a:lstStyle/>
          <a:p>
            <a:r>
              <a:rPr kumimoji="1" lang="en-US" altLang="ja-JP" sz="2400" dirty="0"/>
              <a:t>Cut ! cuts some portion of Prolog search tree and reduces time for computation. </a:t>
            </a:r>
          </a:p>
          <a:p>
            <a:r>
              <a:rPr lang="en-US" altLang="ja-JP" sz="2400" dirty="0"/>
              <a:t>Terms having cut may not have the same meaning as the corresponding logical expression. 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7076" y="2996135"/>
            <a:ext cx="794972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/>
              <a:t>B</a:t>
            </a:r>
            <a:r>
              <a:rPr kumimoji="1" lang="en-US" altLang="ja-JP" sz="2400" dirty="0"/>
              <a:t> :- </a:t>
            </a:r>
            <a:r>
              <a:rPr kumimoji="1" lang="en-US" altLang="ja-JP" sz="2400" i="1" dirty="0"/>
              <a:t>C</a:t>
            </a:r>
            <a:r>
              <a:rPr kumimoji="1" lang="en-US" altLang="ja-JP" sz="2400" baseline="-25000" dirty="0"/>
              <a:t>1</a:t>
            </a:r>
            <a:r>
              <a:rPr kumimoji="1" lang="en-US" altLang="ja-JP" sz="2400" dirty="0"/>
              <a:t>, …, </a:t>
            </a:r>
            <a:r>
              <a:rPr kumimoji="1" lang="en-US" altLang="ja-JP" sz="2400" i="1" dirty="0"/>
              <a:t>C</a:t>
            </a:r>
            <a:r>
              <a:rPr kumimoji="1" lang="en-US" altLang="ja-JP" sz="2400" i="1" baseline="-25000" dirty="0"/>
              <a:t>j</a:t>
            </a:r>
            <a:r>
              <a:rPr kumimoji="1" lang="en-US" altLang="ja-JP" sz="2400" baseline="-25000" dirty="0"/>
              <a:t>-1</a:t>
            </a:r>
            <a:r>
              <a:rPr kumimoji="1" lang="en-US" altLang="ja-JP" sz="2400" dirty="0"/>
              <a:t>, !,</a:t>
            </a:r>
            <a:r>
              <a:rPr kumimoji="1" lang="en-US" altLang="ja-JP" sz="2400" i="1" dirty="0"/>
              <a:t> C</a:t>
            </a:r>
            <a:r>
              <a:rPr kumimoji="1" lang="en-US" altLang="ja-JP" sz="2400" i="1" baseline="-25000" dirty="0"/>
              <a:t>j</a:t>
            </a:r>
            <a:r>
              <a:rPr kumimoji="1" lang="en-US" altLang="ja-JP" sz="2400" baseline="-25000" dirty="0"/>
              <a:t>+1</a:t>
            </a:r>
            <a:r>
              <a:rPr kumimoji="1" lang="en-US" altLang="ja-JP" sz="2400" dirty="0"/>
              <a:t>, …, </a:t>
            </a:r>
            <a:r>
              <a:rPr kumimoji="1" lang="en-US" altLang="ja-JP" sz="2400" i="1" dirty="0" err="1"/>
              <a:t>C</a:t>
            </a:r>
            <a:r>
              <a:rPr kumimoji="1" lang="en-US" altLang="ja-JP" sz="2400" i="1" baseline="-25000" dirty="0" err="1"/>
              <a:t>k</a:t>
            </a:r>
            <a:endParaRPr kumimoji="1" lang="en-US" altLang="ja-JP" sz="2400" i="1" baseline="-25000" dirty="0"/>
          </a:p>
          <a:p>
            <a:r>
              <a:rPr kumimoji="1" lang="en-US" altLang="ja-JP" sz="2400" dirty="0"/>
              <a:t>The cut ! always succeeds and </a:t>
            </a:r>
            <a:r>
              <a:rPr lang="en-US" altLang="ja-JP" sz="2400" dirty="0"/>
              <a:t>the predicate </a:t>
            </a:r>
            <a:r>
              <a:rPr lang="en-US" altLang="ja-JP" sz="2400" i="1" dirty="0"/>
              <a:t>B</a:t>
            </a:r>
            <a:r>
              <a:rPr lang="en-US" altLang="ja-JP" sz="2400" dirty="0"/>
              <a:t> fails when the control comes back to ! by backtracking.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5210" y="4124349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/>
              <a:t>(1) :- b.</a:t>
            </a:r>
          </a:p>
          <a:p>
            <a:r>
              <a:rPr lang="en-US" altLang="ja-JP" sz="2400" dirty="0"/>
              <a:t>a(2) :- e.</a:t>
            </a:r>
          </a:p>
          <a:p>
            <a:r>
              <a:rPr lang="en-US" altLang="ja-JP" sz="2400" dirty="0"/>
              <a:t>b</a:t>
            </a:r>
            <a:r>
              <a:rPr kumimoji="1" lang="en-US" altLang="ja-JP" sz="2400" dirty="0"/>
              <a:t> :- c.</a:t>
            </a:r>
          </a:p>
          <a:p>
            <a:r>
              <a:rPr lang="en-US" altLang="ja-JP" sz="2400" dirty="0"/>
              <a:t>b :- d.</a:t>
            </a:r>
          </a:p>
          <a:p>
            <a:r>
              <a:rPr lang="en-US" altLang="ja-JP" sz="2400" dirty="0"/>
              <a:t>c :- fail.</a:t>
            </a:r>
          </a:p>
          <a:p>
            <a:r>
              <a:rPr kumimoji="1" lang="en-US" altLang="ja-JP" sz="2400" dirty="0"/>
              <a:t>d.</a:t>
            </a:r>
          </a:p>
          <a:p>
            <a:r>
              <a:rPr lang="en-US" altLang="ja-JP" sz="2400" dirty="0"/>
              <a:t>e.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58863" y="4090329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/>
              <a:t>(1) :- b.</a:t>
            </a:r>
          </a:p>
          <a:p>
            <a:r>
              <a:rPr lang="en-US" altLang="ja-JP" sz="2400" dirty="0"/>
              <a:t>a(2) :- e.</a:t>
            </a:r>
          </a:p>
          <a:p>
            <a:r>
              <a:rPr kumimoji="1" lang="en-US" altLang="ja-JP" sz="2400" dirty="0"/>
              <a:t>b :- !, c.</a:t>
            </a:r>
          </a:p>
          <a:p>
            <a:r>
              <a:rPr lang="en-US" altLang="ja-JP" sz="2400" dirty="0"/>
              <a:t>b :- d.</a:t>
            </a:r>
          </a:p>
          <a:p>
            <a:r>
              <a:rPr lang="en-US" altLang="ja-JP" sz="2400" dirty="0"/>
              <a:t>c :- fail.</a:t>
            </a:r>
          </a:p>
          <a:p>
            <a:r>
              <a:rPr kumimoji="1" lang="en-US" altLang="ja-JP" sz="2400" dirty="0"/>
              <a:t>d.</a:t>
            </a:r>
          </a:p>
          <a:p>
            <a:r>
              <a:rPr lang="en-US" altLang="ja-JP" sz="2400" dirty="0"/>
              <a:t>e.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33642" y="4147029"/>
            <a:ext cx="1088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/>
              <a:t>?-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   </a:t>
            </a:r>
            <a:r>
              <a:rPr kumimoji="1" lang="en-US" altLang="ja-JP" sz="2400" i="1" dirty="0"/>
              <a:t>X=1</a:t>
            </a:r>
            <a:r>
              <a:rPr kumimoji="1" lang="en-US" altLang="ja-JP" sz="24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400" i="1" dirty="0"/>
              <a:t>    X=2</a:t>
            </a:r>
          </a:p>
          <a:p>
            <a:r>
              <a:rPr kumimoji="1" lang="en-US" altLang="ja-JP" sz="2400" i="1" dirty="0"/>
              <a:t>    yes</a:t>
            </a:r>
            <a:endParaRPr kumimoji="1" lang="ja-JP" altLang="en-US" sz="2400" i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39461" y="4135689"/>
            <a:ext cx="107801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/>
              <a:t>?-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   </a:t>
            </a:r>
            <a:r>
              <a:rPr kumimoji="1" lang="en-US" altLang="ja-JP" sz="2400" i="1" dirty="0"/>
              <a:t>X=2</a:t>
            </a:r>
            <a:endParaRPr lang="en-US" altLang="ja-JP" sz="2400" i="1" dirty="0"/>
          </a:p>
          <a:p>
            <a:r>
              <a:rPr kumimoji="1" lang="en-US" altLang="ja-JP" sz="2400" i="1" dirty="0"/>
              <a:t>    yes</a:t>
            </a:r>
            <a:endParaRPr kumimoji="1" lang="ja-JP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914231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An example of usage of cut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30411" y="1417638"/>
            <a:ext cx="7897634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node(K,_,_)).                 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node(N,S,_)) :- K&lt;N,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(K,S).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node(N,_,T)) :- K&gt;N,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(K,T).</a:t>
            </a:r>
          </a:p>
          <a:p>
            <a:r>
              <a:rPr lang="en-US" altLang="ja-JP" sz="2800" dirty="0"/>
              <a:t>In this definition of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, the three rules are mutually exclusive.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node(K,_,_)).                 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node(N,S,_)) :- K&lt;N, !,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(K,S).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node(N,_,T)) :- K&gt;N,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(K,T).</a:t>
            </a:r>
          </a:p>
          <a:p>
            <a:r>
              <a:rPr lang="en-US" altLang="ja-JP" sz="2800" dirty="0"/>
              <a:t>In this definition of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, ! cuts the portion of Prolog search tree that does not have solutions. This kind of cuts are called </a:t>
            </a:r>
            <a:r>
              <a:rPr lang="en-US" altLang="ja-JP" sz="2800" i="1" dirty="0"/>
              <a:t>green cuts</a:t>
            </a:r>
            <a:r>
              <a:rPr lang="en-US" altLang="ja-JP" sz="2800" dirty="0"/>
              <a:t>. Others are called </a:t>
            </a:r>
            <a:r>
              <a:rPr lang="en-US" altLang="ja-JP" sz="2800" i="1" dirty="0"/>
              <a:t>red cuts</a:t>
            </a:r>
            <a:r>
              <a:rPr lang="en-US" altLang="ja-JP" sz="2800" dirty="0"/>
              <a:t>.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23885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229" y="274638"/>
            <a:ext cx="4040835" cy="787273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The n</a:t>
            </a:r>
            <a:r>
              <a:rPr kumimoji="1" lang="en-US" altLang="ja-JP" dirty="0"/>
              <a:t>ot</a:t>
            </a:r>
            <a:r>
              <a:rPr lang="en-US" altLang="ja-JP" dirty="0"/>
              <a:t> operator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57200" y="1266740"/>
            <a:ext cx="32010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[The not operator in Prolog]</a:t>
            </a:r>
          </a:p>
          <a:p>
            <a:r>
              <a:rPr lang="en-US" altLang="ja-JP" sz="2800" dirty="0"/>
              <a:t>\+(Y) :- Y, !, fail.</a:t>
            </a:r>
          </a:p>
          <a:p>
            <a:r>
              <a:rPr lang="en-US" altLang="ja-JP" sz="2800" dirty="0"/>
              <a:t>\+(_).</a:t>
            </a:r>
          </a:p>
          <a:p>
            <a:endParaRPr lang="en-US" altLang="ja-JP" sz="2800" dirty="0"/>
          </a:p>
          <a:p>
            <a:r>
              <a:rPr lang="en-US" altLang="ja-JP" sz="2800" i="1" dirty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X=2, \+(X=1).</a:t>
            </a:r>
          </a:p>
          <a:p>
            <a:r>
              <a:rPr lang="en-US" altLang="ja-JP" sz="2800" i="1" dirty="0"/>
              <a:t>    X=2</a:t>
            </a:r>
          </a:p>
          <a:p>
            <a:r>
              <a:rPr lang="en-US" altLang="ja-JP" sz="2800" i="1" dirty="0"/>
              <a:t>    yes</a:t>
            </a:r>
          </a:p>
          <a:p>
            <a:r>
              <a:rPr lang="en-US" altLang="ja-JP" sz="2800" i="1" dirty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\+(X=1), X=2.</a:t>
            </a:r>
          </a:p>
          <a:p>
            <a:r>
              <a:rPr lang="en-US" altLang="ja-JP" sz="2800" i="1" dirty="0"/>
              <a:t>    no</a:t>
            </a:r>
            <a:endParaRPr lang="ja-JP" altLang="en-US" sz="2800" i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0747" y="382867"/>
            <a:ext cx="1985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X=2, \+(X=1)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47884" y="1267396"/>
            <a:ext cx="134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\+(2=1)</a:t>
            </a:r>
            <a:endParaRPr kumimoji="1" lang="ja-JP" altLang="en-US" sz="2800" dirty="0"/>
          </a:p>
        </p:txBody>
      </p:sp>
      <p:cxnSp>
        <p:nvCxnSpPr>
          <p:cNvPr id="8" name="直線コネクタ 7"/>
          <p:cNvCxnSpPr>
            <a:endCxn id="7" idx="0"/>
          </p:cNvCxnSpPr>
          <p:nvPr/>
        </p:nvCxnSpPr>
        <p:spPr>
          <a:xfrm>
            <a:off x="5919853" y="906087"/>
            <a:ext cx="0" cy="361309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743676" y="826212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{X -&gt; 2}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14" name="直線コネクタ 13"/>
          <p:cNvCxnSpPr>
            <a:stCxn id="7" idx="2"/>
          </p:cNvCxnSpPr>
          <p:nvPr/>
        </p:nvCxnSpPr>
        <p:spPr>
          <a:xfrm flipH="1">
            <a:off x="5336180" y="1790616"/>
            <a:ext cx="583673" cy="15914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364064" y="1916962"/>
            <a:ext cx="1632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2=1, !, fail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867796" y="2406515"/>
            <a:ext cx="1897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2=1 fails and</a:t>
            </a:r>
            <a:r>
              <a:rPr lang="en-US" altLang="ja-JP" sz="2400" dirty="0"/>
              <a:t> </a:t>
            </a:r>
            <a:r>
              <a:rPr kumimoji="1" lang="en-US" altLang="ja-JP" sz="2400" dirty="0"/>
              <a:t>backtrack</a:t>
            </a:r>
            <a:endParaRPr kumimoji="1" lang="ja-JP" altLang="en-US" sz="2400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6041153" y="1794417"/>
            <a:ext cx="550669" cy="18743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6123428" y="1981853"/>
            <a:ext cx="30205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Succeed and output X=2</a:t>
            </a:r>
          </a:p>
          <a:p>
            <a:r>
              <a:rPr lang="en-US" altLang="ja-JP" sz="2400" dirty="0"/>
              <a:t>(finish searching with outputting </a:t>
            </a:r>
            <a:r>
              <a:rPr lang="en-US" altLang="ja-JP" sz="2400" i="1" dirty="0"/>
              <a:t>yes</a:t>
            </a:r>
            <a:r>
              <a:rPr lang="en-US" altLang="ja-JP" sz="2400" dirty="0"/>
              <a:t>)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034438" y="3516068"/>
            <a:ext cx="1985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\+(X=1), X=2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124286" y="4345899"/>
            <a:ext cx="2354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X=1, !, fail, X=2</a:t>
            </a:r>
            <a:endParaRPr kumimoji="1" lang="ja-JP" altLang="en-US" sz="2800" dirty="0"/>
          </a:p>
        </p:txBody>
      </p:sp>
      <p:cxnSp>
        <p:nvCxnSpPr>
          <p:cNvPr id="34" name="直線コネクタ 33"/>
          <p:cNvCxnSpPr/>
          <p:nvPr/>
        </p:nvCxnSpPr>
        <p:spPr>
          <a:xfrm flipH="1">
            <a:off x="5350063" y="4039288"/>
            <a:ext cx="552905" cy="336759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33" idx="2"/>
            <a:endCxn id="37" idx="0"/>
          </p:cNvCxnSpPr>
          <p:nvPr/>
        </p:nvCxnSpPr>
        <p:spPr>
          <a:xfrm>
            <a:off x="5301639" y="4869119"/>
            <a:ext cx="12573" cy="23864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498035" y="5107765"/>
            <a:ext cx="1632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!, fail, 1=2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975821" y="3945479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{Y -&gt; X=1}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127905" y="4783473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{X -&gt; 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5350062" y="5661569"/>
            <a:ext cx="0" cy="223057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4732784" y="5808805"/>
            <a:ext cx="134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fail, 1=2</a:t>
            </a:r>
            <a:endParaRPr kumimoji="1" lang="ja-JP" altLang="en-US" sz="28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243933" y="6298782"/>
            <a:ext cx="3172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 </a:t>
            </a:r>
            <a:r>
              <a:rPr kumimoji="1" lang="en-US" altLang="ja-JP" sz="2400" b="1" dirty="0"/>
              <a:t>fail</a:t>
            </a:r>
            <a:r>
              <a:rPr kumimoji="1" lang="en-US" altLang="ja-JP" sz="2400" dirty="0"/>
              <a:t> fails and backtrack</a:t>
            </a:r>
            <a:endParaRPr kumimoji="1" lang="ja-JP" altLang="en-US" sz="2400" dirty="0"/>
          </a:p>
        </p:txBody>
      </p:sp>
      <p:cxnSp>
        <p:nvCxnSpPr>
          <p:cNvPr id="48" name="直線コネクタ 47"/>
          <p:cNvCxnSpPr/>
          <p:nvPr/>
        </p:nvCxnSpPr>
        <p:spPr>
          <a:xfrm>
            <a:off x="6130388" y="4039288"/>
            <a:ext cx="775856" cy="336759"/>
          </a:xfrm>
          <a:prstGeom prst="line">
            <a:avLst/>
          </a:prstGeom>
          <a:ln w="19050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918817" y="4420687"/>
            <a:ext cx="1138986" cy="1200328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do not search here</a:t>
            </a:r>
            <a:endParaRPr kumimoji="1" lang="ja-JP" altLang="en-US" sz="24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418555" y="5657200"/>
            <a:ext cx="2775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(finish searching with outputting </a:t>
            </a:r>
            <a:r>
              <a:rPr lang="en-US" altLang="ja-JP" sz="2400" i="1" dirty="0"/>
              <a:t>no</a:t>
            </a:r>
            <a:r>
              <a:rPr lang="en-US" altLang="ja-JP" sz="2400" dirty="0"/>
              <a:t>)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962862" y="1546166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{Y -&gt; 2=1}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976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Algorithm = logic + control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64117"/>
            <a:ext cx="8229600" cy="2085373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kumimoji="1" lang="en-US" altLang="ja-JP" sz="2800" dirty="0"/>
              <a:t>Logic --- </a:t>
            </a:r>
            <a:r>
              <a:rPr lang="en-US" altLang="ja-JP" dirty="0"/>
              <a:t>the facts and rules specifying what the algorithm does (programmers write)</a:t>
            </a:r>
            <a:endParaRPr kumimoji="1" lang="en-US" altLang="ja-JP" sz="2800" dirty="0"/>
          </a:p>
          <a:p>
            <a:pPr marL="342900" lvl="1" indent="-342900">
              <a:buFont typeface="Arial"/>
              <a:buChar char="•"/>
            </a:pPr>
            <a:r>
              <a:rPr lang="en-US" altLang="ja-JP" sz="2800" dirty="0"/>
              <a:t>Control --- </a:t>
            </a:r>
            <a:r>
              <a:rPr lang="en-US" altLang="ja-JP" dirty="0"/>
              <a:t>how the algorithm can be implemented (provided by languages)</a:t>
            </a:r>
            <a:endParaRPr lang="en-US" altLang="ja-JP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555578" y="6027003"/>
            <a:ext cx="77152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(</a:t>
            </a:r>
            <a:r>
              <a:rPr lang="en-US" altLang="ja-JP" sz="2400" dirty="0" err="1"/>
              <a:t>Referecnce</a:t>
            </a:r>
            <a:r>
              <a:rPr lang="en-US" altLang="ja-JP" sz="2400" dirty="0"/>
              <a:t>) R. A. Kowalski, “Algorithm = Logic + Control”. </a:t>
            </a:r>
            <a:r>
              <a:rPr lang="en-US" altLang="ja-JP" sz="2400" i="1" dirty="0"/>
              <a:t>Communication of the ACM</a:t>
            </a:r>
            <a:r>
              <a:rPr lang="en-US" altLang="ja-JP" sz="2400" dirty="0"/>
              <a:t>, 22(7), pp. 424-436, 1979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" y="3342559"/>
            <a:ext cx="83196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Prolog has several dialect</a:t>
            </a:r>
            <a:r>
              <a:rPr lang="en-US" altLang="ja-JP" sz="2800" dirty="0"/>
              <a:t>s and each of them has their own control. Edinburgh Prolog is the de facto standard dialect and made a big influence on the ISO Prolog.</a:t>
            </a:r>
            <a:endParaRPr kumimoji="1" lang="en-US" altLang="ja-JP" sz="2800" dirty="0"/>
          </a:p>
          <a:p>
            <a:r>
              <a:rPr kumimoji="1" lang="en-US" altLang="ja-JP" sz="2800" dirty="0"/>
              <a:t>Non-syntactic differences between dialects can be illustrated by a family of equations:</a:t>
            </a:r>
          </a:p>
          <a:p>
            <a:r>
              <a:rPr lang="en-US" altLang="ja-JP" sz="2800" dirty="0"/>
              <a:t>      </a:t>
            </a:r>
            <a:r>
              <a:rPr lang="en-US" altLang="ja-JP" sz="2800" dirty="0" err="1"/>
              <a:t>algorithm</a:t>
            </a:r>
            <a:r>
              <a:rPr lang="en-US" altLang="ja-JP" sz="2800" i="1" baseline="-25000" dirty="0" err="1"/>
              <a:t>D</a:t>
            </a:r>
            <a:r>
              <a:rPr lang="en-US" altLang="ja-JP" sz="2800" dirty="0"/>
              <a:t> = logic  + </a:t>
            </a:r>
            <a:r>
              <a:rPr lang="en-US" altLang="ja-JP" sz="2800" dirty="0" err="1"/>
              <a:t>control</a:t>
            </a:r>
            <a:r>
              <a:rPr lang="en-US" altLang="ja-JP" sz="2800" i="1" baseline="-25000" dirty="0" err="1"/>
              <a:t>D</a:t>
            </a:r>
            <a:endParaRPr lang="en-US" altLang="ja-JP" sz="2800" i="1" baseline="-25000" dirty="0"/>
          </a:p>
        </p:txBody>
      </p:sp>
    </p:spTree>
    <p:extLst>
      <p:ext uri="{BB962C8B-B14F-4D97-AF65-F5344CB8AC3E}">
        <p14:creationId xmlns:p14="http://schemas.microsoft.com/office/powerpoint/2010/main" val="3865948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Idea of logic programming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Use relations instead of functions.</a:t>
            </a:r>
          </a:p>
          <a:p>
            <a:r>
              <a:rPr lang="en-US" altLang="ja-JP" dirty="0"/>
              <a:t>Relation is a table with </a:t>
            </a:r>
            <a:r>
              <a:rPr lang="en-US" altLang="ja-JP" i="1" dirty="0"/>
              <a:t>n</a:t>
            </a:r>
            <a:r>
              <a:rPr lang="en-US" altLang="ja-JP" dirty="0"/>
              <a:t> ≥ 0 columns and a possibly infinite set of rows</a:t>
            </a:r>
            <a:r>
              <a:rPr lang="en-US" altLang="ja-JP" i="1" dirty="0"/>
              <a:t>. </a:t>
            </a:r>
            <a:endParaRPr kumimoji="1" lang="en-US" altLang="ja-JP" dirty="0"/>
          </a:p>
          <a:p>
            <a:pPr lvl="1"/>
            <a:r>
              <a:rPr lang="en-US" altLang="ja-JP" dirty="0"/>
              <a:t>A tuple (</a:t>
            </a:r>
            <a:r>
              <a:rPr lang="en-US" altLang="ja-JP" i="1" dirty="0"/>
              <a:t>a</a:t>
            </a:r>
            <a:r>
              <a:rPr lang="en-US" altLang="ja-JP" baseline="-25000" dirty="0"/>
              <a:t>1</a:t>
            </a:r>
            <a:r>
              <a:rPr lang="en-US" altLang="ja-JP" dirty="0"/>
              <a:t>, </a:t>
            </a:r>
            <a:r>
              <a:rPr lang="en-US" altLang="ja-JP" i="1" dirty="0"/>
              <a:t>a</a:t>
            </a:r>
            <a:r>
              <a:rPr lang="en-US" altLang="ja-JP" baseline="-25000" dirty="0"/>
              <a:t>2</a:t>
            </a:r>
            <a:r>
              <a:rPr lang="en-US" altLang="ja-JP" dirty="0"/>
              <a:t>, …, </a:t>
            </a:r>
            <a:r>
              <a:rPr lang="en-US" altLang="ja-JP" i="1" dirty="0"/>
              <a:t>a</a:t>
            </a:r>
            <a:r>
              <a:rPr lang="en-US" altLang="ja-JP" i="1" baseline="-25000" dirty="0"/>
              <a:t>n</a:t>
            </a:r>
            <a:r>
              <a:rPr lang="en-US" altLang="ja-JP" dirty="0"/>
              <a:t>) is </a:t>
            </a:r>
            <a:r>
              <a:rPr lang="en-US" altLang="ja-JP" i="1" dirty="0"/>
              <a:t>in</a:t>
            </a:r>
            <a:r>
              <a:rPr lang="en-US" altLang="ja-JP" dirty="0"/>
              <a:t> a relation if the tuple appears in some row in the table for the relation.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7997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8229600" cy="725487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An example: </a:t>
            </a:r>
            <a:r>
              <a:rPr lang="en-US" altLang="ja-JP" dirty="0"/>
              <a:t>append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2044"/>
              </p:ext>
            </p:extLst>
          </p:nvPr>
        </p:nvGraphicFramePr>
        <p:xfrm>
          <a:off x="1505566" y="1043591"/>
          <a:ext cx="6122373" cy="3108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0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0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X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Y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Z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baseline="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[b]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</a:t>
                      </a:r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</a:t>
                      </a:r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c,d</a:t>
                      </a:r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a,b,c,d</a:t>
                      </a:r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77814" y="4161123"/>
            <a:ext cx="879475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A relation </a:t>
            </a:r>
            <a:r>
              <a:rPr lang="en-US" altLang="ja-JP" sz="2800" i="1" dirty="0"/>
              <a:t>append</a:t>
            </a:r>
            <a:r>
              <a:rPr lang="en-US" altLang="ja-JP" sz="2800" dirty="0"/>
              <a:t> is a set of tuples of the form (</a:t>
            </a:r>
            <a:r>
              <a:rPr lang="en-US" altLang="ja-JP" sz="2800" i="1" dirty="0"/>
              <a:t>X</a:t>
            </a:r>
            <a:r>
              <a:rPr lang="en-US" altLang="ja-JP" sz="2800" dirty="0"/>
              <a:t>, </a:t>
            </a:r>
            <a:r>
              <a:rPr lang="en-US" altLang="ja-JP" sz="2800" i="1" dirty="0"/>
              <a:t>Y</a:t>
            </a:r>
            <a:r>
              <a:rPr lang="en-US" altLang="ja-JP" sz="2800" dirty="0"/>
              <a:t>, </a:t>
            </a:r>
            <a:r>
              <a:rPr lang="en-US" altLang="ja-JP" sz="2800" i="1" dirty="0"/>
              <a:t>Z</a:t>
            </a:r>
            <a:r>
              <a:rPr lang="en-US" altLang="ja-JP" sz="2800" dirty="0"/>
              <a:t>) where </a:t>
            </a:r>
            <a:r>
              <a:rPr lang="en-US" altLang="ja-JP" sz="2800" i="1" dirty="0"/>
              <a:t>Z</a:t>
            </a:r>
            <a:r>
              <a:rPr lang="en-US" altLang="ja-JP" sz="2800" dirty="0"/>
              <a:t> consists of the elements of </a:t>
            </a:r>
            <a:r>
              <a:rPr lang="en-US" altLang="ja-JP" sz="2800" i="1" dirty="0"/>
              <a:t>X</a:t>
            </a:r>
            <a:r>
              <a:rPr lang="en-US" altLang="ja-JP" sz="2800" dirty="0"/>
              <a:t> followed by the elements of </a:t>
            </a:r>
            <a:r>
              <a:rPr lang="en-US" altLang="ja-JP" sz="2800" i="1" dirty="0"/>
              <a:t>Y</a:t>
            </a:r>
            <a:r>
              <a:rPr lang="en-US" altLang="ja-JP" sz="2800" dirty="0"/>
              <a:t>. Relations are also called predicates because a relation </a:t>
            </a:r>
            <a:r>
              <a:rPr lang="en-US" altLang="ja-JP" sz="2800" i="1" dirty="0"/>
              <a:t>R</a:t>
            </a:r>
            <a:r>
              <a:rPr lang="en-US" altLang="ja-JP" sz="2800" dirty="0"/>
              <a:t> can be thought of a test of the form “Is a given tuple in relation </a:t>
            </a:r>
            <a:r>
              <a:rPr lang="en-US" altLang="ja-JP" sz="2800" i="1" dirty="0"/>
              <a:t>R</a:t>
            </a:r>
            <a:r>
              <a:rPr lang="en-US" altLang="ja-JP" sz="2800" dirty="0"/>
              <a:t>?”</a:t>
            </a:r>
          </a:p>
          <a:p>
            <a:r>
              <a:rPr lang="en-US" altLang="ja-JP" sz="2800" dirty="0"/>
              <a:t>(ex.)  ([a],[b],[</a:t>
            </a:r>
            <a:r>
              <a:rPr lang="en-US" altLang="ja-JP" sz="2800" dirty="0" err="1"/>
              <a:t>a,b</a:t>
            </a:r>
            <a:r>
              <a:rPr lang="en-US" altLang="ja-JP" sz="2800" dirty="0"/>
              <a:t>])     append,  ([a],[b],[ ])      append</a:t>
            </a: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390668"/>
              </p:ext>
            </p:extLst>
          </p:nvPr>
        </p:nvGraphicFramePr>
        <p:xfrm>
          <a:off x="3064728" y="6442408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1" name="数式" r:id="rId3" imgW="152400" imgH="152400" progId="Equation.3">
                  <p:embed/>
                </p:oleObj>
              </mc:Choice>
              <mc:Fallback>
                <p:oleObj name="数式" r:id="rId3" imgW="152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64728" y="6442408"/>
                        <a:ext cx="304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927939"/>
              </p:ext>
            </p:extLst>
          </p:nvPr>
        </p:nvGraphicFramePr>
        <p:xfrm>
          <a:off x="6342376" y="6385590"/>
          <a:ext cx="304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" name="数式" r:id="rId5" imgW="152400" imgH="203200" progId="Equation.3">
                  <p:embed/>
                </p:oleObj>
              </mc:Choice>
              <mc:Fallback>
                <p:oleObj name="数式" r:id="rId5" imgW="152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42376" y="6385590"/>
                        <a:ext cx="3048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7580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1526"/>
            <a:ext cx="8229600" cy="692385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Horn clauses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09368" y="803911"/>
            <a:ext cx="8612382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Relations are described as rules of the form </a:t>
            </a:r>
            <a:r>
              <a:rPr lang="en-US" altLang="ja-JP" sz="2800" i="1" dirty="0"/>
              <a:t>P</a:t>
            </a:r>
            <a:r>
              <a:rPr lang="en-US" altLang="ja-JP" sz="2800" dirty="0"/>
              <a:t> </a:t>
            </a:r>
            <a:r>
              <a:rPr lang="en-US" altLang="ja-JP" sz="2800" b="1" dirty="0"/>
              <a:t>:-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. (</a:t>
            </a:r>
            <a:r>
              <a:rPr lang="en-US" altLang="ja-JP" sz="2800" i="1" dirty="0"/>
              <a:t>k</a:t>
            </a:r>
            <a:r>
              <a:rPr lang="en-US" altLang="ja-JP" sz="2800" dirty="0"/>
              <a:t> ≥ 0), which corresponds to the logical expression:</a:t>
            </a:r>
            <a:r>
              <a:rPr lang="en-US" altLang="ja-JP" sz="2800" i="1" dirty="0"/>
              <a:t>  </a:t>
            </a:r>
          </a:p>
          <a:p>
            <a:r>
              <a:rPr lang="en-US" altLang="ja-JP" sz="2800" i="1" dirty="0"/>
              <a:t>       P</a:t>
            </a:r>
            <a:r>
              <a:rPr lang="en-US" altLang="ja-JP" sz="2800" dirty="0"/>
              <a:t>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.</a:t>
            </a:r>
            <a:r>
              <a:rPr lang="en-US" altLang="ja-JP" sz="2800" i="1" dirty="0"/>
              <a:t>  </a:t>
            </a:r>
            <a:r>
              <a:rPr lang="en-US" altLang="ja-JP" sz="2800" dirty="0"/>
              <a:t>(</a:t>
            </a:r>
            <a:r>
              <a:rPr lang="en-US" altLang="ja-JP" sz="2800" i="1" dirty="0"/>
              <a:t>k</a:t>
            </a:r>
            <a:r>
              <a:rPr lang="en-US" altLang="ja-JP" sz="2800" dirty="0"/>
              <a:t> ≥ 0)</a:t>
            </a:r>
          </a:p>
          <a:p>
            <a:r>
              <a:rPr lang="en-US" altLang="ja-JP" sz="2800" dirty="0"/>
              <a:t>This means that </a:t>
            </a:r>
            <a:r>
              <a:rPr lang="en-US" altLang="ja-JP" sz="2800" i="1" dirty="0"/>
              <a:t>P</a:t>
            </a:r>
            <a:r>
              <a:rPr lang="en-US" altLang="ja-JP" sz="2800" dirty="0"/>
              <a:t> holds when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hold (</a:t>
            </a:r>
            <a:r>
              <a:rPr lang="en-US" altLang="ja-JP" sz="2800" i="1" dirty="0"/>
              <a:t>declarative interpretation</a:t>
            </a:r>
            <a:r>
              <a:rPr lang="en-US" altLang="ja-JP" sz="2800" dirty="0"/>
              <a:t>). We consider this as follows: In order to establish (or deduce) </a:t>
            </a:r>
            <a:r>
              <a:rPr lang="en-US" altLang="ja-JP" sz="2800" i="1" dirty="0"/>
              <a:t>P </a:t>
            </a:r>
            <a:r>
              <a:rPr lang="en-US" altLang="ja-JP" sz="2800" dirty="0"/>
              <a:t>establish</a:t>
            </a:r>
            <a:r>
              <a:rPr lang="en-US" altLang="ja-JP" sz="2800" i="1" dirty="0"/>
              <a:t> Q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(</a:t>
            </a:r>
            <a:r>
              <a:rPr lang="en-US" altLang="ja-JP" sz="2800" i="1" dirty="0"/>
              <a:t>procedural interpretation</a:t>
            </a:r>
            <a:r>
              <a:rPr lang="en-US" altLang="ja-JP" sz="2800" dirty="0"/>
              <a:t>). The rules are called </a:t>
            </a:r>
            <a:r>
              <a:rPr lang="en-US" altLang="ja-JP" sz="2800" i="1" dirty="0"/>
              <a:t>Horn clauses</a:t>
            </a:r>
            <a:r>
              <a:rPr lang="en-US" altLang="ja-JP" sz="2800" dirty="0"/>
              <a:t>. </a:t>
            </a:r>
            <a:r>
              <a:rPr lang="ja-JP" altLang="en-US" sz="2800" dirty="0"/>
              <a:t> </a:t>
            </a:r>
            <a:r>
              <a:rPr lang="en-US" altLang="ja-JP" sz="2800" dirty="0"/>
              <a:t>When </a:t>
            </a:r>
            <a:r>
              <a:rPr lang="en-US" altLang="ja-JP" sz="2800" i="1" dirty="0"/>
              <a:t>k</a:t>
            </a:r>
            <a:r>
              <a:rPr lang="en-US" altLang="ja-JP" sz="2800" dirty="0"/>
              <a:t>=0 the rule represents a </a:t>
            </a:r>
            <a:r>
              <a:rPr lang="en-US" altLang="ja-JP" sz="2800" i="1" dirty="0"/>
              <a:t>fact</a:t>
            </a:r>
            <a:r>
              <a:rPr lang="en-US" altLang="ja-JP" sz="2800" dirty="0"/>
              <a:t> and we omit := and write just as </a:t>
            </a:r>
            <a:r>
              <a:rPr lang="en-US" altLang="ja-JP" sz="2800" i="1" dirty="0"/>
              <a:t>P</a:t>
            </a:r>
            <a:r>
              <a:rPr lang="en-US" altLang="ja-JP" sz="2800" dirty="0"/>
              <a:t>. .</a:t>
            </a:r>
          </a:p>
          <a:p>
            <a:r>
              <a:rPr lang="en-US" altLang="ja-JP" sz="2800" dirty="0"/>
              <a:t>(ex.) The relation append is described as the two rules.</a:t>
            </a:r>
          </a:p>
          <a:p>
            <a:r>
              <a:rPr lang="en-US" altLang="ja-JP" sz="2800" dirty="0"/>
              <a:t>    append ([ ], Y, Y).</a:t>
            </a:r>
          </a:p>
          <a:p>
            <a:r>
              <a:rPr lang="en-US" altLang="ja-JP" sz="2800" dirty="0"/>
              <a:t>    append ( [H|X], Y, [H|Z] ) :- append (X,Y,Z).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8849" y="5922224"/>
            <a:ext cx="8492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(Reference) A. Horn, “On sentences which are true of direct unions of algebras”. </a:t>
            </a:r>
            <a:r>
              <a:rPr lang="en-US" altLang="ja-JP" sz="2400" i="1" dirty="0"/>
              <a:t>Journal of Symbolic Logic, </a:t>
            </a:r>
            <a:r>
              <a:rPr lang="en-US" altLang="ja-JP" sz="2400" dirty="0"/>
              <a:t>Vol. 16, pp. 14-21, 1951.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95031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545"/>
          </a:xfrm>
        </p:spPr>
        <p:txBody>
          <a:bodyPr/>
          <a:lstStyle/>
          <a:p>
            <a:r>
              <a:rPr kumimoji="1" lang="en-US" altLang="ja-JP" dirty="0"/>
              <a:t>Examples of queries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3709" y="1082183"/>
            <a:ext cx="4666437" cy="5693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/>
              <a:t>?-</a:t>
            </a:r>
            <a:r>
              <a:rPr kumimoji="1" lang="en-US" altLang="ja-JP" sz="2800" dirty="0"/>
              <a:t> </a:t>
            </a:r>
            <a:r>
              <a:rPr kumimoji="1" lang="en-US" altLang="ja-JP" sz="2800" dirty="0">
                <a:solidFill>
                  <a:srgbClr val="FF0000"/>
                </a:solidFill>
              </a:rPr>
              <a:t>append([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a,b</a:t>
            </a:r>
            <a:r>
              <a:rPr kumimoji="1" lang="en-US" altLang="ja-JP" sz="2800" dirty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c,d</a:t>
            </a:r>
            <a:r>
              <a:rPr kumimoji="1" lang="en-US" altLang="ja-JP" sz="2800" dirty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a,b,c,d</a:t>
            </a:r>
            <a:r>
              <a:rPr kumimoji="1" lang="en-US" altLang="ja-JP" sz="2800" dirty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/>
              <a:t>    </a:t>
            </a:r>
            <a:r>
              <a:rPr lang="en-US" altLang="ja-JP" sz="2800" i="1" dirty="0"/>
              <a:t>yes</a:t>
            </a:r>
          </a:p>
          <a:p>
            <a:r>
              <a:rPr kumimoji="1" lang="en-US" altLang="ja-JP" sz="2800" i="1" dirty="0"/>
              <a:t>?-</a:t>
            </a:r>
            <a:r>
              <a:rPr kumimoji="1" lang="en-US" altLang="ja-JP" sz="2800" dirty="0"/>
              <a:t> </a:t>
            </a:r>
            <a:r>
              <a:rPr kumimoji="1" lang="en-US" altLang="ja-JP" sz="2800" dirty="0">
                <a:solidFill>
                  <a:srgbClr val="FF0000"/>
                </a:solidFill>
              </a:rPr>
              <a:t>append([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a,b</a:t>
            </a:r>
            <a:r>
              <a:rPr kumimoji="1" lang="en-US" altLang="ja-JP" sz="2800" dirty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c,d</a:t>
            </a:r>
            <a:r>
              <a:rPr kumimoji="1" lang="en-US" altLang="ja-JP" sz="2800" dirty="0">
                <a:solidFill>
                  <a:srgbClr val="FF0000"/>
                </a:solidFill>
              </a:rPr>
              <a:t>],Z).</a:t>
            </a:r>
          </a:p>
          <a:p>
            <a:r>
              <a:rPr lang="en-US" altLang="ja-JP" sz="2800" dirty="0"/>
              <a:t>    </a:t>
            </a:r>
            <a:r>
              <a:rPr lang="en-US" altLang="ja-JP" sz="2800" i="1" dirty="0"/>
              <a:t>Z=[</a:t>
            </a:r>
            <a:r>
              <a:rPr lang="en-US" altLang="ja-JP" sz="2800" i="1" dirty="0" err="1"/>
              <a:t>a,b,c,d</a:t>
            </a:r>
            <a:r>
              <a:rPr lang="en-US" altLang="ja-JP" sz="2800" i="1" dirty="0"/>
              <a:t>]</a:t>
            </a:r>
          </a:p>
          <a:p>
            <a:r>
              <a:rPr lang="en-US" altLang="ja-JP" sz="2800" i="1" dirty="0"/>
              <a:t>    yes</a:t>
            </a:r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append([</a:t>
            </a:r>
            <a:r>
              <a:rPr lang="en-US" altLang="ja-JP" sz="2800" dirty="0" err="1">
                <a:solidFill>
                  <a:srgbClr val="FF0000"/>
                </a:solidFill>
              </a:rPr>
              <a:t>a,b</a:t>
            </a:r>
            <a:r>
              <a:rPr lang="en-US" altLang="ja-JP" sz="2800" dirty="0">
                <a:solidFill>
                  <a:srgbClr val="FF0000"/>
                </a:solidFill>
              </a:rPr>
              <a:t>],Y,[</a:t>
            </a:r>
            <a:r>
              <a:rPr lang="en-US" altLang="ja-JP" sz="2800" dirty="0" err="1">
                <a:solidFill>
                  <a:srgbClr val="FF0000"/>
                </a:solidFill>
              </a:rPr>
              <a:t>a,b,c,d</a:t>
            </a:r>
            <a:r>
              <a:rPr lang="en-US" altLang="ja-JP" sz="2800" dirty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/>
              <a:t>    </a:t>
            </a:r>
            <a:r>
              <a:rPr lang="en-US" altLang="ja-JP" sz="2800" i="1" dirty="0"/>
              <a:t>Y=[</a:t>
            </a:r>
            <a:r>
              <a:rPr lang="en-US" altLang="ja-JP" sz="2800" i="1" dirty="0" err="1"/>
              <a:t>c,d</a:t>
            </a:r>
            <a:r>
              <a:rPr lang="en-US" altLang="ja-JP" sz="2800" i="1" dirty="0"/>
              <a:t>]</a:t>
            </a:r>
          </a:p>
          <a:p>
            <a:r>
              <a:rPr lang="en-US" altLang="ja-JP" sz="2800" i="1" dirty="0"/>
              <a:t>    yes</a:t>
            </a:r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append(X,[</a:t>
            </a:r>
            <a:r>
              <a:rPr lang="en-US" altLang="ja-JP" sz="2800" dirty="0" err="1">
                <a:solidFill>
                  <a:srgbClr val="FF0000"/>
                </a:solidFill>
              </a:rPr>
              <a:t>c,d</a:t>
            </a:r>
            <a:r>
              <a:rPr lang="en-US" altLang="ja-JP" sz="2800" dirty="0">
                <a:solidFill>
                  <a:srgbClr val="FF0000"/>
                </a:solidFill>
              </a:rPr>
              <a:t>],[</a:t>
            </a:r>
            <a:r>
              <a:rPr lang="en-US" altLang="ja-JP" sz="2800" dirty="0" err="1">
                <a:solidFill>
                  <a:srgbClr val="FF0000"/>
                </a:solidFill>
              </a:rPr>
              <a:t>a,b,c,d</a:t>
            </a:r>
            <a:r>
              <a:rPr lang="en-US" altLang="ja-JP" sz="2800" dirty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/>
              <a:t>    </a:t>
            </a:r>
            <a:r>
              <a:rPr lang="en-US" altLang="ja-JP" sz="2800" i="1" dirty="0"/>
              <a:t>X=[</a:t>
            </a:r>
            <a:r>
              <a:rPr lang="en-US" altLang="ja-JP" sz="2800" i="1" dirty="0" err="1"/>
              <a:t>a,b</a:t>
            </a:r>
            <a:r>
              <a:rPr lang="en-US" altLang="ja-JP" sz="2800" i="1" dirty="0"/>
              <a:t>]</a:t>
            </a:r>
          </a:p>
          <a:p>
            <a:r>
              <a:rPr lang="en-US" altLang="ja-JP" sz="2800" i="1" dirty="0"/>
              <a:t>    yes</a:t>
            </a:r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append(X,[</a:t>
            </a:r>
            <a:r>
              <a:rPr lang="en-US" altLang="ja-JP" sz="2800" dirty="0" err="1">
                <a:solidFill>
                  <a:srgbClr val="FF0000"/>
                </a:solidFill>
              </a:rPr>
              <a:t>d,c</a:t>
            </a:r>
            <a:r>
              <a:rPr lang="en-US" altLang="ja-JP" sz="2800" dirty="0">
                <a:solidFill>
                  <a:srgbClr val="FF0000"/>
                </a:solidFill>
              </a:rPr>
              <a:t>],[</a:t>
            </a:r>
            <a:r>
              <a:rPr lang="en-US" altLang="ja-JP" sz="2800" dirty="0" err="1">
                <a:solidFill>
                  <a:srgbClr val="FF0000"/>
                </a:solidFill>
              </a:rPr>
              <a:t>a,b,c,d</a:t>
            </a:r>
            <a:r>
              <a:rPr lang="en-US" altLang="ja-JP" sz="2800" dirty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/>
              <a:t>    </a:t>
            </a:r>
            <a:r>
              <a:rPr lang="en-US" altLang="ja-JP" sz="2800" i="1" dirty="0"/>
              <a:t>no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40146" y="1953042"/>
            <a:ext cx="34609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Computation in logic programming is to find answers for the given query, which may include variables.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901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Terms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4561" y="1278930"/>
            <a:ext cx="8256828" cy="35394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A simple term:</a:t>
            </a:r>
          </a:p>
          <a:p>
            <a:r>
              <a:rPr lang="en-US" altLang="ja-JP" sz="2800" dirty="0"/>
              <a:t>    a number --- 0, 1972, etc.</a:t>
            </a:r>
            <a:endParaRPr kumimoji="1" lang="en-US" altLang="ja-JP" sz="2800" dirty="0"/>
          </a:p>
          <a:p>
            <a:r>
              <a:rPr lang="en-US" altLang="ja-JP" sz="2800" dirty="0"/>
              <a:t>    a variable starting with an uppercase letter </a:t>
            </a:r>
          </a:p>
          <a:p>
            <a:r>
              <a:rPr lang="en-US" altLang="ja-JP" sz="2800" dirty="0"/>
              <a:t>       --- X, Source, etc.</a:t>
            </a:r>
          </a:p>
          <a:p>
            <a:r>
              <a:rPr kumimoji="1" lang="en-US" altLang="ja-JP" sz="2800" dirty="0"/>
              <a:t>    </a:t>
            </a:r>
            <a:r>
              <a:rPr lang="en-US" altLang="ja-JP" sz="2800" dirty="0"/>
              <a:t>an </a:t>
            </a:r>
            <a:r>
              <a:rPr kumimoji="1" lang="en-US" altLang="ja-JP" sz="2800" dirty="0"/>
              <a:t>atom (standing for itself) --- lisp, algol</a:t>
            </a:r>
            <a:r>
              <a:rPr lang="en-US" altLang="ja-JP" sz="2800" dirty="0"/>
              <a:t>60, etc.</a:t>
            </a:r>
            <a:endParaRPr kumimoji="1" lang="en-US" altLang="ja-JP" sz="2800" dirty="0"/>
          </a:p>
          <a:p>
            <a:r>
              <a:rPr kumimoji="1" lang="en-US" altLang="ja-JP" sz="2800" dirty="0"/>
              <a:t>A </a:t>
            </a:r>
            <a:r>
              <a:rPr lang="en-US" altLang="ja-JP" sz="2800" dirty="0"/>
              <a:t>co</a:t>
            </a:r>
            <a:r>
              <a:rPr kumimoji="1" lang="en-US" altLang="ja-JP" sz="2800" dirty="0"/>
              <a:t>mpound term:</a:t>
            </a:r>
          </a:p>
          <a:p>
            <a:r>
              <a:rPr kumimoji="1" lang="en-US" altLang="ja-JP" sz="2800" dirty="0"/>
              <a:t>    an atom followed by a parenthesized sequence of</a:t>
            </a:r>
          </a:p>
          <a:p>
            <a:r>
              <a:rPr lang="en-US" altLang="ja-JP" sz="2800" dirty="0"/>
              <a:t>      </a:t>
            </a:r>
            <a:r>
              <a:rPr kumimoji="1" lang="en-US" altLang="ja-JP" sz="2800" dirty="0"/>
              <a:t> </a:t>
            </a:r>
            <a:r>
              <a:rPr kumimoji="1" lang="en-US" altLang="ja-JP" sz="2800" dirty="0" err="1"/>
              <a:t>subterms</a:t>
            </a:r>
            <a:r>
              <a:rPr lang="en-US" altLang="ja-JP" sz="2800" dirty="0"/>
              <a:t> --- link(</a:t>
            </a:r>
            <a:r>
              <a:rPr lang="en-US" altLang="ja-JP" sz="2800" dirty="0" err="1"/>
              <a:t>bcpl</a:t>
            </a:r>
            <a:r>
              <a:rPr lang="en-US" altLang="ja-JP" sz="2800" dirty="0"/>
              <a:t>, c), path(L, M), etc.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457200" y="4959515"/>
            <a:ext cx="84577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In some cases a compound term may be written in infix. </a:t>
            </a:r>
          </a:p>
          <a:p>
            <a:r>
              <a:rPr lang="en-US" altLang="ja-JP" sz="2800" dirty="0"/>
              <a:t>(ex.) =(X,Y) can be written as X=Y.</a:t>
            </a:r>
          </a:p>
          <a:p>
            <a:r>
              <a:rPr lang="en-US" altLang="ja-JP" sz="2800" dirty="0"/>
              <a:t>The special variable _ is a placeholder for an unnamed term.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47672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107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Syntax of facts, rules, and queries</a:t>
            </a:r>
            <a:br>
              <a:rPr kumimoji="1" lang="en-US" altLang="ja-JP" dirty="0"/>
            </a:br>
            <a:r>
              <a:rPr kumimoji="1" lang="en-US" altLang="ja-JP" dirty="0"/>
              <a:t>(</a:t>
            </a:r>
            <a:r>
              <a:rPr lang="en-US" altLang="ja-JP" dirty="0"/>
              <a:t>in Edinburgh Prolog)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5452" y="2257627"/>
            <a:ext cx="660361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&lt;</a:t>
            </a:r>
            <a:r>
              <a:rPr kumimoji="1" lang="en-US" altLang="ja-JP" sz="2800" i="1" dirty="0"/>
              <a:t>fact</a:t>
            </a:r>
            <a:r>
              <a:rPr kumimoji="1" lang="en-US" altLang="ja-JP" sz="2800" dirty="0"/>
              <a:t>&gt; ::= &lt;</a:t>
            </a:r>
            <a:r>
              <a:rPr kumimoji="1" lang="en-US" altLang="ja-JP" sz="2800" i="1" dirty="0"/>
              <a:t>term</a:t>
            </a:r>
            <a:r>
              <a:rPr kumimoji="1" lang="en-US" altLang="ja-JP" sz="2800" dirty="0"/>
              <a:t>&gt; .</a:t>
            </a:r>
          </a:p>
          <a:p>
            <a:r>
              <a:rPr lang="en-US" altLang="ja-JP" sz="2800" dirty="0"/>
              <a:t>&lt;</a:t>
            </a:r>
            <a:r>
              <a:rPr lang="en-US" altLang="ja-JP" sz="2800" i="1" dirty="0"/>
              <a:t>rule</a:t>
            </a:r>
            <a:r>
              <a:rPr lang="en-US" altLang="ja-JP" sz="2800" dirty="0"/>
              <a:t>&gt; ::=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 :- &lt;</a:t>
            </a:r>
            <a:r>
              <a:rPr lang="en-US" altLang="ja-JP" sz="2800" i="1" dirty="0"/>
              <a:t>terms</a:t>
            </a:r>
            <a:r>
              <a:rPr lang="en-US" altLang="ja-JP" sz="2800" dirty="0"/>
              <a:t>&gt; .</a:t>
            </a:r>
          </a:p>
          <a:p>
            <a:r>
              <a:rPr kumimoji="1" lang="en-US" altLang="ja-JP" sz="2800" dirty="0"/>
              <a:t>&lt;</a:t>
            </a:r>
            <a:r>
              <a:rPr kumimoji="1" lang="en-US" altLang="ja-JP" sz="2800" i="1" dirty="0"/>
              <a:t>query</a:t>
            </a:r>
            <a:r>
              <a:rPr kumimoji="1" lang="en-US" altLang="ja-JP" sz="2800" dirty="0"/>
              <a:t>&gt; ::= &lt;</a:t>
            </a:r>
            <a:r>
              <a:rPr kumimoji="1" lang="en-US" altLang="ja-JP" sz="2800" i="1" dirty="0"/>
              <a:t>terms</a:t>
            </a:r>
            <a:r>
              <a:rPr kumimoji="1" lang="en-US" altLang="ja-JP" sz="2800" dirty="0"/>
              <a:t>&gt; .</a:t>
            </a:r>
          </a:p>
          <a:p>
            <a:r>
              <a:rPr lang="en-US" altLang="ja-JP" sz="2800" dirty="0"/>
              <a:t>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 ::= &lt;</a:t>
            </a:r>
            <a:r>
              <a:rPr lang="en-US" altLang="ja-JP" sz="2800" i="1" dirty="0"/>
              <a:t>number</a:t>
            </a:r>
            <a:r>
              <a:rPr lang="en-US" altLang="ja-JP" sz="2800" dirty="0"/>
              <a:t>&gt; | &lt;</a:t>
            </a:r>
            <a:r>
              <a:rPr lang="en-US" altLang="ja-JP" sz="2800" i="1" dirty="0"/>
              <a:t>atom</a:t>
            </a:r>
            <a:r>
              <a:rPr lang="en-US" altLang="ja-JP" sz="2800" dirty="0"/>
              <a:t>&gt; | &lt;</a:t>
            </a:r>
            <a:r>
              <a:rPr lang="en-US" altLang="ja-JP" sz="2800" i="1" dirty="0"/>
              <a:t>variable</a:t>
            </a:r>
            <a:r>
              <a:rPr lang="en-US" altLang="ja-JP" sz="2800" dirty="0"/>
              <a:t>&gt; </a:t>
            </a:r>
          </a:p>
          <a:p>
            <a:r>
              <a:rPr lang="en-US" altLang="ja-JP" sz="2800" dirty="0"/>
              <a:t>                 | &lt;</a:t>
            </a:r>
            <a:r>
              <a:rPr lang="en-US" altLang="ja-JP" sz="2800" i="1" dirty="0"/>
              <a:t>atom</a:t>
            </a:r>
            <a:r>
              <a:rPr lang="en-US" altLang="ja-JP" sz="2800" dirty="0"/>
              <a:t>&gt; (&lt;</a:t>
            </a:r>
            <a:r>
              <a:rPr lang="en-US" altLang="ja-JP" sz="2800" i="1" dirty="0"/>
              <a:t>terms</a:t>
            </a:r>
            <a:r>
              <a:rPr lang="en-US" altLang="ja-JP" sz="2800" dirty="0"/>
              <a:t>&gt;)</a:t>
            </a:r>
          </a:p>
          <a:p>
            <a:r>
              <a:rPr kumimoji="1" lang="en-US" altLang="ja-JP" sz="2800" dirty="0"/>
              <a:t>&lt;</a:t>
            </a:r>
            <a:r>
              <a:rPr kumimoji="1" lang="en-US" altLang="ja-JP" sz="2800" i="1" dirty="0"/>
              <a:t>terms</a:t>
            </a:r>
            <a:r>
              <a:rPr kumimoji="1" lang="en-US" altLang="ja-JP" sz="2800" dirty="0"/>
              <a:t>&gt; ::= &lt;</a:t>
            </a:r>
            <a:r>
              <a:rPr kumimoji="1" lang="en-US" altLang="ja-JP" sz="2800" i="1" dirty="0"/>
              <a:t>term</a:t>
            </a:r>
            <a:r>
              <a:rPr kumimoji="1" lang="en-US" altLang="ja-JP" sz="2800" dirty="0"/>
              <a:t>&gt; | &lt;</a:t>
            </a:r>
            <a:r>
              <a:rPr kumimoji="1" lang="en-US" altLang="ja-JP" sz="2800" i="1" dirty="0"/>
              <a:t>term</a:t>
            </a:r>
            <a:r>
              <a:rPr kumimoji="1" lang="en-US" altLang="ja-JP" sz="2800" dirty="0"/>
              <a:t>&gt;, &lt;</a:t>
            </a:r>
            <a:r>
              <a:rPr kumimoji="1" lang="en-US" altLang="ja-JP" sz="2800" i="1" dirty="0"/>
              <a:t>terms</a:t>
            </a:r>
            <a:r>
              <a:rPr kumimoji="1" lang="en-US" altLang="ja-JP" sz="2800" dirty="0"/>
              <a:t>&gt;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6381124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2850</Words>
  <Application>Microsoft Macintosh PowerPoint</Application>
  <PresentationFormat>画面に合わせる (4:3)</PresentationFormat>
  <Paragraphs>278</Paragraphs>
  <Slides>24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9" baseType="lpstr">
      <vt:lpstr>ＭＳ Ｐ明朝</vt:lpstr>
      <vt:lpstr>Arial</vt:lpstr>
      <vt:lpstr>Calibri</vt:lpstr>
      <vt:lpstr>ホワイト</vt:lpstr>
      <vt:lpstr>数式</vt:lpstr>
      <vt:lpstr>Foundations for programming languages  11: Logic programming</vt:lpstr>
      <vt:lpstr>Logic programming</vt:lpstr>
      <vt:lpstr>Algorithm = logic + control</vt:lpstr>
      <vt:lpstr>Idea of logic programming</vt:lpstr>
      <vt:lpstr>An example: append</vt:lpstr>
      <vt:lpstr>Horn clauses</vt:lpstr>
      <vt:lpstr>Examples of queries</vt:lpstr>
      <vt:lpstr>Terms</vt:lpstr>
      <vt:lpstr>Syntax of facts, rules, and queries (in Edinburgh Prolog)</vt:lpstr>
      <vt:lpstr>Examples of facts and rules</vt:lpstr>
      <vt:lpstr>Existential queries</vt:lpstr>
      <vt:lpstr>(Cont.)</vt:lpstr>
      <vt:lpstr>Universal facts and rules</vt:lpstr>
      <vt:lpstr>Negation as failure</vt:lpstr>
      <vt:lpstr>(Cont.)</vt:lpstr>
      <vt:lpstr>Unification</vt:lpstr>
      <vt:lpstr>Instance</vt:lpstr>
      <vt:lpstr>Occurs check</vt:lpstr>
      <vt:lpstr>Arithmetic operators</vt:lpstr>
      <vt:lpstr>Prolog search trees</vt:lpstr>
      <vt:lpstr>(Ex.)</vt:lpstr>
      <vt:lpstr>Cut !</vt:lpstr>
      <vt:lpstr>An example of usage of cut</vt:lpstr>
      <vt:lpstr>The not operator</vt:lpstr>
    </vt:vector>
  </TitlesOfParts>
  <Company>Shibaura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篠埜　功</cp:lastModifiedBy>
  <cp:revision>322</cp:revision>
  <cp:lastPrinted>2012-12-13T09:07:34Z</cp:lastPrinted>
  <dcterms:created xsi:type="dcterms:W3CDTF">2012-11-30T04:37:30Z</dcterms:created>
  <dcterms:modified xsi:type="dcterms:W3CDTF">2021-09-29T06:10:48Z</dcterms:modified>
</cp:coreProperties>
</file>