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333" r:id="rId18"/>
    <p:sldId id="334" r:id="rId19"/>
    <p:sldId id="335"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15" r:id="rId38"/>
    <p:sldId id="325" r:id="rId39"/>
    <p:sldId id="317" r:id="rId40"/>
    <p:sldId id="318" r:id="rId41"/>
    <p:sldId id="319" r:id="rId42"/>
    <p:sldId id="331" r:id="rId43"/>
    <p:sldId id="332" r:id="rId44"/>
    <p:sldId id="336" r:id="rId45"/>
    <p:sldId id="320" r:id="rId46"/>
    <p:sldId id="321" r:id="rId47"/>
    <p:sldId id="322" r:id="rId48"/>
    <p:sldId id="323" r:id="rId49"/>
    <p:sldId id="324" r:id="rId50"/>
    <p:sldId id="327" r:id="rId51"/>
    <p:sldId id="328" r:id="rId52"/>
    <p:sldId id="329" r:id="rId53"/>
    <p:sldId id="33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64" autoAdjust="0"/>
    <p:restoredTop sz="94681"/>
  </p:normalViewPr>
  <p:slideViewPr>
    <p:cSldViewPr snapToGrid="0" snapToObjects="1">
      <p:cViewPr varScale="1">
        <p:scale>
          <a:sx n="107" d="100"/>
          <a:sy n="107" d="100"/>
        </p:scale>
        <p:origin x="182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30</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a:t>第</a:t>
            </a:r>
            <a:r>
              <a:rPr lang="ja-JP" altLang="en-US" sz="3200" dirty="0"/>
              <a:t>１０</a:t>
            </a:r>
            <a:r>
              <a:rPr kumimoji="1" lang="ja-JP" altLang="en-US" sz="3200" dirty="0"/>
              <a:t>回</a:t>
            </a:r>
            <a:r>
              <a:rPr kumimoji="1" lang="en-US" altLang="ja-JP" sz="3200" dirty="0"/>
              <a:t>  </a:t>
            </a:r>
            <a:r>
              <a:rPr kumimoji="1" lang="ja-JP" altLang="en-US" sz="3200" dirty="0"/>
              <a:t>動的な領域確保、</a:t>
            </a:r>
            <a:endParaRPr kumimoji="1" lang="en-US" altLang="ja-JP" sz="3200" dirty="0"/>
          </a:p>
          <a:p>
            <a:pPr algn="ctr"/>
            <a:r>
              <a:rPr kumimoji="1" lang="ja-JP" altLang="en-US" sz="3200" dirty="0"/>
              <a:t>共用体、列挙体</a:t>
            </a:r>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typedef</a:t>
            </a:r>
            <a:r>
              <a:rPr lang="en-US" altLang="ja-JP" sz="2400" dirty="0"/>
              <a:t> </a:t>
            </a:r>
            <a:r>
              <a:rPr lang="en-US" altLang="ja-JP" sz="2400" dirty="0" err="1"/>
              <a:t>struct</a:t>
            </a:r>
            <a:r>
              <a:rPr lang="en-US" altLang="ja-JP" sz="2400" dirty="0"/>
              <a:t> {</a:t>
            </a:r>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point;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%d\n", </a:t>
            </a:r>
            <a:r>
              <a:rPr lang="en-US" altLang="ja-JP" sz="2400" dirty="0" err="1"/>
              <a:t>sizeof</a:t>
            </a:r>
            <a:r>
              <a:rPr lang="en-US" altLang="ja-JP" sz="2400" dirty="0"/>
              <a:t>(</a:t>
            </a:r>
            <a:r>
              <a:rPr lang="en-US" altLang="ja-JP" sz="2400" dirty="0" err="1"/>
              <a:t>int</a:t>
            </a:r>
            <a:r>
              <a:rPr lang="en-US" altLang="ja-JP" sz="2400" dirty="0"/>
              <a:t>));</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[3] : %d\n", </a:t>
            </a:r>
            <a:r>
              <a:rPr lang="en-US" altLang="ja-JP" sz="2400" dirty="0" err="1"/>
              <a:t>sizeof</a:t>
            </a:r>
            <a:r>
              <a:rPr lang="en-US" altLang="ja-JP" sz="2400" dirty="0"/>
              <a:t>(</a:t>
            </a:r>
            <a:r>
              <a:rPr lang="en-US" altLang="ja-JP" sz="2400" dirty="0" err="1"/>
              <a:t>int</a:t>
            </a:r>
            <a:r>
              <a:rPr lang="en-US" altLang="ja-JP" sz="2400" dirty="0"/>
              <a:t>[3]));</a:t>
            </a:r>
          </a:p>
          <a:p>
            <a:r>
              <a:rPr lang="en-US" altLang="ja-JP" sz="2400" dirty="0"/>
              <a:t>  </a:t>
            </a:r>
            <a:r>
              <a:rPr lang="en-US" altLang="ja-JP" sz="2400" dirty="0" err="1"/>
              <a:t>printf</a:t>
            </a:r>
            <a:r>
              <a:rPr lang="en-US" altLang="ja-JP" sz="2400" dirty="0"/>
              <a:t> ("</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 : %d\n",</a:t>
            </a:r>
          </a:p>
          <a:p>
            <a:r>
              <a:rPr lang="en-US" altLang="ja-JP" sz="2400" dirty="0"/>
              <a:t>         </a:t>
            </a:r>
            <a:r>
              <a:rPr lang="ja-JP" altLang="en-US" sz="2400" dirty="0"/>
              <a:t>     </a:t>
            </a:r>
            <a:r>
              <a:rPr lang="en-US" altLang="ja-JP" sz="2400" dirty="0"/>
              <a:t> </a:t>
            </a:r>
            <a:r>
              <a:rPr lang="en-US" altLang="ja-JP" sz="2400" dirty="0" err="1"/>
              <a:t>sizeof</a:t>
            </a:r>
            <a:r>
              <a:rPr lang="en-US" altLang="ja-JP" sz="2400" dirty="0"/>
              <a:t>(</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a:t>
            </a:r>
          </a:p>
          <a:p>
            <a:r>
              <a:rPr lang="en-US" altLang="ja-JP" sz="2400" dirty="0"/>
              <a:t>  </a:t>
            </a:r>
            <a:r>
              <a:rPr lang="en-US" altLang="ja-JP" sz="2400" dirty="0" err="1"/>
              <a:t>printf</a:t>
            </a:r>
            <a:r>
              <a:rPr lang="en-US" altLang="ja-JP" sz="2400" dirty="0"/>
              <a:t> ("point: %d\n", </a:t>
            </a:r>
            <a:r>
              <a:rPr lang="en-US" altLang="ja-JP" sz="2400" dirty="0" err="1"/>
              <a:t>sizeof</a:t>
            </a:r>
            <a:r>
              <a:rPr lang="en-US" altLang="ja-JP" sz="2400" dirty="0"/>
              <a:t>(point));</a:t>
            </a:r>
          </a:p>
          <a:p>
            <a:r>
              <a:rPr lang="en-US" altLang="ja-JP" sz="2400" dirty="0"/>
              <a:t>  </a:t>
            </a:r>
            <a:r>
              <a:rPr lang="en-US" altLang="ja-JP" sz="2400" dirty="0" err="1"/>
              <a:t>printf</a:t>
            </a:r>
            <a:r>
              <a:rPr lang="en-US" altLang="ja-JP" sz="2400" dirty="0"/>
              <a:t> ("point *: %d\n", </a:t>
            </a:r>
            <a:r>
              <a:rPr lang="en-US" altLang="ja-JP" sz="2400" dirty="0" err="1"/>
              <a:t>sizeof</a:t>
            </a:r>
            <a:r>
              <a:rPr lang="en-US" altLang="ja-JP" sz="2400" dirty="0"/>
              <a:t>(point *));</a:t>
            </a:r>
          </a:p>
          <a:p>
            <a:r>
              <a:rPr lang="en-US" altLang="ja-JP" sz="2400" dirty="0"/>
              <a:t>  return 0;</a:t>
            </a:r>
          </a:p>
          <a:p>
            <a:r>
              <a:rPr lang="en-US" altLang="ja-JP"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a:t>void </a:t>
            </a:r>
            <a:r>
              <a:rPr lang="ja-JP" altLang="en-US" sz="3400" dirty="0" err="1"/>
              <a:t>への</a:t>
            </a:r>
            <a:r>
              <a:rPr lang="ja-JP" altLang="en-US" sz="3400" dirty="0"/>
              <a:t>ポインタ型</a:t>
            </a:r>
            <a:endParaRPr lang="en-US" altLang="ja-JP" sz="3400" dirty="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a:latin typeface="News Gothic" pitchFamily="34" charset="0"/>
                <a:ea typeface="ヒラギノ角ゴ Pro W3" pitchFamily="-64" charset="-128"/>
              </a:rPr>
              <a:t>calloc</a:t>
            </a:r>
            <a:r>
              <a:rPr lang="ja-JP" altLang="en-US" sz="2400" b="0" dirty="0">
                <a:latin typeface="News Gothic" pitchFamily="34" charset="0"/>
                <a:ea typeface="ヒラギノ角ゴ Pro W3" pitchFamily="-64" charset="-128"/>
              </a:rPr>
              <a:t>関数の返り値は</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a:t>
            </a:r>
            <a:r>
              <a:rPr lang="en-US" altLang="ja-JP" sz="2400" b="0" dirty="0">
                <a:latin typeface="News Gothic" pitchFamily="34" charset="0"/>
                <a:ea typeface="ヒラギノ角ゴ Pro W3" pitchFamily="-64" charset="-128"/>
              </a:rPr>
              <a:t>void</a:t>
            </a:r>
            <a:r>
              <a:rPr lang="ja-JP" altLang="en-US" sz="2400" b="0" dirty="0" err="1">
                <a:latin typeface="News Gothic" pitchFamily="34" charset="0"/>
                <a:ea typeface="ヒラギノ角ゴ Pro W3" pitchFamily="-64" charset="-128"/>
              </a:rPr>
              <a:t>への</a:t>
            </a:r>
            <a:r>
              <a:rPr lang="ja-JP" altLang="en-US" sz="2400" b="0" dirty="0">
                <a:latin typeface="News Gothic" pitchFamily="34" charset="0"/>
                <a:ea typeface="ヒラギノ角ゴ Pro W3" pitchFamily="-64" charset="-128"/>
              </a:rPr>
              <a:t>ポインタ型）である。</a:t>
            </a:r>
            <a:endParaRPr lang="en-US" altLang="ja-JP" sz="2400" b="0" dirty="0">
              <a:latin typeface="News Gothic" pitchFamily="34" charset="0"/>
              <a:ea typeface="ヒラギノ角ゴ Pro W3" pitchFamily="-64" charset="-128"/>
            </a:endParaRPr>
          </a:p>
          <a:p>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型のポインタ</a:t>
            </a:r>
            <a:r>
              <a:rPr lang="ja-JP" altLang="en-US" sz="2400" dirty="0">
                <a:latin typeface="News Gothic" pitchFamily="34" charset="0"/>
                <a:ea typeface="ヒラギノ角ゴ Pro W3" pitchFamily="-64" charset="-128"/>
              </a:rPr>
              <a:t>を</a:t>
            </a:r>
            <a:r>
              <a:rPr lang="ja-JP" altLang="en-US" sz="2400" b="0" dirty="0">
                <a:latin typeface="News Gothic" pitchFamily="34" charset="0"/>
                <a:ea typeface="ヒラギノ角ゴ Pro W3" pitchFamily="-64" charset="-128"/>
              </a:rPr>
              <a:t>他の</a:t>
            </a:r>
            <a:r>
              <a:rPr lang="ja-JP" altLang="en-US" sz="2400" dirty="0">
                <a:latin typeface="News Gothic" pitchFamily="34" charset="0"/>
                <a:ea typeface="ヒラギノ角ゴ Pro W3" pitchFamily="-64" charset="-128"/>
              </a:rPr>
              <a:t>ポインタ</a:t>
            </a:r>
            <a:r>
              <a:rPr lang="ja-JP" altLang="en-US" sz="2400" b="0" dirty="0">
                <a:latin typeface="News Gothic" pitchFamily="34" charset="0"/>
                <a:ea typeface="ヒラギノ角ゴ Pro W3" pitchFamily="-64" charset="-128"/>
              </a:rPr>
              <a:t>型変数に代入したり、他のポインタ型のポインタを</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型の変数に代入したりできる（暗黙の型変換が行わ</a:t>
            </a:r>
            <a:r>
              <a:rPr lang="ja-JP" altLang="en-US" sz="2400" dirty="0">
                <a:latin typeface="News Gothic" pitchFamily="34" charset="0"/>
                <a:ea typeface="ヒラギノ角ゴ Pro W3" pitchFamily="-64" charset="-128"/>
              </a:rPr>
              <a:t>れるので</a:t>
            </a:r>
            <a:r>
              <a:rPr lang="ja-JP" altLang="en-US" sz="2400" b="0" dirty="0">
                <a:latin typeface="News Gothic" pitchFamily="34" charset="0"/>
                <a:ea typeface="ヒラギノ角ゴ Pro W3" pitchFamily="-64" charset="-128"/>
              </a:rPr>
              <a:t>キャストは不要）。</a:t>
            </a: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a:t>int</a:t>
            </a:r>
            <a:r>
              <a:rPr lang="en-US" altLang="ja-JP" sz="2400" dirty="0"/>
              <a:t>, char, double, </a:t>
            </a:r>
            <a:r>
              <a:rPr lang="ja-JP" altLang="en-US" sz="2400" dirty="0"/>
              <a:t>構造体</a:t>
            </a:r>
            <a:r>
              <a:rPr lang="en-US" altLang="ja-JP" sz="2400" dirty="0"/>
              <a:t> </a:t>
            </a:r>
            <a:r>
              <a:rPr lang="ja-JP" altLang="en-US" sz="2400" dirty="0"/>
              <a:t>など、さまざまな型の配列の領域を確保するために</a:t>
            </a:r>
            <a:r>
              <a:rPr lang="en-US" altLang="ja-JP" sz="2400" dirty="0" err="1"/>
              <a:t>calloc</a:t>
            </a:r>
            <a:r>
              <a:rPr lang="ja-JP" altLang="en-US" sz="2400" dirty="0"/>
              <a:t>関数が用いられるので、</a:t>
            </a:r>
            <a:r>
              <a:rPr lang="en-US" altLang="ja-JP" sz="2400" dirty="0"/>
              <a:t>void *</a:t>
            </a:r>
            <a:r>
              <a:rPr lang="ja-JP" altLang="en-US" sz="2400" dirty="0"/>
              <a:t>型で返している。</a:t>
            </a:r>
            <a:endParaRPr lang="en-US" altLang="ja-JP" sz="2400" dirty="0"/>
          </a:p>
          <a:p>
            <a:r>
              <a:rPr lang="ja-JP" altLang="en-US" sz="2400" dirty="0"/>
              <a:t>（キャストしない例）</a:t>
            </a:r>
            <a:r>
              <a:rPr lang="en-US" altLang="ja-JP" sz="2400" dirty="0"/>
              <a:t> </a:t>
            </a:r>
            <a:r>
              <a:rPr lang="en-US" altLang="ja-JP" sz="2400" dirty="0" err="1"/>
              <a:t>int</a:t>
            </a:r>
            <a:r>
              <a:rPr lang="en-US" altLang="ja-JP" sz="2400" dirty="0"/>
              <a:t> *p;</a:t>
            </a:r>
          </a:p>
          <a:p>
            <a:r>
              <a:rPr lang="en-US" altLang="ja-JP" sz="2400" dirty="0"/>
              <a:t>                                    p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（キャストする例） </a:t>
            </a:r>
            <a:r>
              <a:rPr lang="en-US" altLang="ja-JP" sz="2400" dirty="0" err="1"/>
              <a:t>int</a:t>
            </a:r>
            <a:r>
              <a:rPr lang="en-US" altLang="ja-JP" sz="2400" dirty="0"/>
              <a:t> *p;</a:t>
            </a:r>
          </a:p>
          <a:p>
            <a:r>
              <a:rPr lang="en-US" altLang="ja-JP" sz="2400" dirty="0"/>
              <a:t>                                 p = </a:t>
            </a:r>
            <a:r>
              <a:rPr lang="en-US" altLang="ja-JP" sz="2400" dirty="0">
                <a:solidFill>
                  <a:srgbClr val="FF0000"/>
                </a:solidFill>
              </a:rPr>
              <a:t>(</a:t>
            </a:r>
            <a:r>
              <a:rPr lang="en-US" altLang="ja-JP" sz="2400" dirty="0" err="1">
                <a:solidFill>
                  <a:srgbClr val="FF0000"/>
                </a:solidFill>
              </a:rPr>
              <a:t>int</a:t>
            </a:r>
            <a:r>
              <a:rPr lang="en-US" altLang="ja-JP" sz="2400" dirty="0">
                <a:solidFill>
                  <a:srgbClr val="FF0000"/>
                </a:solidFill>
              </a:rPr>
              <a:t>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（補足）</a:t>
            </a:r>
            <a:r>
              <a:rPr lang="en-US" altLang="ja-JP" sz="2400" dirty="0"/>
              <a:t>C++</a:t>
            </a:r>
            <a:r>
              <a:rPr lang="ja-JP" altLang="en-US" sz="2400" dirty="0"/>
              <a:t>では、</a:t>
            </a:r>
            <a:r>
              <a:rPr lang="en-US" altLang="ja-JP" sz="2400" dirty="0"/>
              <a:t>void*</a:t>
            </a:r>
            <a:r>
              <a:rPr lang="ja-JP" altLang="en-US" sz="2400" dirty="0"/>
              <a:t>型のポインタを他のポインタ型の変数に代入するときにはキャストが必要。</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a:t>free</a:t>
            </a:r>
            <a:r>
              <a:rPr lang="ja-JP" altLang="en-US" sz="3600" dirty="0"/>
              <a:t>関数</a:t>
            </a:r>
            <a:r>
              <a:rPr lang="en-US" altLang="ja-JP" sz="3600" dirty="0"/>
              <a:t> :  </a:t>
            </a:r>
            <a:r>
              <a:rPr lang="ja-JP" altLang="en-US" sz="3600" dirty="0"/>
              <a:t>記憶域の解放</a:t>
            </a:r>
            <a:endParaRPr lang="en-US" altLang="ja-JP" sz="3600" dirty="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a:t>動的に確保した記憶域は、不要になった時点で</a:t>
            </a:r>
            <a:r>
              <a:rPr lang="en-US" altLang="ja-JP" sz="2400" dirty="0"/>
              <a:t>free</a:t>
            </a:r>
            <a:r>
              <a:rPr lang="ja-JP" altLang="en-US" sz="2400" dirty="0"/>
              <a:t>関数を呼び出して解放する。それによって、それ以降の</a:t>
            </a:r>
            <a:r>
              <a:rPr lang="en-US" altLang="ja-JP" sz="2400" dirty="0" err="1"/>
              <a:t>calloc</a:t>
            </a:r>
            <a:r>
              <a:rPr lang="ja-JP" altLang="en-US" sz="2400" dirty="0"/>
              <a:t>あるいは</a:t>
            </a:r>
            <a:r>
              <a:rPr lang="en-US" altLang="ja-JP" sz="2400" dirty="0" err="1"/>
              <a:t>malloc</a:t>
            </a:r>
            <a:r>
              <a:rPr lang="ja-JP" altLang="en-US" sz="2400" dirty="0"/>
              <a:t>の呼び出しで再利用可能な状態になる。</a:t>
            </a:r>
            <a:endParaRPr lang="en-US" altLang="ja-JP" sz="2400" dirty="0"/>
          </a:p>
          <a:p>
            <a:pPr eaLnBrk="1" hangingPunct="1"/>
            <a:r>
              <a:rPr lang="en-US" altLang="ja-JP" sz="2400" dirty="0" err="1"/>
              <a:t>stdlib.h</a:t>
            </a:r>
            <a:r>
              <a:rPr lang="ja-JP" altLang="en-US" sz="2400" dirty="0"/>
              <a:t>というヘッダーファイルを読み込んで使う。</a:t>
            </a:r>
            <a:endParaRPr lang="en-US" altLang="ja-JP" sz="2400" dirty="0"/>
          </a:p>
          <a:p>
            <a:r>
              <a:rPr lang="ja-JP" altLang="en-US" sz="2400" dirty="0"/>
              <a:t>引数にポインタ</a:t>
            </a:r>
            <a:r>
              <a:rPr lang="en-US" altLang="ja-JP" sz="2400" dirty="0"/>
              <a:t>p</a:t>
            </a:r>
            <a:r>
              <a:rPr lang="ja-JP" altLang="en-US" sz="2400" dirty="0"/>
              <a:t>を受け取り、</a:t>
            </a:r>
            <a:r>
              <a:rPr lang="en-US" altLang="ja-JP" sz="2400" dirty="0"/>
              <a:t>p</a:t>
            </a:r>
            <a:r>
              <a:rPr lang="ja-JP" altLang="en-US" sz="2400" dirty="0"/>
              <a:t>が指す先の領域を解放する。返り値はない。ただし、</a:t>
            </a:r>
            <a:r>
              <a:rPr lang="en-US" altLang="ja-JP" sz="2400" dirty="0"/>
              <a:t>p</a:t>
            </a:r>
            <a:r>
              <a:rPr lang="ja-JP" altLang="en-US" sz="2400" dirty="0"/>
              <a:t>がヌルポインタのときは何も行わない。</a:t>
            </a:r>
            <a:r>
              <a:rPr lang="en-US" altLang="ja-JP" sz="2400" dirty="0"/>
              <a:t>p</a:t>
            </a:r>
            <a:r>
              <a:rPr lang="ja-JP" altLang="en-US" sz="2400" dirty="0"/>
              <a:t>は</a:t>
            </a:r>
            <a:r>
              <a:rPr lang="en-US" altLang="ja-JP" sz="2400" dirty="0" err="1"/>
              <a:t>calloc</a:t>
            </a:r>
            <a:r>
              <a:rPr lang="en-US" altLang="ja-JP" sz="2400" dirty="0"/>
              <a:t>, </a:t>
            </a:r>
            <a:r>
              <a:rPr lang="en-US" altLang="ja-JP" sz="2400" dirty="0" err="1"/>
              <a:t>malloc</a:t>
            </a:r>
            <a:r>
              <a:rPr lang="en-US" altLang="ja-JP" sz="2400" dirty="0"/>
              <a:t>, </a:t>
            </a:r>
            <a:r>
              <a:rPr lang="ja-JP" altLang="en-US" sz="2400" dirty="0"/>
              <a:t>あるいは</a:t>
            </a:r>
            <a:r>
              <a:rPr lang="en-US" altLang="ja-JP" sz="2400" dirty="0" err="1"/>
              <a:t>realloc</a:t>
            </a:r>
            <a:r>
              <a:rPr lang="ja-JP" altLang="en-US" sz="2400" dirty="0"/>
              <a:t>によって以前に割り当てられた</a:t>
            </a:r>
            <a:r>
              <a:rPr lang="en-US" altLang="en-US" sz="2400" dirty="0"/>
              <a:t>領域</a:t>
            </a:r>
            <a:r>
              <a:rPr lang="ja-JP" altLang="en-US" sz="2400" dirty="0"/>
              <a:t>へのポインタでなければならない（もしそうでない場合は動作は未定義）。</a:t>
            </a:r>
            <a:r>
              <a:rPr lang="en-US" altLang="ja-JP" sz="2400" dirty="0"/>
              <a:t>p</a:t>
            </a:r>
            <a:r>
              <a:rPr lang="ja-JP" altLang="en-US" sz="2400" dirty="0"/>
              <a:t>が、</a:t>
            </a:r>
            <a:r>
              <a:rPr lang="en-US" altLang="ja-JP" sz="2400" dirty="0"/>
              <a:t>free</a:t>
            </a:r>
            <a:r>
              <a:rPr lang="ja-JP" altLang="en-US" sz="2400" dirty="0"/>
              <a:t>や</a:t>
            </a:r>
            <a:r>
              <a:rPr lang="en-US" altLang="ja-JP" sz="2400" dirty="0" err="1"/>
              <a:t>realloc</a:t>
            </a:r>
            <a:r>
              <a:rPr lang="ja-JP" altLang="en-US" sz="2400" dirty="0"/>
              <a:t>によって既に解放された領域を指している場合も動作は未定義。</a:t>
            </a:r>
            <a:endParaRPr lang="en-US" altLang="ja-JP" sz="2400" dirty="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a:t>（注意）</a:t>
            </a:r>
            <a:r>
              <a:rPr kumimoji="1" lang="en-US" altLang="ja-JP" sz="2400" dirty="0" err="1"/>
              <a:t>realloc</a:t>
            </a:r>
            <a:r>
              <a:rPr kumimoji="1" lang="ja-JP" altLang="en-US" sz="2400" dirty="0"/>
              <a:t>は、解放と割り当ての両方を行うライブラリ関数である。この演習では、</a:t>
            </a:r>
            <a:r>
              <a:rPr kumimoji="1" lang="en-US" altLang="ja-JP" sz="2400" dirty="0" err="1"/>
              <a:t>malloc</a:t>
            </a:r>
            <a:r>
              <a:rPr kumimoji="1" lang="en-US" altLang="ja-JP" sz="2400" dirty="0"/>
              <a:t>, </a:t>
            </a:r>
            <a:r>
              <a:rPr kumimoji="1" lang="en-US" altLang="ja-JP" sz="2400" dirty="0" err="1"/>
              <a:t>realloc</a:t>
            </a:r>
            <a:r>
              <a:rPr kumimoji="1" lang="ja-JP" altLang="en-US" sz="2400" dirty="0"/>
              <a:t>の説明はしない。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main(void)</a:t>
            </a:r>
          </a:p>
          <a:p>
            <a:pPr>
              <a:defRPr/>
            </a:pPr>
            <a:r>
              <a:rPr lang="en-US" altLang="ja-JP" sz="2000" dirty="0"/>
              <a:t>{</a:t>
            </a:r>
          </a:p>
          <a:p>
            <a:pPr>
              <a:defRPr/>
            </a:pPr>
            <a:r>
              <a:rPr lang="en-US" altLang="ja-JP" sz="2000" dirty="0"/>
              <a:t>  </a:t>
            </a:r>
            <a:r>
              <a:rPr lang="en-US" altLang="ja-JP" sz="2000" dirty="0" err="1"/>
              <a:t>int</a:t>
            </a:r>
            <a:r>
              <a:rPr lang="en-US" altLang="ja-JP" sz="2000" dirty="0"/>
              <a:t> *p;</a:t>
            </a:r>
          </a:p>
          <a:p>
            <a:pPr>
              <a:defRPr/>
            </a:pPr>
            <a:r>
              <a:rPr lang="en-US" altLang="ja-JP" sz="2000" dirty="0"/>
              <a:t>  p = </a:t>
            </a:r>
            <a:r>
              <a:rPr lang="en-US" altLang="ja-JP" sz="2000" dirty="0" err="1"/>
              <a:t>calloc</a:t>
            </a:r>
            <a:r>
              <a:rPr lang="en-US" altLang="ja-JP" sz="2000" dirty="0"/>
              <a:t>( 1, </a:t>
            </a:r>
            <a:r>
              <a:rPr lang="en-US" altLang="ja-JP" sz="2000" dirty="0" err="1"/>
              <a:t>sizeof</a:t>
            </a:r>
            <a:r>
              <a:rPr lang="en-US" altLang="ja-JP" sz="2000" dirty="0"/>
              <a:t>(</a:t>
            </a:r>
            <a:r>
              <a:rPr lang="en-US" altLang="ja-JP" sz="2000" dirty="0" err="1"/>
              <a:t>int</a:t>
            </a:r>
            <a:r>
              <a:rPr lang="en-US" altLang="ja-JP" sz="2000" dirty="0"/>
              <a:t>) );</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*p = 15;</a:t>
            </a:r>
          </a:p>
          <a:p>
            <a:pPr>
              <a:defRPr/>
            </a:pPr>
            <a:r>
              <a:rPr lang="en-US" altLang="ja-JP" sz="2000" dirty="0"/>
              <a:t>    </a:t>
            </a:r>
            <a:r>
              <a:rPr lang="en-US" altLang="ja-JP" sz="2000" dirty="0" err="1"/>
              <a:t>printf</a:t>
            </a:r>
            <a:r>
              <a:rPr lang="en-US" altLang="ja-JP" sz="2000" dirty="0"/>
              <a:t>("*p = %d\n", *p );</a:t>
            </a:r>
          </a:p>
          <a:p>
            <a:pPr>
              <a:defRPr/>
            </a:pPr>
            <a:r>
              <a:rPr lang="en-US" altLang="ja-JP" sz="2000" dirty="0"/>
              <a:t>    </a:t>
            </a:r>
            <a:r>
              <a:rPr lang="en-US" altLang="ja-JP" sz="2000" dirty="0">
                <a:solidFill>
                  <a:srgbClr val="FF0000"/>
                </a:solidFill>
              </a:rPr>
              <a:t>free(p)</a:t>
            </a:r>
            <a:r>
              <a:rPr lang="en-US" altLang="ja-JP" sz="2000" dirty="0"/>
              <a:t>;</a:t>
            </a:r>
          </a:p>
          <a:p>
            <a:pPr>
              <a:defRPr/>
            </a:pPr>
            <a:r>
              <a:rPr lang="en-US" altLang="ja-JP" sz="2000" dirty="0"/>
              <a:t>  }</a:t>
            </a:r>
          </a:p>
          <a:p>
            <a:pPr>
              <a:defRPr/>
            </a:pPr>
            <a:r>
              <a:rPr lang="en-US" altLang="ja-JP" sz="2000" dirty="0"/>
              <a:t>  return 0;</a:t>
            </a:r>
          </a:p>
          <a:p>
            <a:pPr>
              <a:defRPr/>
            </a:pPr>
            <a:r>
              <a:rPr lang="en-US" altLang="ja-JP"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t>#include &lt;</a:t>
            </a:r>
            <a:r>
              <a:rPr lang="en-US" altLang="ja-JP" sz="2400" dirty="0" err="1"/>
              <a:t>stdlib.h</a:t>
            </a:r>
            <a:r>
              <a:rPr lang="en-US" altLang="ja-JP" sz="2400" dirty="0"/>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 p;</a:t>
            </a:r>
          </a:p>
          <a:p>
            <a:pPr>
              <a:defRPr/>
            </a:pPr>
            <a:r>
              <a:rPr lang="en-US" altLang="ja-JP" sz="2400" dirty="0"/>
              <a:t>  p = </a:t>
            </a:r>
            <a:r>
              <a:rPr lang="en-US" altLang="ja-JP" sz="2400" dirty="0" err="1"/>
              <a:t>calloc</a:t>
            </a:r>
            <a:r>
              <a:rPr lang="en-US" altLang="ja-JP" sz="2400" dirty="0"/>
              <a:t> (1, </a:t>
            </a:r>
            <a:r>
              <a:rPr lang="en-US" altLang="ja-JP" sz="2400" dirty="0" err="1"/>
              <a:t>sizeof</a:t>
            </a:r>
            <a:r>
              <a:rPr lang="en-US" altLang="ja-JP" sz="2400" dirty="0"/>
              <a:t>(</a:t>
            </a:r>
            <a:r>
              <a:rPr lang="en-US" altLang="ja-JP" sz="2400" dirty="0" err="1"/>
              <a:t>int</a:t>
            </a:r>
            <a:r>
              <a:rPr lang="en-US" altLang="ja-JP" sz="2400" dirty="0"/>
              <a:t>));</a:t>
            </a:r>
          </a:p>
          <a:p>
            <a:pPr>
              <a:defRPr/>
            </a:pPr>
            <a:r>
              <a:rPr lang="en-US" altLang="ja-JP" sz="2400" dirty="0"/>
              <a:t>  if(p == NULL)</a:t>
            </a:r>
          </a:p>
          <a:p>
            <a:pPr>
              <a:defRPr/>
            </a:pPr>
            <a:r>
              <a:rPr lang="en-US" altLang="ja-JP" sz="2400" dirty="0"/>
              <a:t>    </a:t>
            </a:r>
            <a:r>
              <a:rPr lang="en-US" altLang="ja-JP" sz="2400" dirty="0" err="1"/>
              <a:t>printf</a:t>
            </a:r>
            <a:r>
              <a:rPr lang="en-US" altLang="ja-JP" sz="2400" dirty="0"/>
              <a:t> ("</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a:t>
            </a:r>
            <a:r>
              <a:rPr lang="en-US" altLang="ja-JP" sz="2400" dirty="0" err="1"/>
              <a:t>printf</a:t>
            </a:r>
            <a:r>
              <a:rPr lang="en-US" altLang="ja-JP" sz="2400" dirty="0"/>
              <a:t> ("</a:t>
            </a:r>
            <a:r>
              <a:rPr lang="ja-JP" altLang="en-US" sz="2400" dirty="0"/>
              <a:t>整数を入力して下さい：</a:t>
            </a:r>
            <a:r>
              <a:rPr lang="en-US" altLang="ja-JP" sz="2400" dirty="0"/>
              <a:t>");</a:t>
            </a:r>
          </a:p>
          <a:p>
            <a:pPr>
              <a:defRPr/>
            </a:pPr>
            <a:r>
              <a:rPr lang="en-US" altLang="ja-JP" sz="2400" dirty="0"/>
              <a:t>    </a:t>
            </a:r>
            <a:r>
              <a:rPr lang="en-US" altLang="ja-JP" sz="2400" dirty="0" err="1"/>
              <a:t>scanf</a:t>
            </a:r>
            <a:r>
              <a:rPr lang="en-US" altLang="ja-JP" sz="2400" dirty="0"/>
              <a:t> ("%d", p);</a:t>
            </a:r>
          </a:p>
          <a:p>
            <a:pPr>
              <a:defRPr/>
            </a:pPr>
            <a:r>
              <a:rPr lang="en-US" altLang="ja-JP" sz="2400" dirty="0"/>
              <a:t>    </a:t>
            </a:r>
            <a:r>
              <a:rPr lang="en-US" altLang="ja-JP" sz="2400" dirty="0" err="1"/>
              <a:t>printf</a:t>
            </a:r>
            <a:r>
              <a:rPr lang="en-US" altLang="ja-JP" sz="2400" dirty="0"/>
              <a:t> ("*p = %d\n", *p);</a:t>
            </a:r>
          </a:p>
          <a:p>
            <a:pPr>
              <a:defRPr/>
            </a:pPr>
            <a:r>
              <a:rPr lang="en-US" altLang="ja-JP" sz="2400" dirty="0"/>
              <a:t> </a:t>
            </a:r>
            <a:r>
              <a:rPr lang="ja-JP" altLang="en-US" sz="2400" dirty="0"/>
              <a:t>   </a:t>
            </a:r>
            <a:r>
              <a:rPr lang="en-US" altLang="ja-JP" sz="2400" dirty="0"/>
              <a:t>free(p);</a:t>
            </a:r>
          </a:p>
          <a:p>
            <a:pPr>
              <a:defRPr/>
            </a:pPr>
            <a:r>
              <a:rPr lang="en-US" altLang="ja-JP" sz="2400" dirty="0"/>
              <a:t>  }</a:t>
            </a:r>
          </a:p>
          <a:p>
            <a:pPr>
              <a:defRPr/>
            </a:pPr>
            <a:r>
              <a:rPr lang="en-US" altLang="ja-JP" sz="2400" dirty="0"/>
              <a:t>  return 0;</a:t>
            </a:r>
          </a:p>
          <a:p>
            <a:pPr>
              <a:defRPr/>
            </a:pPr>
            <a:r>
              <a:rPr lang="en-US" altLang="ja-JP" sz="2400"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a:t>次元配列の動的確保</a:t>
            </a:r>
          </a:p>
        </p:txBody>
      </p:sp>
      <p:sp>
        <p:nvSpPr>
          <p:cNvPr id="25605" name="Rectangle 3"/>
          <p:cNvSpPr>
            <a:spLocks noGrp="1" noChangeArrowheads="1"/>
          </p:cNvSpPr>
          <p:nvPr>
            <p:ph type="body" idx="1"/>
          </p:nvPr>
        </p:nvSpPr>
        <p:spPr>
          <a:xfrm>
            <a:off x="457200" y="1600201"/>
            <a:ext cx="8229600" cy="971544"/>
          </a:xfrm>
        </p:spPr>
        <p:txBody>
          <a:bodyPr>
            <a:normAutofit fontScale="92500" lnSpcReduction="10000"/>
          </a:bodyPr>
          <a:lstStyle/>
          <a:p>
            <a:pPr eaLnBrk="1" hangingPunct="1"/>
            <a:r>
              <a:rPr lang="ja-JP" altLang="en-US" dirty="0"/>
              <a:t>配列宣言の例</a:t>
            </a:r>
            <a:endParaRPr lang="en-US" altLang="ja-JP" dirty="0"/>
          </a:p>
          <a:p>
            <a:pPr lvl="1" eaLnBrk="1" hangingPunct="1">
              <a:buFont typeface="Wingdings" pitchFamily="-64" charset="2"/>
              <a:buNone/>
            </a:pPr>
            <a:r>
              <a:rPr lang="en-US" altLang="ja-JP" dirty="0" err="1"/>
              <a:t>int</a:t>
            </a:r>
            <a:r>
              <a:rPr lang="en-US" altLang="ja-JP" dirty="0"/>
              <a:t>  x[10];</a:t>
            </a:r>
          </a:p>
        </p:txBody>
      </p:sp>
      <p:sp>
        <p:nvSpPr>
          <p:cNvPr id="25608" name="Text Box 6"/>
          <p:cNvSpPr txBox="1">
            <a:spLocks noChangeArrowheads="1"/>
          </p:cNvSpPr>
          <p:nvPr/>
        </p:nvSpPr>
        <p:spPr bwMode="auto">
          <a:xfrm>
            <a:off x="3347864" y="1601505"/>
            <a:ext cx="5367540" cy="1323439"/>
          </a:xfrm>
          <a:prstGeom prst="rect">
            <a:avLst/>
          </a:prstGeom>
          <a:noFill/>
          <a:ln w="9525">
            <a:noFill/>
            <a:miter lim="800000"/>
            <a:headEnd/>
            <a:tailEnd/>
          </a:ln>
        </p:spPr>
        <p:txBody>
          <a:bodyPr wrap="square">
            <a:spAutoFit/>
          </a:bodyPr>
          <a:lstStyle/>
          <a:p>
            <a:r>
              <a:rPr lang="ja-JP" altLang="en-US" sz="2000" b="0" dirty="0"/>
              <a:t>配列の要素数は定数式でなければならない。</a:t>
            </a:r>
            <a:endParaRPr lang="en-US" altLang="ja-JP" sz="2000" b="0" dirty="0"/>
          </a:p>
          <a:p>
            <a:r>
              <a:rPr lang="ja-JP" altLang="en-US" sz="2000" b="0" dirty="0"/>
              <a:t>要素数を変数とすることは</a:t>
            </a:r>
            <a:r>
              <a:rPr lang="en-US" altLang="ja-JP" sz="2000" b="0" dirty="0"/>
              <a:t>1990</a:t>
            </a:r>
            <a:r>
              <a:rPr lang="ja-JP" altLang="en-US" sz="2000" b="0" dirty="0"/>
              <a:t>年の</a:t>
            </a:r>
            <a:r>
              <a:rPr lang="en-US" altLang="ja-JP" sz="2000" b="0" dirty="0"/>
              <a:t>ISO</a:t>
            </a:r>
            <a:r>
              <a:rPr lang="ja-JP" altLang="en-US" sz="2000" b="0" dirty="0"/>
              <a:t>規格では許されていない。</a:t>
            </a:r>
            <a:endParaRPr lang="en-US" altLang="ja-JP" sz="2000" b="0" dirty="0"/>
          </a:p>
          <a:p>
            <a:r>
              <a:rPr lang="ja-JP" altLang="en-US" sz="2000" dirty="0"/>
              <a:t>（注）</a:t>
            </a:r>
            <a:r>
              <a:rPr lang="en-US" altLang="ja-JP" sz="2000" dirty="0"/>
              <a:t>1999</a:t>
            </a:r>
            <a:r>
              <a:rPr lang="ja-JP" altLang="en-US" sz="2000" dirty="0"/>
              <a:t>年の</a:t>
            </a:r>
            <a:r>
              <a:rPr lang="en-US" altLang="ja-JP" sz="2000" dirty="0"/>
              <a:t>ISO</a:t>
            </a:r>
            <a:r>
              <a:rPr lang="ja-JP" altLang="en-US" sz="2000" dirty="0"/>
              <a:t>規格</a:t>
            </a:r>
            <a:r>
              <a:rPr lang="en-US" altLang="ja-JP" sz="2000" dirty="0"/>
              <a:t>(C99)</a:t>
            </a:r>
            <a:r>
              <a:rPr lang="ja-JP" altLang="en-US" sz="2000" dirty="0"/>
              <a:t>では許されているが。</a:t>
            </a:r>
            <a:endParaRPr lang="en-US" altLang="ja-JP" sz="2000" b="0" dirty="0"/>
          </a:p>
        </p:txBody>
      </p:sp>
      <p:sp>
        <p:nvSpPr>
          <p:cNvPr id="25612" name="AutoShape 10"/>
          <p:cNvSpPr>
            <a:spLocks noChangeArrowheads="1"/>
          </p:cNvSpPr>
          <p:nvPr/>
        </p:nvSpPr>
        <p:spPr bwMode="auto">
          <a:xfrm>
            <a:off x="3419872" y="3445943"/>
            <a:ext cx="936104" cy="419338"/>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99592" y="4419109"/>
            <a:ext cx="7143800" cy="954107"/>
          </a:xfrm>
          <a:prstGeom prst="rect">
            <a:avLst/>
          </a:prstGeom>
        </p:spPr>
        <p:txBody>
          <a:bodyPr wrap="square">
            <a:spAutoFit/>
          </a:bodyPr>
          <a:lstStyle/>
          <a:p>
            <a:r>
              <a:rPr lang="ja-JP" altLang="en-US" sz="2800" dirty="0"/>
              <a:t>実行時に領域を確保することにより、適切な長さの配列を用いることができる。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 (void) {</a:t>
            </a:r>
          </a:p>
          <a:p>
            <a:pPr>
              <a:defRPr/>
            </a:pPr>
            <a:r>
              <a:rPr lang="en-US" altLang="ja-JP" sz="2000" dirty="0"/>
              <a:t>  </a:t>
            </a:r>
            <a:r>
              <a:rPr lang="en-US" altLang="ja-JP" sz="2000" dirty="0" err="1"/>
              <a:t>int</a:t>
            </a:r>
            <a:r>
              <a:rPr lang="en-US" altLang="ja-JP" sz="2000" dirty="0"/>
              <a:t>  no, </a:t>
            </a:r>
            <a:r>
              <a:rPr lang="en-US" altLang="ja-JP" sz="2000" dirty="0" err="1"/>
              <a:t>i</a:t>
            </a:r>
            <a:r>
              <a:rPr lang="en-US" altLang="ja-JP" sz="2000" dirty="0"/>
              <a:t>=0;</a:t>
            </a:r>
          </a:p>
          <a:p>
            <a:pPr>
              <a:defRPr/>
            </a:pPr>
            <a:r>
              <a:rPr lang="en-US" altLang="ja-JP" sz="2000" dirty="0"/>
              <a:t>  </a:t>
            </a:r>
            <a:r>
              <a:rPr lang="en-US" altLang="ja-JP" sz="2000" dirty="0" err="1"/>
              <a:t>int</a:t>
            </a:r>
            <a:r>
              <a:rPr lang="en-US" altLang="ja-JP" sz="2000" dirty="0"/>
              <a:t> * p;</a:t>
            </a:r>
          </a:p>
          <a:p>
            <a:pPr>
              <a:defRPr/>
            </a:pPr>
            <a:r>
              <a:rPr lang="en-US" altLang="ja-JP" sz="2000" dirty="0"/>
              <a:t>  </a:t>
            </a:r>
            <a:r>
              <a:rPr lang="en-US" altLang="ja-JP" sz="2000" dirty="0" err="1"/>
              <a:t>printf</a:t>
            </a:r>
            <a:r>
              <a:rPr lang="en-US" altLang="ja-JP" sz="2000" dirty="0"/>
              <a:t>("</a:t>
            </a:r>
            <a:r>
              <a:rPr lang="ja-JP" altLang="en-US" sz="2000" dirty="0"/>
              <a:t>確保する配列の要素数：</a:t>
            </a:r>
            <a:r>
              <a:rPr lang="en-US" altLang="ja-JP" sz="2000" dirty="0"/>
              <a:t>");</a:t>
            </a:r>
          </a:p>
          <a:p>
            <a:pPr>
              <a:defRPr/>
            </a:pPr>
            <a:r>
              <a:rPr lang="en-US" altLang="ja-JP" sz="2000" dirty="0"/>
              <a:t>  </a:t>
            </a:r>
            <a:r>
              <a:rPr lang="en-US" altLang="ja-JP" sz="2000" dirty="0" err="1"/>
              <a:t>scanf</a:t>
            </a:r>
            <a:r>
              <a:rPr lang="en-US" altLang="ja-JP" sz="2000" dirty="0"/>
              <a:t>("%d", &amp;no);</a:t>
            </a:r>
          </a:p>
          <a:p>
            <a:pPr>
              <a:defRPr/>
            </a:pPr>
            <a:r>
              <a:rPr lang="en-US" altLang="ja-JP" sz="2000" dirty="0"/>
              <a:t>  p = </a:t>
            </a:r>
            <a:r>
              <a:rPr lang="en-US" altLang="ja-JP" sz="2000" dirty="0" err="1">
                <a:solidFill>
                  <a:srgbClr val="FF0000"/>
                </a:solidFill>
              </a:rPr>
              <a:t>calloc</a:t>
            </a:r>
            <a:r>
              <a:rPr lang="en-US" altLang="ja-JP" sz="2000" dirty="0">
                <a:solidFill>
                  <a:srgbClr val="FF0000"/>
                </a:solidFill>
              </a:rPr>
              <a:t> (no, </a:t>
            </a:r>
            <a:r>
              <a:rPr lang="en-US" altLang="ja-JP" sz="2000" dirty="0" err="1">
                <a:solidFill>
                  <a:srgbClr val="FF0000"/>
                </a:solidFill>
              </a:rPr>
              <a:t>sizeof</a:t>
            </a: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a:t>
            </a:r>
            <a:r>
              <a:rPr lang="en-US" altLang="ja-JP" sz="2000" dirty="0"/>
              <a:t>;</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p[</a:t>
            </a:r>
            <a:r>
              <a:rPr lang="en-US" altLang="ja-JP" sz="2000" dirty="0" err="1"/>
              <a:t>i</a:t>
            </a:r>
            <a:r>
              <a:rPr lang="en-US" altLang="ja-JP" sz="2000" dirty="0"/>
              <a:t>] = </a:t>
            </a:r>
            <a:r>
              <a:rPr lang="en-US" altLang="ja-JP" sz="2000" dirty="0" err="1"/>
              <a:t>i</a:t>
            </a:r>
            <a:r>
              <a:rPr lang="en-US" altLang="ja-JP" sz="2000" dirty="0"/>
              <a:t>;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a:t>
            </a:r>
            <a:r>
              <a:rPr lang="en-US" altLang="ja-JP" sz="2000" dirty="0" err="1"/>
              <a:t>printf</a:t>
            </a:r>
            <a:r>
              <a:rPr lang="en-US" altLang="ja-JP" sz="2000" dirty="0"/>
              <a:t>("p[%d] = %d\n", </a:t>
            </a:r>
            <a:r>
              <a:rPr lang="en-US" altLang="ja-JP" sz="2000" dirty="0" err="1"/>
              <a:t>i</a:t>
            </a:r>
            <a:r>
              <a:rPr lang="en-US" altLang="ja-JP" sz="2000" dirty="0"/>
              <a:t>, p[</a:t>
            </a:r>
            <a:r>
              <a:rPr lang="en-US" altLang="ja-JP" sz="2000" dirty="0" err="1"/>
              <a:t>i</a:t>
            </a:r>
            <a:r>
              <a:rPr lang="en-US" altLang="ja-JP" sz="2000" dirty="0"/>
              <a:t>] );</a:t>
            </a:r>
          </a:p>
          <a:p>
            <a:pPr>
              <a:defRPr/>
            </a:pPr>
            <a:r>
              <a:rPr lang="en-US" altLang="ja-JP" sz="2000" dirty="0"/>
              <a:t>    free (p);</a:t>
            </a:r>
          </a:p>
          <a:p>
            <a:pPr>
              <a:defRPr/>
            </a:pPr>
            <a:r>
              <a:rPr lang="en-US" altLang="ja-JP" sz="2000" dirty="0"/>
              <a:t>  }</a:t>
            </a:r>
          </a:p>
          <a:p>
            <a:pPr>
              <a:defRPr/>
            </a:pPr>
            <a:r>
              <a:rPr lang="en-US" altLang="ja-JP" sz="2000" dirty="0"/>
              <a:t>  return 0;</a:t>
            </a:r>
          </a:p>
          <a:p>
            <a:pPr>
              <a:defRPr/>
            </a:pPr>
            <a:r>
              <a:rPr lang="en-US" altLang="ja-JP" sz="2000" dirty="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a:t>（</a:t>
            </a:r>
            <a:r>
              <a:rPr kumimoji="1" lang="en-US" altLang="ja-JP" sz="2400" dirty="0"/>
              <a:t>5</a:t>
            </a:r>
            <a:r>
              <a:rPr kumimoji="1" lang="ja-JP" altLang="en-US" sz="2400" dirty="0"/>
              <a:t>を入力した場合）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24488-858F-0346-98DA-5F0C7EE634F9}"/>
              </a:ext>
            </a:extLst>
          </p:cNvPr>
          <p:cNvSpPr>
            <a:spLocks noGrp="1"/>
          </p:cNvSpPr>
          <p:nvPr>
            <p:ph type="title"/>
          </p:nvPr>
        </p:nvSpPr>
        <p:spPr/>
        <p:txBody>
          <a:bodyPr>
            <a:normAutofit/>
          </a:bodyPr>
          <a:lstStyle/>
          <a:p>
            <a:r>
              <a:rPr kumimoji="1" lang="ja-JP" altLang="en-US"/>
              <a:t>リスト</a:t>
            </a:r>
            <a:r>
              <a:rPr lang="ja-JP" altLang="en-US" sz="3600">
                <a:solidFill>
                  <a:prstClr val="black"/>
                </a:solidFill>
              </a:rPr>
              <a:t>（新・明解</a:t>
            </a:r>
            <a:r>
              <a:rPr lang="en-US" altLang="ja-JP" sz="3600" dirty="0">
                <a:solidFill>
                  <a:prstClr val="black"/>
                </a:solidFill>
              </a:rPr>
              <a:t>C</a:t>
            </a:r>
            <a:r>
              <a:rPr lang="ja-JP" altLang="en-US" sz="3600">
                <a:solidFill>
                  <a:prstClr val="black"/>
                </a:solidFill>
              </a:rPr>
              <a:t>言語実践編</a:t>
            </a:r>
            <a:r>
              <a:rPr lang="en-US" altLang="ja-JP" sz="3600" dirty="0">
                <a:solidFill>
                  <a:prstClr val="black"/>
                </a:solidFill>
              </a:rPr>
              <a:t>12</a:t>
            </a:r>
            <a:r>
              <a:rPr lang="ja-JP" altLang="en-US" sz="3600">
                <a:solidFill>
                  <a:prstClr val="black"/>
                </a:solidFill>
              </a:rPr>
              <a:t>章参照）</a:t>
            </a:r>
            <a:endParaRPr kumimoji="1" lang="ja-JP" altLang="en-US"/>
          </a:p>
        </p:txBody>
      </p:sp>
      <p:sp>
        <p:nvSpPr>
          <p:cNvPr id="3" name="コンテンツ プレースホルダー 2">
            <a:extLst>
              <a:ext uri="{FF2B5EF4-FFF2-40B4-BE49-F238E27FC236}">
                <a16:creationId xmlns:a16="http://schemas.microsoft.com/office/drawing/2014/main" id="{7FC95DB0-8039-4C4F-AFDE-006E371FCAE8}"/>
              </a:ext>
            </a:extLst>
          </p:cNvPr>
          <p:cNvSpPr>
            <a:spLocks noGrp="1"/>
          </p:cNvSpPr>
          <p:nvPr>
            <p:ph idx="1"/>
          </p:nvPr>
        </p:nvSpPr>
        <p:spPr>
          <a:xfrm>
            <a:off x="457200" y="1600200"/>
            <a:ext cx="8229600" cy="1143001"/>
          </a:xfrm>
        </p:spPr>
        <p:txBody>
          <a:bodyPr/>
          <a:lstStyle/>
          <a:p>
            <a:r>
              <a:rPr kumimoji="1" lang="ja-JP" altLang="en-US"/>
              <a:t>リストとは、データが一列に連なっているデータ構造である。</a:t>
            </a:r>
          </a:p>
        </p:txBody>
      </p:sp>
      <p:sp>
        <p:nvSpPr>
          <p:cNvPr id="4" name="正方形/長方形 3">
            <a:extLst>
              <a:ext uri="{FF2B5EF4-FFF2-40B4-BE49-F238E27FC236}">
                <a16:creationId xmlns:a16="http://schemas.microsoft.com/office/drawing/2014/main" id="{DC0C30FD-BA26-3C4C-8700-CB71A43B2B7D}"/>
              </a:ext>
            </a:extLst>
          </p:cNvPr>
          <p:cNvSpPr/>
          <p:nvPr/>
        </p:nvSpPr>
        <p:spPr>
          <a:xfrm>
            <a:off x="914400"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30E5121-E5F6-004B-80E2-892C4AEC44CD}"/>
              </a:ext>
            </a:extLst>
          </p:cNvPr>
          <p:cNvCxnSpPr>
            <a:stCxn id="4" idx="0"/>
            <a:endCxn id="4" idx="2"/>
          </p:cNvCxnSpPr>
          <p:nvPr/>
        </p:nvCxnSpPr>
        <p:spPr>
          <a:xfrm>
            <a:off x="1840675"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233C29F1-D4BE-574F-B9A8-416D72D2790B}"/>
              </a:ext>
            </a:extLst>
          </p:cNvPr>
          <p:cNvSpPr txBox="1"/>
          <p:nvPr/>
        </p:nvSpPr>
        <p:spPr>
          <a:xfrm>
            <a:off x="1187551" y="3302868"/>
            <a:ext cx="379973" cy="584775"/>
          </a:xfrm>
          <a:prstGeom prst="rect">
            <a:avLst/>
          </a:prstGeom>
          <a:noFill/>
        </p:spPr>
        <p:txBody>
          <a:bodyPr wrap="square" rtlCol="0">
            <a:spAutoFit/>
          </a:bodyPr>
          <a:lstStyle/>
          <a:p>
            <a:pPr algn="ctr"/>
            <a:r>
              <a:rPr kumimoji="1" lang="en-US" altLang="ja-JP" sz="3200" dirty="0"/>
              <a:t>3</a:t>
            </a:r>
            <a:endParaRPr kumimoji="1" lang="ja-JP" altLang="en-US" sz="3200"/>
          </a:p>
        </p:txBody>
      </p:sp>
      <p:sp>
        <p:nvSpPr>
          <p:cNvPr id="8" name="正方形/長方形 7">
            <a:extLst>
              <a:ext uri="{FF2B5EF4-FFF2-40B4-BE49-F238E27FC236}">
                <a16:creationId xmlns:a16="http://schemas.microsoft.com/office/drawing/2014/main" id="{EB5EF317-DFA5-7C40-B572-8815F57D8AA9}"/>
              </a:ext>
            </a:extLst>
          </p:cNvPr>
          <p:cNvSpPr/>
          <p:nvPr/>
        </p:nvSpPr>
        <p:spPr>
          <a:xfrm>
            <a:off x="3429989" y="3227119"/>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837AADB-6D9D-0B49-B153-EABEBE2BBAE5}"/>
              </a:ext>
            </a:extLst>
          </p:cNvPr>
          <p:cNvCxnSpPr>
            <a:stCxn id="8" idx="0"/>
            <a:endCxn id="8" idx="2"/>
          </p:cNvCxnSpPr>
          <p:nvPr/>
        </p:nvCxnSpPr>
        <p:spPr>
          <a:xfrm>
            <a:off x="4356264" y="3227119"/>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0012A9-05B4-3B4D-A6F3-BA18069F06ED}"/>
              </a:ext>
            </a:extLst>
          </p:cNvPr>
          <p:cNvSpPr txBox="1"/>
          <p:nvPr/>
        </p:nvSpPr>
        <p:spPr>
          <a:xfrm>
            <a:off x="3703140" y="3311774"/>
            <a:ext cx="379973" cy="584775"/>
          </a:xfrm>
          <a:prstGeom prst="rect">
            <a:avLst/>
          </a:prstGeom>
          <a:noFill/>
        </p:spPr>
        <p:txBody>
          <a:bodyPr wrap="square" rtlCol="0">
            <a:spAutoFit/>
          </a:bodyPr>
          <a:lstStyle/>
          <a:p>
            <a:pPr algn="ctr"/>
            <a:r>
              <a:rPr kumimoji="1" lang="en-US" altLang="ja-JP" sz="3200" dirty="0"/>
              <a:t>7</a:t>
            </a:r>
            <a:endParaRPr kumimoji="1" lang="ja-JP" altLang="en-US" sz="3200"/>
          </a:p>
        </p:txBody>
      </p:sp>
      <p:sp>
        <p:nvSpPr>
          <p:cNvPr id="11" name="正方形/長方形 10">
            <a:extLst>
              <a:ext uri="{FF2B5EF4-FFF2-40B4-BE49-F238E27FC236}">
                <a16:creationId xmlns:a16="http://schemas.microsoft.com/office/drawing/2014/main" id="{DFF7373A-C97F-FA43-8FBB-80D7CB6A44A0}"/>
              </a:ext>
            </a:extLst>
          </p:cNvPr>
          <p:cNvSpPr/>
          <p:nvPr/>
        </p:nvSpPr>
        <p:spPr>
          <a:xfrm>
            <a:off x="5968339"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E355EAF0-3F8A-7F40-BF8F-2AA10B622204}"/>
              </a:ext>
            </a:extLst>
          </p:cNvPr>
          <p:cNvCxnSpPr>
            <a:stCxn id="11" idx="0"/>
            <a:endCxn id="11" idx="2"/>
          </p:cNvCxnSpPr>
          <p:nvPr/>
        </p:nvCxnSpPr>
        <p:spPr>
          <a:xfrm>
            <a:off x="6894614"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EA2CA7-8F97-C64D-8BCF-4B073C88193E}"/>
              </a:ext>
            </a:extLst>
          </p:cNvPr>
          <p:cNvSpPr txBox="1"/>
          <p:nvPr/>
        </p:nvSpPr>
        <p:spPr>
          <a:xfrm>
            <a:off x="6241490" y="3302868"/>
            <a:ext cx="379973" cy="584775"/>
          </a:xfrm>
          <a:prstGeom prst="rect">
            <a:avLst/>
          </a:prstGeom>
          <a:noFill/>
        </p:spPr>
        <p:txBody>
          <a:bodyPr wrap="square" rtlCol="0">
            <a:spAutoFit/>
          </a:bodyPr>
          <a:lstStyle/>
          <a:p>
            <a:pPr algn="ctr"/>
            <a:r>
              <a:rPr kumimoji="1" lang="en-US" altLang="ja-JP" sz="3200" dirty="0"/>
              <a:t>6</a:t>
            </a:r>
            <a:endParaRPr kumimoji="1" lang="ja-JP" altLang="en-US" sz="3200"/>
          </a:p>
        </p:txBody>
      </p:sp>
      <p:cxnSp>
        <p:nvCxnSpPr>
          <p:cNvPr id="15" name="直線コネクタ 14">
            <a:extLst>
              <a:ext uri="{FF2B5EF4-FFF2-40B4-BE49-F238E27FC236}">
                <a16:creationId xmlns:a16="http://schemas.microsoft.com/office/drawing/2014/main" id="{FB9F7797-D411-5643-8C34-47A0CD0830D6}"/>
              </a:ext>
            </a:extLst>
          </p:cNvPr>
          <p:cNvCxnSpPr>
            <a:endCxn id="11" idx="2"/>
          </p:cNvCxnSpPr>
          <p:nvPr/>
        </p:nvCxnSpPr>
        <p:spPr>
          <a:xfrm flipH="1">
            <a:off x="6894614" y="3218213"/>
            <a:ext cx="926275"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3311443-3E6A-C940-B885-9EE570ACF619}"/>
              </a:ext>
            </a:extLst>
          </p:cNvPr>
          <p:cNvCxnSpPr>
            <a:cxnSpLocks/>
          </p:cNvCxnSpPr>
          <p:nvPr/>
        </p:nvCxnSpPr>
        <p:spPr>
          <a:xfrm flipV="1">
            <a:off x="2303814" y="292576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B3CB5DD-8880-EC44-BF24-E35095E589B6}"/>
              </a:ext>
            </a:extLst>
          </p:cNvPr>
          <p:cNvCxnSpPr>
            <a:cxnSpLocks/>
          </p:cNvCxnSpPr>
          <p:nvPr/>
        </p:nvCxnSpPr>
        <p:spPr>
          <a:xfrm>
            <a:off x="2303814" y="292576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A538376D-26F7-3F42-A6BD-012C4F6FE281}"/>
              </a:ext>
            </a:extLst>
          </p:cNvPr>
          <p:cNvCxnSpPr>
            <a:cxnSpLocks/>
          </p:cNvCxnSpPr>
          <p:nvPr/>
        </p:nvCxnSpPr>
        <p:spPr>
          <a:xfrm>
            <a:off x="3040101" y="292576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D99D611-96F1-874C-8042-41579CFB61E6}"/>
              </a:ext>
            </a:extLst>
          </p:cNvPr>
          <p:cNvCxnSpPr>
            <a:cxnSpLocks/>
            <a:endCxn id="8" idx="1"/>
          </p:cNvCxnSpPr>
          <p:nvPr/>
        </p:nvCxnSpPr>
        <p:spPr>
          <a:xfrm>
            <a:off x="3045059" y="359525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909FBCD-1300-A849-BF71-4E5192F99952}"/>
              </a:ext>
            </a:extLst>
          </p:cNvPr>
          <p:cNvCxnSpPr>
            <a:cxnSpLocks/>
          </p:cNvCxnSpPr>
          <p:nvPr/>
        </p:nvCxnSpPr>
        <p:spPr>
          <a:xfrm flipV="1">
            <a:off x="4819847" y="2946505"/>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D5D32C8-AABB-3C4D-8CDF-BB7EDD660C42}"/>
              </a:ext>
            </a:extLst>
          </p:cNvPr>
          <p:cNvCxnSpPr>
            <a:cxnSpLocks/>
          </p:cNvCxnSpPr>
          <p:nvPr/>
        </p:nvCxnSpPr>
        <p:spPr>
          <a:xfrm>
            <a:off x="4819847" y="2946505"/>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0B1A70B7-036A-6241-95C4-35E8529CA7B7}"/>
              </a:ext>
            </a:extLst>
          </p:cNvPr>
          <p:cNvCxnSpPr>
            <a:cxnSpLocks/>
          </p:cNvCxnSpPr>
          <p:nvPr/>
        </p:nvCxnSpPr>
        <p:spPr>
          <a:xfrm>
            <a:off x="5556134" y="2946505"/>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4727C18-62E2-674D-94ED-D5FD55AFD5FB}"/>
              </a:ext>
            </a:extLst>
          </p:cNvPr>
          <p:cNvCxnSpPr>
            <a:cxnSpLocks/>
          </p:cNvCxnSpPr>
          <p:nvPr/>
        </p:nvCxnSpPr>
        <p:spPr>
          <a:xfrm>
            <a:off x="5561092" y="3615996"/>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31BD89A-88BF-EA4A-971C-AD14A489CBDB}"/>
              </a:ext>
            </a:extLst>
          </p:cNvPr>
          <p:cNvSpPr txBox="1"/>
          <p:nvPr/>
        </p:nvSpPr>
        <p:spPr>
          <a:xfrm>
            <a:off x="562134" y="4614911"/>
            <a:ext cx="8019732" cy="1938992"/>
          </a:xfrm>
          <a:prstGeom prst="rect">
            <a:avLst/>
          </a:prstGeom>
          <a:noFill/>
        </p:spPr>
        <p:txBody>
          <a:bodyPr wrap="square" rtlCol="0">
            <a:spAutoFit/>
          </a:bodyPr>
          <a:lstStyle/>
          <a:p>
            <a:r>
              <a:rPr kumimoji="1" lang="ja-JP" altLang="en-US" sz="2400"/>
              <a:t>リストは、配列と異なり、要素がメモリ中の連続した領域に保存されるわけではなく、ある要素の次の要素はポインタで指す。リストは、一列のデータを作成した後で要素の追加や削除をする場合に</a:t>
            </a:r>
            <a:r>
              <a:rPr lang="ja-JP" altLang="en-US" sz="2400"/>
              <a:t>用いる。</a:t>
            </a:r>
            <a:endParaRPr kumimoji="1" lang="en-US" altLang="ja-JP" sz="2400" dirty="0"/>
          </a:p>
          <a:p>
            <a:r>
              <a:rPr lang="ja-JP" altLang="en-US" sz="2400"/>
              <a:t>詳しくは</a:t>
            </a:r>
            <a:r>
              <a:rPr lang="en-US" altLang="ja-JP" sz="2400" dirty="0"/>
              <a:t>2</a:t>
            </a:r>
            <a:r>
              <a:rPr lang="ja-JP" altLang="en-US" sz="2400"/>
              <a:t>年生のデータ構造とアルゴリズムで学習してください。</a:t>
            </a:r>
            <a:endParaRPr kumimoji="1" lang="ja-JP" altLang="en-US" sz="2400"/>
          </a:p>
        </p:txBody>
      </p:sp>
    </p:spTree>
    <p:extLst>
      <p:ext uri="{BB962C8B-B14F-4D97-AF65-F5344CB8AC3E}">
        <p14:creationId xmlns:p14="http://schemas.microsoft.com/office/powerpoint/2010/main" val="141675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FE3CF-1F68-7C4A-8055-450D07D4E404}"/>
              </a:ext>
            </a:extLst>
          </p:cNvPr>
          <p:cNvSpPr>
            <a:spLocks noGrp="1"/>
          </p:cNvSpPr>
          <p:nvPr>
            <p:ph type="title"/>
          </p:nvPr>
        </p:nvSpPr>
        <p:spPr/>
        <p:txBody>
          <a:bodyPr/>
          <a:lstStyle/>
          <a:p>
            <a:r>
              <a:rPr kumimoji="1" lang="ja-JP" altLang="en-US"/>
              <a:t>リストの要素</a:t>
            </a:r>
            <a:r>
              <a:rPr kumimoji="1" lang="en-US" altLang="ja-JP" dirty="0"/>
              <a:t>1</a:t>
            </a:r>
            <a:r>
              <a:rPr kumimoji="1" lang="ja-JP" altLang="en-US"/>
              <a:t>つ分のデータ構造</a:t>
            </a:r>
          </a:p>
        </p:txBody>
      </p:sp>
      <p:sp>
        <p:nvSpPr>
          <p:cNvPr id="3" name="コンテンツ プレースホルダー 2">
            <a:extLst>
              <a:ext uri="{FF2B5EF4-FFF2-40B4-BE49-F238E27FC236}">
                <a16:creationId xmlns:a16="http://schemas.microsoft.com/office/drawing/2014/main" id="{110C19B4-A8E5-2747-975F-E3DFF587FEA2}"/>
              </a:ext>
            </a:extLst>
          </p:cNvPr>
          <p:cNvSpPr>
            <a:spLocks noGrp="1"/>
          </p:cNvSpPr>
          <p:nvPr>
            <p:ph idx="1"/>
          </p:nvPr>
        </p:nvSpPr>
        <p:spPr>
          <a:xfrm>
            <a:off x="935533" y="1516119"/>
            <a:ext cx="3624593" cy="2278754"/>
          </a:xfrm>
          <a:ln>
            <a:noFill/>
          </a:ln>
        </p:spPr>
        <p:txBody>
          <a:bodyPr>
            <a:normAutofit fontScale="92500"/>
          </a:bodyPr>
          <a:lstStyle/>
          <a:p>
            <a:pPr marL="0" indent="0">
              <a:buNone/>
            </a:pPr>
            <a:r>
              <a:rPr lang="en-US" altLang="ja-JP" dirty="0">
                <a:highlight>
                  <a:srgbClr val="FFFF00"/>
                </a:highlight>
              </a:rPr>
              <a:t>struct node</a:t>
            </a:r>
            <a:r>
              <a:rPr lang="en-US" altLang="ja-JP" dirty="0"/>
              <a:t> {</a:t>
            </a:r>
          </a:p>
          <a:p>
            <a:pPr marL="0" indent="0">
              <a:buNone/>
            </a:pPr>
            <a:r>
              <a:rPr lang="en-US" altLang="ja-JP" dirty="0"/>
              <a:t>    int </a:t>
            </a:r>
            <a:r>
              <a:rPr lang="en-US" altLang="ja-JP" dirty="0" err="1"/>
              <a:t>val</a:t>
            </a:r>
            <a:r>
              <a:rPr lang="en-US" altLang="ja-JP" dirty="0"/>
              <a:t>;</a:t>
            </a:r>
          </a:p>
          <a:p>
            <a:pPr marL="0" indent="0">
              <a:buNone/>
            </a:pPr>
            <a:r>
              <a:rPr lang="en-US" altLang="ja-JP" dirty="0"/>
              <a:t>    </a:t>
            </a:r>
            <a:r>
              <a:rPr lang="en-US" altLang="ja-JP" dirty="0">
                <a:highlight>
                  <a:srgbClr val="FFFF00"/>
                </a:highlight>
              </a:rPr>
              <a:t>struct node</a:t>
            </a:r>
            <a:r>
              <a:rPr lang="en-US" altLang="ja-JP" dirty="0"/>
              <a:t> * next;</a:t>
            </a:r>
          </a:p>
          <a:p>
            <a:pPr marL="0" indent="0">
              <a:buNone/>
            </a:pPr>
            <a:r>
              <a:rPr lang="en-US" altLang="ja-JP" dirty="0"/>
              <a:t>}</a:t>
            </a:r>
          </a:p>
          <a:p>
            <a:pPr marL="0" indent="0">
              <a:buNone/>
            </a:pPr>
            <a:endParaRPr kumimoji="1" lang="ja-JP" altLang="en-US"/>
          </a:p>
        </p:txBody>
      </p:sp>
      <p:sp>
        <p:nvSpPr>
          <p:cNvPr id="4" name="正方形/長方形 3">
            <a:extLst>
              <a:ext uri="{FF2B5EF4-FFF2-40B4-BE49-F238E27FC236}">
                <a16:creationId xmlns:a16="http://schemas.microsoft.com/office/drawing/2014/main" id="{15ADC441-2E51-8B4C-A5BE-48E4B5710872}"/>
              </a:ext>
            </a:extLst>
          </p:cNvPr>
          <p:cNvSpPr/>
          <p:nvPr/>
        </p:nvSpPr>
        <p:spPr>
          <a:xfrm>
            <a:off x="4928269" y="245819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DFF87359-2F48-BF4F-8CFF-24BB11E76234}"/>
              </a:ext>
            </a:extLst>
          </p:cNvPr>
          <p:cNvCxnSpPr>
            <a:stCxn id="4" idx="0"/>
            <a:endCxn id="4" idx="2"/>
          </p:cNvCxnSpPr>
          <p:nvPr/>
        </p:nvCxnSpPr>
        <p:spPr>
          <a:xfrm>
            <a:off x="5854544" y="245819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E33E2662-3EA0-6843-848C-3EE9C026261D}"/>
              </a:ext>
            </a:extLst>
          </p:cNvPr>
          <p:cNvCxnSpPr>
            <a:cxnSpLocks/>
          </p:cNvCxnSpPr>
          <p:nvPr/>
        </p:nvCxnSpPr>
        <p:spPr>
          <a:xfrm flipV="1">
            <a:off x="6317683" y="216574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D4BBAB4-6CC4-7E40-978B-0604CADDB521}"/>
              </a:ext>
            </a:extLst>
          </p:cNvPr>
          <p:cNvCxnSpPr>
            <a:cxnSpLocks/>
          </p:cNvCxnSpPr>
          <p:nvPr/>
        </p:nvCxnSpPr>
        <p:spPr>
          <a:xfrm>
            <a:off x="6317683" y="216574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D23FFE4E-C572-CD41-9B36-4EA086D5E311}"/>
              </a:ext>
            </a:extLst>
          </p:cNvPr>
          <p:cNvCxnSpPr>
            <a:cxnSpLocks/>
          </p:cNvCxnSpPr>
          <p:nvPr/>
        </p:nvCxnSpPr>
        <p:spPr>
          <a:xfrm>
            <a:off x="7053970" y="216574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9B1926A-BA06-9346-9271-752889C0C6A8}"/>
              </a:ext>
            </a:extLst>
          </p:cNvPr>
          <p:cNvCxnSpPr>
            <a:cxnSpLocks/>
          </p:cNvCxnSpPr>
          <p:nvPr/>
        </p:nvCxnSpPr>
        <p:spPr>
          <a:xfrm>
            <a:off x="7058928" y="283523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92E57C2-2732-A44C-AC3A-648CD6E50CA3}"/>
              </a:ext>
            </a:extLst>
          </p:cNvPr>
          <p:cNvSpPr txBox="1"/>
          <p:nvPr/>
        </p:nvSpPr>
        <p:spPr>
          <a:xfrm>
            <a:off x="5035130" y="3280560"/>
            <a:ext cx="594586" cy="523220"/>
          </a:xfrm>
          <a:prstGeom prst="rect">
            <a:avLst/>
          </a:prstGeom>
          <a:noFill/>
        </p:spPr>
        <p:txBody>
          <a:bodyPr wrap="none" rtlCol="0">
            <a:spAutoFit/>
          </a:bodyPr>
          <a:lstStyle/>
          <a:p>
            <a:r>
              <a:rPr kumimoji="1" lang="en-US" altLang="ja-JP" sz="2800" dirty="0" err="1"/>
              <a:t>val</a:t>
            </a:r>
            <a:endParaRPr kumimoji="1" lang="ja-JP" altLang="en-US" sz="2800"/>
          </a:p>
        </p:txBody>
      </p:sp>
      <p:sp>
        <p:nvSpPr>
          <p:cNvPr id="12" name="テキスト ボックス 11">
            <a:extLst>
              <a:ext uri="{FF2B5EF4-FFF2-40B4-BE49-F238E27FC236}">
                <a16:creationId xmlns:a16="http://schemas.microsoft.com/office/drawing/2014/main" id="{7103D136-3D31-334D-AE43-E7411D3DF904}"/>
              </a:ext>
            </a:extLst>
          </p:cNvPr>
          <p:cNvSpPr txBox="1"/>
          <p:nvPr/>
        </p:nvSpPr>
        <p:spPr>
          <a:xfrm>
            <a:off x="5906160" y="3271653"/>
            <a:ext cx="823046" cy="523220"/>
          </a:xfrm>
          <a:prstGeom prst="rect">
            <a:avLst/>
          </a:prstGeom>
          <a:noFill/>
        </p:spPr>
        <p:txBody>
          <a:bodyPr wrap="none" rtlCol="0">
            <a:spAutoFit/>
          </a:bodyPr>
          <a:lstStyle/>
          <a:p>
            <a:r>
              <a:rPr lang="en-US" altLang="ja-JP" sz="2800" dirty="0"/>
              <a:t>next</a:t>
            </a:r>
            <a:endParaRPr kumimoji="1" lang="ja-JP" altLang="en-US" sz="2800"/>
          </a:p>
        </p:txBody>
      </p:sp>
      <p:sp>
        <p:nvSpPr>
          <p:cNvPr id="6" name="テキスト ボックス 5">
            <a:extLst>
              <a:ext uri="{FF2B5EF4-FFF2-40B4-BE49-F238E27FC236}">
                <a16:creationId xmlns:a16="http://schemas.microsoft.com/office/drawing/2014/main" id="{A3A69600-C4BA-C948-AAF0-6365F568CB95}"/>
              </a:ext>
            </a:extLst>
          </p:cNvPr>
          <p:cNvSpPr txBox="1"/>
          <p:nvPr/>
        </p:nvSpPr>
        <p:spPr>
          <a:xfrm>
            <a:off x="677924" y="4092092"/>
            <a:ext cx="7788151" cy="1200329"/>
          </a:xfrm>
          <a:prstGeom prst="rect">
            <a:avLst/>
          </a:prstGeom>
          <a:noFill/>
        </p:spPr>
        <p:txBody>
          <a:bodyPr wrap="square" rtlCol="0">
            <a:spAutoFit/>
          </a:bodyPr>
          <a:lstStyle/>
          <a:p>
            <a:r>
              <a:rPr kumimoji="1" lang="ja-JP" altLang="en-US"/>
              <a:t>構造体の回で紹介しませんでしたが、構造体型の宣言に</a:t>
            </a:r>
            <a:r>
              <a:rPr kumimoji="1" lang="en-US" altLang="ja-JP" dirty="0"/>
              <a:t>2</a:t>
            </a:r>
            <a:r>
              <a:rPr kumimoji="1" lang="ja-JP" altLang="en-US"/>
              <a:t>通りあり、上記は名前付きでの構造体型の書き方です。この例では、</a:t>
            </a:r>
            <a:r>
              <a:rPr lang="ja-JP" altLang="en-US"/>
              <a:t>「</a:t>
            </a:r>
            <a:r>
              <a:rPr lang="en-US" altLang="ja-JP" dirty="0"/>
              <a:t>struct node</a:t>
            </a:r>
            <a:r>
              <a:rPr lang="ja-JP" altLang="en-US"/>
              <a:t>」がこの構造体型を表しています。以下のようにして</a:t>
            </a:r>
            <a:r>
              <a:rPr lang="en-US" altLang="ja-JP" dirty="0"/>
              <a:t>typedef</a:t>
            </a:r>
            <a:r>
              <a:rPr lang="ja-JP" altLang="en-US"/>
              <a:t>で構造体型に名前をつけてもいいです。</a:t>
            </a:r>
            <a:endParaRPr kumimoji="1" lang="ja-JP" altLang="en-US"/>
          </a:p>
        </p:txBody>
      </p:sp>
      <p:sp>
        <p:nvSpPr>
          <p:cNvPr id="13" name="コンテンツ プレースホルダー 2">
            <a:extLst>
              <a:ext uri="{FF2B5EF4-FFF2-40B4-BE49-F238E27FC236}">
                <a16:creationId xmlns:a16="http://schemas.microsoft.com/office/drawing/2014/main" id="{0415D89A-7230-564E-BA4E-026B462DE973}"/>
              </a:ext>
            </a:extLst>
          </p:cNvPr>
          <p:cNvSpPr txBox="1">
            <a:spLocks/>
          </p:cNvSpPr>
          <p:nvPr/>
        </p:nvSpPr>
        <p:spPr>
          <a:xfrm>
            <a:off x="2098633" y="5251497"/>
            <a:ext cx="3624593" cy="15369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1800" dirty="0"/>
              <a:t>typedef struct </a:t>
            </a:r>
            <a:r>
              <a:rPr lang="en-US" altLang="ja-JP" sz="1800" dirty="0" err="1"/>
              <a:t>node_tmp</a:t>
            </a:r>
            <a:r>
              <a:rPr lang="en-US" altLang="ja-JP" sz="1800" dirty="0"/>
              <a:t> {</a:t>
            </a:r>
          </a:p>
          <a:p>
            <a:pPr marL="0" indent="0">
              <a:buFont typeface="Arial" pitchFamily="34" charset="0"/>
              <a:buNone/>
            </a:pPr>
            <a:r>
              <a:rPr lang="en-US" altLang="ja-JP" sz="1800" dirty="0"/>
              <a:t>    int </a:t>
            </a:r>
            <a:r>
              <a:rPr lang="en-US" altLang="ja-JP" sz="1800" dirty="0" err="1"/>
              <a:t>val</a:t>
            </a:r>
            <a:r>
              <a:rPr lang="en-US" altLang="ja-JP" sz="1800" dirty="0"/>
              <a:t>;</a:t>
            </a:r>
          </a:p>
          <a:p>
            <a:pPr marL="0" indent="0">
              <a:buFont typeface="Arial" pitchFamily="34" charset="0"/>
              <a:buNone/>
            </a:pPr>
            <a:r>
              <a:rPr lang="en-US" altLang="ja-JP" sz="1800" dirty="0"/>
              <a:t>    struct </a:t>
            </a:r>
            <a:r>
              <a:rPr lang="en-US" altLang="ja-JP" sz="1800" dirty="0" err="1"/>
              <a:t>node_tmp</a:t>
            </a:r>
            <a:r>
              <a:rPr lang="en-US" altLang="ja-JP" sz="1800" dirty="0"/>
              <a:t> * next;</a:t>
            </a:r>
          </a:p>
          <a:p>
            <a:pPr marL="0" indent="0">
              <a:buFont typeface="Arial" pitchFamily="34" charset="0"/>
              <a:buNone/>
            </a:pPr>
            <a:r>
              <a:rPr lang="en-US" altLang="ja-JP" sz="1800" dirty="0"/>
              <a:t>} node;</a:t>
            </a:r>
          </a:p>
          <a:p>
            <a:pPr marL="0" indent="0">
              <a:buFont typeface="Arial" pitchFamily="34" charset="0"/>
              <a:buNone/>
            </a:pPr>
            <a:endParaRPr lang="ja-JP" altLang="en-US" sz="1800"/>
          </a:p>
        </p:txBody>
      </p:sp>
    </p:spTree>
    <p:extLst>
      <p:ext uri="{BB962C8B-B14F-4D97-AF65-F5344CB8AC3E}">
        <p14:creationId xmlns:p14="http://schemas.microsoft.com/office/powerpoint/2010/main" val="15946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01CB5-D5E9-9348-84AC-CBE6314C97E9}"/>
              </a:ext>
            </a:extLst>
          </p:cNvPr>
          <p:cNvSpPr>
            <a:spLocks noGrp="1"/>
          </p:cNvSpPr>
          <p:nvPr>
            <p:ph type="title"/>
          </p:nvPr>
        </p:nvSpPr>
        <p:spPr/>
        <p:txBody>
          <a:bodyPr>
            <a:normAutofit/>
          </a:bodyPr>
          <a:lstStyle/>
          <a:p>
            <a:r>
              <a:rPr kumimoji="1" lang="ja-JP" altLang="en-US"/>
              <a:t>リストの例</a:t>
            </a:r>
          </a:p>
        </p:txBody>
      </p:sp>
      <p:sp>
        <p:nvSpPr>
          <p:cNvPr id="13" name="テキスト ボックス 12">
            <a:extLst>
              <a:ext uri="{FF2B5EF4-FFF2-40B4-BE49-F238E27FC236}">
                <a16:creationId xmlns:a16="http://schemas.microsoft.com/office/drawing/2014/main" id="{5DC7FBE1-2856-A042-8AA7-662C4AB17C87}"/>
              </a:ext>
            </a:extLst>
          </p:cNvPr>
          <p:cNvSpPr txBox="1"/>
          <p:nvPr/>
        </p:nvSpPr>
        <p:spPr>
          <a:xfrm>
            <a:off x="289035" y="1342909"/>
            <a:ext cx="3915103" cy="4401205"/>
          </a:xfrm>
          <a:prstGeom prst="rect">
            <a:avLst/>
          </a:prstGeom>
          <a:noFill/>
          <a:ln>
            <a:solidFill>
              <a:schemeClr val="tx1"/>
            </a:solidFill>
          </a:ln>
        </p:spPr>
        <p:txBody>
          <a:bodyPr wrap="square" rtlCol="0">
            <a:spAutoFit/>
          </a:bodyPr>
          <a:lstStyle/>
          <a:p>
            <a:r>
              <a:rPr lang="en" altLang="ja-JP" sz="2000" dirty="0"/>
              <a:t>#include &lt;</a:t>
            </a:r>
            <a:r>
              <a:rPr lang="en" altLang="ja-JP" sz="2000" dirty="0" err="1"/>
              <a:t>stdio.h</a:t>
            </a:r>
            <a:r>
              <a:rPr lang="en" altLang="ja-JP" sz="2000" dirty="0"/>
              <a:t>&gt;</a:t>
            </a:r>
          </a:p>
          <a:p>
            <a:r>
              <a:rPr lang="en" altLang="ja-JP" sz="2000" dirty="0"/>
              <a:t>#include &lt;</a:t>
            </a:r>
            <a:r>
              <a:rPr lang="en" altLang="ja-JP" sz="2000" dirty="0" err="1"/>
              <a:t>stdlib.h</a:t>
            </a:r>
            <a:r>
              <a:rPr lang="en" altLang="ja-JP" sz="2000" dirty="0"/>
              <a:t>&gt;</a:t>
            </a:r>
          </a:p>
          <a:p>
            <a:endParaRPr lang="en" altLang="ja-JP" sz="2000" dirty="0"/>
          </a:p>
          <a:p>
            <a:r>
              <a:rPr lang="en" altLang="ja-JP" sz="2000" dirty="0"/>
              <a:t>typedef struct </a:t>
            </a:r>
            <a:r>
              <a:rPr lang="en" altLang="ja-JP" sz="2000" dirty="0" err="1"/>
              <a:t>node_tmp</a:t>
            </a:r>
            <a:r>
              <a:rPr lang="en" altLang="ja-JP" sz="2000" dirty="0"/>
              <a:t> {</a:t>
            </a:r>
          </a:p>
          <a:p>
            <a:r>
              <a:rPr lang="en" altLang="ja-JP" sz="2000" dirty="0"/>
              <a:t>    int </a:t>
            </a:r>
            <a:r>
              <a:rPr lang="en" altLang="ja-JP" sz="2000" dirty="0" err="1"/>
              <a:t>val</a:t>
            </a:r>
            <a:r>
              <a:rPr lang="en" altLang="ja-JP" sz="2000" dirty="0"/>
              <a:t>;</a:t>
            </a:r>
          </a:p>
          <a:p>
            <a:r>
              <a:rPr lang="en" altLang="ja-JP" sz="2000" dirty="0"/>
              <a:t>    struct </a:t>
            </a:r>
            <a:r>
              <a:rPr lang="en" altLang="ja-JP" sz="2000" dirty="0" err="1"/>
              <a:t>node_tmp</a:t>
            </a:r>
            <a:r>
              <a:rPr lang="en" altLang="ja-JP" sz="2000" dirty="0"/>
              <a:t> * next;</a:t>
            </a:r>
          </a:p>
          <a:p>
            <a:r>
              <a:rPr lang="en" altLang="ja-JP" sz="2000" dirty="0"/>
              <a:t>}node;</a:t>
            </a:r>
          </a:p>
          <a:p>
            <a:endParaRPr lang="en" altLang="ja-JP" sz="2000" dirty="0"/>
          </a:p>
          <a:p>
            <a:r>
              <a:rPr lang="en" altLang="ja-JP" sz="2000" dirty="0"/>
              <a:t>node * cons (int x, node * list) {</a:t>
            </a:r>
          </a:p>
          <a:p>
            <a:r>
              <a:rPr lang="en" altLang="ja-JP" sz="2000" dirty="0"/>
              <a:t>  node * p = </a:t>
            </a:r>
            <a:r>
              <a:rPr lang="en" altLang="ja-JP" sz="2000" dirty="0" err="1"/>
              <a:t>calloc</a:t>
            </a:r>
            <a:r>
              <a:rPr lang="en" altLang="ja-JP" sz="2000" dirty="0"/>
              <a:t>(1, </a:t>
            </a:r>
            <a:r>
              <a:rPr lang="en" altLang="ja-JP" sz="2000" dirty="0" err="1"/>
              <a:t>sizeof</a:t>
            </a:r>
            <a:r>
              <a:rPr lang="en" altLang="ja-JP" sz="2000" dirty="0"/>
              <a:t>(node));</a:t>
            </a:r>
          </a:p>
          <a:p>
            <a:r>
              <a:rPr lang="en" altLang="ja-JP" sz="2000" dirty="0"/>
              <a:t>  p-&gt;</a:t>
            </a:r>
            <a:r>
              <a:rPr lang="en" altLang="ja-JP" sz="2000" dirty="0" err="1"/>
              <a:t>val</a:t>
            </a:r>
            <a:r>
              <a:rPr lang="en" altLang="ja-JP" sz="2000" dirty="0"/>
              <a:t> = x;</a:t>
            </a:r>
          </a:p>
          <a:p>
            <a:r>
              <a:rPr lang="en" altLang="ja-JP" sz="2000" dirty="0"/>
              <a:t>  p-&gt;next = list;</a:t>
            </a:r>
          </a:p>
          <a:p>
            <a:r>
              <a:rPr lang="en" altLang="ja-JP" sz="2000" dirty="0"/>
              <a:t>  return p;</a:t>
            </a:r>
          </a:p>
          <a:p>
            <a:r>
              <a:rPr lang="en" altLang="ja-JP" sz="2000" dirty="0"/>
              <a:t>}</a:t>
            </a:r>
          </a:p>
        </p:txBody>
      </p:sp>
      <p:sp>
        <p:nvSpPr>
          <p:cNvPr id="14" name="テキスト ボックス 13">
            <a:extLst>
              <a:ext uri="{FF2B5EF4-FFF2-40B4-BE49-F238E27FC236}">
                <a16:creationId xmlns:a16="http://schemas.microsoft.com/office/drawing/2014/main" id="{C01250C2-9032-A54A-9818-F72AB6CBBD79}"/>
              </a:ext>
            </a:extLst>
          </p:cNvPr>
          <p:cNvSpPr txBox="1"/>
          <p:nvPr/>
        </p:nvSpPr>
        <p:spPr>
          <a:xfrm>
            <a:off x="4445879" y="1356792"/>
            <a:ext cx="4602222" cy="4801314"/>
          </a:xfrm>
          <a:prstGeom prst="rect">
            <a:avLst/>
          </a:prstGeom>
          <a:noFill/>
          <a:ln>
            <a:solidFill>
              <a:schemeClr val="tx1"/>
            </a:solidFill>
          </a:ln>
        </p:spPr>
        <p:txBody>
          <a:bodyPr wrap="none" rtlCol="0">
            <a:spAutoFit/>
          </a:bodyPr>
          <a:lstStyle/>
          <a:p>
            <a:r>
              <a:rPr lang="en" altLang="ja-JP" dirty="0"/>
              <a:t>void </a:t>
            </a:r>
            <a:r>
              <a:rPr lang="en" altLang="ja-JP" dirty="0" err="1"/>
              <a:t>printList</a:t>
            </a:r>
            <a:r>
              <a:rPr lang="en" altLang="ja-JP" dirty="0"/>
              <a:t> (node * p) {</a:t>
            </a:r>
          </a:p>
          <a:p>
            <a:r>
              <a:rPr lang="en" altLang="ja-JP" dirty="0"/>
              <a:t>  while (p!=NULL) {</a:t>
            </a:r>
          </a:p>
          <a:p>
            <a:r>
              <a:rPr lang="en" altLang="ja-JP" dirty="0"/>
              <a:t>    </a:t>
            </a:r>
            <a:r>
              <a:rPr lang="en" altLang="ja-JP" dirty="0" err="1"/>
              <a:t>printf</a:t>
            </a:r>
            <a:r>
              <a:rPr lang="en" altLang="ja-JP" dirty="0"/>
              <a:t> ("%d ", p-&gt;</a:t>
            </a:r>
            <a:r>
              <a:rPr lang="en" altLang="ja-JP" dirty="0" err="1"/>
              <a:t>val</a:t>
            </a:r>
            <a:r>
              <a:rPr lang="en" altLang="ja-JP" dirty="0"/>
              <a:t>);</a:t>
            </a:r>
          </a:p>
          <a:p>
            <a:r>
              <a:rPr lang="en" altLang="ja-JP" dirty="0"/>
              <a:t>    p=p-&gt;next;</a:t>
            </a:r>
          </a:p>
          <a:p>
            <a:r>
              <a:rPr lang="en" altLang="ja-JP" dirty="0"/>
              <a:t>  }</a:t>
            </a:r>
          </a:p>
          <a:p>
            <a:r>
              <a:rPr lang="en" altLang="ja-JP" dirty="0"/>
              <a:t>  </a:t>
            </a:r>
            <a:r>
              <a:rPr lang="en" altLang="ja-JP" dirty="0" err="1"/>
              <a:t>printf</a:t>
            </a:r>
            <a:r>
              <a:rPr lang="en" altLang="ja-JP" dirty="0"/>
              <a:t> ("\n");</a:t>
            </a:r>
          </a:p>
          <a:p>
            <a:r>
              <a:rPr lang="en" altLang="ja-JP" dirty="0"/>
              <a:t>  return;</a:t>
            </a:r>
          </a:p>
          <a:p>
            <a:r>
              <a:rPr lang="en" altLang="ja-JP" dirty="0"/>
              <a:t>}</a:t>
            </a:r>
          </a:p>
          <a:p>
            <a:endParaRPr lang="en" altLang="ja-JP" dirty="0"/>
          </a:p>
          <a:p>
            <a:r>
              <a:rPr lang="en" altLang="ja-JP" dirty="0"/>
              <a:t>int main (void) {</a:t>
            </a:r>
          </a:p>
          <a:p>
            <a:r>
              <a:rPr lang="en" altLang="ja-JP" dirty="0"/>
              <a:t>  node * list1 = cons(3, cons(7, cons(6, NULL)));</a:t>
            </a:r>
          </a:p>
          <a:p>
            <a:r>
              <a:rPr lang="en" altLang="ja-JP" dirty="0"/>
              <a:t>  node * list2 = cons(5, cons(7, cons(8, NULL))); </a:t>
            </a:r>
          </a:p>
          <a:p>
            <a:r>
              <a:rPr lang="en" altLang="ja-JP" dirty="0"/>
              <a:t>  </a:t>
            </a:r>
            <a:r>
              <a:rPr lang="en" altLang="ja-JP" dirty="0" err="1"/>
              <a:t>printList</a:t>
            </a:r>
            <a:r>
              <a:rPr lang="en" altLang="ja-JP" dirty="0"/>
              <a:t> (list1);</a:t>
            </a:r>
          </a:p>
          <a:p>
            <a:r>
              <a:rPr lang="en" altLang="ja-JP" dirty="0"/>
              <a:t>  </a:t>
            </a:r>
            <a:r>
              <a:rPr lang="en" altLang="ja-JP" dirty="0" err="1"/>
              <a:t>printList</a:t>
            </a:r>
            <a:r>
              <a:rPr lang="en" altLang="ja-JP" dirty="0"/>
              <a:t> (list2);</a:t>
            </a:r>
          </a:p>
          <a:p>
            <a:r>
              <a:rPr lang="en" altLang="ja-JP" dirty="0"/>
              <a:t>  return 0;</a:t>
            </a:r>
          </a:p>
          <a:p>
            <a:r>
              <a:rPr lang="en" altLang="ja-JP" dirty="0"/>
              <a:t>}</a:t>
            </a:r>
          </a:p>
          <a:p>
            <a:endParaRPr kumimoji="1" lang="ja-JP" altLang="en-US"/>
          </a:p>
        </p:txBody>
      </p:sp>
      <p:sp>
        <p:nvSpPr>
          <p:cNvPr id="3" name="テキスト ボックス 2">
            <a:extLst>
              <a:ext uri="{FF2B5EF4-FFF2-40B4-BE49-F238E27FC236}">
                <a16:creationId xmlns:a16="http://schemas.microsoft.com/office/drawing/2014/main" id="{13812AF3-B42A-FD47-B7D1-ACB093B85637}"/>
              </a:ext>
            </a:extLst>
          </p:cNvPr>
          <p:cNvSpPr txBox="1"/>
          <p:nvPr/>
        </p:nvSpPr>
        <p:spPr>
          <a:xfrm>
            <a:off x="457200" y="6201107"/>
            <a:ext cx="7888014" cy="646331"/>
          </a:xfrm>
          <a:prstGeom prst="rect">
            <a:avLst/>
          </a:prstGeom>
          <a:noFill/>
        </p:spPr>
        <p:txBody>
          <a:bodyPr wrap="square" rtlCol="0">
            <a:spAutoFit/>
          </a:bodyPr>
          <a:lstStyle/>
          <a:p>
            <a:r>
              <a:rPr kumimoji="1" lang="ja-JP" altLang="en-US"/>
              <a:t>参考書</a:t>
            </a:r>
            <a:r>
              <a:rPr kumimoji="1" lang="en-US" altLang="ja-JP" dirty="0"/>
              <a:t>12</a:t>
            </a:r>
            <a:r>
              <a:rPr kumimoji="1" lang="ja-JP" altLang="en-US"/>
              <a:t>章では二重のポインタを使っているが、ここではより単純な関数型でのプログラミング例を示している</a:t>
            </a:r>
            <a:r>
              <a:rPr lang="ja-JP" altLang="en-US"/>
              <a:t>（命令型も混ざっているが） </a:t>
            </a:r>
            <a:r>
              <a:rPr kumimoji="1" lang="ja-JP" altLang="en-US"/>
              <a:t>。</a:t>
            </a:r>
          </a:p>
        </p:txBody>
      </p:sp>
    </p:spTree>
    <p:extLst>
      <p:ext uri="{BB962C8B-B14F-4D97-AF65-F5344CB8AC3E}">
        <p14:creationId xmlns:p14="http://schemas.microsoft.com/office/powerpoint/2010/main" val="6860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a:t>calloc</a:t>
            </a:r>
            <a:r>
              <a:rPr kumimoji="1" lang="ja-JP" altLang="en-US" dirty="0"/>
              <a:t>による動的な領域確保について</a:t>
            </a:r>
            <a:endParaRPr kumimoji="1" lang="en-US" altLang="ja-JP" dirty="0"/>
          </a:p>
          <a:p>
            <a:pPr lvl="1"/>
            <a:r>
              <a:rPr lang="en-US" altLang="ja-JP" dirty="0" err="1"/>
              <a:t>malloc</a:t>
            </a:r>
            <a:r>
              <a:rPr lang="ja-JP" altLang="en-US" dirty="0"/>
              <a:t>という、</a:t>
            </a:r>
            <a:r>
              <a:rPr lang="en-US" altLang="ja-JP" dirty="0" err="1"/>
              <a:t>calloc</a:t>
            </a:r>
            <a:r>
              <a:rPr lang="ja-JP" altLang="en-US" dirty="0"/>
              <a:t>に似たライブラリ関数もあるが、この演習では</a:t>
            </a:r>
            <a:r>
              <a:rPr lang="en-US" altLang="ja-JP" dirty="0" err="1"/>
              <a:t>calloc</a:t>
            </a:r>
            <a:r>
              <a:rPr lang="ja-JP" altLang="en-US" dirty="0"/>
              <a:t>のみ紹介</a:t>
            </a:r>
            <a:r>
              <a:rPr lang="ja-JP" altLang="en-US"/>
              <a:t>する。</a:t>
            </a:r>
            <a:endParaRPr lang="en-US" altLang="ja-JP" dirty="0"/>
          </a:p>
          <a:p>
            <a:pPr lvl="1"/>
            <a:r>
              <a:rPr lang="ja-JP" altLang="en-US"/>
              <a:t>動的な領域確保の典型例</a:t>
            </a:r>
            <a:r>
              <a:rPr lang="en-US" altLang="ja-JP" dirty="0"/>
              <a:t>: </a:t>
            </a:r>
            <a:r>
              <a:rPr lang="ja-JP" altLang="en-US"/>
              <a:t>リスト</a:t>
            </a:r>
            <a:endParaRPr lang="en-US" altLang="ja-JP" dirty="0"/>
          </a:p>
          <a:p>
            <a:r>
              <a:rPr kumimoji="1" lang="ja-JP" altLang="en-US" dirty="0"/>
              <a:t>共用体</a:t>
            </a:r>
            <a:endParaRPr kumimoji="1" lang="en-US" altLang="ja-JP" dirty="0"/>
          </a:p>
          <a:p>
            <a:r>
              <a:rPr lang="ja-JP" altLang="en-US" dirty="0"/>
              <a:t>列挙体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a:ea typeface="ＭＳ Ｐゴシック" pitchFamily="-64" charset="-128"/>
              </a:rPr>
              <a:t>共用体</a:t>
            </a:r>
            <a:endParaRPr lang="ja-JP" altLang="en-US" sz="4800" dirty="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union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構造体（復習）</a:t>
            </a:r>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a:t>struct</a:t>
            </a:r>
            <a:r>
              <a:rPr lang="en-US" altLang="ja-JP" sz="2800" dirty="0"/>
              <a:t>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s.y</a:t>
            </a:r>
            <a:endParaRPr lang="en-US" altLang="ja-JP" sz="2800" dirty="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s.x</a:t>
            </a:r>
            <a:endParaRPr lang="en-US" altLang="ja-JP" sz="2800" dirty="0">
              <a:solidFill>
                <a:srgbClr val="000000"/>
              </a:solidFill>
            </a:endParaRPr>
          </a:p>
        </p:txBody>
      </p:sp>
    </p:spTree>
    <p:extLst>
      <p:ext uri="{BB962C8B-B14F-4D97-AF65-F5344CB8AC3E}">
        <p14:creationId xmlns:p14="http://schemas.microsoft.com/office/powerpoint/2010/main" val="338864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lang="en-US" altLang="ja-JP" sz="2400" dirty="0"/>
              <a:t> union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a:t>共用体型</a:t>
            </a:r>
            <a:r>
              <a:rPr kumimoji="1" lang="ja-JP" altLang="en-US" sz="2400" dirty="0"/>
              <a:t>を表す式は以下のような形で記述する。</a:t>
            </a:r>
          </a:p>
        </p:txBody>
      </p:sp>
    </p:spTree>
    <p:extLst>
      <p:ext uri="{BB962C8B-B14F-4D97-AF65-F5344CB8AC3E}">
        <p14:creationId xmlns:p14="http://schemas.microsoft.com/office/powerpoint/2010/main" val="3537545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a:t>共用体</a:t>
            </a:r>
            <a:r>
              <a:rPr kumimoji="1" lang="ja-JP" altLang="en-US" sz="4000" dirty="0"/>
              <a:t>型を表す型式の構文</a:t>
            </a:r>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a:t>union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a:t>キーワード</a:t>
            </a:r>
            <a:r>
              <a:rPr kumimoji="1" lang="en-US" altLang="ja-JP" sz="2400" dirty="0"/>
              <a:t>union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extLst>
      <p:ext uri="{BB962C8B-B14F-4D97-AF65-F5344CB8AC3E}">
        <p14:creationId xmlns:p14="http://schemas.microsoft.com/office/powerpoint/2010/main" val="160359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a:solidFill>
                  <a:srgbClr val="FF0000"/>
                </a:solidFill>
              </a:rPr>
              <a:t>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は共用体型を表す型式）</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a:t>共用体型の変数を宣言できる。</a:t>
            </a:r>
            <a:r>
              <a:rPr lang="en-US" altLang="ja-JP" sz="2400" dirty="0" err="1"/>
              <a:t>int</a:t>
            </a:r>
            <a:r>
              <a:rPr lang="ja-JP" altLang="en-US" sz="2400" dirty="0"/>
              <a:t>型、</a:t>
            </a:r>
            <a:r>
              <a:rPr lang="en-US" altLang="ja-JP" sz="2400" dirty="0"/>
              <a:t>double</a:t>
            </a:r>
            <a:r>
              <a:rPr lang="ja-JP" altLang="en-US" sz="2400" dirty="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a:t>赤字の部分は</a:t>
            </a:r>
            <a:r>
              <a:rPr lang="ja-JP" altLang="en-US" sz="2000" dirty="0"/>
              <a:t>共用</a:t>
            </a:r>
            <a:r>
              <a:rPr kumimoji="1" lang="ja-JP" altLang="en-US" sz="2000" dirty="0"/>
              <a:t>体型を表す型式</a:t>
            </a:r>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共用</a:t>
            </a:r>
            <a:r>
              <a:rPr kumimoji="1" lang="ja-JP" altLang="en-US" dirty="0"/>
              <a:t>体のメンバー</a:t>
            </a:r>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a:t>前ページの例</a:t>
            </a:r>
            <a:r>
              <a:rPr kumimoji="1" lang="en-US" altLang="ja-JP" sz="2400" dirty="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a:solidFill>
                  <a:srgbClr val="FF0000"/>
                </a:solidFill>
              </a:rPr>
              <a:t> 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x, y</a:t>
            </a:r>
            <a:r>
              <a:rPr kumimoji="1" lang="ja-JP" altLang="en-US" sz="2400" dirty="0"/>
              <a:t>を、共用体</a:t>
            </a:r>
            <a:r>
              <a:rPr lang="en-US" altLang="ja-JP" sz="2400" dirty="0"/>
              <a:t>u</a:t>
            </a:r>
            <a:r>
              <a:rPr kumimoji="1" lang="ja-JP" altLang="en-US" sz="2400" dirty="0"/>
              <a:t>のメンバーという。</a:t>
            </a:r>
          </a:p>
        </p:txBody>
      </p:sp>
    </p:spTree>
    <p:extLst>
      <p:ext uri="{BB962C8B-B14F-4D97-AF65-F5344CB8AC3E}">
        <p14:creationId xmlns:p14="http://schemas.microsoft.com/office/powerpoint/2010/main" val="490861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a:t>（例）前ページのように</a:t>
            </a:r>
            <a:r>
              <a:rPr lang="en-US" altLang="ja-JP" sz="2400" dirty="0"/>
              <a:t>u</a:t>
            </a:r>
            <a:r>
              <a:rPr lang="ja-JP" altLang="en-US" sz="2400" dirty="0"/>
              <a:t>を宣言すると、</a:t>
            </a:r>
            <a:r>
              <a:rPr lang="en-US" altLang="ja-JP" sz="2400" dirty="0" err="1"/>
              <a:t>u.x</a:t>
            </a:r>
            <a:r>
              <a:rPr lang="en-US" altLang="ja-JP" sz="2400" dirty="0"/>
              <a:t>, </a:t>
            </a:r>
            <a:r>
              <a:rPr lang="en-US" altLang="ja-JP" sz="2400" dirty="0" err="1"/>
              <a:t>u.y</a:t>
            </a:r>
            <a:r>
              <a:rPr lang="ja-JP" altLang="en-US" sz="2400" dirty="0"/>
              <a:t>で共用体</a:t>
            </a:r>
            <a:r>
              <a:rPr lang="en-US" altLang="ja-JP" sz="2400" dirty="0"/>
              <a:t>u</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のメンバーを持つ共用体型の式のとき、</a:t>
            </a:r>
            <a:r>
              <a:rPr lang="en-US" altLang="ja-JP" sz="2400" i="1" dirty="0" err="1"/>
              <a:t>e</a:t>
            </a:r>
            <a:r>
              <a:rPr lang="en-US" altLang="ja-JP" sz="2400" dirty="0" err="1"/>
              <a:t>.</a:t>
            </a:r>
            <a:r>
              <a:rPr lang="en-US" altLang="ja-JP" sz="2400" i="1" dirty="0" err="1"/>
              <a:t>m</a:t>
            </a:r>
            <a:r>
              <a:rPr lang="ja-JP" altLang="en-US" sz="2400" dirty="0"/>
              <a:t>で共用体のメンバーが得られる。 </a:t>
            </a:r>
            <a:r>
              <a:rPr lang="en-US" altLang="ja-JP" sz="2400" dirty="0"/>
              <a:t>. </a:t>
            </a:r>
            <a:r>
              <a:rPr lang="ja-JP" altLang="en-US" sz="2400" dirty="0"/>
              <a:t>をドット演算子と呼ぶ。</a:t>
            </a:r>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a:t>（注意）共用体にどのメンバーの値が入っているかを認識してプログラムを書く必要</a:t>
            </a:r>
            <a:r>
              <a:rPr lang="ja-JP" altLang="en-US" sz="2400" dirty="0"/>
              <a:t>がある。前のページの共用体</a:t>
            </a:r>
            <a:r>
              <a:rPr lang="en-US" altLang="ja-JP" sz="2400" dirty="0"/>
              <a:t>u</a:t>
            </a:r>
            <a:r>
              <a:rPr lang="ja-JP" altLang="en-US" sz="2400" dirty="0"/>
              <a:t>で、メンバー</a:t>
            </a:r>
            <a:r>
              <a:rPr lang="en-US" altLang="ja-JP" sz="2400" dirty="0"/>
              <a:t>y</a:t>
            </a:r>
            <a:r>
              <a:rPr lang="ja-JP" altLang="en-US" sz="2400" dirty="0"/>
              <a:t>が入っている状態においてメンバー</a:t>
            </a:r>
            <a:r>
              <a:rPr lang="en-US" altLang="ja-JP" sz="2400" dirty="0"/>
              <a:t>x</a:t>
            </a:r>
            <a:r>
              <a:rPr lang="ja-JP" altLang="en-US" sz="2400" dirty="0"/>
              <a:t>にアクセスすることもできる。</a:t>
            </a:r>
            <a:endParaRPr lang="en-US" altLang="ja-JP" sz="2400" dirty="0"/>
          </a:p>
        </p:txBody>
      </p:sp>
    </p:spTree>
    <p:extLst>
      <p:ext uri="{BB962C8B-B14F-4D97-AF65-F5344CB8AC3E}">
        <p14:creationId xmlns:p14="http://schemas.microsoft.com/office/powerpoint/2010/main" val="3801406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a:t>
            </a:r>
          </a:p>
          <a:p>
            <a:r>
              <a:rPr lang="en-US" altLang="ja-JP" sz="2400" dirty="0"/>
              <a:t>  </a:t>
            </a:r>
            <a:r>
              <a:rPr lang="en-US" altLang="ja-JP" sz="2400" dirty="0" err="1"/>
              <a:t>u.x</a:t>
            </a:r>
            <a:r>
              <a:rPr lang="en-US" altLang="ja-JP" sz="2400" dirty="0"/>
              <a:t>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a:t>
            </a:r>
            <a:r>
              <a:rPr lang="en-US" altLang="ja-JP" sz="2400" dirty="0" err="1"/>
              <a:t>u.y</a:t>
            </a:r>
            <a:r>
              <a:rPr lang="en-US" altLang="ja-JP" sz="2400" dirty="0"/>
              <a:t>= 2.1;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共用体の初期化</a:t>
            </a:r>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共用体の初期化は、構造体と同様、中括弧を用いるが、</a:t>
            </a:r>
            <a:r>
              <a:rPr lang="ja-JP" altLang="en-US" sz="2400" dirty="0"/>
              <a:t>初期化は</a:t>
            </a:r>
            <a:r>
              <a:rPr kumimoji="1" lang="ja-JP" altLang="en-US" sz="2400" dirty="0"/>
              <a:t>先頭のメンバに対して行われる。</a:t>
            </a:r>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共用体</a:t>
            </a:r>
            <a:r>
              <a:rPr lang="ja-JP" altLang="en-US" dirty="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これまでと同様、</a:t>
            </a:r>
            <a:r>
              <a:rPr kumimoji="1" lang="en-US" altLang="ja-JP" sz="2400" dirty="0" err="1"/>
              <a:t>typedef</a:t>
            </a:r>
            <a:r>
              <a:rPr kumimoji="1" lang="ja-JP" altLang="en-US" sz="2400" dirty="0"/>
              <a:t>により共用体型に名前をつけることができる。</a:t>
            </a:r>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solidFill>
                  <a:srgbClr val="FF0000"/>
                </a:solidFill>
              </a:rPr>
              <a:t>uxy</a:t>
            </a:r>
            <a:r>
              <a:rPr lang="en-US" altLang="ja-JP" sz="2400" dirty="0"/>
              <a:t>;</a:t>
            </a:r>
          </a:p>
          <a:p>
            <a:r>
              <a:rPr lang="en-US" altLang="ja-JP" sz="2400" dirty="0"/>
              <a:t>  </a:t>
            </a:r>
            <a:r>
              <a:rPr lang="en-US" altLang="ja-JP" sz="2400" dirty="0" err="1">
                <a:solidFill>
                  <a:srgbClr val="FF0000"/>
                </a:solidFill>
              </a:rPr>
              <a:t>uxy</a:t>
            </a:r>
            <a:r>
              <a:rPr lang="en-US" altLang="ja-JP" sz="2400" dirty="0"/>
              <a:t>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a:ea typeface="ＭＳ Ｐゴシック" pitchFamily="-64" charset="-128"/>
              </a:rPr>
              <a:t>これまでの方法</a:t>
            </a:r>
            <a:endParaRPr lang="en-US" altLang="ja-JP" sz="2800" dirty="0">
              <a:ea typeface="ＭＳ Ｐゴシック" pitchFamily="-64" charset="-128"/>
            </a:endParaRPr>
          </a:p>
          <a:p>
            <a:pPr lvl="1" eaLnBrk="1" hangingPunct="1">
              <a:lnSpc>
                <a:spcPct val="90000"/>
              </a:lnSpc>
            </a:pPr>
            <a:r>
              <a:rPr lang="ja-JP" altLang="en-US" dirty="0">
                <a:ea typeface="ＭＳ Ｐゴシック" pitchFamily="-64" charset="-128"/>
              </a:rPr>
              <a:t>配列の要素数は固定。</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あらかじめ十分な大きさの配列を確保しておく必要があった。</a:t>
            </a:r>
            <a:endParaRPr lang="en-US" altLang="ja-JP" dirty="0">
              <a:ea typeface="ＭＳ Ｐゴシック" pitchFamily="-64" charset="-128"/>
            </a:endParaRPr>
          </a:p>
          <a:p>
            <a:pPr eaLnBrk="1" hangingPunct="1">
              <a:lnSpc>
                <a:spcPct val="90000"/>
              </a:lnSpc>
            </a:pPr>
            <a:r>
              <a:rPr lang="ja-JP" altLang="en-US" sz="2800" dirty="0">
                <a:ea typeface="ＭＳ Ｐゴシック" pitchFamily="-64" charset="-128"/>
              </a:rPr>
              <a:t>今回紹介する方法</a:t>
            </a:r>
            <a:endParaRPr lang="en-US" altLang="ja-JP" sz="2800" dirty="0">
              <a:ea typeface="ＭＳ Ｐゴシック" pitchFamily="-64" charset="-128"/>
            </a:endParaRPr>
          </a:p>
          <a:p>
            <a:pPr lvl="1">
              <a:lnSpc>
                <a:spcPct val="90000"/>
              </a:lnSpc>
            </a:pPr>
            <a:r>
              <a:rPr lang="ja-JP" altLang="en-US" dirty="0">
                <a:ea typeface="ＭＳ Ｐゴシック" pitchFamily="-64" charset="-128"/>
              </a:rPr>
              <a:t>問題に応じて、適切なサイズの配列を確保するには、プログラムの実行時に確保を行う必要がある。</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余分なメモリの使用を避けることができる。</a:t>
            </a:r>
            <a:endParaRPr lang="en-US" altLang="ja-JP" dirty="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a:t>静的</a:t>
            </a:r>
            <a:r>
              <a:rPr lang="en-US" altLang="ja-JP" sz="2400" dirty="0"/>
              <a:t>(static)</a:t>
            </a:r>
            <a:r>
              <a:rPr lang="ja-JP" altLang="en-US" sz="2400" dirty="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a:t>動的</a:t>
            </a:r>
            <a:r>
              <a:rPr lang="en-US" altLang="ja-JP" sz="2400" dirty="0"/>
              <a:t>(dynamic)</a:t>
            </a:r>
            <a:r>
              <a:rPr lang="ja-JP" altLang="en-US" sz="2400" dirty="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a:t>静的</a:t>
            </a:r>
            <a:r>
              <a:rPr kumimoji="1" lang="en-US" altLang="ja-JP" sz="2800" dirty="0"/>
              <a:t>(static)</a:t>
            </a:r>
            <a:r>
              <a:rPr kumimoji="1" lang="ja-JP" altLang="en-US" sz="2800" dirty="0"/>
              <a:t> </a:t>
            </a:r>
            <a:r>
              <a:rPr kumimoji="1" lang="en-US" altLang="ja-JP" sz="2800" dirty="0"/>
              <a:t>--- </a:t>
            </a:r>
            <a:r>
              <a:rPr kumimoji="1" lang="ja-JP" altLang="en-US" sz="2800" dirty="0"/>
              <a:t>プログラムのコンパイル時</a:t>
            </a:r>
            <a:endParaRPr kumimoji="1" lang="en-US" altLang="ja-JP" sz="2800" dirty="0"/>
          </a:p>
          <a:p>
            <a:r>
              <a:rPr kumimoji="1" lang="ja-JP" altLang="en-US" sz="2800" dirty="0"/>
              <a:t>動的</a:t>
            </a:r>
            <a:r>
              <a:rPr kumimoji="1" lang="en-US" altLang="ja-JP" sz="2800" dirty="0"/>
              <a:t>(dynamic)</a:t>
            </a:r>
            <a:r>
              <a:rPr kumimoji="1" lang="ja-JP" altLang="en-US" sz="2800" dirty="0"/>
              <a:t> </a:t>
            </a:r>
            <a:r>
              <a:rPr kumimoji="1" lang="en-US" altLang="ja-JP" sz="2800" dirty="0"/>
              <a:t>--- </a:t>
            </a:r>
            <a:r>
              <a:rPr kumimoji="1" lang="ja-JP" altLang="en-US" sz="2800" dirty="0"/>
              <a:t>プログラムの実行時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共用体の代入</a:t>
            </a:r>
            <a:endParaRPr lang="ja-JP" altLang="en-US" sz="3200" dirty="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a:t>同じ型の共用体であれば，代入することが可能</a:t>
            </a:r>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構造体と同様、共用体も関数へ渡したり、関数の返り値としたりできる。</a:t>
            </a:r>
            <a:r>
              <a:rPr lang="ja-JP" altLang="en-US" dirty="0"/>
              <a:t>共用体へのポインタも使うことができ、それを関数へ渡すこともできる。</a:t>
            </a:r>
            <a:endParaRPr lang="en-US" altLang="ja-JP" dirty="0"/>
          </a:p>
          <a:p>
            <a:r>
              <a:rPr kumimoji="1" lang="ja-JP" altLang="en-US" dirty="0"/>
              <a:t>アロー演算子</a:t>
            </a:r>
            <a:r>
              <a:rPr kumimoji="1" lang="en-US" altLang="ja-JP" dirty="0"/>
              <a:t> -&gt; </a:t>
            </a:r>
            <a:r>
              <a:rPr kumimoji="1" lang="ja-JP" altLang="en-US" dirty="0"/>
              <a:t>が構造体と同じように使える。</a:t>
            </a:r>
          </a:p>
        </p:txBody>
      </p:sp>
    </p:spTree>
    <p:extLst>
      <p:ext uri="{BB962C8B-B14F-4D97-AF65-F5344CB8AC3E}">
        <p14:creationId xmlns:p14="http://schemas.microsoft.com/office/powerpoint/2010/main" val="96290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列挙体</a:t>
            </a:r>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a:t>（例）</a:t>
            </a:r>
            <a:r>
              <a:rPr lang="en-US" altLang="ja-JP" sz="2800" dirty="0"/>
              <a:t> </a:t>
            </a:r>
            <a:r>
              <a:rPr lang="en-US" altLang="ja-JP" sz="2800" dirty="0" err="1"/>
              <a:t>enum</a:t>
            </a:r>
            <a:r>
              <a:rPr lang="en-US" altLang="ja-JP" sz="2800" dirty="0"/>
              <a:t> {Dog, Cat, Monkey}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a:t>num</a:t>
            </a:r>
            <a:r>
              <a:rPr kumimoji="1" lang="ja-JP" altLang="en-US" sz="2800" dirty="0"/>
              <a:t>の後に中括弧で名前をコンマで区切って並べる。</a:t>
            </a:r>
            <a:r>
              <a:rPr kumimoji="1" lang="en-US" altLang="ja-JP" sz="2800" dirty="0"/>
              <a:t>Dog, Cat, Monkey</a:t>
            </a:r>
            <a:r>
              <a:rPr kumimoji="1" lang="ja-JP" altLang="en-US" sz="2800" dirty="0"/>
              <a:t>のような名前を列挙定数と</a:t>
            </a:r>
            <a:r>
              <a:rPr lang="ja-JP" altLang="en-US" sz="2800" dirty="0"/>
              <a:t>いう。それぞれの列挙定数に対し、書かれている順に</a:t>
            </a:r>
            <a:r>
              <a:rPr lang="en-US" altLang="ja-JP" sz="2800" dirty="0"/>
              <a:t>0</a:t>
            </a:r>
            <a:r>
              <a:rPr lang="ja-JP" altLang="en-US" sz="2800" dirty="0"/>
              <a:t>から順番に</a:t>
            </a:r>
            <a:r>
              <a:rPr lang="en-US" altLang="ja-JP" sz="2800" dirty="0" err="1"/>
              <a:t>int</a:t>
            </a:r>
            <a:r>
              <a:rPr lang="ja-JP" altLang="en-US" sz="2800" dirty="0"/>
              <a:t>型の値が割り当てられる。</a:t>
            </a:r>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例</a:t>
            </a:r>
            <a:r>
              <a:rPr kumimoji="1" lang="ja-JP" altLang="en-US" dirty="0"/>
              <a:t>（打ち込んで確認）</a:t>
            </a:r>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a:t>Dog</a:t>
            </a:r>
            <a:r>
              <a:rPr kumimoji="1" lang="ja-JP" altLang="en-US" sz="2400" dirty="0"/>
              <a:t>が</a:t>
            </a:r>
            <a:r>
              <a:rPr kumimoji="1" lang="en-US" altLang="ja-JP" sz="2400" dirty="0"/>
              <a:t>0, Cat</a:t>
            </a:r>
            <a:r>
              <a:rPr kumimoji="1" lang="ja-JP" altLang="en-US" sz="2400" dirty="0"/>
              <a:t>が</a:t>
            </a:r>
            <a:r>
              <a:rPr kumimoji="1" lang="en-US" altLang="ja-JP" sz="2400" dirty="0"/>
              <a:t>1, Monkey</a:t>
            </a:r>
            <a:r>
              <a:rPr kumimoji="1" lang="ja-JP" altLang="en-US" sz="2400" dirty="0"/>
              <a:t>が</a:t>
            </a:r>
            <a:r>
              <a:rPr kumimoji="1" lang="en-US" altLang="ja-JP" sz="2400" dirty="0"/>
              <a:t>2</a:t>
            </a:r>
            <a:r>
              <a:rPr kumimoji="1" lang="ja-JP" altLang="en-US" sz="2400" dirty="0"/>
              <a:t>になる。</a:t>
            </a:r>
          </a:p>
        </p:txBody>
      </p:sp>
    </p:spTree>
    <p:extLst>
      <p:ext uri="{BB962C8B-B14F-4D97-AF65-F5344CB8AC3E}">
        <p14:creationId xmlns:p14="http://schemas.microsoft.com/office/powerpoint/2010/main" val="1597259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数を指定する例</a:t>
            </a:r>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a:t>num</a:t>
            </a:r>
            <a:r>
              <a:rPr kumimoji="1" lang="ja-JP" altLang="en-US" sz="2400" dirty="0"/>
              <a:t>の後の中括弧の中で、列挙定数に割り当てる数を上記のように指定することができる。負の数を指定してもよい。指定がない場合は、２番目以降の場合は左隣の列挙定数に割り当てられている数に１を足した数が割り当てられ、１番目の場合は</a:t>
            </a:r>
            <a:r>
              <a:rPr kumimoji="1" lang="en-US" altLang="ja-JP" sz="2400" dirty="0"/>
              <a:t>0</a:t>
            </a:r>
            <a:r>
              <a:rPr kumimoji="1" lang="ja-JP" altLang="en-US" sz="2400" dirty="0"/>
              <a:t>が割り当てられる。</a:t>
            </a:r>
            <a:r>
              <a:rPr lang="ja-JP" altLang="en-US" sz="2400" dirty="0"/>
              <a:t>複数箇所で数を指定してよく、同じ数が複数の列挙定数に割り当てられることになってもよい。</a:t>
            </a:r>
            <a:endParaRPr lang="en-US" altLang="ja-JP" sz="2400" dirty="0"/>
          </a:p>
        </p:txBody>
      </p:sp>
    </p:spTree>
    <p:extLst>
      <p:ext uri="{BB962C8B-B14F-4D97-AF65-F5344CB8AC3E}">
        <p14:creationId xmlns:p14="http://schemas.microsoft.com/office/powerpoint/2010/main" val="1530408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return 0;</a:t>
            </a:r>
          </a:p>
          <a:p>
            <a:r>
              <a:rPr lang="en-US" altLang="ja-JP" sz="2400" dirty="0"/>
              <a:t>} </a:t>
            </a:r>
            <a:endParaRPr lang="ja-JP" altLang="en-US" sz="2400" dirty="0"/>
          </a:p>
        </p:txBody>
      </p:sp>
      <p:sp>
        <p:nvSpPr>
          <p:cNvPr id="6" name="テキスト ボックス 5"/>
          <p:cNvSpPr txBox="1"/>
          <p:nvPr/>
        </p:nvSpPr>
        <p:spPr>
          <a:xfrm>
            <a:off x="273538" y="4786131"/>
            <a:ext cx="8616461" cy="1938992"/>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a:t>
            </a:r>
            <a:r>
              <a:rPr kumimoji="1" lang="en-US" altLang="ja-JP" sz="2000" dirty="0"/>
              <a:t>double</a:t>
            </a:r>
            <a:r>
              <a:rPr kumimoji="1" lang="ja-JP" altLang="en-US" sz="2000" dirty="0"/>
              <a:t>型や構造体型、共用体型と同様、型式の後に変数名をコンマで並べてセミコロンをつければよい。</a:t>
            </a:r>
            <a:r>
              <a:rPr lang="en-US" altLang="ja-JP" sz="2000" dirty="0" err="1"/>
              <a:t>a,b,c</a:t>
            </a:r>
            <a:r>
              <a:rPr lang="ja-JP" altLang="en-US" sz="2000" dirty="0"/>
              <a:t>は上記のように宣言する代わりに</a:t>
            </a:r>
            <a:r>
              <a:rPr lang="en-US" altLang="ja-JP" sz="2000" dirty="0" err="1"/>
              <a:t>int</a:t>
            </a:r>
            <a:r>
              <a:rPr lang="ja-JP" altLang="en-US" sz="2000" dirty="0"/>
              <a:t>型として宣言してもよいが、列挙体型で宣言してあれば処理系によっては範囲外の値の代入に対して警告を発してくれる場合がある。ただし、列挙体へのポインタ型と</a:t>
            </a:r>
            <a:r>
              <a:rPr lang="en-US" altLang="ja-JP" sz="2000" dirty="0" err="1"/>
              <a:t>int</a:t>
            </a:r>
            <a:r>
              <a:rPr lang="ja-JP" altLang="en-US" sz="2000" dirty="0"/>
              <a:t>へのポインタ型が区別されるので、</a:t>
            </a:r>
            <a:r>
              <a:rPr kumimoji="1" lang="en-US" altLang="ja-JP" sz="2000" dirty="0" err="1"/>
              <a:t>scanf</a:t>
            </a:r>
            <a:r>
              <a:rPr kumimoji="1" lang="ja-JP" altLang="en-US" sz="2000" dirty="0"/>
              <a:t>で整数型として読み込む場合は、</a:t>
            </a:r>
            <a:r>
              <a:rPr kumimoji="1" lang="en-US" altLang="ja-JP" sz="2000" dirty="0" err="1"/>
              <a:t>int</a:t>
            </a:r>
            <a:r>
              <a:rPr kumimoji="1" lang="ja-JP" altLang="en-US" sz="2000" dirty="0"/>
              <a:t>型の変数で読み込んでから列挙体型の変数に代入することになる。</a:t>
            </a:r>
          </a:p>
        </p:txBody>
      </p:sp>
    </p:spTree>
    <p:extLst>
      <p:ext uri="{BB962C8B-B14F-4D97-AF65-F5344CB8AC3E}">
        <p14:creationId xmlns:p14="http://schemas.microsoft.com/office/powerpoint/2010/main" val="2676534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typedef</a:t>
            </a:r>
            <a:r>
              <a:rPr lang="ja-JP" altLang="en-US" dirty="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a:t>
            </a:r>
            <a:r>
              <a:rPr lang="en-US" altLang="ja-JP" sz="240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a:t>文字列</a:t>
            </a:r>
            <a:r>
              <a:rPr lang="ja-JP" altLang="en-US" sz="2400" dirty="0"/>
              <a:t>（アルファベットのみ）</a:t>
            </a:r>
            <a:r>
              <a:rPr lang="ja-JP" altLang="ja-JP" sz="2400" dirty="0"/>
              <a:t>をキーボードから</a:t>
            </a:r>
            <a:r>
              <a:rPr lang="ja-JP" altLang="en-US" sz="2400" dirty="0"/>
              <a:t>受け取り</a:t>
            </a:r>
            <a:r>
              <a:rPr lang="ja-JP" altLang="ja-JP" sz="2400" dirty="0"/>
              <a:t>、それを逆順に表示するプログラムを作成</a:t>
            </a:r>
            <a:r>
              <a:rPr lang="ja-JP" altLang="en-US" sz="2400" dirty="0"/>
              <a:t>せよ</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で確保せよ。（上限以上の文字が入力された場合の対処は自由とする。）</a:t>
            </a:r>
            <a:endParaRPr lang="en-US" altLang="ja-JP" sz="2400" dirty="0"/>
          </a:p>
          <a:p>
            <a:pPr lvl="0"/>
            <a:endParaRPr lang="en-US" altLang="ja-JP" sz="2400" dirty="0"/>
          </a:p>
          <a:p>
            <a:pPr lvl="0"/>
            <a:r>
              <a:rPr lang="ja-JP" altLang="en-US" sz="2400" dirty="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a:t>[</a:t>
            </a:r>
            <a:r>
              <a:rPr lang="ja-JP" altLang="en-US" sz="2000" dirty="0"/>
              <a:t>実行例</a:t>
            </a:r>
            <a:r>
              <a:rPr lang="en-US" altLang="ja-JP" sz="2000" dirty="0"/>
              <a:t>]</a:t>
            </a:r>
          </a:p>
          <a:p>
            <a:r>
              <a:rPr lang="ja-JP" altLang="en-US" sz="2000" dirty="0"/>
              <a:t>文字数の上限を入力してください</a:t>
            </a:r>
            <a:r>
              <a:rPr lang="en-US" altLang="ja-JP" sz="2000" dirty="0"/>
              <a:t>: </a:t>
            </a:r>
            <a:r>
              <a:rPr lang="en-US" altLang="ja-JP" sz="2000" dirty="0">
                <a:solidFill>
                  <a:srgbClr val="FF0000"/>
                </a:solidFill>
              </a:rPr>
              <a:t>10</a:t>
            </a:r>
          </a:p>
          <a:p>
            <a:r>
              <a:rPr lang="ja-JP" altLang="en-US" sz="2000" dirty="0"/>
              <a:t>文字列を入力してください</a:t>
            </a:r>
            <a:r>
              <a:rPr lang="en-US" altLang="ja-JP" sz="2000" dirty="0"/>
              <a:t>: </a:t>
            </a:r>
            <a:r>
              <a:rPr lang="en-US" altLang="ja-JP" sz="2000" dirty="0" err="1">
                <a:solidFill>
                  <a:srgbClr val="FF0000"/>
                </a:solidFill>
              </a:rPr>
              <a:t>abcde</a:t>
            </a:r>
            <a:endParaRPr lang="en-US" altLang="ja-JP" sz="2000" dirty="0">
              <a:solidFill>
                <a:srgbClr val="FF0000"/>
              </a:solidFill>
            </a:endParaRPr>
          </a:p>
          <a:p>
            <a:r>
              <a:rPr lang="en-US" altLang="ja-JP" sz="2000" dirty="0" err="1"/>
              <a:t>edcba</a:t>
            </a:r>
            <a:endParaRPr lang="en-US" altLang="ja-JP" sz="2000" dirty="0"/>
          </a:p>
        </p:txBody>
      </p:sp>
    </p:spTree>
    <p:extLst>
      <p:ext uri="{BB962C8B-B14F-4D97-AF65-F5344CB8AC3E}">
        <p14:creationId xmlns:p14="http://schemas.microsoft.com/office/powerpoint/2010/main" val="219781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基本課題２</a:t>
            </a:r>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a:t>以下</a:t>
            </a:r>
            <a:r>
              <a:rPr lang="ja-JP" altLang="en-US" sz="2400" dirty="0"/>
              <a:t>のように学部生か大学院生か</a:t>
            </a:r>
            <a:r>
              <a:rPr kumimoji="1" lang="ja-JP" altLang="en-US" sz="2400" dirty="0"/>
              <a:t>をキーボードから読み取り、それを画面に表示するプログラムを作成せよ。ただし、</a:t>
            </a:r>
            <a:r>
              <a:rPr lang="ja-JP" altLang="en-US" sz="2400" dirty="0"/>
              <a:t>学部生か大学院生かは以下のように定義される列挙体型</a:t>
            </a:r>
            <a:r>
              <a:rPr lang="en-US" altLang="ja-JP" sz="2400" dirty="0" err="1"/>
              <a:t>ug</a:t>
            </a:r>
            <a:r>
              <a:rPr lang="ja-JP" altLang="en-US" sz="2400" dirty="0"/>
              <a:t>を用いて表し、</a:t>
            </a:r>
            <a:r>
              <a:rPr lang="en-US" altLang="ja-JP" sz="2400" dirty="0" err="1"/>
              <a:t>ug</a:t>
            </a:r>
            <a:r>
              <a:rPr lang="ja-JP" altLang="en-US" sz="2400" dirty="0"/>
              <a:t>型の数値を受け取って画面に表示する関数</a:t>
            </a:r>
            <a:r>
              <a:rPr lang="en-US" altLang="ja-JP" sz="2400" dirty="0" err="1"/>
              <a:t>showUG</a:t>
            </a:r>
            <a:r>
              <a:rPr lang="ja-JP" altLang="en-US" sz="2400" dirty="0"/>
              <a:t>を定義してそれを用いたプログラムとせよ。</a:t>
            </a:r>
            <a:endParaRPr kumimoji="1" lang="en-US" altLang="ja-JP" sz="2400" dirty="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a:t>typedef</a:t>
            </a:r>
            <a:r>
              <a:rPr lang="en-US" altLang="ja-JP" sz="2400" dirty="0"/>
              <a:t> </a:t>
            </a:r>
            <a:r>
              <a:rPr lang="en-US" altLang="ja-JP" sz="2400" dirty="0" err="1"/>
              <a:t>enum</a:t>
            </a:r>
            <a:r>
              <a:rPr lang="en-US" altLang="ja-JP" sz="2400" dirty="0"/>
              <a:t> {Und, </a:t>
            </a:r>
            <a:r>
              <a:rPr lang="en-US" altLang="ja-JP" sz="2400" dirty="0" err="1"/>
              <a:t>Gra</a:t>
            </a:r>
            <a:r>
              <a:rPr lang="en-US" altLang="ja-JP" sz="2400" dirty="0"/>
              <a:t>} </a:t>
            </a:r>
            <a:r>
              <a:rPr lang="en-US" altLang="ja-JP" sz="2400" dirty="0" err="1"/>
              <a:t>ug</a:t>
            </a:r>
            <a:r>
              <a:rPr lang="en-US" altLang="ja-JP" sz="2400" dirty="0"/>
              <a:t>; </a:t>
            </a:r>
          </a:p>
          <a:p>
            <a:r>
              <a:rPr kumimoji="1" lang="en-US" altLang="ja-JP" sz="2400" dirty="0"/>
              <a:t> </a:t>
            </a:r>
            <a:r>
              <a:rPr lang="en-US" altLang="ja-JP" sz="2400" dirty="0"/>
              <a:t>void </a:t>
            </a:r>
            <a:r>
              <a:rPr lang="en-US" altLang="ja-JP" sz="2400" dirty="0" err="1"/>
              <a:t>showUG</a:t>
            </a:r>
            <a:r>
              <a:rPr lang="en-US" altLang="ja-JP" sz="2400" dirty="0"/>
              <a:t> (</a:t>
            </a:r>
            <a:r>
              <a:rPr lang="en-US" altLang="ja-JP" sz="2400" dirty="0" err="1"/>
              <a:t>ug</a:t>
            </a:r>
            <a:r>
              <a:rPr lang="en-US" altLang="ja-JP" sz="2400" dirty="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ja-JP" altLang="en-US" dirty="0"/>
              <a:t>学部生か大学院生かを入力</a:t>
            </a:r>
            <a:r>
              <a:rPr lang="en-US" altLang="ja-JP" dirty="0"/>
              <a:t>(</a:t>
            </a:r>
            <a:r>
              <a:rPr lang="ja-JP" altLang="en-US" dirty="0"/>
              <a:t>学部生</a:t>
            </a:r>
            <a:r>
              <a:rPr lang="en-US" altLang="ja-JP" dirty="0"/>
              <a:t>0, </a:t>
            </a:r>
            <a:r>
              <a:rPr lang="ja-JP" altLang="en-US" dirty="0"/>
              <a:t>大学院生</a:t>
            </a:r>
            <a:r>
              <a:rPr lang="en-US" altLang="ja-JP" dirty="0"/>
              <a:t>1): </a:t>
            </a:r>
            <a:r>
              <a:rPr lang="en-US" altLang="ja-JP" dirty="0">
                <a:solidFill>
                  <a:srgbClr val="FF0000"/>
                </a:solidFill>
              </a:rPr>
              <a:t>0</a:t>
            </a:r>
          </a:p>
          <a:p>
            <a:r>
              <a:rPr lang="ja-JP" altLang="en-US" dirty="0"/>
              <a:t>あなたは学部生です。</a:t>
            </a:r>
            <a:endParaRPr lang="en-US" altLang="ja-JP" dirty="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showUG</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327864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発展</a:t>
            </a:r>
            <a:r>
              <a:rPr kumimoji="1" lang="ja-JP" altLang="en-US" dirty="0"/>
              <a:t>課題</a:t>
            </a:r>
            <a:r>
              <a:rPr lang="ja-JP" altLang="en-US" dirty="0"/>
              <a:t>１</a:t>
            </a:r>
            <a:endParaRPr kumimoji="1" lang="ja-JP" altLang="en-US" dirty="0"/>
          </a:p>
        </p:txBody>
      </p:sp>
      <p:sp>
        <p:nvSpPr>
          <p:cNvPr id="5" name="正方形/長方形 4"/>
          <p:cNvSpPr/>
          <p:nvPr/>
        </p:nvSpPr>
        <p:spPr>
          <a:xfrm>
            <a:off x="395536" y="1137170"/>
            <a:ext cx="8490129" cy="1631216"/>
          </a:xfrm>
          <a:prstGeom prst="rect">
            <a:avLst/>
          </a:prstGeom>
        </p:spPr>
        <p:txBody>
          <a:bodyPr wrap="square">
            <a:spAutoFit/>
          </a:bodyPr>
          <a:lstStyle/>
          <a:p>
            <a:r>
              <a:rPr kumimoji="0" lang="ja-JP" altLang="en-US" sz="2000">
                <a:ea typeface="ＭＳ Ｐゴシック" charset="-128"/>
              </a:rPr>
              <a:t>受験者数、およびその人数分の氏名、数学</a:t>
            </a:r>
            <a:r>
              <a:rPr kumimoji="0" lang="ja-JP" altLang="en-US" sz="2000" dirty="0">
                <a:ea typeface="ＭＳ Ｐゴシック" charset="-128"/>
              </a:rPr>
              <a:t>、</a:t>
            </a:r>
            <a:r>
              <a:rPr kumimoji="0" lang="ja-JP" altLang="en-US" sz="2000">
                <a:ea typeface="ＭＳ Ｐゴシック" charset="-128"/>
              </a:rPr>
              <a:t>英語の点数を標準入力から</a:t>
            </a:r>
            <a:r>
              <a:rPr kumimoji="0" lang="ja-JP" altLang="en-US" sz="2000" dirty="0">
                <a:ea typeface="ＭＳ Ｐゴシック" charset="-128"/>
              </a:rPr>
              <a:t>受け取り、氏名、各科目</a:t>
            </a:r>
            <a:r>
              <a:rPr kumimoji="0" lang="ja-JP" altLang="en-US" sz="2000">
                <a:ea typeface="ＭＳ Ｐゴシック" charset="-128"/>
              </a:rPr>
              <a:t>の点数の一覧を表示するプログラムを</a:t>
            </a:r>
            <a:r>
              <a:rPr kumimoji="0" lang="en-US" altLang="ja-JP" sz="2000" dirty="0" err="1">
                <a:ea typeface="ＭＳ Ｐゴシック" charset="-128"/>
              </a:rPr>
              <a:t>sample.c</a:t>
            </a:r>
            <a:r>
              <a:rPr kumimoji="0" lang="ja-JP" altLang="en-US" sz="2000">
                <a:ea typeface="ＭＳ Ｐゴシック" charset="-128"/>
              </a:rPr>
              <a:t>として講義用ページに置いてある。このプログラムを、以下の実行例のように合計点も表示されるように修正せよ。データの例は</a:t>
            </a:r>
            <a:r>
              <a:rPr kumimoji="0" lang="en-US" altLang="ja-JP" sz="2000" dirty="0" err="1">
                <a:ea typeface="ＭＳ Ｐゴシック" charset="-128"/>
              </a:rPr>
              <a:t>seiseki.txt</a:t>
            </a:r>
            <a:r>
              <a:rPr kumimoji="0" lang="ja-JP" altLang="en-US" sz="2000">
                <a:ea typeface="ＭＳ Ｐゴシック" charset="-128"/>
              </a:rPr>
              <a:t>として講義用ページに置いてある。</a:t>
            </a:r>
            <a:endParaRPr kumimoji="0" lang="en-US" altLang="ja-JP" sz="2000" dirty="0">
              <a:ea typeface="ＭＳ Ｐゴシック" charset="-128"/>
            </a:endParaRPr>
          </a:p>
        </p:txBody>
      </p:sp>
      <p:sp>
        <p:nvSpPr>
          <p:cNvPr id="10" name="テキスト ボックス 9"/>
          <p:cNvSpPr txBox="1"/>
          <p:nvPr/>
        </p:nvSpPr>
        <p:spPr>
          <a:xfrm>
            <a:off x="395536" y="2814089"/>
            <a:ext cx="1107996" cy="369332"/>
          </a:xfrm>
          <a:prstGeom prst="rect">
            <a:avLst/>
          </a:prstGeom>
          <a:noFill/>
        </p:spPr>
        <p:txBody>
          <a:bodyPr wrap="none" rtlCol="0">
            <a:spAutoFit/>
          </a:bodyPr>
          <a:lstStyle/>
          <a:p>
            <a:r>
              <a:rPr kumimoji="1" lang="ja-JP" altLang="en-US" dirty="0"/>
              <a:t>（実行例）</a:t>
            </a:r>
          </a:p>
        </p:txBody>
      </p:sp>
      <p:sp>
        <p:nvSpPr>
          <p:cNvPr id="11" name="正方形/長方形 10"/>
          <p:cNvSpPr/>
          <p:nvPr/>
        </p:nvSpPr>
        <p:spPr>
          <a:xfrm>
            <a:off x="1440160" y="2812342"/>
            <a:ext cx="3635896" cy="3416320"/>
          </a:xfrm>
          <a:prstGeom prst="rect">
            <a:avLst/>
          </a:prstGeom>
          <a:ln>
            <a:noFill/>
          </a:ln>
        </p:spPr>
        <p:txBody>
          <a:bodyPr wrap="square">
            <a:spAutoFit/>
          </a:bodyPr>
          <a:lstStyle/>
          <a:p>
            <a:r>
              <a:rPr lang="en" altLang="ja-JP" dirty="0">
                <a:latin typeface="Courier New" panose="02070309020205020404" pitchFamily="49" charset="0"/>
              </a:rPr>
              <a:t>% ./</a:t>
            </a:r>
            <a:r>
              <a:rPr lang="en" altLang="ja-JP" dirty="0" err="1">
                <a:latin typeface="Courier New" panose="02070309020205020404" pitchFamily="49" charset="0"/>
              </a:rPr>
              <a:t>a.out</a:t>
            </a:r>
            <a:r>
              <a:rPr lang="en" altLang="ja-JP" dirty="0">
                <a:latin typeface="Courier New" panose="02070309020205020404" pitchFamily="49" charset="0"/>
              </a:rPr>
              <a:t> &lt; </a:t>
            </a:r>
            <a:r>
              <a:rPr lang="en" altLang="ja-JP" dirty="0" err="1">
                <a:latin typeface="Courier New" panose="02070309020205020404" pitchFamily="49" charset="0"/>
              </a:rPr>
              <a:t>seiseki.txt</a:t>
            </a:r>
            <a:endParaRPr lang="en" altLang="ja-JP" dirty="0">
              <a:latin typeface="Courier New" panose="02070309020205020404" pitchFamily="49" charset="0"/>
            </a:endParaRPr>
          </a:p>
          <a:p>
            <a:r>
              <a:rPr lang="ja-JP" altLang="en-US">
                <a:latin typeface="Courier New" panose="02070309020205020404" pitchFamily="49" charset="0"/>
              </a:rPr>
              <a:t>氏名     数学 英語 合計</a:t>
            </a:r>
          </a:p>
          <a:p>
            <a:r>
              <a:rPr lang="ja-JP" altLang="en-US">
                <a:latin typeface="Courier New" panose="02070309020205020404" pitchFamily="49" charset="0"/>
              </a:rPr>
              <a:t>芝浦太郎   </a:t>
            </a:r>
            <a:r>
              <a:rPr lang="en-US" altLang="ja-JP" dirty="0">
                <a:latin typeface="Courier New" panose="02070309020205020404" pitchFamily="49" charset="0"/>
              </a:rPr>
              <a:t>90   90  180</a:t>
            </a:r>
          </a:p>
          <a:p>
            <a:r>
              <a:rPr lang="ja-JP" altLang="en-US">
                <a:latin typeface="Courier New" panose="02070309020205020404" pitchFamily="49" charset="0"/>
              </a:rPr>
              <a:t>芝浦次郎  </a:t>
            </a:r>
            <a:r>
              <a:rPr lang="en-US" altLang="ja-JP" dirty="0">
                <a:latin typeface="Courier New" panose="02070309020205020404" pitchFamily="49" charset="0"/>
              </a:rPr>
              <a:t>100  100  200</a:t>
            </a:r>
          </a:p>
          <a:p>
            <a:r>
              <a:rPr lang="ja-JP" altLang="en-US">
                <a:latin typeface="Courier New" panose="02070309020205020404" pitchFamily="49" charset="0"/>
              </a:rPr>
              <a:t>芝浦三郎   </a:t>
            </a:r>
            <a:r>
              <a:rPr lang="en-US" altLang="ja-JP" dirty="0">
                <a:latin typeface="Courier New" panose="02070309020205020404" pitchFamily="49" charset="0"/>
              </a:rPr>
              <a:t>80   90  170</a:t>
            </a:r>
          </a:p>
          <a:p>
            <a:r>
              <a:rPr lang="ja-JP" altLang="en-US">
                <a:latin typeface="Courier New" panose="02070309020205020404" pitchFamily="49" charset="0"/>
              </a:rPr>
              <a:t>芝浦四郎   </a:t>
            </a:r>
            <a:r>
              <a:rPr lang="en-US" altLang="ja-JP" dirty="0">
                <a:latin typeface="Courier New" panose="02070309020205020404" pitchFamily="49" charset="0"/>
              </a:rPr>
              <a:t>77   88  165</a:t>
            </a:r>
          </a:p>
          <a:p>
            <a:r>
              <a:rPr lang="ja-JP" altLang="en-US">
                <a:latin typeface="Courier New" panose="02070309020205020404" pitchFamily="49" charset="0"/>
              </a:rPr>
              <a:t>芝浦五郎   </a:t>
            </a:r>
            <a:r>
              <a:rPr lang="en-US" altLang="ja-JP" dirty="0">
                <a:latin typeface="Courier New" panose="02070309020205020404" pitchFamily="49" charset="0"/>
              </a:rPr>
              <a:t>50   60  110</a:t>
            </a:r>
          </a:p>
          <a:p>
            <a:r>
              <a:rPr lang="ja-JP" altLang="en-US">
                <a:latin typeface="Courier New" panose="02070309020205020404" pitchFamily="49" charset="0"/>
              </a:rPr>
              <a:t>芝浦六郎   </a:t>
            </a:r>
            <a:r>
              <a:rPr lang="en-US" altLang="ja-JP" dirty="0">
                <a:latin typeface="Courier New" panose="02070309020205020404" pitchFamily="49" charset="0"/>
              </a:rPr>
              <a:t>30   35   65</a:t>
            </a:r>
          </a:p>
          <a:p>
            <a:r>
              <a:rPr lang="ja-JP" altLang="en-US">
                <a:latin typeface="Courier New" panose="02070309020205020404" pitchFamily="49" charset="0"/>
              </a:rPr>
              <a:t>芝浦七郎   </a:t>
            </a:r>
            <a:r>
              <a:rPr lang="en-US" altLang="ja-JP" dirty="0">
                <a:latin typeface="Courier New" panose="02070309020205020404" pitchFamily="49" charset="0"/>
              </a:rPr>
              <a:t>40   40   80</a:t>
            </a:r>
          </a:p>
          <a:p>
            <a:r>
              <a:rPr lang="ja-JP" altLang="en-US">
                <a:latin typeface="Courier New" panose="02070309020205020404" pitchFamily="49" charset="0"/>
              </a:rPr>
              <a:t>芝浦八郎   </a:t>
            </a:r>
            <a:r>
              <a:rPr lang="en-US" altLang="ja-JP" dirty="0">
                <a:latin typeface="Courier New" panose="02070309020205020404" pitchFamily="49" charset="0"/>
              </a:rPr>
              <a:t>55   56  111</a:t>
            </a:r>
          </a:p>
          <a:p>
            <a:r>
              <a:rPr lang="ja-JP" altLang="en-US">
                <a:latin typeface="Courier New" panose="02070309020205020404" pitchFamily="49" charset="0"/>
              </a:rPr>
              <a:t>芝浦九郎   </a:t>
            </a:r>
            <a:r>
              <a:rPr lang="en-US" altLang="ja-JP" dirty="0">
                <a:latin typeface="Courier New" panose="02070309020205020404" pitchFamily="49" charset="0"/>
              </a:rPr>
              <a:t>77   78  155</a:t>
            </a:r>
          </a:p>
          <a:p>
            <a:r>
              <a:rPr lang="ja-JP" altLang="en-US">
                <a:latin typeface="Courier New" panose="02070309020205020404" pitchFamily="49" charset="0"/>
              </a:rPr>
              <a:t>芝浦十郎   </a:t>
            </a:r>
            <a:r>
              <a:rPr lang="en-US" altLang="ja-JP" dirty="0">
                <a:latin typeface="Courier New" panose="02070309020205020404" pitchFamily="49" charset="0"/>
              </a:rPr>
              <a:t>88   99  187</a:t>
            </a:r>
          </a:p>
        </p:txBody>
      </p:sp>
      <p:sp>
        <p:nvSpPr>
          <p:cNvPr id="6" name="正方形/長方形 5"/>
          <p:cNvSpPr/>
          <p:nvPr/>
        </p:nvSpPr>
        <p:spPr>
          <a:xfrm>
            <a:off x="5239100" y="2958105"/>
            <a:ext cx="3581372" cy="2554545"/>
          </a:xfrm>
          <a:prstGeom prst="rect">
            <a:avLst/>
          </a:prstGeom>
        </p:spPr>
        <p:txBody>
          <a:bodyPr wrap="square">
            <a:spAutoFit/>
          </a:bodyPr>
          <a:lstStyle/>
          <a:p>
            <a:r>
              <a:rPr lang="ja-JP" altLang="en-US" sz="2000" dirty="0"/>
              <a:t>一覧表示で縦をそろえるには、</a:t>
            </a:r>
            <a:endParaRPr lang="en-US" altLang="ja-JP" sz="2000" dirty="0"/>
          </a:p>
          <a:p>
            <a:r>
              <a:rPr lang="en-US" altLang="ja-JP" sz="2000" dirty="0" err="1"/>
              <a:t>printf</a:t>
            </a:r>
            <a:r>
              <a:rPr lang="ja-JP" altLang="en-US" sz="2000" dirty="0"/>
              <a:t>の変換指定を、文字列の場合は</a:t>
            </a:r>
            <a:r>
              <a:rPr lang="en-US" altLang="ja-JP" sz="2000" dirty="0">
                <a:solidFill>
                  <a:srgbClr val="FF0000"/>
                </a:solidFill>
              </a:rPr>
              <a:t>%-8s</a:t>
            </a:r>
            <a:r>
              <a:rPr lang="en-US" altLang="ja-JP" sz="2000" dirty="0"/>
              <a:t>, </a:t>
            </a:r>
            <a:r>
              <a:rPr lang="ja-JP" altLang="en-US" sz="2000" dirty="0"/>
              <a:t>整数の場合</a:t>
            </a:r>
            <a:r>
              <a:rPr lang="ja-JP" altLang="en-US" sz="2000"/>
              <a:t>は</a:t>
            </a:r>
            <a:r>
              <a:rPr lang="en-US" altLang="ja-JP" sz="2000" dirty="0">
                <a:solidFill>
                  <a:srgbClr val="FF0000"/>
                </a:solidFill>
              </a:rPr>
              <a:t>%5d</a:t>
            </a:r>
            <a:r>
              <a:rPr lang="ja-JP" altLang="en-US" sz="2000" dirty="0" err="1"/>
              <a:t>のように</a:t>
            </a:r>
            <a:r>
              <a:rPr lang="ja-JP" altLang="en-US" sz="2000" dirty="0"/>
              <a:t>すればよい。</a:t>
            </a:r>
            <a:endParaRPr lang="en-US" altLang="ja-JP" sz="2000" dirty="0"/>
          </a:p>
          <a:p>
            <a:r>
              <a:rPr lang="ja-JP" altLang="en-US" sz="2000" dirty="0"/>
              <a:t>詳しくは教科書</a:t>
            </a:r>
            <a:r>
              <a:rPr lang="en-US" altLang="ja-JP" sz="2000" dirty="0"/>
              <a:t>p.354-357</a:t>
            </a:r>
            <a:r>
              <a:rPr lang="ja-JP" altLang="en-US" sz="2000" dirty="0"/>
              <a:t>を参照。</a:t>
            </a:r>
            <a:endParaRPr lang="en-US" altLang="ja-JP" sz="2000" dirty="0"/>
          </a:p>
          <a:p>
            <a:r>
              <a:rPr lang="ja-JP" altLang="en-US" sz="2000" dirty="0"/>
              <a:t>あるいは</a:t>
            </a:r>
            <a:r>
              <a:rPr lang="en-US" altLang="ja-JP" sz="2000" dirty="0"/>
              <a:t>man</a:t>
            </a:r>
            <a:r>
              <a:rPr lang="ja-JP" altLang="en-US" sz="2000" dirty="0"/>
              <a:t>コマンドで</a:t>
            </a:r>
            <a:endParaRPr lang="en-US" altLang="ja-JP" sz="2000" dirty="0"/>
          </a:p>
          <a:p>
            <a:r>
              <a:rPr lang="en-US" altLang="ja-JP" sz="2000" dirty="0"/>
              <a:t>$ man –S 3 </a:t>
            </a:r>
            <a:r>
              <a:rPr lang="en-US" altLang="ja-JP" sz="2000" dirty="0" err="1"/>
              <a:t>printf</a:t>
            </a:r>
            <a:endParaRPr lang="en-US" altLang="ja-JP" sz="2000" dirty="0"/>
          </a:p>
          <a:p>
            <a:r>
              <a:rPr lang="ja-JP" altLang="en-US" sz="2000" dirty="0"/>
              <a:t>で調べればよい。</a:t>
            </a:r>
          </a:p>
        </p:txBody>
      </p:sp>
    </p:spTree>
    <p:extLst>
      <p:ext uri="{BB962C8B-B14F-4D97-AF65-F5344CB8AC3E}">
        <p14:creationId xmlns:p14="http://schemas.microsoft.com/office/powerpoint/2010/main" val="18018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ヒープ領域</a:t>
            </a:r>
            <a:r>
              <a:rPr lang="en-US" altLang="ja-JP" dirty="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a:t>プログラムからはヒープ領域</a:t>
            </a:r>
            <a:r>
              <a:rPr kumimoji="1" lang="en-US" altLang="ja-JP" sz="2800" dirty="0"/>
              <a:t>(heap)</a:t>
            </a:r>
            <a:r>
              <a:rPr kumimoji="1" lang="ja-JP" altLang="en-US" sz="2800" dirty="0"/>
              <a:t>を用いることができる。</a:t>
            </a:r>
            <a:endParaRPr kumimoji="1" lang="en-US" altLang="ja-JP" sz="2800" dirty="0"/>
          </a:p>
          <a:p>
            <a:r>
              <a:rPr lang="ja-JP" altLang="en-US" sz="2800" dirty="0"/>
              <a:t>ヒープ領域を使うには、</a:t>
            </a:r>
            <a:r>
              <a:rPr lang="en-US" altLang="ja-JP" sz="2800" dirty="0" err="1"/>
              <a:t>malloc</a:t>
            </a:r>
            <a:r>
              <a:rPr lang="ja-JP" altLang="en-US" sz="2800" dirty="0"/>
              <a:t>あるいは</a:t>
            </a:r>
            <a:r>
              <a:rPr lang="en-US" altLang="ja-JP" sz="2800" dirty="0" err="1"/>
              <a:t>calloc</a:t>
            </a:r>
            <a:r>
              <a:rPr lang="ja-JP" altLang="en-US" sz="2800" dirty="0"/>
              <a:t>というライブラリ関数を呼び出すことにより領域を確保する。使い終わったら、</a:t>
            </a:r>
            <a:r>
              <a:rPr lang="en-US" altLang="ja-JP" sz="2800" dirty="0"/>
              <a:t>free</a:t>
            </a:r>
            <a:r>
              <a:rPr lang="ja-JP" altLang="en-US" sz="2800" dirty="0"/>
              <a:t>というライブラリ関数を呼び出すことにより解放する。解放することにより、それ以降の</a:t>
            </a:r>
            <a:r>
              <a:rPr lang="en-US" altLang="ja-JP" sz="2800" dirty="0" err="1"/>
              <a:t>malloc</a:t>
            </a:r>
            <a:r>
              <a:rPr lang="ja-JP" altLang="en-US" sz="2800" dirty="0"/>
              <a:t>あるいは</a:t>
            </a:r>
            <a:r>
              <a:rPr lang="en-US" altLang="ja-JP" sz="2800" dirty="0" err="1"/>
              <a:t>calloc</a:t>
            </a:r>
            <a:r>
              <a:rPr lang="ja-JP" altLang="en-US" sz="2800" dirty="0"/>
              <a:t>の呼び出し時に再利用可能になる。</a:t>
            </a:r>
            <a:endParaRPr lang="en-US" altLang="ja-JP" sz="2800" dirty="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a:t>（注意）ヒープ領域は、データ構造の授業で習う木構造のヒープとは関係がない。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a:t>発展課題１の表示を、合計点の高い順に表示するように変更せよ。</a:t>
            </a:r>
          </a:p>
        </p:txBody>
      </p:sp>
    </p:spTree>
    <p:extLst>
      <p:ext uri="{BB962C8B-B14F-4D97-AF65-F5344CB8AC3E}">
        <p14:creationId xmlns:p14="http://schemas.microsoft.com/office/powerpoint/2010/main" val="315116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a:t>発展課題３</a:t>
            </a:r>
          </a:p>
        </p:txBody>
      </p:sp>
      <p:sp>
        <p:nvSpPr>
          <p:cNvPr id="4" name="正方形/長方形 3"/>
          <p:cNvSpPr/>
          <p:nvPr/>
        </p:nvSpPr>
        <p:spPr>
          <a:xfrm>
            <a:off x="467544" y="1234197"/>
            <a:ext cx="8064896"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英字以外の文字（空白、ピリオド、コンマ、クエスチョンマーク等）は区切り文字とし、単語数にはカウントしない。</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a:t>
            </a:r>
            <a:endParaRPr lang="en-US" altLang="ja-JP" sz="2400" dirty="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文字数の上限を入力してください</a:t>
            </a:r>
            <a:r>
              <a:rPr lang="en-US" altLang="ja-JP" sz="2400" dirty="0"/>
              <a:t>: </a:t>
            </a:r>
            <a:r>
              <a:rPr lang="en-US" altLang="ja-JP" sz="2400" dirty="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a:t>（参考）これ</a:t>
            </a:r>
            <a:r>
              <a:rPr lang="ja-JP" altLang="en-US" sz="2000"/>
              <a:t>は第</a:t>
            </a:r>
            <a:r>
              <a:rPr lang="en-US" altLang="ja-JP" sz="2000" dirty="0"/>
              <a:t>8</a:t>
            </a:r>
            <a:r>
              <a:rPr lang="ja-JP" altLang="en-US" sz="2000"/>
              <a:t>回</a:t>
            </a:r>
            <a:r>
              <a:rPr lang="ja-JP" altLang="en-US" sz="2000" dirty="0"/>
              <a:t>発展課題</a:t>
            </a:r>
            <a:r>
              <a:rPr lang="en-US" altLang="ja-JP" sz="2000" dirty="0"/>
              <a:t>1</a:t>
            </a:r>
            <a:r>
              <a:rPr lang="ja-JP" altLang="en-US" sz="2000" dirty="0"/>
              <a:t>の類題で、文字列を格納する領域を</a:t>
            </a:r>
            <a:r>
              <a:rPr lang="en-US" altLang="ja-JP" sz="2000" dirty="0" err="1"/>
              <a:t>calloc</a:t>
            </a:r>
            <a:r>
              <a:rPr lang="ja-JP" altLang="en-US" sz="2000" dirty="0"/>
              <a:t>で確保するようにした問題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発展課題４</a:t>
            </a:r>
          </a:p>
        </p:txBody>
      </p:sp>
      <p:sp>
        <p:nvSpPr>
          <p:cNvPr id="4" name="テキスト ボックス 3"/>
          <p:cNvSpPr txBox="1"/>
          <p:nvPr/>
        </p:nvSpPr>
        <p:spPr>
          <a:xfrm>
            <a:off x="582438" y="1306599"/>
            <a:ext cx="7979124" cy="2308324"/>
          </a:xfrm>
          <a:prstGeom prst="rect">
            <a:avLst/>
          </a:prstGeom>
          <a:noFill/>
        </p:spPr>
        <p:txBody>
          <a:bodyPr wrap="square" rtlCol="0">
            <a:spAutoFit/>
          </a:bodyPr>
          <a:lstStyle/>
          <a:p>
            <a:r>
              <a:rPr kumimoji="1" lang="ja-JP" altLang="en-US" sz="2400" dirty="0"/>
              <a:t>以下</a:t>
            </a:r>
            <a:r>
              <a:rPr lang="ja-JP" altLang="en-US" sz="2400" dirty="0"/>
              <a:t>のように生まれた月</a:t>
            </a:r>
            <a:r>
              <a:rPr kumimoji="1" lang="ja-JP" altLang="en-US" sz="2400" dirty="0"/>
              <a:t>をキーボードから読み取り、それを英語で画面に表示するプログラムを作成せよ。ただし、月</a:t>
            </a:r>
            <a:r>
              <a:rPr lang="ja-JP" altLang="en-US" sz="2400" dirty="0"/>
              <a:t>は以下のように定義される列挙体型</a:t>
            </a:r>
            <a:r>
              <a:rPr lang="en-US" altLang="ja-JP" sz="2400" dirty="0"/>
              <a:t>month</a:t>
            </a:r>
            <a:r>
              <a:rPr lang="ja-JP" altLang="en-US" sz="2400" dirty="0"/>
              <a:t>を用い、</a:t>
            </a:r>
            <a:r>
              <a:rPr lang="en-US" altLang="ja-JP" sz="2400" dirty="0"/>
              <a:t>month</a:t>
            </a:r>
            <a:r>
              <a:rPr lang="ja-JP" altLang="en-US" sz="2400" dirty="0"/>
              <a:t>型の数値を受け取り、月を英語で画面に表示する関数</a:t>
            </a:r>
            <a:r>
              <a:rPr lang="en-US" altLang="ja-JP" sz="2400" dirty="0" err="1"/>
              <a:t>showMonth</a:t>
            </a:r>
            <a:r>
              <a:rPr lang="ja-JP" altLang="en-US" sz="2400" dirty="0"/>
              <a:t>を定義してそれを用いたプログラムと</a:t>
            </a:r>
            <a:r>
              <a:rPr lang="ja-JP" altLang="en-US" sz="2400"/>
              <a:t>せよ。</a:t>
            </a:r>
            <a:endParaRPr lang="en-US" altLang="ja-JP" sz="2400" dirty="0"/>
          </a:p>
          <a:p>
            <a:r>
              <a:rPr kumimoji="1" lang="ja-JP" altLang="en-US" sz="2400"/>
              <a:t>（</a:t>
            </a:r>
            <a:r>
              <a:rPr kumimoji="1" lang="en-US" altLang="ja-JP" sz="2400" dirty="0" err="1"/>
              <a:t>showMonth</a:t>
            </a:r>
            <a:r>
              <a:rPr lang="ja-JP" altLang="en-US" sz="2400"/>
              <a:t>で</a:t>
            </a:r>
            <a:r>
              <a:rPr kumimoji="1" lang="ja-JP" altLang="en-US" sz="2400"/>
              <a:t>英文全体を表示してください。）</a:t>
            </a:r>
            <a:endParaRPr kumimoji="1" lang="en-US" altLang="ja-JP" sz="2400" dirty="0"/>
          </a:p>
        </p:txBody>
      </p:sp>
      <p:sp>
        <p:nvSpPr>
          <p:cNvPr id="5" name="テキスト ボックス 4"/>
          <p:cNvSpPr txBox="1"/>
          <p:nvPr/>
        </p:nvSpPr>
        <p:spPr>
          <a:xfrm>
            <a:off x="711577" y="3654712"/>
            <a:ext cx="7146331" cy="1200328"/>
          </a:xfrm>
          <a:prstGeom prst="rect">
            <a:avLst/>
          </a:prstGeom>
          <a:noFill/>
        </p:spPr>
        <p:txBody>
          <a:bodyPr wrap="square" rtlCol="0">
            <a:spAutoFit/>
          </a:bodyPr>
          <a:lstStyle/>
          <a:p>
            <a:r>
              <a:rPr lang="en-US" altLang="ja-JP" sz="2400" dirty="0"/>
              <a:t> typedef </a:t>
            </a:r>
            <a:r>
              <a:rPr lang="en-US" altLang="ja-JP" sz="2400" dirty="0" err="1"/>
              <a:t>enum</a:t>
            </a:r>
            <a:r>
              <a:rPr lang="en-US" altLang="ja-JP" sz="2400" dirty="0"/>
              <a:t>{Jan=1, Feb, Mar, Apr, May, Jun, Jul, Aug, Sep, Oct, Nov, Dec} month; </a:t>
            </a:r>
          </a:p>
          <a:p>
            <a:r>
              <a:rPr kumimoji="1" lang="en-US" altLang="ja-JP" sz="2400" dirty="0"/>
              <a:t> </a:t>
            </a:r>
            <a:r>
              <a:rPr lang="en-US" altLang="ja-JP" sz="2400" dirty="0"/>
              <a:t>void </a:t>
            </a:r>
            <a:r>
              <a:rPr lang="en-US" altLang="ja-JP" sz="2400" dirty="0" err="1"/>
              <a:t>showMonth</a:t>
            </a:r>
            <a:r>
              <a:rPr lang="en-US" altLang="ja-JP" sz="2400" dirty="0"/>
              <a:t> (month m)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生まれた月を入力</a:t>
            </a:r>
            <a:r>
              <a:rPr lang="en-US" altLang="ja-JP" sz="2000" dirty="0"/>
              <a:t>: </a:t>
            </a:r>
            <a:r>
              <a:rPr lang="en-US" altLang="ja-JP" sz="2000" dirty="0">
                <a:solidFill>
                  <a:srgbClr val="FF0000"/>
                </a:solidFill>
              </a:rPr>
              <a:t>7</a:t>
            </a:r>
          </a:p>
          <a:p>
            <a:r>
              <a:rPr lang="en-US" altLang="ja-JP" sz="2000" dirty="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showMonth</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677754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a:t>発展</a:t>
            </a:r>
            <a:r>
              <a:rPr lang="ja-JP" altLang="en-US" sz="4000" dirty="0"/>
              <a:t>課題５</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endParaRPr lang="en-US" altLang="ja-JP" sz="2000" dirty="0"/>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a:t>円の半径か三角形の底辺と高さをキーボードから読み取り、面積を表示するプログラムを作成せよ。ただし、円か三角形は以下の型</a:t>
            </a:r>
            <a:r>
              <a:rPr kumimoji="1" lang="en-US" altLang="ja-JP" sz="2000" dirty="0" err="1"/>
              <a:t>ct</a:t>
            </a:r>
            <a:r>
              <a:rPr lang="ja-JP" altLang="en-US" sz="2000" dirty="0"/>
              <a:t>、図形情報は以下の型</a:t>
            </a:r>
            <a:r>
              <a:rPr lang="en-US" altLang="ja-JP" sz="2000" dirty="0"/>
              <a:t>fig</a:t>
            </a:r>
            <a:r>
              <a:rPr lang="ja-JP" altLang="en-US" sz="2000" dirty="0"/>
              <a:t>を用いて表し、</a:t>
            </a:r>
            <a:r>
              <a:rPr lang="en-US" altLang="ja-JP" sz="2000" dirty="0"/>
              <a:t>fig *</a:t>
            </a:r>
            <a:r>
              <a:rPr lang="ja-JP" altLang="en-US" sz="2000" dirty="0"/>
              <a:t>型を受け取って面積を</a:t>
            </a:r>
            <a:r>
              <a:rPr lang="en-US" altLang="ja-JP" sz="2000" dirty="0"/>
              <a:t>double</a:t>
            </a:r>
            <a:r>
              <a:rPr lang="ja-JP" altLang="en-US" sz="2000" dirty="0"/>
              <a:t>型で返す関数</a:t>
            </a:r>
            <a:r>
              <a:rPr lang="en-US" altLang="ja-JP" sz="2000" dirty="0"/>
              <a:t>area</a:t>
            </a:r>
            <a:r>
              <a:rPr lang="ja-JP" altLang="en-US" sz="2000" dirty="0"/>
              <a:t>を定義してそれを用いたプログラムとせよ。円周率は</a:t>
            </a:r>
            <a:r>
              <a:rPr lang="en-US" altLang="ja-JP" sz="2000" dirty="0"/>
              <a:t>3.14</a:t>
            </a:r>
            <a:r>
              <a:rPr lang="ja-JP" altLang="en-US" sz="2000" dirty="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p>
          <a:p>
            <a:r>
              <a:rPr lang="en-US" altLang="ja-JP" sz="2000" dirty="0"/>
              <a:t>double area (fig * fig) {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a:t>（注意）上記の</a:t>
            </a:r>
            <a:r>
              <a:rPr kumimoji="1" lang="en-US" altLang="ja-JP" dirty="0" err="1"/>
              <a:t>typedef</a:t>
            </a:r>
            <a:r>
              <a:rPr kumimoji="1" lang="ja-JP" altLang="en-US" dirty="0"/>
              <a:t>宣言はプログラムの先頭部分</a:t>
            </a:r>
            <a:r>
              <a:rPr kumimoji="1" lang="en-US" altLang="ja-JP" dirty="0"/>
              <a:t>(</a:t>
            </a:r>
            <a:r>
              <a:rPr lang="en-US" altLang="ja-JP" dirty="0"/>
              <a:t>area</a:t>
            </a:r>
            <a:r>
              <a:rPr lang="ja-JP" altLang="en-US" dirty="0"/>
              <a:t>関数</a:t>
            </a:r>
            <a:r>
              <a:rPr kumimoji="1" lang="en-US" altLang="ja-JP" dirty="0"/>
              <a:t>, main</a:t>
            </a:r>
            <a:r>
              <a:rPr kumimoji="1" lang="ja-JP" altLang="en-US" dirty="0"/>
              <a:t>関数より上の部分）で宣言する必要がある。</a:t>
            </a:r>
          </a:p>
        </p:txBody>
      </p:sp>
    </p:spTree>
    <p:extLst>
      <p:ext uri="{BB962C8B-B14F-4D97-AF65-F5344CB8AC3E}">
        <p14:creationId xmlns:p14="http://schemas.microsoft.com/office/powerpoint/2010/main" val="191662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err="1"/>
              <a:t>発展</a:t>
            </a:r>
            <a:r>
              <a:rPr lang="ja-JP" altLang="en-US" sz="4000"/>
              <a:t>課題６</a:t>
            </a:r>
            <a:endParaRPr kumimoji="1" lang="ja-JP" altLang="en-US" sz="4000" dirty="0"/>
          </a:p>
        </p:txBody>
      </p:sp>
      <p:sp>
        <p:nvSpPr>
          <p:cNvPr id="3" name="テキスト ボックス 2"/>
          <p:cNvSpPr txBox="1"/>
          <p:nvPr/>
        </p:nvSpPr>
        <p:spPr>
          <a:xfrm>
            <a:off x="783021" y="1435896"/>
            <a:ext cx="7267904" cy="5324535"/>
          </a:xfrm>
          <a:prstGeom prst="rect">
            <a:avLst/>
          </a:prstGeom>
          <a:noFill/>
        </p:spPr>
        <p:txBody>
          <a:bodyPr wrap="square" rtlCol="0">
            <a:spAutoFit/>
          </a:bodyPr>
          <a:lstStyle/>
          <a:p>
            <a:r>
              <a:rPr kumimoji="1" lang="ja-JP" altLang="en-US" sz="2000"/>
              <a:t>リストの例のプログラムに、</a:t>
            </a:r>
            <a:r>
              <a:rPr kumimoji="1" lang="en-US" altLang="ja-JP" sz="2000" dirty="0"/>
              <a:t>2</a:t>
            </a:r>
            <a:r>
              <a:rPr kumimoji="1" lang="ja-JP" altLang="en-US" sz="2000"/>
              <a:t>つのリストを受け取ってそれらを連結したリストを返す関数</a:t>
            </a:r>
            <a:r>
              <a:rPr kumimoji="1" lang="en-US" altLang="ja-JP" sz="2000" dirty="0"/>
              <a:t>append</a:t>
            </a:r>
            <a:r>
              <a:rPr kumimoji="1" lang="ja-JP" altLang="en-US" sz="2000"/>
              <a:t>を以下の形で追加せよ。</a:t>
            </a:r>
            <a:endParaRPr kumimoji="1" lang="en-US" altLang="ja-JP" sz="2000" dirty="0"/>
          </a:p>
          <a:p>
            <a:endParaRPr kumimoji="1" lang="en-US" altLang="ja-JP" sz="2000" dirty="0"/>
          </a:p>
          <a:p>
            <a:r>
              <a:rPr lang="en-US" altLang="ja-JP" sz="2000" dirty="0"/>
              <a:t>node * append (node * p1, node * p2) {</a:t>
            </a:r>
          </a:p>
          <a:p>
            <a:r>
              <a:rPr lang="en-US" altLang="ja-JP" sz="2000" dirty="0"/>
              <a:t>    …</a:t>
            </a:r>
          </a:p>
          <a:p>
            <a:r>
              <a:rPr lang="en-US" altLang="ja-JP" sz="2000" dirty="0"/>
              <a:t>}</a:t>
            </a:r>
          </a:p>
          <a:p>
            <a:endParaRPr kumimoji="1" lang="en-US" altLang="ja-JP" sz="2000" dirty="0"/>
          </a:p>
          <a:p>
            <a:r>
              <a:rPr lang="ja-JP" altLang="en-US" sz="2000"/>
              <a:t>第</a:t>
            </a:r>
            <a:r>
              <a:rPr lang="en-US" altLang="ja-JP" sz="2000" dirty="0"/>
              <a:t>2</a:t>
            </a:r>
            <a:r>
              <a:rPr lang="ja-JP" altLang="en-US" sz="2000"/>
              <a:t>引数に与えられたリストはそのまま再利用することを条件とする。さらに、</a:t>
            </a:r>
            <a:r>
              <a:rPr kumimoji="1" lang="en-US" altLang="ja-JP" sz="2000" dirty="0"/>
              <a:t>main</a:t>
            </a:r>
            <a:r>
              <a:rPr kumimoji="1" lang="ja-JP" altLang="en-US" sz="2000"/>
              <a:t>関数内で</a:t>
            </a:r>
            <a:r>
              <a:rPr lang="en-US" altLang="ja-JP" sz="2000" dirty="0"/>
              <a:t>  </a:t>
            </a:r>
            <a:r>
              <a:rPr kumimoji="1" lang="en-US" altLang="ja-JP" sz="2000" dirty="0" err="1"/>
              <a:t>printList</a:t>
            </a:r>
            <a:r>
              <a:rPr lang="en-US" altLang="ja-JP" sz="2000" dirty="0"/>
              <a:t>(append(list1, list2)); </a:t>
            </a:r>
            <a:r>
              <a:rPr lang="ja-JP" altLang="en-US" sz="2000"/>
              <a:t>を呼び出すことにより動作を確認せよ。</a:t>
            </a:r>
            <a:endParaRPr lang="en-US" altLang="ja-JP" sz="2000" dirty="0"/>
          </a:p>
          <a:p>
            <a:endParaRPr kumimoji="1" lang="en-US" altLang="ja-JP" sz="2000" dirty="0"/>
          </a:p>
          <a:p>
            <a:r>
              <a:rPr lang="en-US" altLang="ja-JP" sz="2000" dirty="0"/>
              <a:t>[</a:t>
            </a:r>
            <a:r>
              <a:rPr lang="ja-JP" altLang="en-US" sz="2000"/>
              <a:t>実行例</a:t>
            </a:r>
            <a:r>
              <a:rPr lang="en-US" altLang="ja-JP" sz="2000" dirty="0"/>
              <a:t>]</a:t>
            </a:r>
          </a:p>
          <a:p>
            <a:r>
              <a:rPr lang="en-US" altLang="ja-JP" sz="2000" dirty="0"/>
              <a:t>% ./</a:t>
            </a:r>
            <a:r>
              <a:rPr lang="en-US" altLang="ja-JP" sz="2000" dirty="0" err="1"/>
              <a:t>a.out</a:t>
            </a:r>
            <a:r>
              <a:rPr lang="en-US" altLang="ja-JP" sz="2000" dirty="0"/>
              <a:t> </a:t>
            </a:r>
          </a:p>
          <a:p>
            <a:r>
              <a:rPr lang="en-US" altLang="ja-JP" sz="2000" dirty="0"/>
              <a:t>3 7 6 </a:t>
            </a:r>
          </a:p>
          <a:p>
            <a:r>
              <a:rPr lang="en-US" altLang="ja-JP" sz="2000" dirty="0"/>
              <a:t>5 7 8 </a:t>
            </a:r>
          </a:p>
          <a:p>
            <a:r>
              <a:rPr lang="en-US" altLang="ja-JP" sz="2000" dirty="0"/>
              <a:t>3 7 6 5 7 8 </a:t>
            </a:r>
          </a:p>
          <a:p>
            <a:r>
              <a:rPr kumimoji="1" lang="en-US" altLang="ja-JP" sz="2000" dirty="0"/>
              <a:t>%</a:t>
            </a:r>
            <a:endParaRPr kumimoji="1" lang="ja-JP" altLang="en-US" sz="2000" dirty="0"/>
          </a:p>
        </p:txBody>
      </p:sp>
    </p:spTree>
    <p:extLst>
      <p:ext uri="{BB962C8B-B14F-4D97-AF65-F5344CB8AC3E}">
        <p14:creationId xmlns:p14="http://schemas.microsoft.com/office/powerpoint/2010/main" val="1832958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909056"/>
          </a:xfrm>
        </p:spPr>
        <p:txBody>
          <a:bodyPr>
            <a:noAutofit/>
          </a:bodyPr>
          <a:lstStyle/>
          <a:p>
            <a:pPr eaLnBrk="1" hangingPunct="1">
              <a:defRPr/>
            </a:pPr>
            <a:r>
              <a:rPr lang="en-US" altLang="ja-JP" sz="3200" dirty="0"/>
              <a:t> </a:t>
            </a:r>
            <a:r>
              <a:rPr lang="ja-JP" altLang="en-US" sz="3200"/>
              <a:t>発展課題</a:t>
            </a:r>
            <a:r>
              <a:rPr lang="en-US" altLang="ja-JP" sz="3200" dirty="0"/>
              <a:t>1</a:t>
            </a:r>
            <a:r>
              <a:rPr lang="ja-JP" altLang="en-US" sz="3200"/>
              <a:t>の補足</a:t>
            </a:r>
            <a:r>
              <a:rPr lang="en-US" altLang="ja-JP" sz="3200" dirty="0"/>
              <a:t>: </a:t>
            </a:r>
            <a:r>
              <a:rPr lang="ja-JP" altLang="en-US" sz="3200"/>
              <a:t>構造体</a:t>
            </a:r>
            <a:r>
              <a:rPr lang="ja-JP" altLang="en-US" sz="3200" dirty="0"/>
              <a:t>配列の動的確保</a:t>
            </a:r>
            <a:br>
              <a:rPr lang="en-US" altLang="ja-JP" sz="3200" dirty="0"/>
            </a:br>
            <a:r>
              <a:rPr lang="ja-JP" altLang="en-US" sz="3200" dirty="0"/>
              <a:t>（</a:t>
            </a:r>
            <a:r>
              <a:rPr lang="en-US" altLang="ja-JP" sz="3200" dirty="0"/>
              <a:t>2</a:t>
            </a:r>
            <a:r>
              <a:rPr lang="ja-JP" altLang="en-US" sz="3200" dirty="0"/>
              <a:t>次元の点の座標での例）</a:t>
            </a:r>
          </a:p>
        </p:txBody>
      </p:sp>
      <p:sp>
        <p:nvSpPr>
          <p:cNvPr id="30725" name="Rectangle 3"/>
          <p:cNvSpPr>
            <a:spLocks noGrp="1" noChangeArrowheads="1"/>
          </p:cNvSpPr>
          <p:nvPr>
            <p:ph type="body" idx="1"/>
          </p:nvPr>
        </p:nvSpPr>
        <p:spPr>
          <a:xfrm>
            <a:off x="395536" y="1155126"/>
            <a:ext cx="8280400" cy="4303713"/>
          </a:xfrm>
          <a:ln>
            <a:solidFill>
              <a:schemeClr val="tx1"/>
            </a:solidFill>
          </a:ln>
        </p:spPr>
        <p:txBody>
          <a:bodyPr/>
          <a:lstStyle/>
          <a:p>
            <a:pPr eaLnBrk="1" hangingPunct="1">
              <a:buFont typeface="Wingdings" pitchFamily="-64" charset="2"/>
              <a:buNone/>
              <a:defRPr/>
            </a:pPr>
            <a:r>
              <a:rPr lang="en-US" altLang="ja-JP" sz="2000" dirty="0"/>
              <a:t>(0) point</a:t>
            </a:r>
            <a:r>
              <a:rPr lang="ja-JP" altLang="en-US" sz="2000" dirty="0"/>
              <a:t>構造体を定義</a:t>
            </a:r>
            <a:endParaRPr lang="en-US" altLang="ja-JP" sz="2000" dirty="0"/>
          </a:p>
          <a:p>
            <a:pPr marL="457200" indent="-457200" eaLnBrk="1" hangingPunct="1">
              <a:buFont typeface="Wingdings" pitchFamily="-64" charset="2"/>
              <a:buNone/>
              <a:defRPr/>
            </a:pPr>
            <a:r>
              <a:rPr lang="en-US" altLang="ja-JP" sz="2000" dirty="0"/>
              <a:t>(1) point</a:t>
            </a:r>
            <a:r>
              <a:rPr lang="ja-JP" altLang="en-US" sz="2000" dirty="0"/>
              <a:t>構造体へのポインタ型の変数</a:t>
            </a:r>
            <a:r>
              <a:rPr lang="en-US" altLang="ja-JP" sz="2000" dirty="0"/>
              <a:t>p</a:t>
            </a:r>
            <a:r>
              <a:rPr lang="ja-JP" altLang="en-US" sz="2000" dirty="0"/>
              <a:t>を宣言しておく。</a:t>
            </a:r>
            <a:endParaRPr lang="en-US" altLang="ja-JP" sz="2000" dirty="0"/>
          </a:p>
          <a:p>
            <a:pPr marL="457200" indent="-457200" eaLnBrk="1" hangingPunct="1">
              <a:buFont typeface="Wingdings" pitchFamily="-64" charset="2"/>
              <a:buNone/>
              <a:defRPr/>
            </a:pPr>
            <a:r>
              <a:rPr lang="en-US" altLang="ja-JP" sz="2000" dirty="0"/>
              <a:t>       point *p;</a:t>
            </a:r>
          </a:p>
          <a:p>
            <a:pPr>
              <a:buNone/>
              <a:defRPr/>
            </a:pPr>
            <a:r>
              <a:rPr lang="en-US" altLang="ja-JP" sz="2000" dirty="0"/>
              <a:t>(2)</a:t>
            </a:r>
            <a:r>
              <a:rPr lang="ja-JP" altLang="en-US" sz="2000" dirty="0"/>
              <a:t> 配列の要素数をキーボードから受け取り、</a:t>
            </a:r>
            <a:r>
              <a:rPr lang="en-US" altLang="ja-JP" sz="2000" dirty="0"/>
              <a:t>N</a:t>
            </a:r>
            <a:r>
              <a:rPr lang="ja-JP" altLang="en-US" sz="2000" dirty="0"/>
              <a:t>に格納する。</a:t>
            </a:r>
            <a:endParaRPr lang="en-US" altLang="ja-JP" sz="2000" dirty="0"/>
          </a:p>
          <a:p>
            <a:pPr eaLnBrk="1" hangingPunct="1">
              <a:buFont typeface="Wingdings" pitchFamily="-64" charset="2"/>
              <a:buNone/>
              <a:defRPr/>
            </a:pPr>
            <a:r>
              <a:rPr lang="en-US" altLang="ja-JP" sz="2000" dirty="0"/>
              <a:t>(3) p = </a:t>
            </a:r>
            <a:r>
              <a:rPr lang="en-US" altLang="ja-JP" sz="2000" dirty="0" err="1"/>
              <a:t>calloc</a:t>
            </a:r>
            <a:r>
              <a:rPr lang="en-US" altLang="ja-JP" sz="2000" dirty="0"/>
              <a:t> (N, </a:t>
            </a:r>
            <a:r>
              <a:rPr lang="en-US" altLang="ja-JP" sz="2000" dirty="0" err="1"/>
              <a:t>sizeof</a:t>
            </a:r>
            <a:r>
              <a:rPr lang="en-US" altLang="ja-JP" sz="2000" dirty="0"/>
              <a:t> (point)); </a:t>
            </a:r>
            <a:r>
              <a:rPr lang="ja-JP" altLang="en-US" sz="2000" dirty="0"/>
              <a:t>で必要な長さの</a:t>
            </a:r>
            <a:r>
              <a:rPr lang="en-US" altLang="en-US" sz="2000" dirty="0"/>
              <a:t>配列</a:t>
            </a:r>
            <a:r>
              <a:rPr lang="ja-JP" altLang="en-US" sz="2000" dirty="0"/>
              <a:t>を確保し、その先頭要素へのポインタを</a:t>
            </a:r>
            <a:r>
              <a:rPr lang="en-US" altLang="ja-JP" sz="2000" dirty="0"/>
              <a:t>p</a:t>
            </a:r>
            <a:r>
              <a:rPr lang="ja-JP" altLang="en-US" sz="2000" dirty="0"/>
              <a:t>に代入</a:t>
            </a:r>
            <a:endParaRPr lang="en-US" altLang="ja-JP" sz="2000" dirty="0"/>
          </a:p>
          <a:p>
            <a:pPr eaLnBrk="1" hangingPunct="1">
              <a:buFont typeface="Wingdings" pitchFamily="-64" charset="2"/>
              <a:buNone/>
              <a:defRPr/>
            </a:pPr>
            <a:r>
              <a:rPr lang="en-US" altLang="ja-JP" sz="2000" dirty="0"/>
              <a:t>(4) p</a:t>
            </a:r>
            <a:r>
              <a:rPr lang="ja-JP" altLang="en-US" sz="2000" dirty="0"/>
              <a:t>を使って、確保した領域内の各要素にアクセス。</a:t>
            </a:r>
            <a:endParaRPr lang="en-US" altLang="ja-JP" sz="2000" dirty="0"/>
          </a:p>
          <a:p>
            <a:pPr eaLnBrk="1" hangingPunct="1">
              <a:buFont typeface="Wingdings" pitchFamily="-64" charset="2"/>
              <a:buNone/>
              <a:defRPr/>
            </a:pPr>
            <a:r>
              <a:rPr lang="en-US" altLang="ja-JP" sz="2000" dirty="0"/>
              <a:t>      p[0], p[1] </a:t>
            </a:r>
            <a:r>
              <a:rPr lang="ja-JP" altLang="en-US" sz="2000" dirty="0"/>
              <a:t>などが領域内の各構造体を表す。（</a:t>
            </a:r>
            <a:r>
              <a:rPr lang="en-US" altLang="ja-JP" sz="2000" dirty="0"/>
              <a:t>*p, *(p + 1), </a:t>
            </a:r>
            <a:r>
              <a:rPr lang="ja-JP" altLang="en-US" sz="2000" dirty="0"/>
              <a:t>等でもよい）</a:t>
            </a:r>
            <a:endParaRPr lang="en-US" altLang="ja-JP" sz="2000" dirty="0"/>
          </a:p>
          <a:p>
            <a:pPr eaLnBrk="1" hangingPunct="1">
              <a:buFont typeface="Wingdings" pitchFamily="-64" charset="2"/>
              <a:buNone/>
              <a:defRPr/>
            </a:pPr>
            <a:r>
              <a:rPr lang="en-US" altLang="ja-JP" sz="2000" dirty="0"/>
              <a:t>      p[0].x, p[0].y, p[1].x, …</a:t>
            </a:r>
            <a:r>
              <a:rPr lang="ja-JP" altLang="en-US" sz="2000" dirty="0"/>
              <a:t>などが、領域の中に確保された各構造体のメンバーを表すことになる。</a:t>
            </a:r>
            <a:endParaRPr lang="en-US" altLang="ja-JP" sz="2000" dirty="0"/>
          </a:p>
          <a:p>
            <a:pPr eaLnBrk="1" hangingPunct="1">
              <a:buFont typeface="Wingdings" pitchFamily="-64" charset="2"/>
              <a:buNone/>
              <a:defRPr/>
            </a:pPr>
            <a:r>
              <a:rPr lang="en-US" altLang="ja-JP" sz="2000" dirty="0"/>
              <a:t>      p -&gt; x, p -&gt; y, (p+1)-&gt; x </a:t>
            </a:r>
            <a:r>
              <a:rPr lang="ja-JP" altLang="en-US" sz="2000" dirty="0"/>
              <a:t>等、アローを使った表記でもよい。</a:t>
            </a:r>
            <a:endParaRPr lang="en-US" altLang="ja-JP" sz="2000" dirty="0"/>
          </a:p>
        </p:txBody>
      </p:sp>
      <p:sp>
        <p:nvSpPr>
          <p:cNvPr id="33798" name="Text Box 4"/>
          <p:cNvSpPr txBox="1">
            <a:spLocks noChangeArrowheads="1"/>
          </p:cNvSpPr>
          <p:nvPr/>
        </p:nvSpPr>
        <p:spPr bwMode="auto">
          <a:xfrm>
            <a:off x="1000125" y="5566310"/>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extLst>
      <p:ext uri="{BB962C8B-B14F-4D97-AF65-F5344CB8AC3E}">
        <p14:creationId xmlns:p14="http://schemas.microsoft.com/office/powerpoint/2010/main" val="2844973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canf</a:t>
            </a:r>
            <a:r>
              <a:rPr kumimoji="1" lang="ja-JP" altLang="en-US" dirty="0"/>
              <a:t>について</a:t>
            </a:r>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n;</a:t>
            </a:r>
          </a:p>
          <a:p>
            <a:r>
              <a:rPr lang="en-US" altLang="ja-JP" sz="2400" dirty="0"/>
              <a:t> char c;</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ja-JP" altLang="en-US" sz="2400" dirty="0"/>
              <a:t>のようなプログラムにおいて、例えば</a:t>
            </a:r>
            <a:r>
              <a:rPr lang="en-US" altLang="ja-JP" sz="2400" dirty="0"/>
              <a:t>5</a:t>
            </a:r>
            <a:r>
              <a:rPr lang="ja-JP" altLang="en-US" sz="2400" dirty="0"/>
              <a:t>を入力すると、</a:t>
            </a:r>
            <a:r>
              <a:rPr lang="en-US" altLang="ja-JP" sz="2400" dirty="0"/>
              <a:t>n</a:t>
            </a:r>
            <a:r>
              <a:rPr lang="ja-JP" altLang="en-US" sz="2400" dirty="0"/>
              <a:t>に</a:t>
            </a:r>
            <a:r>
              <a:rPr lang="en-US" altLang="ja-JP" sz="2400" dirty="0"/>
              <a:t>5</a:t>
            </a:r>
            <a:r>
              <a:rPr lang="ja-JP" altLang="en-US" sz="2400" dirty="0"/>
              <a:t>が代入されるが、入力のために</a:t>
            </a:r>
            <a:r>
              <a:rPr lang="en-US" altLang="ja-JP" sz="2400" dirty="0"/>
              <a:t>return</a:t>
            </a:r>
            <a:r>
              <a:rPr lang="ja-JP" altLang="en-US" sz="2400" dirty="0"/>
              <a:t>キーを押しており、改行文字が残っているため、</a:t>
            </a:r>
            <a:r>
              <a:rPr lang="en-US" altLang="ja-JP" sz="2400" dirty="0" err="1"/>
              <a:t>scanf</a:t>
            </a:r>
            <a:r>
              <a:rPr lang="en-US" altLang="ja-JP" sz="2400" dirty="0"/>
              <a:t>(“%c”, &amp;c);</a:t>
            </a:r>
            <a:r>
              <a:rPr lang="ja-JP" altLang="en-US" sz="2400" dirty="0"/>
              <a:t>で改行文字が読み取られる。</a:t>
            </a:r>
            <a:endParaRPr lang="en-US" altLang="ja-JP" sz="2400" dirty="0"/>
          </a:p>
          <a:p>
            <a:r>
              <a:rPr lang="ja-JP" altLang="en-US" sz="2400" dirty="0"/>
              <a:t>なので、次の文字を読み取るためには、以下のようにさらにもう一度</a:t>
            </a:r>
            <a:r>
              <a:rPr lang="en-US" altLang="ja-JP" sz="2400" dirty="0" err="1"/>
              <a:t>scanf</a:t>
            </a:r>
            <a:r>
              <a:rPr lang="ja-JP" altLang="en-US" sz="2400" dirty="0"/>
              <a:t>で読み取る必要がある。</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a:t> </a:t>
            </a:r>
            <a:r>
              <a:rPr lang="en-US" altLang="ja-JP" sz="2400" dirty="0" err="1"/>
              <a:t>scanf</a:t>
            </a:r>
            <a:r>
              <a:rPr lang="en-US" altLang="ja-JP" sz="2400" dirty="0"/>
              <a:t> (“%c”, &amp;c);</a:t>
            </a:r>
          </a:p>
        </p:txBody>
      </p:sp>
      <p:sp>
        <p:nvSpPr>
          <p:cNvPr id="3" name="正方形/長方形 2"/>
          <p:cNvSpPr/>
          <p:nvPr/>
        </p:nvSpPr>
        <p:spPr>
          <a:xfrm>
            <a:off x="3307944" y="1592459"/>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scanf</a:t>
            </a:r>
            <a:r>
              <a:rPr lang="ja-JP" altLang="en-US" sz="2400" dirty="0"/>
              <a:t>で</a:t>
            </a:r>
            <a:r>
              <a:rPr lang="en-US" altLang="ja-JP" sz="2400" dirty="0"/>
              <a:t>%d</a:t>
            </a:r>
            <a:r>
              <a:rPr lang="ja-JP" altLang="en-US" sz="2400" dirty="0"/>
              <a:t>が指定されている場合は、数が出てくるまで、改行や空白が読み飛ばされる。</a:t>
            </a:r>
            <a:endParaRPr lang="en-US" altLang="ja-JP" sz="2400" dirty="0"/>
          </a:p>
          <a:p>
            <a:r>
              <a:rPr lang="en-US" altLang="ja-JP" sz="2400" dirty="0"/>
              <a:t> </a:t>
            </a:r>
            <a:r>
              <a:rPr lang="en-US" altLang="ja-JP" sz="2400" dirty="0" err="1"/>
              <a:t>int</a:t>
            </a:r>
            <a:r>
              <a:rPr lang="en-US" altLang="ja-JP" sz="2400" dirty="0"/>
              <a:t> n1;</a:t>
            </a:r>
          </a:p>
          <a:p>
            <a:r>
              <a:rPr lang="en-US" altLang="ja-JP" sz="2400" dirty="0"/>
              <a:t> </a:t>
            </a:r>
            <a:r>
              <a:rPr lang="en-US" altLang="ja-JP" sz="2400" dirty="0" err="1"/>
              <a:t>int</a:t>
            </a:r>
            <a:r>
              <a:rPr lang="en-US" altLang="ja-JP" sz="2400" dirty="0"/>
              <a:t> n2;</a:t>
            </a:r>
          </a:p>
          <a:p>
            <a:r>
              <a:rPr lang="en-US" altLang="ja-JP" sz="2400" dirty="0"/>
              <a:t> </a:t>
            </a:r>
            <a:r>
              <a:rPr lang="en-US" altLang="ja-JP" sz="2400" dirty="0" err="1"/>
              <a:t>scanf</a:t>
            </a:r>
            <a:r>
              <a:rPr lang="en-US" altLang="ja-JP" sz="2400" dirty="0"/>
              <a:t> (“%d”, &amp;n1);</a:t>
            </a:r>
          </a:p>
          <a:p>
            <a:r>
              <a:rPr lang="en-US" altLang="ja-JP" sz="2400" dirty="0"/>
              <a:t> </a:t>
            </a:r>
            <a:r>
              <a:rPr lang="en-US" altLang="ja-JP" sz="2400" dirty="0" err="1"/>
              <a:t>scanf</a:t>
            </a:r>
            <a:r>
              <a:rPr lang="en-US" altLang="ja-JP" sz="2400" dirty="0"/>
              <a:t> (“%d”, &amp;n2);</a:t>
            </a:r>
          </a:p>
          <a:p>
            <a:r>
              <a:rPr lang="ja-JP" altLang="en-US" sz="2400" dirty="0"/>
              <a:t>のようなプログラムだと、１回目の</a:t>
            </a:r>
            <a:r>
              <a:rPr lang="en-US" altLang="ja-JP" sz="2400" dirty="0" err="1"/>
              <a:t>scanf</a:t>
            </a:r>
            <a:r>
              <a:rPr lang="ja-JP" altLang="en-US" sz="2400" dirty="0"/>
              <a:t>で数を入れた後は改行文字が残っているが、次の</a:t>
            </a:r>
            <a:r>
              <a:rPr lang="en-US" altLang="ja-JP" sz="2400" dirty="0" err="1"/>
              <a:t>scanf</a:t>
            </a:r>
            <a:r>
              <a:rPr lang="ja-JP" altLang="en-US" sz="2400" dirty="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a:t>参考</a:t>
            </a:r>
            <a:r>
              <a:rPr kumimoji="1" lang="ja-JP" altLang="en-US" dirty="0"/>
              <a:t>課題</a:t>
            </a:r>
            <a:r>
              <a:rPr lang="ja-JP" altLang="en-US" dirty="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a:ea typeface="ＭＳ Ｐゴシック" charset="-128"/>
              </a:rPr>
              <a:t>n</a:t>
            </a:r>
            <a:r>
              <a:rPr kumimoji="0" lang="ja-JP" altLang="en-US" sz="2400" dirty="0">
                <a:ea typeface="ＭＳ Ｐゴシック" charset="-128"/>
              </a:rPr>
              <a:t>個（</a:t>
            </a:r>
            <a:r>
              <a:rPr kumimoji="0" lang="en-US" altLang="ja-JP" sz="2400" dirty="0">
                <a:ea typeface="ＭＳ Ｐゴシック" charset="-128"/>
              </a:rPr>
              <a:t>n</a:t>
            </a:r>
            <a:r>
              <a:rPr kumimoji="0" lang="ja-JP" altLang="en-US" sz="2400" dirty="0">
                <a:ea typeface="ＭＳ Ｐゴシック" charset="-128"/>
              </a:rPr>
              <a:t>は実行時にキーボードから入力）の</a:t>
            </a:r>
            <a:r>
              <a:rPr kumimoji="0" lang="en-US" altLang="ja-JP" sz="2400" dirty="0" err="1">
                <a:ea typeface="ＭＳ Ｐゴシック" charset="-128"/>
              </a:rPr>
              <a:t>int</a:t>
            </a:r>
            <a:r>
              <a:rPr kumimoji="0" lang="ja-JP" altLang="en-US" sz="2400" dirty="0">
                <a:ea typeface="ＭＳ Ｐゴシック" charset="-128"/>
              </a:rPr>
              <a:t>型の数をキーボードから受け取り、それらの和を画面上に表示するプログラムを作成せよ。ただし、</a:t>
            </a:r>
            <a:r>
              <a:rPr kumimoji="0" lang="en-US" altLang="ja-JP" sz="2400" dirty="0" err="1">
                <a:ea typeface="ＭＳ Ｐゴシック" charset="-128"/>
              </a:rPr>
              <a:t>calloc</a:t>
            </a:r>
            <a:r>
              <a:rPr kumimoji="0" lang="ja-JP" altLang="en-US" sz="2400" dirty="0">
                <a:ea typeface="ＭＳ Ｐゴシック" charset="-128"/>
              </a:rPr>
              <a:t>を用いて長さ</a:t>
            </a:r>
            <a:r>
              <a:rPr kumimoji="0" lang="en-US" altLang="ja-JP" sz="2400" dirty="0">
                <a:ea typeface="ＭＳ Ｐゴシック" charset="-128"/>
              </a:rPr>
              <a:t>n</a:t>
            </a:r>
            <a:r>
              <a:rPr kumimoji="0" lang="ja-JP" altLang="en-US" sz="2400" dirty="0">
                <a:ea typeface="ＭＳ Ｐゴシック" charset="-128"/>
              </a:rPr>
              <a:t>の</a:t>
            </a:r>
            <a:r>
              <a:rPr kumimoji="0" lang="en-US" altLang="ja-JP" sz="2400" dirty="0" err="1">
                <a:ea typeface="ＭＳ Ｐゴシック" charset="-128"/>
              </a:rPr>
              <a:t>int</a:t>
            </a:r>
            <a:r>
              <a:rPr kumimoji="0" lang="ja-JP" altLang="en-US" sz="2400" dirty="0">
                <a:ea typeface="ＭＳ Ｐゴシック" charset="-128"/>
              </a:rPr>
              <a:t>型の領域を確保し、そこへキーボードからの</a:t>
            </a:r>
            <a:r>
              <a:rPr kumimoji="0" lang="en-US" altLang="ja-JP" sz="2400" dirty="0">
                <a:ea typeface="ＭＳ Ｐゴシック" charset="-128"/>
              </a:rPr>
              <a:t>n</a:t>
            </a:r>
            <a:r>
              <a:rPr kumimoji="0" lang="ja-JP" altLang="en-US" sz="2400" dirty="0">
                <a:ea typeface="ＭＳ Ｐゴシック" charset="-128"/>
              </a:rPr>
              <a:t>個の入力を格納せよ。和を計算する部分は、その領域の先頭要素へのポインタおよび長さ</a:t>
            </a:r>
            <a:r>
              <a:rPr kumimoji="0" lang="en-US" altLang="ja-JP" sz="2400" dirty="0">
                <a:ea typeface="ＭＳ Ｐゴシック" charset="-128"/>
              </a:rPr>
              <a:t>n</a:t>
            </a:r>
            <a:r>
              <a:rPr kumimoji="0" lang="ja-JP" altLang="en-US" sz="2400" dirty="0">
                <a:ea typeface="ＭＳ Ｐゴシック" charset="-128"/>
              </a:rPr>
              <a:t>を受け取って和を返す以下のような関数として定義せよ。</a:t>
            </a:r>
            <a:endParaRPr kumimoji="0" lang="en-US" altLang="ja-JP" sz="2400" dirty="0">
              <a:ea typeface="ＭＳ Ｐゴシック" charset="-128"/>
            </a:endParaRPr>
          </a:p>
          <a:p>
            <a:r>
              <a:rPr kumimoji="0" lang="en-US" altLang="ja-JP" sz="2400" dirty="0">
                <a:ea typeface="ＭＳ Ｐゴシック" charset="-128"/>
              </a:rPr>
              <a:t>    </a:t>
            </a:r>
            <a:r>
              <a:rPr kumimoji="0" lang="en-US" altLang="ja-JP" sz="2400" dirty="0" err="1">
                <a:ea typeface="ＭＳ Ｐゴシック" charset="-128"/>
              </a:rPr>
              <a:t>int</a:t>
            </a:r>
            <a:r>
              <a:rPr kumimoji="0" lang="en-US" altLang="ja-JP" sz="2400" dirty="0">
                <a:ea typeface="ＭＳ Ｐゴシック" charset="-128"/>
              </a:rPr>
              <a:t> sum (</a:t>
            </a:r>
            <a:r>
              <a:rPr kumimoji="0" lang="en-US" altLang="ja-JP" sz="2400" dirty="0" err="1">
                <a:ea typeface="ＭＳ Ｐゴシック" charset="-128"/>
              </a:rPr>
              <a:t>int</a:t>
            </a:r>
            <a:r>
              <a:rPr kumimoji="0" lang="en-US" altLang="ja-JP" sz="2400" dirty="0">
                <a:ea typeface="ＭＳ Ｐゴシック" charset="-128"/>
              </a:rPr>
              <a:t> * p, </a:t>
            </a:r>
            <a:r>
              <a:rPr kumimoji="0" lang="en-US" altLang="ja-JP" sz="2400" dirty="0" err="1">
                <a:ea typeface="ＭＳ Ｐゴシック" charset="-128"/>
              </a:rPr>
              <a:t>int</a:t>
            </a:r>
            <a:r>
              <a:rPr kumimoji="0" lang="en-US" altLang="ja-JP" sz="2400" dirty="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ja-JP" altLang="en-US" sz="2000" dirty="0"/>
              <a:t>いくつ入力しますか</a:t>
            </a:r>
            <a:r>
              <a:rPr lang="en-US" altLang="ja-JP" sz="2000" dirty="0"/>
              <a:t>: </a:t>
            </a:r>
            <a:r>
              <a:rPr lang="en-US" altLang="ja-JP" sz="2000" dirty="0">
                <a:solidFill>
                  <a:srgbClr val="FF0000"/>
                </a:solidFill>
              </a:rPr>
              <a:t>5</a:t>
            </a:r>
          </a:p>
          <a:p>
            <a:r>
              <a:rPr lang="en-US" altLang="ja-JP" sz="2000" dirty="0"/>
              <a:t>1</a:t>
            </a:r>
            <a:r>
              <a:rPr lang="ja-JP" altLang="en-US" sz="2000" dirty="0"/>
              <a:t>個目の数字を入力</a:t>
            </a:r>
            <a:r>
              <a:rPr lang="en-US" altLang="ja-JP" sz="2000" dirty="0"/>
              <a:t>: </a:t>
            </a:r>
            <a:r>
              <a:rPr lang="en-US" altLang="ja-JP" sz="2000" dirty="0">
                <a:solidFill>
                  <a:srgbClr val="FF0000"/>
                </a:solidFill>
              </a:rPr>
              <a:t>3</a:t>
            </a:r>
          </a:p>
          <a:p>
            <a:r>
              <a:rPr lang="en-US" altLang="ja-JP" sz="2000" dirty="0"/>
              <a:t>2</a:t>
            </a:r>
            <a:r>
              <a:rPr lang="ja-JP" altLang="en-US" sz="2000" dirty="0"/>
              <a:t>個目の数字を入力</a:t>
            </a:r>
            <a:r>
              <a:rPr lang="en-US" altLang="ja-JP" sz="2000" dirty="0"/>
              <a:t>: </a:t>
            </a:r>
            <a:r>
              <a:rPr lang="en-US" altLang="ja-JP" sz="2000" dirty="0">
                <a:solidFill>
                  <a:srgbClr val="FF0000"/>
                </a:solidFill>
              </a:rPr>
              <a:t>6</a:t>
            </a:r>
          </a:p>
          <a:p>
            <a:r>
              <a:rPr lang="en-US" altLang="ja-JP" sz="2000" dirty="0"/>
              <a:t>3</a:t>
            </a:r>
            <a:r>
              <a:rPr lang="ja-JP" altLang="en-US" sz="2000" dirty="0"/>
              <a:t>個目の数字を入力</a:t>
            </a:r>
            <a:r>
              <a:rPr lang="en-US" altLang="ja-JP" sz="2000" dirty="0"/>
              <a:t>: </a:t>
            </a:r>
            <a:r>
              <a:rPr lang="en-US" altLang="ja-JP" sz="2000" dirty="0">
                <a:solidFill>
                  <a:srgbClr val="FF0000"/>
                </a:solidFill>
              </a:rPr>
              <a:t>1</a:t>
            </a:r>
          </a:p>
          <a:p>
            <a:r>
              <a:rPr lang="en-US" altLang="ja-JP" sz="2000" dirty="0"/>
              <a:t>4</a:t>
            </a:r>
            <a:r>
              <a:rPr lang="ja-JP" altLang="en-US" sz="2000" dirty="0"/>
              <a:t>個目の数字を入力</a:t>
            </a:r>
            <a:r>
              <a:rPr lang="en-US" altLang="ja-JP" sz="2000" dirty="0"/>
              <a:t>: </a:t>
            </a:r>
            <a:r>
              <a:rPr lang="en-US" altLang="ja-JP" sz="2000" dirty="0">
                <a:solidFill>
                  <a:srgbClr val="FF0000"/>
                </a:solidFill>
              </a:rPr>
              <a:t>8</a:t>
            </a:r>
          </a:p>
          <a:p>
            <a:r>
              <a:rPr lang="en-US" altLang="ja-JP" sz="2000" dirty="0"/>
              <a:t>5</a:t>
            </a:r>
            <a:r>
              <a:rPr lang="ja-JP" altLang="en-US" sz="2000" dirty="0"/>
              <a:t>個目の数字を入力</a:t>
            </a:r>
            <a:r>
              <a:rPr lang="en-US" altLang="ja-JP" sz="2000" dirty="0"/>
              <a:t>: </a:t>
            </a:r>
            <a:r>
              <a:rPr lang="en-US" altLang="ja-JP" sz="2000" dirty="0">
                <a:solidFill>
                  <a:srgbClr val="FF0000"/>
                </a:solidFill>
              </a:rPr>
              <a:t>7</a:t>
            </a:r>
          </a:p>
          <a:p>
            <a:r>
              <a:rPr lang="ja-JP" altLang="en-US" sz="2000" dirty="0"/>
              <a:t>合計は</a:t>
            </a:r>
            <a:r>
              <a:rPr lang="en-US" altLang="ja-JP" sz="2000" dirty="0"/>
              <a:t>25</a:t>
            </a:r>
            <a:r>
              <a:rPr lang="ja-JP" altLang="en-US" sz="2000" dirty="0" err="1"/>
              <a:t>です</a:t>
            </a:r>
            <a:endParaRPr lang="ja-JP" altLang="en-US" sz="2000" dirty="0"/>
          </a:p>
        </p:txBody>
      </p:sp>
    </p:spTree>
    <p:extLst>
      <p:ext uri="{BB962C8B-B14F-4D97-AF65-F5344CB8AC3E}">
        <p14:creationId xmlns:p14="http://schemas.microsoft.com/office/powerpoint/2010/main" val="412631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a:t>参考課題１ </a:t>
            </a:r>
            <a:br>
              <a:rPr lang="en-US" altLang="ja-JP" sz="3600" dirty="0"/>
            </a:br>
            <a:r>
              <a:rPr lang="ja-JP" altLang="en-US" sz="3600" dirty="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a:t>#include&lt;</a:t>
            </a:r>
            <a:r>
              <a:rPr lang="en-US" altLang="ja-JP" sz="2000" dirty="0" err="1"/>
              <a:t>stdlib.h</a:t>
            </a:r>
            <a:r>
              <a:rPr lang="en-US" altLang="ja-JP" sz="2000" dirty="0"/>
              <a:t>&gt;</a:t>
            </a:r>
          </a:p>
          <a:p>
            <a:endParaRPr lang="en-US" altLang="ja-JP" sz="2000" dirty="0"/>
          </a:p>
          <a:p>
            <a:r>
              <a:rPr lang="en-US" altLang="ja-JP" sz="2000" dirty="0" err="1"/>
              <a:t>int</a:t>
            </a:r>
            <a:r>
              <a:rPr lang="en-US" altLang="ja-JP" sz="2000" dirty="0"/>
              <a:t> sum (</a:t>
            </a:r>
            <a:r>
              <a:rPr lang="en-US" altLang="ja-JP" sz="2000" dirty="0" err="1"/>
              <a:t>int</a:t>
            </a:r>
            <a:r>
              <a:rPr lang="en-US" altLang="ja-JP" sz="2000" dirty="0"/>
              <a:t> * p, </a:t>
            </a:r>
            <a:r>
              <a:rPr lang="en-US" altLang="ja-JP" sz="2000" dirty="0" err="1"/>
              <a:t>int</a:t>
            </a:r>
            <a:r>
              <a:rPr lang="en-US" altLang="ja-JP" sz="2000" dirty="0"/>
              <a:t> n) {</a:t>
            </a:r>
          </a:p>
          <a:p>
            <a:r>
              <a:rPr lang="en-US" altLang="ja-JP" sz="2000" dirty="0"/>
              <a:t>  </a:t>
            </a:r>
            <a:r>
              <a:rPr lang="en-US" altLang="ja-JP" sz="2000" dirty="0" err="1"/>
              <a:t>int</a:t>
            </a:r>
            <a:r>
              <a:rPr lang="en-US" altLang="ja-JP" sz="2000" dirty="0"/>
              <a:t> </a:t>
            </a:r>
            <a:r>
              <a:rPr lang="en-US" altLang="ja-JP" sz="2000" dirty="0" err="1"/>
              <a:t>i</a:t>
            </a:r>
            <a:r>
              <a:rPr lang="en-US" altLang="ja-JP" sz="2000" dirty="0"/>
              <a:t>, sum=0;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sum = sum + p[</a:t>
            </a:r>
            <a:r>
              <a:rPr lang="en-US" altLang="ja-JP" sz="2000" dirty="0" err="1"/>
              <a:t>i</a:t>
            </a:r>
            <a:r>
              <a:rPr lang="en-US" altLang="ja-JP" sz="2000" dirty="0"/>
              <a:t>];</a:t>
            </a:r>
          </a:p>
          <a:p>
            <a:r>
              <a:rPr lang="en-US" altLang="ja-JP" sz="2000" dirty="0"/>
              <a:t>  return sum;</a:t>
            </a:r>
          </a:p>
          <a:p>
            <a:r>
              <a:rPr lang="en-US" altLang="ja-JP" sz="2000" dirty="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n,i</a:t>
            </a:r>
            <a:r>
              <a:rPr lang="en-US" altLang="ja-JP" sz="2000" dirty="0"/>
              <a:t>;</a:t>
            </a:r>
          </a:p>
          <a:p>
            <a:r>
              <a:rPr lang="en-US" altLang="ja-JP" sz="2000" dirty="0"/>
              <a:t>  </a:t>
            </a:r>
            <a:r>
              <a:rPr lang="en-US" altLang="ja-JP" sz="2000" dirty="0" err="1"/>
              <a:t>int</a:t>
            </a:r>
            <a:r>
              <a:rPr lang="en-US" altLang="ja-JP" sz="2000" dirty="0"/>
              <a:t> * p;</a:t>
            </a:r>
          </a:p>
          <a:p>
            <a:r>
              <a:rPr lang="en-US" altLang="ja-JP" sz="2000" dirty="0"/>
              <a:t>  </a:t>
            </a:r>
            <a:r>
              <a:rPr lang="en-US" altLang="ja-JP" sz="2000" dirty="0" err="1"/>
              <a:t>printf</a:t>
            </a:r>
            <a:r>
              <a:rPr lang="en-US" altLang="ja-JP" sz="2000" dirty="0"/>
              <a:t>("</a:t>
            </a:r>
            <a:r>
              <a:rPr lang="ja-JP" altLang="en-US" sz="2000" dirty="0"/>
              <a:t>いくつ入力しますか</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p = </a:t>
            </a:r>
            <a:r>
              <a:rPr lang="en-US" altLang="ja-JP" sz="2000" dirty="0" err="1"/>
              <a:t>calloc</a:t>
            </a:r>
            <a:r>
              <a:rPr lang="en-US" altLang="ja-JP" sz="2000" dirty="0"/>
              <a:t> (n, </a:t>
            </a:r>
            <a:r>
              <a:rPr lang="en-US" altLang="ja-JP" sz="2000" dirty="0" err="1"/>
              <a:t>sizeof</a:t>
            </a:r>
            <a:r>
              <a:rPr lang="en-US" altLang="ja-JP" sz="2000" dirty="0"/>
              <a:t> (</a:t>
            </a:r>
            <a:r>
              <a:rPr lang="en-US" altLang="ja-JP" sz="2000" dirty="0" err="1"/>
              <a:t>int</a:t>
            </a:r>
            <a:r>
              <a:rPr lang="en-US" altLang="ja-JP" sz="2000" dirty="0"/>
              <a:t>));</a:t>
            </a:r>
          </a:p>
          <a:p>
            <a:r>
              <a:rPr lang="en-US" altLang="ja-JP" sz="2000" dirty="0"/>
              <a:t>  if (p == NULL)</a:t>
            </a:r>
          </a:p>
          <a:p>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r>
              <a:rPr lang="en-US" altLang="ja-JP" sz="2000" dirty="0"/>
              <a:t>  else {</a:t>
            </a:r>
          </a:p>
          <a:p>
            <a:r>
              <a:rPr lang="en-US" altLang="ja-JP" sz="2000" dirty="0"/>
              <a:t>    for(</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("%d</a:t>
            </a:r>
            <a:r>
              <a:rPr lang="ja-JP" altLang="en-US" sz="2000" dirty="0"/>
              <a:t>個目の数字を入力</a:t>
            </a:r>
            <a:r>
              <a:rPr lang="en-US" altLang="ja-JP" sz="2000" dirty="0"/>
              <a:t>: ", i+1);</a:t>
            </a:r>
          </a:p>
          <a:p>
            <a:r>
              <a:rPr lang="en-US" altLang="ja-JP" sz="2000" dirty="0"/>
              <a:t>      </a:t>
            </a:r>
            <a:r>
              <a:rPr lang="en-US" altLang="ja-JP" sz="2000" dirty="0" err="1"/>
              <a:t>scanf</a:t>
            </a:r>
            <a:r>
              <a:rPr lang="en-US" altLang="ja-JP" sz="2000" dirty="0"/>
              <a:t>("%d", &amp;p[</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合計は</a:t>
            </a:r>
            <a:r>
              <a:rPr lang="en-US" altLang="ja-JP" sz="2000" dirty="0"/>
              <a:t>%d</a:t>
            </a:r>
            <a:r>
              <a:rPr lang="ja-JP" altLang="en-US" sz="2000" dirty="0" err="1"/>
              <a:t>です</a:t>
            </a:r>
            <a:r>
              <a:rPr lang="en-US" altLang="ja-JP" sz="2000" dirty="0"/>
              <a:t>\</a:t>
            </a:r>
            <a:r>
              <a:rPr lang="en-US" altLang="ja-JP" sz="2000" dirty="0" err="1"/>
              <a:t>n",sum</a:t>
            </a:r>
            <a:r>
              <a:rPr lang="en-US" altLang="ja-JP" sz="2000" dirty="0"/>
              <a:t>(</a:t>
            </a:r>
            <a:r>
              <a:rPr lang="en-US" altLang="ja-JP" sz="2000" dirty="0" err="1"/>
              <a:t>p,n</a:t>
            </a:r>
            <a:r>
              <a:rPr lang="en-US" altLang="ja-JP" sz="2000" dirty="0"/>
              <a:t>));</a:t>
            </a:r>
          </a:p>
          <a:p>
            <a:r>
              <a:rPr lang="en-US" altLang="ja-JP" sz="2000" dirty="0"/>
              <a:t>    free (p);</a:t>
            </a:r>
          </a:p>
          <a:p>
            <a:r>
              <a:rPr lang="en-US" altLang="ja-JP" sz="2000" dirty="0"/>
              <a:t>  }</a:t>
            </a:r>
          </a:p>
          <a:p>
            <a:r>
              <a:rPr lang="en-US" altLang="ja-JP" sz="2000" dirty="0"/>
              <a:t>  return 0;</a:t>
            </a:r>
          </a:p>
          <a:p>
            <a:r>
              <a:rPr lang="en-US" altLang="ja-JP" sz="2000" dirty="0"/>
              <a:t>}</a:t>
            </a:r>
          </a:p>
        </p:txBody>
      </p:sp>
    </p:spTree>
    <p:extLst>
      <p:ext uri="{BB962C8B-B14F-4D97-AF65-F5344CB8AC3E}">
        <p14:creationId xmlns:p14="http://schemas.microsoft.com/office/powerpoint/2010/main" val="11829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a:t>calloc</a:t>
            </a:r>
            <a:r>
              <a:rPr lang="ja-JP" altLang="en-US" sz="3400" dirty="0"/>
              <a:t>関数</a:t>
            </a:r>
            <a:endParaRPr lang="en-US" altLang="ja-JP" sz="3400" dirty="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a:t>ヒープ領域から実行時に記憶域を確保する。</a:t>
            </a:r>
            <a:endParaRPr lang="en-US" altLang="ja-JP" sz="2400" dirty="0"/>
          </a:p>
          <a:p>
            <a:pPr lvl="0"/>
            <a:r>
              <a:rPr lang="ja-JP" altLang="en-US" sz="2400" dirty="0">
                <a:latin typeface="+mn-ea"/>
              </a:rPr>
              <a:t>引数として、データ型のサイズ</a:t>
            </a:r>
            <a:r>
              <a:rPr lang="en-US" altLang="ja-JP" sz="2400" dirty="0">
                <a:latin typeface="+mn-ea"/>
              </a:rPr>
              <a:t>size</a:t>
            </a:r>
            <a:r>
              <a:rPr lang="ja-JP" altLang="en-US" sz="2400" dirty="0">
                <a:latin typeface="+mn-ea"/>
              </a:rPr>
              <a:t>（第</a:t>
            </a:r>
            <a:r>
              <a:rPr lang="en-US" altLang="ja-JP" sz="2400" dirty="0">
                <a:latin typeface="+mn-ea"/>
              </a:rPr>
              <a:t>2</a:t>
            </a:r>
            <a:r>
              <a:rPr lang="ja-JP" altLang="en-US" sz="2400" dirty="0">
                <a:latin typeface="+mn-ea"/>
              </a:rPr>
              <a:t>引数）と、その個数</a:t>
            </a:r>
            <a:r>
              <a:rPr lang="en-US" altLang="ja-JP" sz="2400" dirty="0">
                <a:latin typeface="+mn-ea"/>
              </a:rPr>
              <a:t>n</a:t>
            </a:r>
            <a:r>
              <a:rPr lang="ja-JP" altLang="en-US" sz="2400" dirty="0">
                <a:latin typeface="+mn-ea"/>
              </a:rPr>
              <a:t>（第</a:t>
            </a:r>
            <a:r>
              <a:rPr lang="en-US" altLang="ja-JP" sz="2400" dirty="0">
                <a:latin typeface="+mn-ea"/>
              </a:rPr>
              <a:t>1</a:t>
            </a:r>
            <a:r>
              <a:rPr lang="ja-JP" altLang="en-US" sz="2400" dirty="0">
                <a:latin typeface="+mn-ea"/>
              </a:rPr>
              <a:t>引数）を受け取り、</a:t>
            </a:r>
            <a:r>
              <a:rPr lang="en-US" altLang="ja-JP" sz="2400" dirty="0">
                <a:latin typeface="+mn-ea"/>
              </a:rPr>
              <a:t>1</a:t>
            </a:r>
            <a:r>
              <a:rPr lang="ja-JP" altLang="en-US" sz="2400" dirty="0">
                <a:latin typeface="+mn-ea"/>
              </a:rPr>
              <a:t>つの要素の大きさが</a:t>
            </a:r>
            <a:r>
              <a:rPr lang="en-US" altLang="ja-JP" sz="2400" dirty="0">
                <a:latin typeface="+mn-ea"/>
              </a:rPr>
              <a:t>size</a:t>
            </a:r>
            <a:r>
              <a:rPr lang="ja-JP" altLang="en-US" sz="2400" dirty="0">
                <a:latin typeface="+mn-ea"/>
              </a:rPr>
              <a:t>で長さ</a:t>
            </a:r>
            <a:r>
              <a:rPr lang="en-US" altLang="ja-JP" sz="2400" dirty="0">
                <a:latin typeface="+mn-ea"/>
              </a:rPr>
              <a:t>n</a:t>
            </a:r>
            <a:r>
              <a:rPr lang="ja-JP" altLang="en-US" sz="2400" dirty="0">
                <a:latin typeface="+mn-ea"/>
              </a:rPr>
              <a:t>の配列の領域を確保する。確保した領域のすべてのビットが</a:t>
            </a:r>
            <a:r>
              <a:rPr lang="en-US" altLang="ja-JP" sz="2400" dirty="0">
                <a:latin typeface="+mn-ea"/>
              </a:rPr>
              <a:t>0</a:t>
            </a:r>
            <a:r>
              <a:rPr lang="ja-JP" altLang="en-US" sz="2400" dirty="0">
                <a:latin typeface="+mn-ea"/>
              </a:rPr>
              <a:t>で初期化される。</a:t>
            </a:r>
            <a:r>
              <a:rPr kumimoji="0" lang="en-US" altLang="en-US" sz="2400" dirty="0">
                <a:latin typeface="+mn-ea"/>
              </a:rPr>
              <a:t>配列の</a:t>
            </a:r>
            <a:r>
              <a:rPr kumimoji="0" lang="ja-JP" altLang="en-US" sz="2400" dirty="0">
                <a:latin typeface="+mn-ea"/>
              </a:rPr>
              <a:t>確保に成功した場合は、その配列の先頭要素へのポインタを返し、失敗した場合は、ヌルポインタを返す。返り値の型は</a:t>
            </a:r>
            <a:r>
              <a:rPr kumimoji="0" lang="en-US" altLang="ja-JP" sz="2400" dirty="0">
                <a:latin typeface="+mn-ea"/>
              </a:rPr>
              <a:t>void * </a:t>
            </a:r>
            <a:r>
              <a:rPr kumimoji="0" lang="ja-JP" altLang="en-US" sz="2400" dirty="0">
                <a:latin typeface="+mn-ea"/>
              </a:rPr>
              <a:t>型である。返り値を</a:t>
            </a:r>
            <a:r>
              <a:rPr lang="ja-JP" altLang="en-US" sz="2400" dirty="0">
                <a:latin typeface="+mn-ea"/>
              </a:rPr>
              <a:t>ポインタ型の変数に代入するとき</a:t>
            </a:r>
            <a:r>
              <a:rPr kumimoji="0" lang="ja-JP" altLang="en-US" sz="2400" dirty="0">
                <a:latin typeface="+mn-ea"/>
              </a:rPr>
              <a:t>、</a:t>
            </a:r>
            <a:r>
              <a:rPr lang="ja-JP" altLang="en-US" sz="2400" dirty="0">
                <a:latin typeface="+mn-ea"/>
              </a:rPr>
              <a:t>キャストする必要はない（キャストしてもよいが）。</a:t>
            </a:r>
            <a:endParaRPr lang="en-US" altLang="ja-JP" sz="2400" dirty="0">
              <a:latin typeface="+mn-ea"/>
            </a:endParaRPr>
          </a:p>
          <a:p>
            <a:r>
              <a:rPr lang="ja-JP" altLang="en-US" sz="2400" dirty="0"/>
              <a:t>データ型のサイズは、</a:t>
            </a:r>
            <a:r>
              <a:rPr lang="en-US" altLang="ja-JP" sz="2400" dirty="0" err="1"/>
              <a:t>sizeof</a:t>
            </a:r>
            <a:r>
              <a:rPr lang="en-US" altLang="ja-JP" sz="2400" dirty="0"/>
              <a:t> (</a:t>
            </a:r>
            <a:r>
              <a:rPr lang="ja-JP" altLang="en-US" sz="2400" dirty="0"/>
              <a:t>型式</a:t>
            </a:r>
            <a:r>
              <a:rPr lang="en-US" altLang="ja-JP" sz="2400" dirty="0"/>
              <a:t>) </a:t>
            </a:r>
            <a:r>
              <a:rPr lang="ja-JP" altLang="en-US" sz="2400" dirty="0"/>
              <a:t>で取得できる。</a:t>
            </a:r>
            <a:endParaRPr lang="en-US" altLang="ja-JP" sz="2400" dirty="0"/>
          </a:p>
          <a:p>
            <a:r>
              <a:rPr lang="en-US" altLang="ja-JP" sz="2400" dirty="0" err="1"/>
              <a:t>calloc</a:t>
            </a:r>
            <a:r>
              <a:rPr lang="ja-JP" altLang="en-US" sz="2400" dirty="0"/>
              <a:t>関数を使うためには</a:t>
            </a:r>
            <a:r>
              <a:rPr lang="en-US" altLang="ja-JP" sz="2400" dirty="0" err="1"/>
              <a:t>stdlib.h</a:t>
            </a:r>
            <a:r>
              <a:rPr lang="ja-JP" altLang="en-US" sz="2400" dirty="0"/>
              <a:t>をインクルードする必要がある。</a:t>
            </a:r>
            <a:endParaRPr lang="en-US" altLang="ja-JP" sz="2400" dirty="0"/>
          </a:p>
          <a:p>
            <a:pPr eaLnBrk="1" hangingPunct="1">
              <a:buNone/>
            </a:pPr>
            <a:endParaRPr lang="en-US" altLang="ja-JP"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a:t>季節を以下の実行例の</a:t>
            </a:r>
            <a:r>
              <a:rPr lang="ja-JP" altLang="en-US" sz="2400" dirty="0"/>
              <a:t>ように</a:t>
            </a:r>
            <a:r>
              <a:rPr kumimoji="1" lang="ja-JP" altLang="en-US" sz="2400" dirty="0"/>
              <a:t>キーボードから入力</a:t>
            </a:r>
            <a:r>
              <a:rPr lang="ja-JP" altLang="en-US" sz="2400" dirty="0"/>
              <a:t>し、それを表示するプログラムを作成せよ。ただし、季節は以下の</a:t>
            </a:r>
            <a:r>
              <a:rPr lang="en-US" altLang="ja-JP" sz="2400" dirty="0"/>
              <a:t>season</a:t>
            </a:r>
            <a:r>
              <a:rPr lang="ja-JP" altLang="en-US" sz="2400" dirty="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a:t>参考課題</a:t>
            </a:r>
            <a:r>
              <a:rPr lang="ja-JP" altLang="en-US" sz="3200" dirty="0"/>
              <a:t>２</a:t>
            </a:r>
            <a:r>
              <a:rPr kumimoji="1" lang="ja-JP" altLang="en-US" sz="3200" dirty="0"/>
              <a:t>の解答例</a:t>
            </a:r>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a:t>  </a:t>
            </a:r>
            <a:r>
              <a:rPr lang="en-US" altLang="ja-JP" sz="2000" dirty="0" err="1"/>
              <a:t>enum</a:t>
            </a:r>
            <a:r>
              <a:rPr lang="en-US" altLang="ja-JP" sz="2000" dirty="0"/>
              <a:t> {Spring, Summer, Autumn, Winter};           </a:t>
            </a:r>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a:t>円の半径か長方形の縦と横の長さをキーボードから読み取り、それらの情報を表示するプログラムを作成せよ。ただし、円か長方形かは以下の型</a:t>
            </a:r>
            <a:r>
              <a:rPr lang="en-US" altLang="ja-JP" sz="2000" dirty="0" err="1"/>
              <a:t>cr</a:t>
            </a:r>
            <a:r>
              <a:rPr kumimoji="1" lang="ja-JP" altLang="en-US" sz="2000" dirty="0"/>
              <a:t>、半径等の情報は以下の型</a:t>
            </a:r>
            <a:r>
              <a:rPr kumimoji="1" lang="en-US" altLang="ja-JP" sz="2000" dirty="0"/>
              <a:t>info</a:t>
            </a:r>
            <a:r>
              <a:rPr kumimoji="1" lang="ja-JP" altLang="en-US" sz="2000" dirty="0"/>
              <a:t>を用いて表すようにせよ。</a:t>
            </a:r>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a:t>参考課題</a:t>
            </a:r>
            <a:r>
              <a:rPr lang="ja-JP" altLang="en-US" sz="3200" dirty="0"/>
              <a:t>３</a:t>
            </a:r>
            <a:r>
              <a:rPr kumimoji="1" lang="ja-JP" altLang="en-US" sz="3200" dirty="0"/>
              <a:t>の解答例</a:t>
            </a:r>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a:t>/* </a:t>
            </a:r>
            <a:r>
              <a:rPr lang="ja-JP" altLang="en-US" dirty="0"/>
              <a:t>続き</a:t>
            </a:r>
            <a:r>
              <a:rPr lang="en-US" altLang="ja-JP" dirty="0"/>
              <a:t> */</a:t>
            </a:r>
          </a:p>
          <a:p>
            <a:r>
              <a:rPr lang="en-US" altLang="ja-JP" dirty="0" err="1"/>
              <a:t>int</a:t>
            </a:r>
            <a:r>
              <a:rPr lang="en-US" altLang="ja-JP" dirty="0"/>
              <a:t> 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ヌル</a:t>
            </a:r>
            <a:r>
              <a:rPr lang="ja-JP" altLang="en-US" dirty="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a:t>ヌルポインタ</a:t>
            </a:r>
            <a:r>
              <a:rPr lang="en-US" altLang="ja-JP" sz="2400" dirty="0"/>
              <a:t>(null pointer)</a:t>
            </a:r>
            <a:r>
              <a:rPr lang="ja-JP" altLang="en-US" sz="2400" dirty="0"/>
              <a:t>は、どこも指さないポインタであり、何かを指しているポインタとは異なることが保証されている。</a:t>
            </a:r>
            <a:endParaRPr lang="en-US" altLang="ja-JP" sz="2400" dirty="0"/>
          </a:p>
          <a:p>
            <a:r>
              <a:rPr lang="ja-JP" altLang="en-US" sz="2400" dirty="0"/>
              <a:t>整数値</a:t>
            </a:r>
            <a:r>
              <a:rPr lang="en-US" altLang="ja-JP" sz="2400" dirty="0"/>
              <a:t>0</a:t>
            </a:r>
            <a:r>
              <a:rPr lang="ja-JP" altLang="en-US" sz="2400" dirty="0"/>
              <a:t>は、任意のポインタ型へキャストすることができ、その結果をヌルポインタという。</a:t>
            </a:r>
            <a:endParaRPr lang="en-US" altLang="ja-JP" sz="2400" dirty="0"/>
          </a:p>
          <a:p>
            <a:endParaRPr lang="en-US" altLang="ja-JP" sz="2400" dirty="0"/>
          </a:p>
          <a:p>
            <a:r>
              <a:rPr lang="ja-JP" altLang="en-US" sz="2400" dirty="0"/>
              <a:t>ヌルポインタを表すため、ヌルポインタ定数（</a:t>
            </a:r>
            <a:r>
              <a:rPr lang="en-US" altLang="ja-JP" sz="2400" dirty="0"/>
              <a:t>0</a:t>
            </a:r>
            <a:r>
              <a:rPr lang="ja-JP" altLang="en-US" sz="2400" dirty="0"/>
              <a:t>か、あるいは</a:t>
            </a:r>
            <a:r>
              <a:rPr lang="en-US" altLang="ja-JP" sz="2400" dirty="0"/>
              <a:t>(void *) 0</a:t>
            </a:r>
            <a:r>
              <a:rPr lang="ja-JP" altLang="en-US" sz="2400" dirty="0"/>
              <a:t>）がマクロ</a:t>
            </a:r>
            <a:r>
              <a:rPr lang="en-US" altLang="ja-JP" sz="2400" dirty="0"/>
              <a:t>NULL</a:t>
            </a:r>
            <a:r>
              <a:rPr lang="ja-JP" altLang="en-US" sz="2400" dirty="0"/>
              <a:t>として</a:t>
            </a:r>
            <a:r>
              <a:rPr lang="en-US" altLang="ja-JP" sz="2400" dirty="0" err="1"/>
              <a:t>stddef.h</a:t>
            </a:r>
            <a:r>
              <a:rPr lang="ja-JP" altLang="en-US" sz="2400" dirty="0"/>
              <a:t>に定義されている。（</a:t>
            </a:r>
            <a:r>
              <a:rPr lang="en-US" altLang="ja-JP" sz="2400" dirty="0" err="1"/>
              <a:t>stdio.h</a:t>
            </a:r>
            <a:r>
              <a:rPr lang="en-US" altLang="ja-JP" sz="2400" dirty="0"/>
              <a:t>, </a:t>
            </a:r>
            <a:r>
              <a:rPr lang="en-US" altLang="ja-JP" sz="2400" dirty="0" err="1"/>
              <a:t>stdlib.h</a:t>
            </a:r>
            <a:r>
              <a:rPr lang="en-US" altLang="ja-JP" sz="2400" dirty="0"/>
              <a:t>, </a:t>
            </a:r>
            <a:r>
              <a:rPr lang="en-US" altLang="ja-JP" sz="2400" dirty="0" err="1"/>
              <a:t>string.h</a:t>
            </a:r>
            <a:r>
              <a:rPr lang="en-US" altLang="ja-JP" sz="2400" dirty="0"/>
              <a:t>, </a:t>
            </a:r>
            <a:r>
              <a:rPr lang="en-US" altLang="ja-JP" sz="2400" dirty="0" err="1"/>
              <a:t>time.h</a:t>
            </a:r>
            <a:r>
              <a:rPr lang="ja-JP" altLang="en-US" sz="2400" dirty="0"/>
              <a:t>のいずれを</a:t>
            </a:r>
            <a:r>
              <a:rPr lang="en-US" altLang="ja-JP" sz="2400" dirty="0"/>
              <a:t>include</a:t>
            </a:r>
            <a:r>
              <a:rPr lang="ja-JP" altLang="en-US" sz="2400" dirty="0"/>
              <a:t>しても</a:t>
            </a:r>
            <a:r>
              <a:rPr lang="en-US" altLang="ja-JP" sz="2400" dirty="0"/>
              <a:t>NULL</a:t>
            </a:r>
            <a:r>
              <a:rPr lang="ja-JP" altLang="en-US" sz="2400" dirty="0"/>
              <a:t>が使える。）</a:t>
            </a:r>
            <a:endParaRPr lang="en-US" altLang="ja-JP" sz="2400" dirty="0"/>
          </a:p>
          <a:p>
            <a:endParaRPr kumimoji="1" lang="en-US" altLang="ja-JP" sz="2400" dirty="0"/>
          </a:p>
          <a:p>
            <a:r>
              <a:rPr lang="ja-JP" altLang="en-US" sz="2400" dirty="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a:t>例（打ち込んで確認）</a:t>
            </a:r>
            <a:endParaRPr lang="en-US" altLang="ja-JP" dirty="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solidFill>
                  <a:srgbClr val="FF3300"/>
                </a:solidFill>
              </a:rPr>
              <a:t>#include &lt;</a:t>
            </a:r>
            <a:r>
              <a:rPr lang="en-US" altLang="ja-JP" sz="2400" dirty="0" err="1">
                <a:solidFill>
                  <a:srgbClr val="FF3300"/>
                </a:solidFill>
              </a:rPr>
              <a:t>stdlib.h</a:t>
            </a:r>
            <a:r>
              <a:rPr lang="en-US" altLang="ja-JP" sz="2400" dirty="0">
                <a:solidFill>
                  <a:srgbClr val="FF3300"/>
                </a:solidFill>
              </a:rPr>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*p;</a:t>
            </a:r>
          </a:p>
          <a:p>
            <a:pPr>
              <a:defRPr/>
            </a:pPr>
            <a:r>
              <a:rPr lang="en-US" altLang="ja-JP" sz="2400" dirty="0"/>
              <a:t>    p = </a:t>
            </a:r>
            <a:r>
              <a:rPr lang="en-US" altLang="ja-JP" sz="2400" dirty="0" err="1">
                <a:solidFill>
                  <a:srgbClr val="FF0000"/>
                </a:solidFill>
              </a:rPr>
              <a:t>calloc</a:t>
            </a:r>
            <a:r>
              <a:rPr lang="en-US" altLang="ja-JP" sz="2400" dirty="0">
                <a:solidFill>
                  <a:srgbClr val="FF0000"/>
                </a:solidFill>
              </a:rPr>
              <a:t> (1, </a:t>
            </a:r>
            <a:r>
              <a:rPr lang="en-US" altLang="ja-JP" sz="2400" dirty="0" err="1">
                <a:solidFill>
                  <a:srgbClr val="FF0000"/>
                </a:solidFill>
              </a:rPr>
              <a:t>sizeof</a:t>
            </a:r>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a:t>
            </a:r>
            <a:r>
              <a:rPr lang="en-US" altLang="ja-JP" sz="2400" dirty="0"/>
              <a:t>;  </a:t>
            </a:r>
          </a:p>
          <a:p>
            <a:pPr>
              <a:defRPr/>
            </a:pPr>
            <a:r>
              <a:rPr lang="en-US" altLang="ja-JP" sz="2400" dirty="0"/>
              <a:t>    if( p == </a:t>
            </a:r>
            <a:r>
              <a:rPr lang="en-US" altLang="ja-JP" sz="2400" dirty="0">
                <a:solidFill>
                  <a:srgbClr val="FF0000"/>
                </a:solidFill>
              </a:rPr>
              <a:t>NULL</a:t>
            </a:r>
            <a:r>
              <a:rPr lang="en-US" altLang="ja-JP" sz="2400" dirty="0"/>
              <a:t> )</a:t>
            </a:r>
          </a:p>
          <a:p>
            <a:pPr>
              <a:defRPr/>
            </a:pPr>
            <a:r>
              <a:rPr lang="en-US" altLang="ja-JP" sz="2400" dirty="0"/>
              <a:t>        </a:t>
            </a:r>
            <a:r>
              <a:rPr lang="en-US" altLang="ja-JP" sz="2400" dirty="0" err="1"/>
              <a:t>printf</a:t>
            </a:r>
            <a:r>
              <a:rPr lang="ja-JP" altLang="en-US" sz="2400" dirty="0"/>
              <a:t>　</a:t>
            </a:r>
            <a:r>
              <a:rPr lang="en-US" altLang="ja-JP" sz="2400" dirty="0"/>
              <a:t>("</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*p = 15;</a:t>
            </a:r>
          </a:p>
          <a:p>
            <a:pPr>
              <a:defRPr/>
            </a:pPr>
            <a:r>
              <a:rPr lang="en-US" altLang="ja-JP" sz="2400" dirty="0"/>
              <a:t>        </a:t>
            </a:r>
            <a:r>
              <a:rPr lang="en-US" altLang="ja-JP" sz="2400" dirty="0" err="1"/>
              <a:t>printf</a:t>
            </a:r>
            <a:r>
              <a:rPr lang="ja-JP" altLang="en-US" sz="2400" dirty="0"/>
              <a:t>　</a:t>
            </a:r>
            <a:r>
              <a:rPr lang="en-US" altLang="ja-JP" sz="2400" dirty="0"/>
              <a:t>("*p = %d\n", *p );</a:t>
            </a:r>
          </a:p>
          <a:p>
            <a:pPr>
              <a:defRPr/>
            </a:pPr>
            <a:r>
              <a:rPr lang="en-US" altLang="ja-JP" sz="2400" dirty="0"/>
              <a:t>    }</a:t>
            </a:r>
          </a:p>
          <a:p>
            <a:pPr>
              <a:defRPr/>
            </a:pPr>
            <a:r>
              <a:rPr lang="en-US" altLang="ja-JP" sz="2400" dirty="0"/>
              <a:t>    return 0;		</a:t>
            </a:r>
          </a:p>
          <a:p>
            <a:pPr>
              <a:defRPr/>
            </a:pPr>
            <a:r>
              <a:rPr lang="en-US" altLang="ja-JP" sz="2400" dirty="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int</a:t>
            </a:r>
            <a:r>
              <a:rPr lang="ja-JP" altLang="en-US" dirty="0">
                <a:latin typeface="News Gothic" pitchFamily="34" charset="0"/>
              </a:rPr>
              <a:t>型</a:t>
            </a:r>
            <a:r>
              <a:rPr lang="en-US" altLang="ja-JP" dirty="0">
                <a:latin typeface="News Gothic" pitchFamily="34" charset="0"/>
              </a:rPr>
              <a:t>1</a:t>
            </a:r>
            <a:r>
              <a:rPr lang="ja-JP" altLang="en-US" dirty="0">
                <a:latin typeface="News Gothic" pitchFamily="34" charset="0"/>
              </a:rPr>
              <a:t>個分の記憶域（長さ</a:t>
            </a:r>
            <a:r>
              <a:rPr lang="en-US" altLang="ja-JP" dirty="0">
                <a:latin typeface="News Gothic" pitchFamily="34" charset="0"/>
              </a:rPr>
              <a:t>1</a:t>
            </a:r>
            <a:r>
              <a:rPr lang="ja-JP" altLang="en-US" dirty="0">
                <a:latin typeface="News Gothic" pitchFamily="34" charset="0"/>
              </a:rPr>
              <a:t>の</a:t>
            </a:r>
            <a:r>
              <a:rPr lang="en-US" altLang="ja-JP" dirty="0" err="1">
                <a:latin typeface="News Gothic" pitchFamily="34" charset="0"/>
              </a:rPr>
              <a:t>int</a:t>
            </a:r>
            <a:r>
              <a:rPr lang="ja-JP" altLang="en-US" dirty="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a:t>NULL</a:t>
            </a:r>
            <a:r>
              <a:rPr lang="ja-JP" altLang="en-US" dirty="0"/>
              <a:t>はキャスト無しで</a:t>
            </a:r>
            <a:r>
              <a:rPr lang="en-US" altLang="ja-JP" dirty="0"/>
              <a:t>p</a:t>
            </a:r>
            <a:r>
              <a:rPr lang="ja-JP" altLang="en-US" dirty="0"/>
              <a:t>と比較してよい</a:t>
            </a:r>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a:t>calloc</a:t>
            </a:r>
            <a:r>
              <a:rPr lang="ja-JP" altLang="en-US" dirty="0"/>
              <a:t>の返り値はキャスト無しで</a:t>
            </a:r>
            <a:r>
              <a:rPr lang="en-US" altLang="ja-JP" dirty="0"/>
              <a:t>p</a:t>
            </a:r>
            <a:r>
              <a:rPr lang="ja-JP" altLang="en-US" dirty="0"/>
              <a:t>に代入してよい</a:t>
            </a:r>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a:t>解説</a:t>
            </a:r>
            <a:endParaRPr lang="en-US" altLang="ja-JP" dirty="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a:t>calloc</a:t>
            </a:r>
            <a:r>
              <a:rPr lang="ja-JP" altLang="en-US" dirty="0"/>
              <a:t>関数による記憶域の動的な確保</a:t>
            </a:r>
            <a:endParaRPr lang="en-US" altLang="ja-JP" dirty="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a:t>int</a:t>
            </a:r>
            <a:r>
              <a:rPr lang="ja-JP" altLang="en-US" sz="2000" b="0" dirty="0"/>
              <a:t>型</a:t>
            </a:r>
            <a:r>
              <a:rPr lang="ja-JP" altLang="en-US" sz="2000" dirty="0"/>
              <a:t>への</a:t>
            </a:r>
            <a:r>
              <a:rPr lang="ja-JP" altLang="en-US" sz="2000" b="0" dirty="0"/>
              <a:t>ポインタ型の変数を</a:t>
            </a:r>
            <a:r>
              <a:rPr lang="ja-JP" altLang="en-US" sz="2000" dirty="0"/>
              <a:t>宣言</a:t>
            </a:r>
            <a:endParaRPr lang="en-US" altLang="ja-JP" sz="2000" dirty="0"/>
          </a:p>
          <a:p>
            <a:pPr>
              <a:defRPr/>
            </a:pPr>
            <a:r>
              <a:rPr lang="en-US" altLang="ja-JP" sz="2000" dirty="0"/>
              <a:t>      </a:t>
            </a:r>
            <a:r>
              <a:rPr lang="en-US" altLang="ja-JP" sz="2000" dirty="0" err="1"/>
              <a:t>int</a:t>
            </a:r>
            <a:r>
              <a:rPr lang="en-US" altLang="ja-JP" sz="2000" dirty="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a:t>...</a:t>
            </a:r>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a:t> </a:t>
            </a:r>
            <a:r>
              <a:rPr lang="en-US" altLang="ja-JP" sz="2400" dirty="0" err="1"/>
              <a:t>i</a:t>
            </a:r>
            <a:r>
              <a:rPr lang="en-US" altLang="ja-JP" sz="2400" b="0" dirty="0" err="1"/>
              <a:t>nt</a:t>
            </a:r>
            <a:r>
              <a:rPr lang="en-US" altLang="ja-JP" sz="2400" b="0" dirty="0"/>
              <a:t> * p; </a:t>
            </a:r>
          </a:p>
          <a:p>
            <a:r>
              <a:rPr lang="en-US" altLang="ja-JP" sz="2400" b="0" dirty="0"/>
              <a:t> p = </a:t>
            </a:r>
            <a:r>
              <a:rPr lang="en-US" altLang="ja-JP" sz="2400" b="0" dirty="0" err="1"/>
              <a:t>calloc</a:t>
            </a:r>
            <a:r>
              <a:rPr lang="en-US" altLang="ja-JP" sz="2400" b="0" dirty="0"/>
              <a:t> (1, </a:t>
            </a:r>
            <a:r>
              <a:rPr lang="en-US" altLang="ja-JP" sz="2400" b="0" dirty="0" err="1"/>
              <a:t>sizeof</a:t>
            </a:r>
            <a:r>
              <a:rPr lang="en-US" altLang="ja-JP" sz="2400" b="0" dirty="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a:t>calloc</a:t>
            </a:r>
            <a:r>
              <a:rPr lang="ja-JP" altLang="en-US" sz="2000" dirty="0"/>
              <a:t>関数呼び出し時に</a:t>
            </a:r>
            <a:r>
              <a:rPr lang="en-US" altLang="ja-JP" sz="2000" dirty="0" err="1"/>
              <a:t>int</a:t>
            </a:r>
            <a:r>
              <a:rPr lang="ja-JP" altLang="en-US" sz="2000" dirty="0"/>
              <a:t>型の長さ</a:t>
            </a:r>
            <a:r>
              <a:rPr lang="en-US" altLang="ja-JP" sz="2000" dirty="0"/>
              <a:t>1</a:t>
            </a:r>
            <a:r>
              <a:rPr lang="ja-JP" altLang="en-US" sz="2000" dirty="0"/>
              <a:t>の配列の領域が確保され、その先頭要素へのポインタが</a:t>
            </a:r>
            <a:r>
              <a:rPr lang="en-US" altLang="ja-JP" sz="2000" dirty="0"/>
              <a:t>p</a:t>
            </a:r>
            <a:r>
              <a:rPr lang="ja-JP" altLang="en-US" sz="2000" dirty="0"/>
              <a:t>に代入される。</a:t>
            </a:r>
            <a:endParaRPr lang="en-US" altLang="ja-JP" sz="2000" dirty="0"/>
          </a:p>
          <a:p>
            <a:r>
              <a:rPr lang="en-US" altLang="ja-JP" sz="2000" dirty="0"/>
              <a:t>       p = </a:t>
            </a:r>
            <a:r>
              <a:rPr lang="en-US" altLang="ja-JP" sz="2000" dirty="0" err="1"/>
              <a:t>calloc</a:t>
            </a:r>
            <a:r>
              <a:rPr lang="en-US" altLang="ja-JP" sz="2000" dirty="0"/>
              <a:t> (1, </a:t>
            </a:r>
            <a:r>
              <a:rPr lang="en-US" altLang="ja-JP" sz="2000" dirty="0" err="1"/>
              <a:t>sizeof</a:t>
            </a:r>
            <a:r>
              <a:rPr lang="en-US" altLang="ja-JP" sz="2000" dirty="0"/>
              <a:t> (</a:t>
            </a:r>
            <a:r>
              <a:rPr lang="en-US" altLang="ja-JP" sz="2000" dirty="0" err="1"/>
              <a:t>int</a:t>
            </a:r>
            <a:r>
              <a:rPr lang="en-US" altLang="ja-JP" sz="2000" dirty="0"/>
              <a:t>) ); </a:t>
            </a:r>
            <a:endParaRPr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izeof</a:t>
            </a:r>
            <a:r>
              <a:rPr kumimoji="1" lang="ja-JP" altLang="en-US" dirty="0"/>
              <a:t>演算子</a:t>
            </a:r>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a:t>s</a:t>
            </a:r>
            <a:r>
              <a:rPr kumimoji="1" lang="en-US" altLang="ja-JP" sz="2400" dirty="0" err="1"/>
              <a:t>izeof</a:t>
            </a:r>
            <a:r>
              <a:rPr kumimoji="1" lang="ja-JP" altLang="en-US" sz="2400" dirty="0"/>
              <a:t>演算子は、型式</a:t>
            </a:r>
            <a:r>
              <a:rPr kumimoji="1" lang="en-US" altLang="ja-JP" sz="2400" dirty="0"/>
              <a:t>(type expression)</a:t>
            </a:r>
            <a:r>
              <a:rPr kumimoji="1" lang="ja-JP" altLang="en-US" sz="2400" dirty="0"/>
              <a:t>を引数にとる。評価結果は、その型のサイズである。</a:t>
            </a:r>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a:t>構文</a:t>
            </a:r>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a:t>s</a:t>
            </a:r>
            <a:r>
              <a:rPr kumimoji="1" lang="en-US" altLang="ja-JP" sz="2400" dirty="0" err="1"/>
              <a:t>izeof</a:t>
            </a:r>
            <a:r>
              <a:rPr kumimoji="1" lang="en-US" altLang="ja-JP" sz="2400" dirty="0"/>
              <a:t> (</a:t>
            </a:r>
            <a:r>
              <a:rPr kumimoji="1" lang="ja-JP" altLang="en-US" sz="2400" dirty="0"/>
              <a:t>型式</a:t>
            </a:r>
            <a:r>
              <a:rPr kumimoji="1" lang="en-US" altLang="ja-JP" sz="2400" dirty="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a:t>意味</a:t>
            </a:r>
            <a:endParaRPr kumimoji="1" lang="en-US" altLang="ja-JP" sz="2400" dirty="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a:t>s</a:t>
            </a:r>
            <a:r>
              <a:rPr kumimoji="1" lang="en-US" altLang="ja-JP" sz="2400" dirty="0" err="1"/>
              <a:t>izeof</a:t>
            </a:r>
            <a:r>
              <a:rPr kumimoji="1" lang="en-US" altLang="ja-JP" sz="2400" dirty="0"/>
              <a:t> (t)</a:t>
            </a:r>
            <a:r>
              <a:rPr lang="ja-JP" altLang="en-US" sz="2400" dirty="0"/>
              <a:t> の評価結果は</a:t>
            </a:r>
            <a:r>
              <a:rPr lang="en-US" altLang="ja-JP" sz="2400" dirty="0"/>
              <a:t>t</a:t>
            </a:r>
            <a:r>
              <a:rPr lang="ja-JP" altLang="en-US" sz="2400" dirty="0"/>
              <a:t>のサイズである</a:t>
            </a:r>
            <a:endParaRPr kumimoji="1" lang="ja-JP" altLang="en-US" sz="2400" dirty="0"/>
          </a:p>
        </p:txBody>
      </p:sp>
      <p:sp>
        <p:nvSpPr>
          <p:cNvPr id="9" name="テキスト ボックス 8"/>
          <p:cNvSpPr txBox="1"/>
          <p:nvPr/>
        </p:nvSpPr>
        <p:spPr>
          <a:xfrm>
            <a:off x="1115616" y="4653136"/>
            <a:ext cx="7029994" cy="1938992"/>
          </a:xfrm>
          <a:prstGeom prst="rect">
            <a:avLst/>
          </a:prstGeom>
          <a:noFill/>
        </p:spPr>
        <p:txBody>
          <a:bodyPr wrap="square" rtlCol="0">
            <a:spAutoFit/>
          </a:bodyPr>
          <a:lstStyle/>
          <a:p>
            <a:r>
              <a:rPr lang="ja-JP" altLang="en-US" sz="2400" dirty="0"/>
              <a:t>型式は、</a:t>
            </a:r>
            <a:r>
              <a:rPr lang="en-US" altLang="ja-JP" sz="2400" dirty="0" err="1"/>
              <a:t>int</a:t>
            </a:r>
            <a:r>
              <a:rPr lang="en-US" altLang="ja-JP" sz="2400" dirty="0"/>
              <a:t>, double, char</a:t>
            </a:r>
            <a:r>
              <a:rPr lang="ja-JP" altLang="en-US" sz="2400" dirty="0"/>
              <a:t>等の基本型、</a:t>
            </a:r>
            <a:r>
              <a:rPr lang="en-US" altLang="ja-JP" sz="2400" dirty="0" err="1"/>
              <a:t>int</a:t>
            </a:r>
            <a:r>
              <a:rPr lang="en-US" altLang="ja-JP" sz="2400" dirty="0"/>
              <a:t> [3]</a:t>
            </a:r>
            <a:r>
              <a:rPr lang="ja-JP" altLang="en-US" sz="2400" dirty="0"/>
              <a:t>等の配列型、</a:t>
            </a:r>
            <a:r>
              <a:rPr lang="en-US" altLang="ja-JP" sz="2400" dirty="0" err="1"/>
              <a:t>struct</a:t>
            </a:r>
            <a:r>
              <a:rPr lang="en-US" altLang="ja-JP" sz="2400" dirty="0"/>
              <a:t> {</a:t>
            </a:r>
            <a:r>
              <a:rPr lang="en-US" altLang="ja-JP" sz="2400" dirty="0" err="1"/>
              <a:t>int</a:t>
            </a:r>
            <a:r>
              <a:rPr lang="en-US" altLang="ja-JP" sz="2400" dirty="0"/>
              <a:t> </a:t>
            </a:r>
            <a:r>
              <a:rPr lang="en-US" altLang="ja-JP" sz="2400" dirty="0" err="1"/>
              <a:t>px</a:t>
            </a:r>
            <a:r>
              <a:rPr lang="en-US" altLang="ja-JP" sz="2400" dirty="0"/>
              <a:t>; </a:t>
            </a:r>
            <a:r>
              <a:rPr lang="en-US" altLang="ja-JP" sz="2400" dirty="0" err="1"/>
              <a:t>int</a:t>
            </a:r>
            <a:r>
              <a:rPr lang="en-US" altLang="ja-JP" sz="2400" dirty="0"/>
              <a:t> </a:t>
            </a:r>
            <a:r>
              <a:rPr lang="en-US" altLang="ja-JP" sz="2400" dirty="0" err="1"/>
              <a:t>py</a:t>
            </a:r>
            <a:r>
              <a:rPr lang="en-US" altLang="ja-JP" sz="2400" dirty="0"/>
              <a:t>;} </a:t>
            </a:r>
            <a:r>
              <a:rPr lang="ja-JP" altLang="en-US" sz="2400" dirty="0"/>
              <a:t>等の構造体型、</a:t>
            </a:r>
            <a:r>
              <a:rPr lang="en-US" altLang="ja-JP" sz="2400" dirty="0" err="1"/>
              <a:t>int</a:t>
            </a:r>
            <a:r>
              <a:rPr lang="en-US" altLang="ja-JP" sz="2400" dirty="0"/>
              <a:t> *</a:t>
            </a:r>
            <a:r>
              <a:rPr lang="ja-JP" altLang="en-US" sz="2400" dirty="0"/>
              <a:t>等のポインタ型、</a:t>
            </a:r>
            <a:r>
              <a:rPr lang="en-US" altLang="ja-JP" sz="2400" dirty="0"/>
              <a:t> </a:t>
            </a:r>
            <a:r>
              <a:rPr lang="en-US" altLang="ja-JP" sz="2400" dirty="0" err="1"/>
              <a:t>typedef</a:t>
            </a:r>
            <a:r>
              <a:rPr lang="ja-JP" altLang="en-US" sz="2400" dirty="0"/>
              <a:t>で定義した型名、あるいはこれらの組み合わせなどである。詳しくは教科書あるいは規格書を参照。</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TotalTime>
  <Words>6270</Words>
  <Application>Microsoft Macintosh PowerPoint</Application>
  <PresentationFormat>画面に合わせる (4:3)</PresentationFormat>
  <Paragraphs>622</Paragraphs>
  <Slides>53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53</vt:i4>
      </vt:variant>
    </vt:vector>
  </HeadingPairs>
  <TitlesOfParts>
    <vt:vector size="60" baseType="lpstr">
      <vt:lpstr>ＭＳ Ｐゴシック</vt:lpstr>
      <vt:lpstr>News Gothic</vt:lpstr>
      <vt:lpstr>Arial</vt:lpstr>
      <vt:lpstr>Calibri</vt:lpstr>
      <vt:lpstr>Courier New</vt:lpstr>
      <vt:lpstr>Wingdings</vt: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リスト（新・明解C言語実践編12章参照）</vt:lpstr>
      <vt:lpstr>リストの要素1つ分のデータ構造</vt:lpstr>
      <vt:lpstr>リストの例</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発展課題６</vt:lpstr>
      <vt:lpstr> 発展課題1の補足: 構造体配列の動的確保 （2次元の点の座標での例）</vt:lpstr>
      <vt:lpstr>scanfについて</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554</cp:revision>
  <dcterms:created xsi:type="dcterms:W3CDTF">2009-12-04T09:18:28Z</dcterms:created>
  <dcterms:modified xsi:type="dcterms:W3CDTF">2020-12-07T07:02:43Z</dcterms:modified>
</cp:coreProperties>
</file>