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handoutMasterIdLst>
    <p:handoutMasterId r:id="rId52"/>
  </p:handoutMasterIdLst>
  <p:sldIdLst>
    <p:sldId id="256" r:id="rId2"/>
    <p:sldId id="258" r:id="rId3"/>
    <p:sldId id="259" r:id="rId4"/>
    <p:sldId id="315" r:id="rId5"/>
    <p:sldId id="260" r:id="rId6"/>
    <p:sldId id="261" r:id="rId7"/>
    <p:sldId id="262" r:id="rId8"/>
    <p:sldId id="313" r:id="rId9"/>
    <p:sldId id="263" r:id="rId10"/>
    <p:sldId id="264" r:id="rId11"/>
    <p:sldId id="265" r:id="rId12"/>
    <p:sldId id="267" r:id="rId13"/>
    <p:sldId id="279" r:id="rId14"/>
    <p:sldId id="280" r:id="rId15"/>
    <p:sldId id="281" r:id="rId16"/>
    <p:sldId id="316" r:id="rId17"/>
    <p:sldId id="282" r:id="rId18"/>
    <p:sldId id="317" r:id="rId19"/>
    <p:sldId id="283" r:id="rId20"/>
    <p:sldId id="314"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3775AB-837E-6842-A901-4DC6AA024842}" type="datetimeFigureOut">
              <a:rPr kumimoji="1" lang="ja-JP" altLang="en-US" smtClean="0"/>
              <a:t>2020/9/11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A0DE3D-C234-1046-981A-1777E005FA8C}" type="slidenum">
              <a:rPr kumimoji="1" lang="ja-JP" altLang="en-US" smtClean="0"/>
              <a:t>‹#›</a:t>
            </a:fld>
            <a:endParaRPr kumimoji="1" lang="ja-JP" altLang="en-US"/>
          </a:p>
        </p:txBody>
      </p:sp>
    </p:spTree>
    <p:extLst>
      <p:ext uri="{BB962C8B-B14F-4D97-AF65-F5344CB8AC3E}">
        <p14:creationId xmlns:p14="http://schemas.microsoft.com/office/powerpoint/2010/main" val="2230597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362BF-D8A0-C64F-AB24-D7A33CA63938}"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87822-8E7B-9A44-A0BA-1C5E522C001E}" type="slidenum">
              <a:rPr kumimoji="1" lang="ja-JP" altLang="en-US" smtClean="0"/>
              <a:t>‹#›</a:t>
            </a:fld>
            <a:endParaRPr kumimoji="1" lang="ja-JP" altLang="en-US"/>
          </a:p>
        </p:txBody>
      </p:sp>
    </p:spTree>
    <p:extLst>
      <p:ext uri="{BB962C8B-B14F-4D97-AF65-F5344CB8AC3E}">
        <p14:creationId xmlns:p14="http://schemas.microsoft.com/office/powerpoint/2010/main" val="4712505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552EE19B-115C-0245-8DF4-70D050BD0903}" type="slidenum">
              <a:rPr kumimoji="0" lang="en-US" altLang="ja-JP" sz="1200">
                <a:latin typeface="Times" charset="0"/>
                <a:ea typeface="ＭＳ Ｐゴシック" charset="0"/>
                <a:cs typeface="ＭＳ Ｐゴシック" charset="0"/>
              </a:rPr>
              <a:pPr/>
              <a:t>2</a:t>
            </a:fld>
            <a:endParaRPr kumimoji="0" lang="en-US" altLang="ja-JP" sz="1200">
              <a:latin typeface="Times" charset="0"/>
              <a:ea typeface="ＭＳ Ｐゴシック" charset="0"/>
              <a:cs typeface="ＭＳ Ｐゴシック" charset="0"/>
            </a:endParaRPr>
          </a:p>
        </p:txBody>
      </p:sp>
      <p:sp>
        <p:nvSpPr>
          <p:cNvPr id="18434" name="Rectangle 1026"/>
          <p:cNvSpPr>
            <a:spLocks noGrp="1" noRot="1" noChangeAspect="1" noChangeArrowheads="1" noTextEdit="1"/>
          </p:cNvSpPr>
          <p:nvPr>
            <p:ph type="sldImg"/>
          </p:nvPr>
        </p:nvSpPr>
        <p:spPr>
          <a:ln/>
        </p:spPr>
      </p:sp>
      <p:sp>
        <p:nvSpPr>
          <p:cNvPr id="18435"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66083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83EC1512-CE19-FB49-BA79-B77455F5666D}" type="slidenum">
              <a:rPr kumimoji="0" lang="en-US" altLang="ja-JP" sz="1200">
                <a:latin typeface="Times" charset="0"/>
                <a:ea typeface="ＭＳ Ｐゴシック" charset="0"/>
                <a:cs typeface="ＭＳ Ｐゴシック" charset="0"/>
              </a:rPr>
              <a:pPr/>
              <a:t>3</a:t>
            </a:fld>
            <a:endParaRPr kumimoji="0" lang="en-US" altLang="ja-JP" sz="1200">
              <a:latin typeface="Times" charset="0"/>
              <a:ea typeface="ＭＳ Ｐゴシック" charset="0"/>
              <a:cs typeface="ＭＳ Ｐゴシック" charset="0"/>
            </a:endParaRPr>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250723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4</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0447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5</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888877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0F991229-ED62-0246-827F-0C7ACDDEAE8A}" type="slidenum">
              <a:rPr kumimoji="0" lang="en-US" altLang="ja-JP" sz="1200">
                <a:latin typeface="Times" charset="0"/>
                <a:ea typeface="ＭＳ Ｐゴシック" charset="0"/>
                <a:cs typeface="ＭＳ Ｐゴシック" charset="0"/>
              </a:rPr>
              <a:pPr/>
              <a:t>6</a:t>
            </a:fld>
            <a:endParaRPr kumimoji="0" lang="en-US" altLang="ja-JP" sz="1200">
              <a:latin typeface="Times" charset="0"/>
              <a:ea typeface="ＭＳ Ｐゴシック" charset="0"/>
              <a:cs typeface="ＭＳ Ｐゴシック" charset="0"/>
            </a:endParaRPr>
          </a:p>
        </p:txBody>
      </p:sp>
      <p:sp>
        <p:nvSpPr>
          <p:cNvPr id="24578" name="Rectangle 1026"/>
          <p:cNvSpPr>
            <a:spLocks noGrp="1" noRot="1" noChangeAspect="1" noChangeArrowheads="1" noTextEdit="1"/>
          </p:cNvSpPr>
          <p:nvPr>
            <p:ph type="sldImg"/>
          </p:nvPr>
        </p:nvSpPr>
        <p:spPr>
          <a:ln/>
        </p:spPr>
      </p:sp>
      <p:sp>
        <p:nvSpPr>
          <p:cNvPr id="24579"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995704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90FDBE8E-7EBC-534E-BB9B-12DFB49364F3}" type="slidenum">
              <a:rPr kumimoji="0" lang="en-US" altLang="ja-JP" sz="1200">
                <a:latin typeface="Times" charset="0"/>
                <a:ea typeface="ＭＳ Ｐゴシック" charset="0"/>
                <a:cs typeface="ＭＳ Ｐゴシック" charset="0"/>
              </a:rPr>
              <a:pPr/>
              <a:t>7</a:t>
            </a:fld>
            <a:endParaRPr kumimoji="0" lang="en-US" altLang="ja-JP" sz="1200">
              <a:latin typeface="Times" charset="0"/>
              <a:ea typeface="ＭＳ Ｐゴシック" charset="0"/>
              <a:cs typeface="ＭＳ Ｐゴシック" charset="0"/>
            </a:endParaRPr>
          </a:p>
        </p:txBody>
      </p:sp>
      <p:sp>
        <p:nvSpPr>
          <p:cNvPr id="26626" name="Rectangle 1026"/>
          <p:cNvSpPr>
            <a:spLocks noGrp="1" noRot="1" noChangeAspect="1" noChangeArrowheads="1" noTextEdit="1"/>
          </p:cNvSpPr>
          <p:nvPr>
            <p:ph type="sldImg"/>
          </p:nvPr>
        </p:nvSpPr>
        <p:spPr>
          <a:ln/>
        </p:spPr>
      </p:sp>
      <p:sp>
        <p:nvSpPr>
          <p:cNvPr id="26627"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696626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4FC5D087-B1B2-C74F-8DFF-BE6D00B6B89D}" type="slidenum">
              <a:rPr kumimoji="0" lang="en-US" altLang="ja-JP" sz="1200">
                <a:latin typeface="Times" charset="0"/>
                <a:ea typeface="ＭＳ Ｐゴシック" charset="0"/>
                <a:cs typeface="ＭＳ Ｐゴシック" charset="0"/>
              </a:rPr>
              <a:pPr/>
              <a:t>9</a:t>
            </a:fld>
            <a:endParaRPr kumimoji="0" lang="en-US" altLang="ja-JP" sz="1200">
              <a:latin typeface="Times" charset="0"/>
              <a:ea typeface="ＭＳ Ｐゴシック" charset="0"/>
              <a:cs typeface="ＭＳ Ｐゴシック" charset="0"/>
            </a:endParaRPr>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190705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2F1C4B4-92F0-0440-B1AD-151713C70BF9}" type="slidenum">
              <a:rPr kumimoji="0" lang="en-US" altLang="ja-JP" sz="1200">
                <a:latin typeface="Times" charset="0"/>
                <a:ea typeface="ＭＳ Ｐゴシック" charset="0"/>
                <a:cs typeface="ＭＳ Ｐゴシック" charset="0"/>
              </a:rPr>
              <a:pPr/>
              <a:t>10</a:t>
            </a:fld>
            <a:endParaRPr kumimoji="0" lang="en-US" altLang="ja-JP" sz="1200">
              <a:latin typeface="Times" charset="0"/>
              <a:ea typeface="ＭＳ Ｐゴシック" charset="0"/>
              <a:cs typeface="ＭＳ Ｐゴシック" charset="0"/>
            </a:endParaRPr>
          </a:p>
        </p:txBody>
      </p:sp>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24443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E329C05-E0CB-A047-B6F4-211AD23E2496}" type="slidenum">
              <a:rPr kumimoji="0" lang="en-US" altLang="ja-JP" sz="1200">
                <a:latin typeface="Times" charset="0"/>
                <a:ea typeface="ＭＳ Ｐゴシック" charset="0"/>
                <a:cs typeface="ＭＳ Ｐゴシック" charset="0"/>
              </a:rPr>
              <a:pPr/>
              <a:t>11</a:t>
            </a:fld>
            <a:endParaRPr kumimoji="0" lang="en-US" altLang="ja-JP" sz="1200">
              <a:latin typeface="Times" charset="0"/>
              <a:ea typeface="ＭＳ Ｐゴシック" charset="0"/>
              <a:cs typeface="ＭＳ Ｐゴシック"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3840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3020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23678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72730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r>
              <a:rPr lang="ja-JP" altLang="en-US"/>
              <a:t>第２回</a:t>
            </a: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2"/>
          </p:nvPr>
        </p:nvSpPr>
        <p:spPr/>
        <p:txBody>
          <a:bodyPr/>
          <a:lstStyle>
            <a:lvl1pPr>
              <a:defRPr smtClean="0"/>
            </a:lvl1pPr>
          </a:lstStyle>
          <a:p>
            <a:pPr>
              <a:defRPr/>
            </a:pPr>
            <a:fld id="{CD4ADC2E-2136-A841-9B99-53F07E5479AF}" type="slidenum">
              <a:rPr lang="en-US" altLang="ja-JP"/>
              <a:pPr>
                <a:defRPr/>
              </a:pPr>
              <a:t>‹#›</a:t>
            </a:fld>
            <a:endParaRPr lang="en-US" altLang="ja-JP"/>
          </a:p>
        </p:txBody>
      </p:sp>
    </p:spTree>
    <p:extLst>
      <p:ext uri="{BB962C8B-B14F-4D97-AF65-F5344CB8AC3E}">
        <p14:creationId xmlns:p14="http://schemas.microsoft.com/office/powerpoint/2010/main" val="194103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2185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58588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6720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r>
              <a:rPr kumimoji="1" lang="ja-JP" altLang="en-US"/>
              <a:t>第２回</a:t>
            </a:r>
          </a:p>
        </p:txBody>
      </p:sp>
      <p:sp>
        <p:nvSpPr>
          <p:cNvPr id="8" name="フッター プレースホルダー 7"/>
          <p:cNvSpPr>
            <a:spLocks noGrp="1"/>
          </p:cNvSpPr>
          <p:nvPr>
            <p:ph type="ftr" sz="quarter" idx="11"/>
          </p:nvPr>
        </p:nvSpPr>
        <p:spPr/>
        <p:txBody>
          <a:bodyPr/>
          <a:lstStyle/>
          <a:p>
            <a:r>
              <a:rPr kumimoji="1" lang="ja-JP" altLang="en-US"/>
              <a:t>プログラミング入門２</a:t>
            </a:r>
          </a:p>
        </p:txBody>
      </p:sp>
      <p:sp>
        <p:nvSpPr>
          <p:cNvPr id="9" name="スライド番号プレースホルダー 8"/>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3655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r>
              <a:rPr kumimoji="1" lang="ja-JP" altLang="en-US"/>
              <a:t>第２回</a:t>
            </a:r>
          </a:p>
        </p:txBody>
      </p:sp>
      <p:sp>
        <p:nvSpPr>
          <p:cNvPr id="4" name="フッター プレースホルダー 3"/>
          <p:cNvSpPr>
            <a:spLocks noGrp="1"/>
          </p:cNvSpPr>
          <p:nvPr>
            <p:ph type="ftr" sz="quarter" idx="11"/>
          </p:nvPr>
        </p:nvSpPr>
        <p:spPr/>
        <p:txBody>
          <a:bodyPr/>
          <a:lstStyle/>
          <a:p>
            <a:r>
              <a:rPr kumimoji="1" lang="ja-JP" altLang="en-US"/>
              <a:t>プログラミング入門２</a:t>
            </a:r>
          </a:p>
        </p:txBody>
      </p:sp>
      <p:sp>
        <p:nvSpPr>
          <p:cNvPr id="5" name="スライド番号プレースホルダー 4"/>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05071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ja-JP" altLang="en-US"/>
              <a:t>第２回</a:t>
            </a:r>
          </a:p>
        </p:txBody>
      </p:sp>
      <p:sp>
        <p:nvSpPr>
          <p:cNvPr id="3" name="フッター プレースホルダー 2"/>
          <p:cNvSpPr>
            <a:spLocks noGrp="1"/>
          </p:cNvSpPr>
          <p:nvPr>
            <p:ph type="ftr" sz="quarter" idx="11"/>
          </p:nvPr>
        </p:nvSpPr>
        <p:spPr/>
        <p:txBody>
          <a:bodyPr/>
          <a:lstStyle/>
          <a:p>
            <a:r>
              <a:rPr kumimoji="1" lang="ja-JP" altLang="en-US"/>
              <a:t>プログラミング入門２</a:t>
            </a:r>
          </a:p>
        </p:txBody>
      </p:sp>
      <p:sp>
        <p:nvSpPr>
          <p:cNvPr id="4" name="スライド番号プレースホルダー 3"/>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3079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4177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60072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第２回</a:t>
            </a: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72315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asano@sic.shibaura-it.ac.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sic.shibaura-it.ac.jp/~sasano/lecture/lectur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38361"/>
            <a:ext cx="7772400" cy="1470025"/>
          </a:xfrm>
        </p:spPr>
        <p:txBody>
          <a:bodyPr/>
          <a:lstStyle/>
          <a:p>
            <a:r>
              <a:rPr lang="ja-JP" altLang="en-US" dirty="0">
                <a:ea typeface="ＭＳ Ｐゴシック" pitchFamily="-112" charset="-128"/>
              </a:rPr>
              <a:t>プログラミング入門２</a:t>
            </a:r>
            <a:endParaRPr kumimoji="1" lang="ja-JP" altLang="en-US" dirty="0"/>
          </a:p>
        </p:txBody>
      </p:sp>
      <p:sp>
        <p:nvSpPr>
          <p:cNvPr id="4" name="Text Box 18"/>
          <p:cNvSpPr txBox="1">
            <a:spLocks noChangeArrowheads="1"/>
          </p:cNvSpPr>
          <p:nvPr/>
        </p:nvSpPr>
        <p:spPr bwMode="auto">
          <a:xfrm>
            <a:off x="905141" y="3251205"/>
            <a:ext cx="7459494" cy="1200329"/>
          </a:xfrm>
          <a:prstGeom prst="rect">
            <a:avLst/>
          </a:prstGeom>
          <a:noFill/>
          <a:ln w="9525">
            <a:noFill/>
            <a:miter lim="800000"/>
            <a:headEnd/>
            <a:tailEnd/>
          </a:ln>
          <a:effectLst/>
        </p:spPr>
        <p:txBody>
          <a:bodyPr wrap="none">
            <a:spAutoFit/>
          </a:bodyPr>
          <a:lstStyle/>
          <a:p>
            <a:pPr algn="ctr">
              <a:defRPr/>
            </a:pPr>
            <a:r>
              <a:rPr lang="ja-JP" altLang="en-US" sz="3600" dirty="0">
                <a:ea typeface="ＭＳ Ｐゴシック" pitchFamily="-112" charset="-128"/>
              </a:rPr>
              <a:t>第１回</a:t>
            </a:r>
            <a:r>
              <a:rPr lang="en-US" altLang="ja-JP" sz="3600" dirty="0">
                <a:ea typeface="ＭＳ Ｐゴシック" pitchFamily="-112" charset="-128"/>
              </a:rPr>
              <a:t> </a:t>
            </a:r>
          </a:p>
          <a:p>
            <a:pPr algn="ctr">
              <a:defRPr/>
            </a:pPr>
            <a:r>
              <a:rPr lang="ja-JP" altLang="en-US" sz="3600" dirty="0">
                <a:ea typeface="ＭＳ Ｐゴシック" pitchFamily="-112" charset="-128"/>
              </a:rPr>
              <a:t>導入、</a:t>
            </a:r>
            <a:r>
              <a:rPr kumimoji="0" lang="ja-JP" altLang="en-US" sz="3600" dirty="0">
                <a:latin typeface="News Gothic" charset="0"/>
              </a:rPr>
              <a:t>型と演算、条件分岐、式の評価</a:t>
            </a:r>
          </a:p>
        </p:txBody>
      </p:sp>
      <p:sp>
        <p:nvSpPr>
          <p:cNvPr id="5" name="Text Box 17"/>
          <p:cNvSpPr txBox="1">
            <a:spLocks noChangeArrowheads="1"/>
          </p:cNvSpPr>
          <p:nvPr/>
        </p:nvSpPr>
        <p:spPr bwMode="auto">
          <a:xfrm>
            <a:off x="1676400" y="5337551"/>
            <a:ext cx="6096000" cy="1077912"/>
          </a:xfrm>
          <a:prstGeom prst="rect">
            <a:avLst/>
          </a:prstGeom>
          <a:noFill/>
          <a:ln w="9525">
            <a:noFill/>
            <a:miter lim="800000"/>
            <a:headEnd/>
            <a:tailEnd/>
          </a:ln>
          <a:effectLst/>
        </p:spPr>
        <p:txBody>
          <a:bodyPr>
            <a:spAutoFit/>
          </a:bodyPr>
          <a:lstStyle/>
          <a:p>
            <a:pPr algn="ctr">
              <a:defRPr/>
            </a:pPr>
            <a:r>
              <a:rPr lang="ja-JP" altLang="en-US" sz="3200" dirty="0">
                <a:ea typeface="ＭＳ Ｐゴシック" pitchFamily="-112" charset="-128"/>
                <a:cs typeface="+mn-cs"/>
              </a:rPr>
              <a:t>情報工学科</a:t>
            </a:r>
            <a:endParaRPr lang="en-US" altLang="ja-JP" sz="3200" dirty="0">
              <a:ea typeface="ＭＳ Ｐゴシック" pitchFamily="-112" charset="-128"/>
              <a:cs typeface="+mn-cs"/>
            </a:endParaRPr>
          </a:p>
          <a:p>
            <a:pPr algn="ctr">
              <a:defRPr/>
            </a:pPr>
            <a:r>
              <a:rPr lang="ja-JP" altLang="en-US" sz="3200" dirty="0">
                <a:ea typeface="ＭＳ Ｐゴシック" pitchFamily="-112" charset="-128"/>
                <a:cs typeface="+mn-cs"/>
              </a:rPr>
              <a:t>篠埜　功</a:t>
            </a:r>
          </a:p>
        </p:txBody>
      </p:sp>
    </p:spTree>
    <p:extLst>
      <p:ext uri="{BB962C8B-B14F-4D97-AF65-F5344CB8AC3E}">
        <p14:creationId xmlns:p14="http://schemas.microsoft.com/office/powerpoint/2010/main" val="2682846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50825" y="294746"/>
            <a:ext cx="8818563" cy="685800"/>
          </a:xfrm>
        </p:spPr>
        <p:txBody>
          <a:bodyPr rtlCol="0">
            <a:noAutofit/>
          </a:bodyPr>
          <a:lstStyle/>
          <a:p>
            <a:pPr fontAlgn="auto">
              <a:spcAft>
                <a:spcPts val="0"/>
              </a:spcAft>
              <a:defRPr/>
            </a:pPr>
            <a:r>
              <a:rPr kumimoji="0" lang="ja-JP" altLang="en-US" sz="3600" dirty="0">
                <a:ea typeface="ＭＳ Ｐゴシック" pitchFamily="-112" charset="-128"/>
                <a:cs typeface="+mj-cs"/>
              </a:rPr>
              <a:t>プログラムのコンパイル、実行の手順（例）</a:t>
            </a:r>
          </a:p>
        </p:txBody>
      </p:sp>
      <p:sp>
        <p:nvSpPr>
          <p:cNvPr id="10246" name="Rectangle 3"/>
          <p:cNvSpPr>
            <a:spLocks noGrp="1" noChangeArrowheads="1"/>
          </p:cNvSpPr>
          <p:nvPr>
            <p:ph idx="1"/>
          </p:nvPr>
        </p:nvSpPr>
        <p:spPr>
          <a:xfrm>
            <a:off x="594783" y="1019403"/>
            <a:ext cx="8020050" cy="5037997"/>
          </a:xfrm>
        </p:spPr>
        <p:txBody>
          <a:bodyPr rtlCol="0">
            <a:noAutofit/>
          </a:bodyPr>
          <a:lstStyle/>
          <a:p>
            <a:pPr>
              <a:defRPr/>
            </a:pPr>
            <a:r>
              <a:rPr kumimoji="0" lang="en-US" altLang="ja-JP" sz="2200" dirty="0" err="1">
                <a:latin typeface="News Gothic" charset="0"/>
              </a:rPr>
              <a:t>mkdir</a:t>
            </a:r>
            <a:r>
              <a:rPr kumimoji="0" lang="ja-JP" altLang="en-US" sz="2200" dirty="0">
                <a:latin typeface="News Gothic" charset="0"/>
              </a:rPr>
              <a:t>コマンドで自分の好きなディレクトリ</a:t>
            </a:r>
            <a:r>
              <a:rPr kumimoji="0" lang="en-US" altLang="ja-JP" sz="2200" dirty="0">
                <a:latin typeface="News Gothic" charset="0"/>
              </a:rPr>
              <a:t>(1kai</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を作成する。</a:t>
            </a:r>
            <a:endParaRPr kumimoji="0" lang="en-US" altLang="ja-JP" sz="2200" dirty="0">
              <a:latin typeface="News Gothic" charset="0"/>
            </a:endParaRPr>
          </a:p>
          <a:p>
            <a:pPr lvl="1">
              <a:buFont typeface="Wingdings" charset="0"/>
              <a:buNone/>
              <a:defRPr/>
            </a:pPr>
            <a:r>
              <a:rPr kumimoji="0" lang="en-US" altLang="ja-JP" sz="2200" dirty="0">
                <a:latin typeface="Syntax" charset="0"/>
                <a:cs typeface="ＭＳ Ｐゴシック" charset="0"/>
              </a:rPr>
              <a:t>$ </a:t>
            </a:r>
            <a:r>
              <a:rPr kumimoji="0" lang="en-US" altLang="ja-JP" sz="2200" dirty="0" err="1">
                <a:latin typeface="Syntax" charset="0"/>
                <a:cs typeface="ＭＳ Ｐゴシック" charset="0"/>
              </a:rPr>
              <a:t>mkdir</a:t>
            </a:r>
            <a:r>
              <a:rPr kumimoji="0" lang="ja-JP" altLang="en-US" sz="2200" dirty="0">
                <a:latin typeface="Syntax" charset="0"/>
                <a:cs typeface="ＭＳ Ｐゴシック" charset="0"/>
              </a:rPr>
              <a:t> </a:t>
            </a:r>
            <a:r>
              <a:rPr kumimoji="0" lang="en-US" altLang="ja-JP" sz="2200" dirty="0">
                <a:latin typeface="Syntax" charset="0"/>
                <a:cs typeface="ＭＳ Ｐゴシック" charset="0"/>
              </a:rPr>
              <a:t>1kai ($</a:t>
            </a:r>
            <a:r>
              <a:rPr kumimoji="0" lang="ja-JP" altLang="en-US" sz="2200" dirty="0">
                <a:latin typeface="Syntax" charset="0"/>
                <a:cs typeface="ＭＳ Ｐゴシック" charset="0"/>
              </a:rPr>
              <a:t>はプロンプト。各自、設定により異なる）</a:t>
            </a:r>
            <a:endParaRPr kumimoji="0" lang="en-US" altLang="ja-JP" sz="2200" dirty="0">
              <a:latin typeface="Syntax" charset="0"/>
              <a:cs typeface="ＭＳ Ｐゴシック" charset="0"/>
            </a:endParaRPr>
          </a:p>
          <a:p>
            <a:pPr>
              <a:defRPr/>
            </a:pPr>
            <a:r>
              <a:rPr kumimoji="0" lang="en-US" altLang="ja-JP" sz="2200" dirty="0">
                <a:latin typeface="News Gothic" charset="0"/>
              </a:rPr>
              <a:t>cd</a:t>
            </a:r>
            <a:r>
              <a:rPr kumimoji="0" lang="ja-JP" altLang="en-US" sz="2200" dirty="0">
                <a:latin typeface="News Gothic" charset="0"/>
              </a:rPr>
              <a:t>コマンドでそのディレクトリへ移動    </a:t>
            </a:r>
            <a:r>
              <a:rPr kumimoji="0" lang="en-US" altLang="ja-JP" sz="2200" dirty="0">
                <a:latin typeface="News Gothic" charset="0"/>
              </a:rPr>
              <a:t>$ cd 1kai</a:t>
            </a:r>
          </a:p>
          <a:p>
            <a:pPr>
              <a:defRPr/>
            </a:pPr>
            <a:r>
              <a:rPr kumimoji="0" lang="en-US" altLang="ja-JP" sz="2200" dirty="0" err="1">
                <a:latin typeface="News Gothic" charset="0"/>
              </a:rPr>
              <a:t>emacs</a:t>
            </a:r>
            <a:r>
              <a:rPr kumimoji="0" lang="ja-JP" altLang="en-US" sz="2200" dirty="0">
                <a:latin typeface="News Gothic" charset="0"/>
              </a:rPr>
              <a:t>コマンドで</a:t>
            </a:r>
            <a:r>
              <a:rPr kumimoji="0" lang="en-US" altLang="ja-JP" sz="2200" dirty="0" err="1">
                <a:latin typeface="News Gothic" charset="0"/>
              </a:rPr>
              <a:t>Emacs</a:t>
            </a:r>
            <a:r>
              <a:rPr kumimoji="0" lang="ja-JP" altLang="en-US" sz="2200" dirty="0">
                <a:latin typeface="News Gothic" charset="0"/>
              </a:rPr>
              <a:t>を起動  </a:t>
            </a:r>
            <a:r>
              <a:rPr kumimoji="0" lang="en-US" altLang="ja-JP" sz="2200" dirty="0">
                <a:latin typeface="News Gothic" charset="0"/>
              </a:rPr>
              <a:t>$ </a:t>
            </a:r>
            <a:r>
              <a:rPr kumimoji="0" lang="en-US" altLang="ja-JP" sz="2200" dirty="0" err="1">
                <a:latin typeface="News Gothic" charset="0"/>
              </a:rPr>
              <a:t>emacs</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上でファイルを開く（</a:t>
            </a:r>
            <a:r>
              <a:rPr kumimoji="0" lang="en-US" altLang="ja-JP" sz="2200" dirty="0">
                <a:latin typeface="News Gothic" charset="0"/>
              </a:rPr>
              <a:t>C-x C-f</a:t>
            </a:r>
            <a:r>
              <a:rPr kumimoji="0" lang="ja-JP" altLang="en-US" sz="2200" dirty="0">
                <a:latin typeface="News Gothic" charset="0"/>
              </a:rPr>
              <a:t>の後ファイル名</a:t>
            </a:r>
            <a:r>
              <a:rPr kumimoji="0" lang="en-US" altLang="ja-JP" sz="2200" dirty="0">
                <a:latin typeface="News Gothic" charset="0"/>
              </a:rPr>
              <a:t>(</a:t>
            </a:r>
            <a:r>
              <a:rPr kumimoji="0" lang="en-US" altLang="ja-JP" sz="2200" dirty="0" err="1">
                <a:latin typeface="News Gothic" charset="0"/>
              </a:rPr>
              <a:t>test.c</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を入力）</a:t>
            </a:r>
            <a:endParaRPr kumimoji="0" lang="en-US" altLang="ja-JP" sz="2200" dirty="0">
              <a:latin typeface="News Gothic" charset="0"/>
            </a:endParaRPr>
          </a:p>
          <a:p>
            <a:pPr>
              <a:defRPr/>
            </a:pPr>
            <a:r>
              <a:rPr kumimoji="0" lang="ja-JP" altLang="en-US" sz="2200" dirty="0">
                <a:latin typeface="News Gothic" charset="0"/>
              </a:rPr>
              <a:t>プログラムを記述した後、保存（</a:t>
            </a:r>
            <a:r>
              <a:rPr kumimoji="0" lang="en-US" altLang="ja-JP" sz="2200" dirty="0">
                <a:latin typeface="News Gothic" charset="0"/>
              </a:rPr>
              <a:t>C-x C-s</a:t>
            </a:r>
            <a:r>
              <a:rPr kumimoji="0" lang="ja-JP" altLang="en-US" sz="2200" dirty="0">
                <a:latin typeface="News Gothic" charset="0"/>
              </a:rPr>
              <a:t>）</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を終了する</a:t>
            </a:r>
            <a:r>
              <a:rPr kumimoji="0" lang="en-US" altLang="ja-JP" sz="2200" dirty="0">
                <a:latin typeface="News Gothic" charset="0"/>
              </a:rPr>
              <a:t>(C-x C-c)</a:t>
            </a:r>
            <a:r>
              <a:rPr kumimoji="0" lang="ja-JP" altLang="en-US" sz="2200" dirty="0">
                <a:latin typeface="News Gothic" charset="0"/>
              </a:rPr>
              <a:t>か、あるいは中断する</a:t>
            </a:r>
            <a:r>
              <a:rPr kumimoji="0" lang="en-US" altLang="ja-JP" sz="2200" dirty="0">
                <a:latin typeface="News Gothic" charset="0"/>
              </a:rPr>
              <a:t>(C-z)</a:t>
            </a:r>
            <a:endParaRPr kumimoji="0" lang="ja-JP" altLang="en-US" sz="2200" dirty="0">
              <a:latin typeface="News Gothic" charset="0"/>
            </a:endParaRPr>
          </a:p>
          <a:p>
            <a:pPr>
              <a:defRPr/>
            </a:pPr>
            <a:r>
              <a:rPr kumimoji="0" lang="en-US" altLang="ja-JP" sz="2200" dirty="0" err="1">
                <a:latin typeface="News Gothic" charset="0"/>
              </a:rPr>
              <a:t>gcc</a:t>
            </a:r>
            <a:r>
              <a:rPr kumimoji="0" lang="ja-JP" altLang="en-US" sz="2200" dirty="0">
                <a:latin typeface="News Gothic" charset="0"/>
              </a:rPr>
              <a:t>コマンドでコンパイル   </a:t>
            </a:r>
            <a:r>
              <a:rPr kumimoji="0" lang="en-US" altLang="ja-JP" sz="2200" dirty="0">
                <a:latin typeface="News Gothic" charset="0"/>
              </a:rPr>
              <a:t>$ </a:t>
            </a:r>
            <a:r>
              <a:rPr kumimoji="0" lang="en-US" altLang="ja-JP" sz="2200" dirty="0" err="1">
                <a:latin typeface="News Gothic" charset="0"/>
              </a:rPr>
              <a:t>gcc</a:t>
            </a:r>
            <a:r>
              <a:rPr kumimoji="0" lang="en-US" altLang="ja-JP" sz="2200" dirty="0">
                <a:latin typeface="News Gothic" charset="0"/>
              </a:rPr>
              <a:t> </a:t>
            </a:r>
            <a:r>
              <a:rPr kumimoji="0" lang="en-US" altLang="ja-JP" sz="2200" dirty="0" err="1">
                <a:latin typeface="News Gothic" charset="0"/>
              </a:rPr>
              <a:t>test.c</a:t>
            </a:r>
            <a:r>
              <a:rPr kumimoji="0" lang="en-US" altLang="ja-JP" sz="2200" dirty="0">
                <a:latin typeface="News Gothic" charset="0"/>
              </a:rPr>
              <a:t> –o test</a:t>
            </a:r>
          </a:p>
          <a:p>
            <a:pPr>
              <a:defRPr/>
            </a:pPr>
            <a:r>
              <a:rPr kumimoji="0" lang="ja-JP" altLang="en-US" sz="2200" dirty="0">
                <a:latin typeface="News Gothic" charset="0"/>
              </a:rPr>
              <a:t>実行  </a:t>
            </a:r>
            <a:r>
              <a:rPr kumimoji="0" lang="en-US" altLang="ja-JP" sz="2200" dirty="0">
                <a:latin typeface="News Gothic" charset="0"/>
              </a:rPr>
              <a:t>$ ./test</a:t>
            </a:r>
          </a:p>
          <a:p>
            <a:pPr>
              <a:defRPr/>
            </a:pPr>
            <a:r>
              <a:rPr kumimoji="0" lang="en-US" altLang="ja-JP" sz="2200" dirty="0" err="1">
                <a:latin typeface="News Gothic" charset="0"/>
              </a:rPr>
              <a:t>test.c</a:t>
            </a:r>
            <a:r>
              <a:rPr kumimoji="0" lang="ja-JP" altLang="en-US" sz="2200" dirty="0">
                <a:latin typeface="News Gothic" charset="0"/>
              </a:rPr>
              <a:t>を再編集する場合は、</a:t>
            </a:r>
            <a:r>
              <a:rPr kumimoji="0" lang="en-US" altLang="ja-JP" sz="2200" dirty="0" err="1">
                <a:latin typeface="News Gothic" charset="0"/>
              </a:rPr>
              <a:t>Emacs</a:t>
            </a:r>
            <a:r>
              <a:rPr kumimoji="0" lang="ja-JP" altLang="en-US" sz="2200" dirty="0">
                <a:latin typeface="News Gothic" charset="0"/>
              </a:rPr>
              <a:t>を</a:t>
            </a:r>
            <a:r>
              <a:rPr kumimoji="0" lang="en-US" altLang="ja-JP" sz="2200" dirty="0" err="1">
                <a:latin typeface="News Gothic" charset="0"/>
              </a:rPr>
              <a:t>emacs</a:t>
            </a:r>
            <a:r>
              <a:rPr kumimoji="0" lang="ja-JP" altLang="en-US" sz="2200" dirty="0">
                <a:latin typeface="News Gothic" charset="0"/>
              </a:rPr>
              <a:t>コマンドでもう一度起動する（さきほど終了した場合）か、あるいは</a:t>
            </a:r>
            <a:r>
              <a:rPr kumimoji="0" lang="en-US" altLang="ja-JP" sz="2200" dirty="0" err="1">
                <a:latin typeface="News Gothic" charset="0"/>
              </a:rPr>
              <a:t>fg</a:t>
            </a:r>
            <a:r>
              <a:rPr kumimoji="0" lang="ja-JP" altLang="en-US" sz="2200" dirty="0">
                <a:latin typeface="News Gothic" charset="0"/>
              </a:rPr>
              <a:t>コマンドで再開させる（さきほど中断した場合）。</a:t>
            </a:r>
            <a:endParaRPr kumimoji="0" lang="en-US" altLang="ja-JP" sz="2200" dirty="0">
              <a:latin typeface="News Gothic" charset="0"/>
            </a:endParaRPr>
          </a:p>
        </p:txBody>
      </p:sp>
      <p:sp>
        <p:nvSpPr>
          <p:cNvPr id="2" name="正方形/長方形 1"/>
          <p:cNvSpPr/>
          <p:nvPr/>
        </p:nvSpPr>
        <p:spPr>
          <a:xfrm>
            <a:off x="618736" y="6094343"/>
            <a:ext cx="7696211" cy="707886"/>
          </a:xfrm>
          <a:prstGeom prst="rect">
            <a:avLst/>
          </a:prstGeom>
        </p:spPr>
        <p:txBody>
          <a:bodyPr wrap="square">
            <a:spAutoFit/>
          </a:bodyPr>
          <a:lstStyle/>
          <a:p>
            <a:pPr>
              <a:defRPr/>
            </a:pPr>
            <a:r>
              <a:rPr kumimoji="0" lang="en-US" altLang="ja-JP" sz="2000" dirty="0">
                <a:latin typeface="News Gothic" charset="0"/>
              </a:rPr>
              <a:t>(</a:t>
            </a:r>
            <a:r>
              <a:rPr kumimoji="0" lang="ja-JP" altLang="en-US" sz="2000" dirty="0">
                <a:latin typeface="News Gothic" charset="0"/>
              </a:rPr>
              <a:t>参考</a:t>
            </a:r>
            <a:r>
              <a:rPr kumimoji="0" lang="en-US" altLang="ja-JP" sz="2000" dirty="0">
                <a:latin typeface="News Gothic" charset="0"/>
              </a:rPr>
              <a:t>) Terminal</a:t>
            </a:r>
            <a:r>
              <a:rPr kumimoji="0" lang="ja-JP" altLang="en-US" sz="2000" dirty="0">
                <a:latin typeface="News Gothic" charset="0"/>
              </a:rPr>
              <a:t>を２つ使って、１つはコンパイル用、もう１つは</a:t>
            </a:r>
            <a:r>
              <a:rPr kumimoji="0" lang="en-US" altLang="ja-JP" sz="2000" dirty="0" err="1">
                <a:latin typeface="News Gothic" charset="0"/>
              </a:rPr>
              <a:t>Emacs</a:t>
            </a:r>
            <a:r>
              <a:rPr kumimoji="0" lang="ja-JP" altLang="en-US" sz="2000" dirty="0">
                <a:latin typeface="News Gothic" charset="0"/>
              </a:rPr>
              <a:t>用にすると、</a:t>
            </a:r>
            <a:r>
              <a:rPr kumimoji="0" lang="en-US" altLang="ja-JP" sz="2000" dirty="0" err="1">
                <a:latin typeface="News Gothic" charset="0"/>
              </a:rPr>
              <a:t>Emacs</a:t>
            </a:r>
            <a:r>
              <a:rPr kumimoji="0" lang="ja-JP" altLang="en-US" sz="2000" dirty="0">
                <a:latin typeface="News Gothic" charset="0"/>
              </a:rPr>
              <a:t>を終了したり中断したりする必要がなくなる。</a:t>
            </a:r>
          </a:p>
        </p:txBody>
      </p:sp>
    </p:spTree>
    <p:extLst>
      <p:ext uri="{BB962C8B-B14F-4D97-AF65-F5344CB8AC3E}">
        <p14:creationId xmlns:p14="http://schemas.microsoft.com/office/powerpoint/2010/main" val="218842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a:xfrm>
            <a:off x="494242" y="262994"/>
            <a:ext cx="8137525"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例（打ち込んで実行）</a:t>
            </a:r>
          </a:p>
        </p:txBody>
      </p:sp>
      <p:sp>
        <p:nvSpPr>
          <p:cNvPr id="31749" name="Text Box 7"/>
          <p:cNvSpPr txBox="1">
            <a:spLocks noChangeArrowheads="1"/>
          </p:cNvSpPr>
          <p:nvPr/>
        </p:nvSpPr>
        <p:spPr bwMode="auto">
          <a:xfrm>
            <a:off x="1324521" y="1489305"/>
            <a:ext cx="3065427" cy="230505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a:t>
            </a:r>
          </a:p>
          <a:p>
            <a:r>
              <a:rPr kumimoji="0" lang="en-US" altLang="ja-JP" sz="2400">
                <a:ea typeface="ＭＳ Ｐゴシック" charset="0"/>
                <a:cs typeface="ＭＳ Ｐゴシック" charset="0"/>
              </a:rPr>
              <a:t>{</a:t>
            </a:r>
          </a:p>
          <a:p>
            <a:r>
              <a:rPr kumimoji="0" lang="en-US" altLang="ja-JP" sz="2400">
                <a:ea typeface="ＭＳ Ｐゴシック" charset="0"/>
                <a:cs typeface="ＭＳ Ｐゴシック" charset="0"/>
              </a:rPr>
              <a:t>    printf(“test\n”);</a:t>
            </a:r>
          </a:p>
          <a:p>
            <a:r>
              <a:rPr kumimoji="0" lang="en-US" altLang="ja-JP" sz="2400">
                <a:ea typeface="ＭＳ Ｐゴシック" charset="0"/>
                <a:cs typeface="ＭＳ Ｐゴシック" charset="0"/>
              </a:rPr>
              <a:t>    return 0;</a:t>
            </a:r>
          </a:p>
          <a:p>
            <a:r>
              <a:rPr kumimoji="0" lang="en-US" altLang="ja-JP" sz="2400">
                <a:ea typeface="ＭＳ Ｐゴシック" charset="0"/>
                <a:cs typeface="ＭＳ Ｐゴシック" charset="0"/>
              </a:rPr>
              <a:t>}</a:t>
            </a:r>
          </a:p>
        </p:txBody>
      </p:sp>
      <p:sp>
        <p:nvSpPr>
          <p:cNvPr id="31751" name="テキスト ボックス 7"/>
          <p:cNvSpPr txBox="1">
            <a:spLocks noChangeArrowheads="1"/>
          </p:cNvSpPr>
          <p:nvPr/>
        </p:nvSpPr>
        <p:spPr bwMode="auto">
          <a:xfrm>
            <a:off x="360362" y="4686110"/>
            <a:ext cx="855161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注意１</a:t>
            </a:r>
            <a:r>
              <a:rPr lang="en-US" altLang="ja-JP" sz="2400" dirty="0"/>
              <a:t>:  C</a:t>
            </a:r>
            <a:r>
              <a:rPr lang="ja-JP" altLang="en-US" sz="2400" dirty="0"/>
              <a:t>言語プログラムのファイル名は</a:t>
            </a:r>
            <a:r>
              <a:rPr lang="en-US" altLang="ja-JP" sz="2400" dirty="0"/>
              <a:t>.c</a:t>
            </a:r>
            <a:r>
              <a:rPr lang="ja-JP" altLang="en-US" sz="2400" dirty="0"/>
              <a:t>で終わる名前にしてください。（</a:t>
            </a:r>
            <a:r>
              <a:rPr lang="en-US" altLang="ja-JP" sz="2400" dirty="0" err="1"/>
              <a:t>gcc</a:t>
            </a:r>
            <a:r>
              <a:rPr lang="ja-JP" altLang="en-US" sz="2400" dirty="0"/>
              <a:t>がファイル名の拡張子部分を見るため）</a:t>
            </a:r>
            <a:endParaRPr lang="en-US" altLang="ja-JP" sz="2400" dirty="0"/>
          </a:p>
          <a:p>
            <a:r>
              <a:rPr lang="ja-JP" altLang="en-US" sz="2400" dirty="0"/>
              <a:t>注意２：</a:t>
            </a:r>
            <a:r>
              <a:rPr lang="en-US" altLang="ja-JP" sz="2400" dirty="0"/>
              <a:t> </a:t>
            </a:r>
            <a:r>
              <a:rPr lang="ja-JP" altLang="en-US" sz="2400" dirty="0"/>
              <a:t>プログラムは（日本語部分以外は）半角英数字で記述する</a:t>
            </a:r>
          </a:p>
        </p:txBody>
      </p:sp>
    </p:spTree>
    <p:extLst>
      <p:ext uri="{BB962C8B-B14F-4D97-AF65-F5344CB8AC3E}">
        <p14:creationId xmlns:p14="http://schemas.microsoft.com/office/powerpoint/2010/main" val="295940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a:xfrm>
            <a:off x="519113" y="226087"/>
            <a:ext cx="8229600" cy="938321"/>
          </a:xfrm>
        </p:spPr>
        <p:txBody>
          <a:bodyPr/>
          <a:lstStyle/>
          <a:p>
            <a:r>
              <a:rPr lang="ja-JP" altLang="en-US" dirty="0">
                <a:latin typeface="Calibri" charset="0"/>
              </a:rPr>
              <a:t>改行について</a:t>
            </a:r>
          </a:p>
        </p:txBody>
      </p:sp>
      <p:sp>
        <p:nvSpPr>
          <p:cNvPr id="35845" name="テキスト ボックス 6"/>
          <p:cNvSpPr txBox="1">
            <a:spLocks noChangeArrowheads="1"/>
          </p:cNvSpPr>
          <p:nvPr/>
        </p:nvSpPr>
        <p:spPr bwMode="auto">
          <a:xfrm>
            <a:off x="611188" y="1196975"/>
            <a:ext cx="7561262"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さきほどのプログラムで、１行目以外は改行をしなくてもよい。</a:t>
            </a:r>
            <a:r>
              <a:rPr lang="ja-JP" altLang="en-US" sz="2400"/>
              <a:t>例えば、以下のプログラムはさきほどのプログラムと同じ意味である。</a:t>
            </a:r>
            <a:endParaRPr kumimoji="0" lang="ja-JP" altLang="en-US" sz="2400">
              <a:ea typeface="ＭＳ Ｐゴシック" charset="0"/>
              <a:cs typeface="ＭＳ Ｐゴシック" charset="0"/>
            </a:endParaRPr>
          </a:p>
        </p:txBody>
      </p:sp>
      <p:sp>
        <p:nvSpPr>
          <p:cNvPr id="35846" name="Text Box 7"/>
          <p:cNvSpPr txBox="1">
            <a:spLocks noChangeArrowheads="1"/>
          </p:cNvSpPr>
          <p:nvPr/>
        </p:nvSpPr>
        <p:spPr bwMode="auto">
          <a:xfrm>
            <a:off x="1042988" y="2420938"/>
            <a:ext cx="6049962" cy="83026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 { printf(“test\n”); return 0;}</a:t>
            </a:r>
          </a:p>
        </p:txBody>
      </p:sp>
      <p:sp>
        <p:nvSpPr>
          <p:cNvPr id="35847" name="テキスト ボックス 9"/>
          <p:cNvSpPr txBox="1">
            <a:spLocks noChangeArrowheads="1"/>
          </p:cNvSpPr>
          <p:nvPr/>
        </p:nvSpPr>
        <p:spPr bwMode="auto">
          <a:xfrm>
            <a:off x="395288" y="3429000"/>
            <a:ext cx="8353425" cy="2678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a:t>
            </a:r>
            <a:r>
              <a:rPr lang="ja-JP" altLang="en-US" sz="2400" dirty="0"/>
              <a:t>注意事項</a:t>
            </a:r>
            <a:r>
              <a:rPr lang="en-US" altLang="ja-JP" sz="2400" dirty="0"/>
              <a:t>]</a:t>
            </a:r>
          </a:p>
          <a:p>
            <a:r>
              <a:rPr lang="en-US" altLang="ja-JP" sz="2400" dirty="0"/>
              <a:t>#include</a:t>
            </a:r>
            <a:r>
              <a:rPr lang="ja-JP" altLang="en-US" sz="2400" dirty="0"/>
              <a:t>の行は特別で、改行が必要である。</a:t>
            </a:r>
            <a:endParaRPr lang="en-US" altLang="ja-JP" sz="2400" dirty="0"/>
          </a:p>
          <a:p>
            <a:r>
              <a:rPr lang="en-US" altLang="ja-JP" sz="2400" dirty="0" err="1"/>
              <a:t>int</a:t>
            </a:r>
            <a:r>
              <a:rPr lang="en-US" altLang="ja-JP" sz="2400" dirty="0"/>
              <a:t>, main, void, </a:t>
            </a:r>
            <a:r>
              <a:rPr lang="en-US" altLang="ja-JP" sz="2400" dirty="0" err="1"/>
              <a:t>printf</a:t>
            </a:r>
            <a:r>
              <a:rPr lang="en-US" altLang="ja-JP" sz="2400" dirty="0"/>
              <a:t>, return</a:t>
            </a:r>
            <a:r>
              <a:rPr lang="ja-JP" altLang="en-US" sz="2400" dirty="0"/>
              <a:t>などの綴りの途中で改行してはいけない。</a:t>
            </a:r>
            <a:endParaRPr lang="en-US" altLang="ja-JP" sz="2400" dirty="0"/>
          </a:p>
          <a:p>
            <a:r>
              <a:rPr lang="ja-JP" altLang="en-US" sz="2400" dirty="0"/>
              <a:t>空白がある場所は自由に改行してよい（ダブルクォートの中、</a:t>
            </a:r>
            <a:r>
              <a:rPr lang="en-US" altLang="ja-JP" sz="2400" dirty="0"/>
              <a:t>#include</a:t>
            </a:r>
            <a:r>
              <a:rPr lang="ja-JP" altLang="en-US" sz="2400" dirty="0"/>
              <a:t>の行は除く）。</a:t>
            </a:r>
            <a:endParaRPr lang="en-US" altLang="ja-JP" sz="2400" dirty="0"/>
          </a:p>
          <a:p>
            <a:endParaRPr lang="ja-JP" altLang="en-US" sz="2400" dirty="0"/>
          </a:p>
        </p:txBody>
      </p:sp>
    </p:spTree>
    <p:extLst>
      <p:ext uri="{BB962C8B-B14F-4D97-AF65-F5344CB8AC3E}">
        <p14:creationId xmlns:p14="http://schemas.microsoft.com/office/powerpoint/2010/main" val="169972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69751" y="256802"/>
            <a:ext cx="7620000" cy="685800"/>
          </a:xfrm>
        </p:spPr>
        <p:txBody>
          <a:bodyPr>
            <a:normAutofit/>
          </a:bodyPr>
          <a:lstStyle/>
          <a:p>
            <a:r>
              <a:rPr kumimoji="0" lang="ja-JP" altLang="en-US" sz="3600" dirty="0">
                <a:latin typeface="Calibri" charset="0"/>
              </a:rPr>
              <a:t>代入式における暗黙の型変換</a:t>
            </a:r>
          </a:p>
        </p:txBody>
      </p:sp>
      <p:grpSp>
        <p:nvGrpSpPr>
          <p:cNvPr id="16390" name="Group 4"/>
          <p:cNvGrpSpPr>
            <a:grpSpLocks/>
          </p:cNvGrpSpPr>
          <p:nvPr/>
        </p:nvGrpSpPr>
        <p:grpSpPr bwMode="auto">
          <a:xfrm>
            <a:off x="3380349" y="2597150"/>
            <a:ext cx="1037211" cy="1254125"/>
            <a:chOff x="33" y="1616"/>
            <a:chExt cx="817" cy="790"/>
          </a:xfrm>
        </p:grpSpPr>
        <p:sp>
          <p:nvSpPr>
            <p:cNvPr id="16400" name="AutoShape 5"/>
            <p:cNvSpPr>
              <a:spLocks noChangeArrowheads="1"/>
            </p:cNvSpPr>
            <p:nvPr/>
          </p:nvSpPr>
          <p:spPr bwMode="auto">
            <a:xfrm>
              <a:off x="33" y="1616"/>
              <a:ext cx="817" cy="499"/>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a:ea typeface="ＭＳ Ｐゴシック" charset="0"/>
                  <a:cs typeface="ＭＳ Ｐゴシック" charset="0"/>
                </a:rPr>
                <a:t>nx</a:t>
              </a:r>
            </a:p>
          </p:txBody>
        </p:sp>
        <p:sp>
          <p:nvSpPr>
            <p:cNvPr id="16401" name="Text Box 6"/>
            <p:cNvSpPr txBox="1">
              <a:spLocks noChangeArrowheads="1"/>
            </p:cNvSpPr>
            <p:nvPr/>
          </p:nvSpPr>
          <p:spPr bwMode="auto">
            <a:xfrm>
              <a:off x="168" y="2156"/>
              <a:ext cx="445"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err="1">
                  <a:solidFill>
                    <a:srgbClr val="FF3300"/>
                  </a:solidFill>
                  <a:ea typeface="ＭＳ Ｐゴシック" charset="0"/>
                  <a:cs typeface="ＭＳ Ｐゴシック" charset="0"/>
                </a:rPr>
                <a:t>int</a:t>
              </a:r>
              <a:r>
                <a:rPr kumimoji="0" lang="ja-JP" altLang="en-US" sz="2000" dirty="0">
                  <a:solidFill>
                    <a:srgbClr val="FF3300"/>
                  </a:solidFill>
                  <a:ea typeface="ＭＳ Ｐゴシック" charset="0"/>
                  <a:cs typeface="ＭＳ Ｐゴシック" charset="0"/>
                </a:rPr>
                <a:t>型</a:t>
              </a:r>
            </a:p>
          </p:txBody>
        </p:sp>
      </p:grpSp>
      <p:sp>
        <p:nvSpPr>
          <p:cNvPr id="16391" name="Text Box 10"/>
          <p:cNvSpPr txBox="1">
            <a:spLocks noChangeArrowheads="1"/>
          </p:cNvSpPr>
          <p:nvPr/>
        </p:nvSpPr>
        <p:spPr bwMode="auto">
          <a:xfrm>
            <a:off x="1071563" y="2811463"/>
            <a:ext cx="974725"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3200">
                <a:ea typeface="ＭＳ Ｐゴシック" charset="0"/>
                <a:cs typeface="ＭＳ Ｐゴシック" charset="0"/>
              </a:rPr>
              <a:t>9.99</a:t>
            </a:r>
          </a:p>
        </p:txBody>
      </p:sp>
      <p:grpSp>
        <p:nvGrpSpPr>
          <p:cNvPr id="16392" name="Group 28"/>
          <p:cNvGrpSpPr>
            <a:grpSpLocks/>
          </p:cNvGrpSpPr>
          <p:nvPr/>
        </p:nvGrpSpPr>
        <p:grpSpPr bwMode="auto">
          <a:xfrm>
            <a:off x="3338934" y="5106879"/>
            <a:ext cx="1404352" cy="1894405"/>
            <a:chOff x="2744" y="1480"/>
            <a:chExt cx="1192" cy="1189"/>
          </a:xfrm>
        </p:grpSpPr>
        <p:sp>
          <p:nvSpPr>
            <p:cNvPr id="16398" name="AutoShape 29"/>
            <p:cNvSpPr>
              <a:spLocks noChangeArrowheads="1"/>
            </p:cNvSpPr>
            <p:nvPr/>
          </p:nvSpPr>
          <p:spPr bwMode="auto">
            <a:xfrm>
              <a:off x="2744" y="1480"/>
              <a:ext cx="862" cy="816"/>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sz="2400">
                  <a:ea typeface="ＭＳ Ｐゴシック" charset="0"/>
                  <a:cs typeface="ＭＳ Ｐゴシック" charset="0"/>
                </a:rPr>
                <a:t>dx</a:t>
              </a:r>
            </a:p>
          </p:txBody>
        </p:sp>
        <p:sp>
          <p:nvSpPr>
            <p:cNvPr id="16399" name="Text Box 30"/>
            <p:cNvSpPr txBox="1">
              <a:spLocks noChangeArrowheads="1"/>
            </p:cNvSpPr>
            <p:nvPr/>
          </p:nvSpPr>
          <p:spPr bwMode="auto">
            <a:xfrm>
              <a:off x="2777" y="2296"/>
              <a:ext cx="1159" cy="3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solidFill>
                    <a:srgbClr val="FF3300"/>
                  </a:solidFill>
                  <a:ea typeface="ＭＳ Ｐゴシック" charset="0"/>
                  <a:cs typeface="ＭＳ Ｐゴシック" charset="0"/>
                </a:rPr>
                <a:t>double</a:t>
              </a:r>
              <a:r>
                <a:rPr kumimoji="0" lang="ja-JP" altLang="en-US" sz="1800" dirty="0">
                  <a:solidFill>
                    <a:srgbClr val="FF3300"/>
                  </a:solidFill>
                  <a:ea typeface="ＭＳ Ｐゴシック" charset="0"/>
                  <a:cs typeface="ＭＳ Ｐゴシック" charset="0"/>
                </a:rPr>
                <a:t>型</a:t>
              </a:r>
            </a:p>
          </p:txBody>
        </p:sp>
      </p:grpSp>
      <p:sp>
        <p:nvSpPr>
          <p:cNvPr id="16393" name="Line 31"/>
          <p:cNvSpPr>
            <a:spLocks noChangeShapeType="1"/>
          </p:cNvSpPr>
          <p:nvPr/>
        </p:nvSpPr>
        <p:spPr bwMode="auto">
          <a:xfrm>
            <a:off x="2424113" y="5916022"/>
            <a:ext cx="5048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6394" name="Text Box 32"/>
          <p:cNvSpPr txBox="1">
            <a:spLocks noChangeArrowheads="1"/>
          </p:cNvSpPr>
          <p:nvPr/>
        </p:nvSpPr>
        <p:spPr bwMode="auto">
          <a:xfrm>
            <a:off x="1770111" y="5588422"/>
            <a:ext cx="44142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dirty="0">
                <a:ea typeface="ＭＳ Ｐゴシック" charset="0"/>
                <a:cs typeface="ＭＳ Ｐゴシック" charset="0"/>
              </a:rPr>
              <a:t>9</a:t>
            </a:r>
            <a:endParaRPr kumimoji="0" lang="ja-JP" altLang="en-US" dirty="0">
              <a:ea typeface="ＭＳ Ｐゴシック" charset="0"/>
              <a:cs typeface="ＭＳ Ｐゴシック" charset="0"/>
            </a:endParaRPr>
          </a:p>
        </p:txBody>
      </p:sp>
      <p:sp>
        <p:nvSpPr>
          <p:cNvPr id="16395" name="Text Box 33"/>
          <p:cNvSpPr txBox="1">
            <a:spLocks noChangeArrowheads="1"/>
          </p:cNvSpPr>
          <p:nvPr/>
        </p:nvSpPr>
        <p:spPr bwMode="auto">
          <a:xfrm>
            <a:off x="4961005" y="5514899"/>
            <a:ext cx="3643312"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が浮動小数点数</a:t>
            </a:r>
            <a:r>
              <a:rPr kumimoji="0" lang="en-US" altLang="ja-JP" sz="2000" dirty="0">
                <a:solidFill>
                  <a:srgbClr val="000000"/>
                </a:solidFill>
                <a:ea typeface="ＭＳ Ｐゴシック" charset="0"/>
                <a:cs typeface="ＭＳ Ｐゴシック" charset="0"/>
              </a:rPr>
              <a:t>9.000…</a:t>
            </a:r>
            <a:r>
              <a:rPr kumimoji="0" lang="ja-JP" altLang="en-US" sz="2000" dirty="0">
                <a:solidFill>
                  <a:srgbClr val="000000"/>
                </a:solidFill>
                <a:ea typeface="ＭＳ Ｐゴシック" charset="0"/>
                <a:cs typeface="ＭＳ Ｐゴシック" charset="0"/>
              </a:rPr>
              <a:t>に変換され、変数</a:t>
            </a:r>
            <a:r>
              <a:rPr kumimoji="0" lang="en-US" altLang="ja-JP" sz="2000" dirty="0">
                <a:solidFill>
                  <a:srgbClr val="000000"/>
                </a:solidFill>
                <a:ea typeface="ＭＳ Ｐゴシック" charset="0"/>
                <a:cs typeface="ＭＳ Ｐゴシック" charset="0"/>
              </a:rPr>
              <a:t>dx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6" name="Text Box 33"/>
          <p:cNvSpPr txBox="1">
            <a:spLocks noChangeArrowheads="1"/>
          </p:cNvSpPr>
          <p:nvPr/>
        </p:nvSpPr>
        <p:spPr bwMode="auto">
          <a:xfrm>
            <a:off x="4857276" y="1766153"/>
            <a:ext cx="3747041"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double</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9.99</a:t>
            </a:r>
            <a:r>
              <a:rPr kumimoji="0" lang="ja-JP" altLang="en-US" sz="2000" dirty="0">
                <a:solidFill>
                  <a:srgbClr val="000000"/>
                </a:solidFill>
                <a:ea typeface="ＭＳ Ｐゴシック" charset="0"/>
                <a:cs typeface="ＭＳ Ｐゴシック" charset="0"/>
              </a:rPr>
              <a:t>が</a:t>
            </a:r>
            <a:r>
              <a:rPr kumimoji="0" lang="en-US" altLang="ja-JP" sz="2000" dirty="0" err="1">
                <a:solidFill>
                  <a:srgbClr val="000000"/>
                </a:solidFill>
                <a:ea typeface="ＭＳ Ｐゴシック" charset="0"/>
                <a:cs typeface="ＭＳ Ｐゴシック" charset="0"/>
              </a:rPr>
              <a:t>int</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に変換され、変数</a:t>
            </a:r>
            <a:r>
              <a:rPr kumimoji="0" lang="en-US" altLang="ja-JP" sz="2000" dirty="0" err="1">
                <a:solidFill>
                  <a:srgbClr val="000000"/>
                </a:solidFill>
                <a:ea typeface="ＭＳ Ｐゴシック" charset="0"/>
                <a:cs typeface="ＭＳ Ｐゴシック" charset="0"/>
              </a:rPr>
              <a:t>nx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7" name="Line 31"/>
          <p:cNvSpPr>
            <a:spLocks noChangeShapeType="1"/>
          </p:cNvSpPr>
          <p:nvPr/>
        </p:nvSpPr>
        <p:spPr bwMode="auto">
          <a:xfrm>
            <a:off x="2327415" y="3097213"/>
            <a:ext cx="6429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2" name="正方形/長方形 1"/>
          <p:cNvSpPr/>
          <p:nvPr/>
        </p:nvSpPr>
        <p:spPr>
          <a:xfrm>
            <a:off x="651457" y="3962680"/>
            <a:ext cx="5814663" cy="461665"/>
          </a:xfrm>
          <a:prstGeom prst="rect">
            <a:avLst/>
          </a:prstGeom>
        </p:spPr>
        <p:txBody>
          <a:bodyPr wrap="none">
            <a:spAutoFit/>
          </a:bodyPr>
          <a:lstStyle/>
          <a:p>
            <a:r>
              <a:rPr kumimoji="0" lang="en-US" altLang="ja-JP" sz="2400" dirty="0">
                <a:latin typeface="News Gothic" charset="0"/>
              </a:rPr>
              <a:t>double</a:t>
            </a:r>
            <a:r>
              <a:rPr kumimoji="0" lang="ja-JP" altLang="en-US" sz="2400" dirty="0">
                <a:latin typeface="News Gothic" charset="0"/>
              </a:rPr>
              <a:t>型の変数</a:t>
            </a:r>
            <a:r>
              <a:rPr kumimoji="0" lang="en-US" altLang="ja-JP" sz="2400" dirty="0">
                <a:latin typeface="News Gothic" charset="0"/>
              </a:rPr>
              <a:t>dx</a:t>
            </a:r>
            <a:r>
              <a:rPr kumimoji="0" lang="ja-JP" altLang="en-US" sz="2400" dirty="0">
                <a:latin typeface="News Gothic" charset="0"/>
              </a:rPr>
              <a:t>に</a:t>
            </a:r>
            <a:r>
              <a:rPr kumimoji="0" lang="en-US" altLang="ja-JP" sz="2400" dirty="0" err="1">
                <a:latin typeface="News Gothic" charset="0"/>
              </a:rPr>
              <a:t>int</a:t>
            </a:r>
            <a:r>
              <a:rPr kumimoji="0" lang="ja-JP" altLang="en-US" sz="2400" dirty="0">
                <a:latin typeface="News Gothic" charset="0"/>
              </a:rPr>
              <a:t>型の値</a:t>
            </a:r>
            <a:r>
              <a:rPr kumimoji="0" lang="en-US" altLang="ja-JP" sz="2400" dirty="0">
                <a:latin typeface="News Gothic" charset="0"/>
              </a:rPr>
              <a:t>9</a:t>
            </a:r>
            <a:r>
              <a:rPr kumimoji="0" lang="ja-JP" altLang="en-US" sz="2400" dirty="0">
                <a:latin typeface="News Gothic" charset="0"/>
              </a:rPr>
              <a:t>を代入する</a:t>
            </a:r>
          </a:p>
        </p:txBody>
      </p:sp>
      <p:sp>
        <p:nvSpPr>
          <p:cNvPr id="4" name="正方形/長方形 3"/>
          <p:cNvSpPr/>
          <p:nvPr/>
        </p:nvSpPr>
        <p:spPr>
          <a:xfrm>
            <a:off x="566097" y="1201751"/>
            <a:ext cx="6328024" cy="461665"/>
          </a:xfrm>
          <a:prstGeom prst="rect">
            <a:avLst/>
          </a:prstGeom>
        </p:spPr>
        <p:txBody>
          <a:bodyPr wrap="none">
            <a:spAutoFit/>
          </a:bodyPr>
          <a:lstStyle/>
          <a:p>
            <a:r>
              <a:rPr kumimoji="0" lang="en-US" altLang="ja-JP" sz="2400" dirty="0">
                <a:latin typeface="News Gothic" charset="0"/>
              </a:rPr>
              <a:t> </a:t>
            </a:r>
            <a:r>
              <a:rPr kumimoji="0" lang="en-US" altLang="ja-JP" sz="2400" dirty="0" err="1">
                <a:latin typeface="News Gothic" charset="0"/>
              </a:rPr>
              <a:t>int</a:t>
            </a:r>
            <a:r>
              <a:rPr kumimoji="0" lang="ja-JP" altLang="en-US" sz="2400" dirty="0">
                <a:latin typeface="News Gothic" charset="0"/>
              </a:rPr>
              <a:t>型の変数</a:t>
            </a:r>
            <a:r>
              <a:rPr kumimoji="0" lang="en-US" altLang="ja-JP" sz="2400" dirty="0" err="1">
                <a:latin typeface="News Gothic" charset="0"/>
              </a:rPr>
              <a:t>nx</a:t>
            </a:r>
            <a:r>
              <a:rPr kumimoji="0" lang="ja-JP" altLang="en-US" sz="2400" dirty="0">
                <a:latin typeface="News Gothic" charset="0"/>
              </a:rPr>
              <a:t>に</a:t>
            </a:r>
            <a:r>
              <a:rPr kumimoji="0" lang="en-US" altLang="ja-JP" sz="2400" dirty="0">
                <a:latin typeface="News Gothic" charset="0"/>
              </a:rPr>
              <a:t>double</a:t>
            </a:r>
            <a:r>
              <a:rPr kumimoji="0" lang="ja-JP" altLang="en-US" sz="2400" dirty="0">
                <a:latin typeface="News Gothic" charset="0"/>
              </a:rPr>
              <a:t>型の値</a:t>
            </a:r>
            <a:r>
              <a:rPr kumimoji="0" lang="en-US" altLang="ja-JP" sz="2400" dirty="0">
                <a:latin typeface="News Gothic" charset="0"/>
              </a:rPr>
              <a:t>9.99</a:t>
            </a:r>
            <a:r>
              <a:rPr kumimoji="0" lang="ja-JP" altLang="en-US" sz="2400" dirty="0">
                <a:latin typeface="News Gothic" charset="0"/>
              </a:rPr>
              <a:t>を代入する</a:t>
            </a:r>
            <a:endParaRPr kumimoji="0" lang="en-US" altLang="ja-JP" sz="2400" dirty="0">
              <a:latin typeface="News Gothic" charset="0"/>
            </a:endParaRPr>
          </a:p>
        </p:txBody>
      </p:sp>
      <p:sp>
        <p:nvSpPr>
          <p:cNvPr id="3" name="正方形/長方形 2"/>
          <p:cNvSpPr/>
          <p:nvPr/>
        </p:nvSpPr>
        <p:spPr>
          <a:xfrm>
            <a:off x="1069422" y="1766153"/>
            <a:ext cx="2107174" cy="830997"/>
          </a:xfrm>
          <a:prstGeom prst="rect">
            <a:avLst/>
          </a:prstGeom>
          <a:ln>
            <a:solidFill>
              <a:schemeClr val="tx1"/>
            </a:solidFill>
          </a:ln>
        </p:spPr>
        <p:txBody>
          <a:bodyPr wrap="square">
            <a:spAutoFit/>
          </a:bodyPr>
          <a:lstStyle/>
          <a:p>
            <a:r>
              <a:rPr kumimoji="0" lang="en-US" altLang="ja-JP" sz="2400" dirty="0">
                <a:latin typeface="News Gothic" charset="0"/>
              </a:rPr>
              <a:t>   </a:t>
            </a:r>
            <a:r>
              <a:rPr kumimoji="0" lang="en-US" altLang="ja-JP" sz="2400" dirty="0" err="1">
                <a:latin typeface="News Gothic" charset="0"/>
              </a:rPr>
              <a:t>int</a:t>
            </a:r>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a:t>
            </a:r>
          </a:p>
          <a:p>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 = 9.99;</a:t>
            </a:r>
            <a:endParaRPr lang="ja-JP" altLang="en-US" sz="2400" dirty="0"/>
          </a:p>
        </p:txBody>
      </p:sp>
      <p:sp>
        <p:nvSpPr>
          <p:cNvPr id="18" name="正方形/長方形 17"/>
          <p:cNvSpPr/>
          <p:nvPr/>
        </p:nvSpPr>
        <p:spPr>
          <a:xfrm>
            <a:off x="1110833" y="4548545"/>
            <a:ext cx="2107174" cy="830997"/>
          </a:xfrm>
          <a:prstGeom prst="rect">
            <a:avLst/>
          </a:prstGeom>
          <a:ln>
            <a:solidFill>
              <a:schemeClr val="tx1"/>
            </a:solidFill>
          </a:ln>
        </p:spPr>
        <p:txBody>
          <a:bodyPr wrap="square">
            <a:spAutoFit/>
          </a:bodyPr>
          <a:lstStyle/>
          <a:p>
            <a:r>
              <a:rPr kumimoji="0" lang="en-US" altLang="ja-JP" sz="2400" dirty="0">
                <a:latin typeface="News Gothic" charset="0"/>
              </a:rPr>
              <a:t>   double dx;</a:t>
            </a:r>
          </a:p>
          <a:p>
            <a:r>
              <a:rPr kumimoji="0" lang="en-US" altLang="ja-JP" sz="2400" dirty="0">
                <a:latin typeface="News Gothic" charset="0"/>
              </a:rPr>
              <a:t>   dx = 9;</a:t>
            </a:r>
            <a:endParaRPr lang="ja-JP" altLang="en-US" sz="2400" dirty="0"/>
          </a:p>
        </p:txBody>
      </p:sp>
      <p:sp>
        <p:nvSpPr>
          <p:cNvPr id="5" name="テキスト ボックス 4"/>
          <p:cNvSpPr txBox="1"/>
          <p:nvPr/>
        </p:nvSpPr>
        <p:spPr>
          <a:xfrm>
            <a:off x="1060259" y="3389313"/>
            <a:ext cx="1062122" cy="369332"/>
          </a:xfrm>
          <a:prstGeom prst="rect">
            <a:avLst/>
          </a:prstGeom>
          <a:noFill/>
        </p:spPr>
        <p:txBody>
          <a:bodyPr wrap="none" rtlCol="0">
            <a:spAutoFit/>
          </a:bodyPr>
          <a:lstStyle/>
          <a:p>
            <a:r>
              <a:rPr lang="en-US" altLang="ja-JP" dirty="0">
                <a:solidFill>
                  <a:srgbClr val="FF0000"/>
                </a:solidFill>
              </a:rPr>
              <a:t>d</a:t>
            </a:r>
            <a:r>
              <a:rPr kumimoji="1" lang="en-US" altLang="ja-JP" dirty="0">
                <a:solidFill>
                  <a:srgbClr val="FF0000"/>
                </a:solidFill>
              </a:rPr>
              <a:t>ouble</a:t>
            </a:r>
            <a:r>
              <a:rPr kumimoji="1" lang="ja-JP" altLang="en-US" dirty="0">
                <a:solidFill>
                  <a:srgbClr val="FF0000"/>
                </a:solidFill>
              </a:rPr>
              <a:t>型</a:t>
            </a:r>
          </a:p>
        </p:txBody>
      </p:sp>
      <p:sp>
        <p:nvSpPr>
          <p:cNvPr id="20" name="テキスト ボックス 19"/>
          <p:cNvSpPr txBox="1"/>
          <p:nvPr/>
        </p:nvSpPr>
        <p:spPr>
          <a:xfrm>
            <a:off x="1618930" y="6222326"/>
            <a:ext cx="667070" cy="369332"/>
          </a:xfrm>
          <a:prstGeom prst="rect">
            <a:avLst/>
          </a:prstGeom>
          <a:noFill/>
        </p:spPr>
        <p:txBody>
          <a:bodyPr wrap="none" rtlCol="0">
            <a:spAutoFit/>
          </a:bodyPr>
          <a:lstStyle/>
          <a:p>
            <a:r>
              <a:rPr lang="en-US" altLang="ja-JP" dirty="0" err="1">
                <a:solidFill>
                  <a:srgbClr val="FF0000"/>
                </a:solidFill>
              </a:rPr>
              <a:t>i</a:t>
            </a:r>
            <a:r>
              <a:rPr kumimoji="1" lang="en-US" altLang="ja-JP" dirty="0" err="1">
                <a:solidFill>
                  <a:srgbClr val="FF0000"/>
                </a:solidFill>
              </a:rPr>
              <a:t>nt</a:t>
            </a:r>
            <a:r>
              <a:rPr kumimoji="1" lang="ja-JP" altLang="en-US" dirty="0">
                <a:solidFill>
                  <a:srgbClr val="FF0000"/>
                </a:solidFill>
              </a:rPr>
              <a:t>型</a:t>
            </a:r>
          </a:p>
        </p:txBody>
      </p:sp>
      <p:sp>
        <p:nvSpPr>
          <p:cNvPr id="21" name="テキスト ボックス 20"/>
          <p:cNvSpPr txBox="1"/>
          <p:nvPr/>
        </p:nvSpPr>
        <p:spPr>
          <a:xfrm>
            <a:off x="4909666" y="2586642"/>
            <a:ext cx="3348983" cy="1200329"/>
          </a:xfrm>
          <a:prstGeom prst="rect">
            <a:avLst/>
          </a:prstGeom>
          <a:noFill/>
          <a:ln>
            <a:solidFill>
              <a:schemeClr val="tx1"/>
            </a:solidFill>
          </a:ln>
        </p:spPr>
        <p:txBody>
          <a:bodyPr wrap="square" rtlCol="0">
            <a:spAutoFit/>
          </a:bodyPr>
          <a:lstStyle/>
          <a:p>
            <a:r>
              <a:rPr kumimoji="1" lang="en-US" altLang="ja-JP" dirty="0"/>
              <a:t>double</a:t>
            </a:r>
            <a:r>
              <a:rPr kumimoji="1" lang="ja-JP" altLang="en-US" dirty="0"/>
              <a:t>型から</a:t>
            </a:r>
            <a:r>
              <a:rPr kumimoji="1" lang="en-US" altLang="ja-JP" dirty="0" err="1"/>
              <a:t>int</a:t>
            </a:r>
            <a:r>
              <a:rPr kumimoji="1" lang="ja-JP" altLang="en-US" dirty="0"/>
              <a:t>型へ変換されるときは小数点以下が切り捨てられる。ただし、負の数の場合は</a:t>
            </a:r>
            <a:r>
              <a:rPr lang="en-US" altLang="ja-JP" dirty="0"/>
              <a:t>0</a:t>
            </a:r>
            <a:r>
              <a:rPr lang="ja-JP" altLang="en-US" dirty="0"/>
              <a:t>に近い方へ切り捨てられる。</a:t>
            </a:r>
            <a:endParaRPr lang="en-US" altLang="ja-JP" dirty="0"/>
          </a:p>
        </p:txBody>
      </p:sp>
    </p:spTree>
    <p:extLst>
      <p:ext uri="{BB962C8B-B14F-4D97-AF65-F5344CB8AC3E}">
        <p14:creationId xmlns:p14="http://schemas.microsoft.com/office/powerpoint/2010/main" val="3935008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title"/>
          </p:nvPr>
        </p:nvSpPr>
        <p:spPr>
          <a:xfrm>
            <a:off x="738188" y="285553"/>
            <a:ext cx="7620000" cy="685800"/>
          </a:xfrm>
        </p:spPr>
        <p:txBody>
          <a:bodyPr>
            <a:normAutofit/>
          </a:bodyPr>
          <a:lstStyle/>
          <a:p>
            <a:r>
              <a:rPr kumimoji="0" lang="ja-JP" altLang="en-US" sz="3600" dirty="0">
                <a:latin typeface="Calibri" charset="0"/>
              </a:rPr>
              <a:t>四則演算における暗黙の型変換</a:t>
            </a:r>
          </a:p>
        </p:txBody>
      </p:sp>
      <p:sp>
        <p:nvSpPr>
          <p:cNvPr id="17414" name="Text Box 4"/>
          <p:cNvSpPr txBox="1">
            <a:spLocks noChangeArrowheads="1"/>
          </p:cNvSpPr>
          <p:nvPr/>
        </p:nvSpPr>
        <p:spPr bwMode="auto">
          <a:xfrm>
            <a:off x="987817" y="1994134"/>
            <a:ext cx="2454518"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buFontTx/>
              <a:buAutoNum type="arabicPlain" startAt="5"/>
            </a:pPr>
            <a:r>
              <a:rPr kumimoji="0" lang="en-US" altLang="ja-JP" sz="3200" dirty="0">
                <a:ea typeface="ＭＳ Ｐゴシック" charset="0"/>
                <a:cs typeface="ＭＳ Ｐゴシック" charset="0"/>
              </a:rPr>
              <a:t> /   2	→</a:t>
            </a:r>
            <a:r>
              <a:rPr kumimoji="0" lang="ja-JP" altLang="en-US" sz="3200" dirty="0">
                <a:ea typeface="ＭＳ Ｐゴシック" charset="0"/>
                <a:cs typeface="ＭＳ Ｐゴシック" charset="0"/>
              </a:rPr>
              <a:t>　</a:t>
            </a:r>
            <a:r>
              <a:rPr kumimoji="0" lang="en-US" altLang="ja-JP" sz="3200" dirty="0">
                <a:ea typeface="ＭＳ Ｐゴシック" charset="0"/>
                <a:cs typeface="ＭＳ Ｐゴシック" charset="0"/>
              </a:rPr>
              <a:t>2</a:t>
            </a:r>
          </a:p>
        </p:txBody>
      </p:sp>
      <p:sp>
        <p:nvSpPr>
          <p:cNvPr id="17415" name="Text Box 5"/>
          <p:cNvSpPr txBox="1">
            <a:spLocks noChangeArrowheads="1"/>
          </p:cNvSpPr>
          <p:nvPr/>
        </p:nvSpPr>
        <p:spPr bwMode="auto">
          <a:xfrm>
            <a:off x="4004563" y="1994134"/>
            <a:ext cx="3371850" cy="584200"/>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a:ea typeface="ＭＳ Ｐゴシック" charset="0"/>
                <a:cs typeface="ＭＳ Ｐゴシック" charset="0"/>
              </a:rPr>
              <a:t>5.0  /  2.0  →</a:t>
            </a:r>
            <a:r>
              <a:rPr kumimoji="0" lang="ja-JP" altLang="en-US" sz="3200">
                <a:ea typeface="ＭＳ Ｐゴシック" charset="0"/>
                <a:cs typeface="ＭＳ Ｐゴシック" charset="0"/>
              </a:rPr>
              <a:t>　</a:t>
            </a:r>
            <a:r>
              <a:rPr kumimoji="0" lang="en-US" altLang="ja-JP" sz="3200">
                <a:ea typeface="ＭＳ Ｐゴシック" charset="0"/>
                <a:cs typeface="ＭＳ Ｐゴシック" charset="0"/>
              </a:rPr>
              <a:t>2.5</a:t>
            </a:r>
          </a:p>
        </p:txBody>
      </p:sp>
      <p:sp>
        <p:nvSpPr>
          <p:cNvPr id="17418" name="テキスト ボックス 24"/>
          <p:cNvSpPr txBox="1">
            <a:spLocks noChangeArrowheads="1"/>
          </p:cNvSpPr>
          <p:nvPr/>
        </p:nvSpPr>
        <p:spPr bwMode="auto">
          <a:xfrm>
            <a:off x="886014" y="5212048"/>
            <a:ext cx="7341689" cy="101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片方が</a:t>
            </a:r>
            <a:r>
              <a:rPr lang="en-US" altLang="ja-JP" sz="2000" dirty="0" err="1"/>
              <a:t>int</a:t>
            </a:r>
            <a:r>
              <a:rPr lang="ja-JP" altLang="en-US" sz="2000" dirty="0"/>
              <a:t>型、もう片方が</a:t>
            </a:r>
            <a:r>
              <a:rPr lang="en-US" altLang="ja-JP" sz="2000" dirty="0"/>
              <a:t>double</a:t>
            </a:r>
            <a:r>
              <a:rPr lang="ja-JP" altLang="en-US" sz="2000" dirty="0"/>
              <a:t>型の場合、</a:t>
            </a:r>
            <a:r>
              <a:rPr lang="en-US" altLang="ja-JP" sz="2000" dirty="0" err="1"/>
              <a:t>int</a:t>
            </a:r>
            <a:r>
              <a:rPr lang="ja-JP" altLang="en-US" sz="2000" dirty="0"/>
              <a:t>型の数値を</a:t>
            </a:r>
            <a:r>
              <a:rPr lang="en-US" altLang="ja-JP" sz="2000" dirty="0"/>
              <a:t>double</a:t>
            </a:r>
            <a:r>
              <a:rPr lang="ja-JP" altLang="en-US" sz="2000" dirty="0"/>
              <a:t>型に変換してから演算が行われれる（暗黙の型変換</a:t>
            </a:r>
            <a:r>
              <a:rPr lang="en-US" altLang="ja-JP" sz="2000" dirty="0"/>
              <a:t>, implicit conversion</a:t>
            </a:r>
            <a:r>
              <a:rPr lang="ja-JP" altLang="en-US" sz="2000" dirty="0"/>
              <a:t>）。</a:t>
            </a:r>
            <a:r>
              <a:rPr lang="en-US" altLang="ja-JP" sz="2000" dirty="0"/>
              <a:t>+ </a:t>
            </a:r>
            <a:r>
              <a:rPr lang="ja-JP" altLang="en-US" sz="2000" dirty="0"/>
              <a:t>や </a:t>
            </a:r>
            <a:r>
              <a:rPr lang="en-US" altLang="ja-JP" sz="2000" dirty="0"/>
              <a:t>* </a:t>
            </a:r>
            <a:r>
              <a:rPr lang="ja-JP" altLang="en-US" sz="2000" dirty="0"/>
              <a:t>などの演算でも同様。</a:t>
            </a:r>
            <a:endParaRPr lang="en-US" altLang="ja-JP" sz="2000" dirty="0"/>
          </a:p>
        </p:txBody>
      </p:sp>
      <p:sp>
        <p:nvSpPr>
          <p:cNvPr id="17420" name="テキスト ボックス 14"/>
          <p:cNvSpPr txBox="1">
            <a:spLocks noChangeArrowheads="1"/>
          </p:cNvSpPr>
          <p:nvPr/>
        </p:nvSpPr>
        <p:spPr bwMode="auto">
          <a:xfrm>
            <a:off x="857250" y="2795054"/>
            <a:ext cx="4548188"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a:t>int</a:t>
            </a:r>
            <a:r>
              <a:rPr lang="ja-JP" altLang="en-US" sz="2000"/>
              <a:t>型同士の場合結果も</a:t>
            </a:r>
            <a:r>
              <a:rPr lang="en-US" altLang="ja-JP" sz="2000"/>
              <a:t>int</a:t>
            </a:r>
            <a:r>
              <a:rPr lang="ja-JP" altLang="en-US" sz="2000"/>
              <a:t>型。</a:t>
            </a:r>
            <a:endParaRPr lang="en-US" altLang="ja-JP" sz="2000"/>
          </a:p>
          <a:p>
            <a:r>
              <a:rPr lang="en-US" altLang="ja-JP" sz="2000"/>
              <a:t>double</a:t>
            </a:r>
            <a:r>
              <a:rPr lang="ja-JP" altLang="en-US" sz="2000"/>
              <a:t>型同士の場合結果も</a:t>
            </a:r>
            <a:r>
              <a:rPr lang="en-US" altLang="ja-JP" sz="2000"/>
              <a:t>double</a:t>
            </a:r>
            <a:r>
              <a:rPr lang="ja-JP" altLang="en-US" sz="2000"/>
              <a:t>型。</a:t>
            </a:r>
            <a:endParaRPr lang="en-US" altLang="ja-JP" sz="2000"/>
          </a:p>
        </p:txBody>
      </p:sp>
      <p:sp>
        <p:nvSpPr>
          <p:cNvPr id="3" name="正方形/長方形 2"/>
          <p:cNvSpPr/>
          <p:nvPr/>
        </p:nvSpPr>
        <p:spPr>
          <a:xfrm>
            <a:off x="416312" y="1279534"/>
            <a:ext cx="5112272" cy="523220"/>
          </a:xfrm>
          <a:prstGeom prst="rect">
            <a:avLst/>
          </a:prstGeom>
        </p:spPr>
        <p:txBody>
          <a:bodyPr wrap="none">
            <a:spAutoFit/>
          </a:bodyPr>
          <a:lstStyle/>
          <a:p>
            <a:r>
              <a:rPr kumimoji="0" lang="en-US" altLang="ja-JP" sz="2800" dirty="0" err="1">
                <a:latin typeface="News Gothic" charset="0"/>
              </a:rPr>
              <a:t>int</a:t>
            </a:r>
            <a:r>
              <a:rPr kumimoji="0" lang="ja-JP" altLang="en-US" sz="2800" dirty="0">
                <a:latin typeface="News Gothic" charset="0"/>
              </a:rPr>
              <a:t>型同士、</a:t>
            </a:r>
            <a:r>
              <a:rPr kumimoji="0" lang="en-US" altLang="ja-JP" sz="2800" dirty="0">
                <a:latin typeface="News Gothic" charset="0"/>
              </a:rPr>
              <a:t>double</a:t>
            </a:r>
            <a:r>
              <a:rPr kumimoji="0" lang="ja-JP" altLang="en-US" sz="2800" dirty="0">
                <a:latin typeface="News Gothic" charset="0"/>
              </a:rPr>
              <a:t>型同士の演算</a:t>
            </a:r>
            <a:endParaRPr kumimoji="0" lang="en-US" altLang="ja-JP" sz="2800" dirty="0">
              <a:latin typeface="News Gothic" charset="0"/>
            </a:endParaRPr>
          </a:p>
        </p:txBody>
      </p:sp>
      <p:sp>
        <p:nvSpPr>
          <p:cNvPr id="4" name="正方形/長方形 3"/>
          <p:cNvSpPr/>
          <p:nvPr/>
        </p:nvSpPr>
        <p:spPr>
          <a:xfrm>
            <a:off x="416312" y="3798362"/>
            <a:ext cx="3662656" cy="523220"/>
          </a:xfrm>
          <a:prstGeom prst="rect">
            <a:avLst/>
          </a:prstGeom>
        </p:spPr>
        <p:txBody>
          <a:bodyPr wrap="none">
            <a:spAutoFit/>
          </a:bodyPr>
          <a:lstStyle/>
          <a:p>
            <a:r>
              <a:rPr lang="en-US" altLang="ja-JP" sz="2800" dirty="0"/>
              <a:t>double</a:t>
            </a:r>
            <a:r>
              <a:rPr lang="ja-JP" altLang="en-US" sz="2800" dirty="0"/>
              <a:t>型と</a:t>
            </a:r>
            <a:r>
              <a:rPr lang="en-US" altLang="ja-JP" sz="2800" dirty="0" err="1"/>
              <a:t>int</a:t>
            </a:r>
            <a:r>
              <a:rPr lang="ja-JP" altLang="en-US" sz="2800" dirty="0"/>
              <a:t>型の演算</a:t>
            </a:r>
          </a:p>
        </p:txBody>
      </p:sp>
      <p:sp>
        <p:nvSpPr>
          <p:cNvPr id="11" name="Text Box 4"/>
          <p:cNvSpPr txBox="1">
            <a:spLocks noChangeArrowheads="1"/>
          </p:cNvSpPr>
          <p:nvPr/>
        </p:nvSpPr>
        <p:spPr bwMode="auto">
          <a:xfrm>
            <a:off x="1006795" y="4443608"/>
            <a:ext cx="3218349"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marL="0" indent="0" algn="ctr"/>
            <a:r>
              <a:rPr kumimoji="0" lang="en-US" altLang="ja-JP" sz="3200" dirty="0">
                <a:ea typeface="ＭＳ Ｐゴシック" charset="0"/>
                <a:cs typeface="ＭＳ Ｐゴシック" charset="0"/>
              </a:rPr>
              <a:t>5.0   /   2  →  2.5</a:t>
            </a:r>
          </a:p>
        </p:txBody>
      </p:sp>
      <p:sp>
        <p:nvSpPr>
          <p:cNvPr id="12" name="Text Box 4"/>
          <p:cNvSpPr txBox="1">
            <a:spLocks noChangeArrowheads="1"/>
          </p:cNvSpPr>
          <p:nvPr/>
        </p:nvSpPr>
        <p:spPr bwMode="auto">
          <a:xfrm>
            <a:off x="4489738" y="4453097"/>
            <a:ext cx="2990322"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dirty="0">
                <a:ea typeface="ＭＳ Ｐゴシック" charset="0"/>
                <a:cs typeface="ＭＳ Ｐゴシック" charset="0"/>
              </a:rPr>
              <a:t>5  /  2.0  →  2.5</a:t>
            </a:r>
          </a:p>
        </p:txBody>
      </p:sp>
    </p:spTree>
    <p:extLst>
      <p:ext uri="{BB962C8B-B14F-4D97-AF65-F5344CB8AC3E}">
        <p14:creationId xmlns:p14="http://schemas.microsoft.com/office/powerpoint/2010/main" val="267472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4213" y="338324"/>
            <a:ext cx="7620000" cy="685800"/>
          </a:xfrm>
        </p:spPr>
        <p:txBody>
          <a:bodyPr>
            <a:noAutofit/>
          </a:bodyPr>
          <a:lstStyle/>
          <a:p>
            <a:r>
              <a:rPr kumimoji="0" lang="ja-JP" altLang="en-US" sz="3600" dirty="0">
                <a:latin typeface="Calibri" charset="0"/>
              </a:rPr>
              <a:t>四則演算における暗黙の型変換</a:t>
            </a:r>
          </a:p>
        </p:txBody>
      </p:sp>
      <p:sp>
        <p:nvSpPr>
          <p:cNvPr id="18437" name="Text Box 4"/>
          <p:cNvSpPr txBox="1">
            <a:spLocks noChangeArrowheads="1"/>
          </p:cNvSpPr>
          <p:nvPr/>
        </p:nvSpPr>
        <p:spPr bwMode="auto">
          <a:xfrm>
            <a:off x="550487" y="1580029"/>
            <a:ext cx="8205044" cy="1262063"/>
          </a:xfrm>
          <a:prstGeom prst="rect">
            <a:avLst/>
          </a:prstGeom>
          <a:solidFill>
            <a:srgbClr val="CCECFF"/>
          </a:solidFill>
          <a:ln w="9525">
            <a:solidFill>
              <a:schemeClr val="tx1"/>
            </a:solidFill>
            <a:miter lim="800000"/>
            <a:headEnd/>
            <a:tailEnd/>
          </a:ln>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四則演算</a:t>
            </a:r>
            <a:r>
              <a:rPr kumimoji="0" lang="en-US" altLang="ja-JP" sz="2400" dirty="0">
                <a:ea typeface="ＭＳ Ｐゴシック" charset="0"/>
                <a:cs typeface="ＭＳ Ｐゴシック" charset="0"/>
              </a:rPr>
              <a:t>+, -, *, /</a:t>
            </a:r>
            <a:r>
              <a:rPr kumimoji="0" lang="ja-JP" altLang="en-US" sz="2400" dirty="0">
                <a:ea typeface="ＭＳ Ｐゴシック" charset="0"/>
                <a:cs typeface="ＭＳ Ｐゴシック" charset="0"/>
              </a:rPr>
              <a:t>において、異なる型同士の演算では、</a:t>
            </a:r>
          </a:p>
          <a:p>
            <a:r>
              <a:rPr kumimoji="0" lang="ja-JP" altLang="en-US" sz="2800" dirty="0">
                <a:ea typeface="ＭＳ Ｐゴシック" charset="0"/>
                <a:cs typeface="ＭＳ Ｐゴシック" charset="0"/>
              </a:rPr>
              <a:t>　</a:t>
            </a:r>
            <a:r>
              <a:rPr kumimoji="0" lang="ja-JP" altLang="en-US" sz="2800" dirty="0">
                <a:solidFill>
                  <a:srgbClr val="FF0000"/>
                </a:solidFill>
                <a:ea typeface="ＭＳ Ｐゴシック" charset="0"/>
                <a:cs typeface="ＭＳ Ｐゴシック" charset="0"/>
              </a:rPr>
              <a:t>型が</a:t>
            </a:r>
            <a:r>
              <a:rPr kumimoji="0" lang="ja-JP" altLang="en-US" sz="2800" dirty="0">
                <a:solidFill>
                  <a:srgbClr val="FF3300"/>
                </a:solidFill>
                <a:ea typeface="ＭＳ Ｐゴシック" charset="0"/>
                <a:cs typeface="ＭＳ Ｐゴシック" charset="0"/>
              </a:rPr>
              <a:t>小さい方のオペランドは、大きい方の型に変換</a:t>
            </a:r>
            <a:endParaRPr kumimoji="0" lang="en-US" altLang="ja-JP" sz="2800" dirty="0">
              <a:solidFill>
                <a:srgbClr val="FF3300"/>
              </a:solidFill>
              <a:ea typeface="ＭＳ Ｐゴシック" charset="0"/>
              <a:cs typeface="ＭＳ Ｐゴシック" charset="0"/>
            </a:endParaRPr>
          </a:p>
          <a:p>
            <a:r>
              <a:rPr kumimoji="0" lang="ja-JP" altLang="en-US" sz="2400" dirty="0">
                <a:ea typeface="ＭＳ Ｐゴシック" charset="0"/>
                <a:cs typeface="ＭＳ Ｐゴシック" charset="0"/>
              </a:rPr>
              <a:t>された上で演算が行われる。</a:t>
            </a:r>
            <a:endParaRPr kumimoji="0" lang="en-US" altLang="ja-JP" sz="2400" dirty="0">
              <a:ea typeface="ＭＳ Ｐゴシック" charset="0"/>
              <a:cs typeface="ＭＳ Ｐゴシック" charset="0"/>
            </a:endParaRPr>
          </a:p>
        </p:txBody>
      </p:sp>
      <p:sp>
        <p:nvSpPr>
          <p:cNvPr id="18438" name="テキスト ボックス 6"/>
          <p:cNvSpPr txBox="1">
            <a:spLocks noChangeArrowheads="1"/>
          </p:cNvSpPr>
          <p:nvPr/>
        </p:nvSpPr>
        <p:spPr bwMode="auto">
          <a:xfrm>
            <a:off x="684213" y="3429000"/>
            <a:ext cx="72009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a:t>
            </a:r>
            <a:r>
              <a:rPr lang="en-US" altLang="ja-JP" sz="2400" dirty="0"/>
              <a:t>%</a:t>
            </a:r>
            <a:r>
              <a:rPr lang="ja-JP" altLang="en-US" sz="2400" dirty="0"/>
              <a:t>演算子（割り算の余りを求める演算子）は</a:t>
            </a:r>
            <a:r>
              <a:rPr lang="en-US" altLang="ja-JP" sz="2400" dirty="0"/>
              <a:t>double</a:t>
            </a:r>
            <a:r>
              <a:rPr lang="ja-JP" altLang="en-US" sz="2400" dirty="0"/>
              <a:t>型は引数にとれない。</a:t>
            </a:r>
          </a:p>
        </p:txBody>
      </p:sp>
    </p:spTree>
    <p:extLst>
      <p:ext uri="{BB962C8B-B14F-4D97-AF65-F5344CB8AC3E}">
        <p14:creationId xmlns:p14="http://schemas.microsoft.com/office/powerpoint/2010/main" val="286605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数の型について</a:t>
            </a:r>
          </a:p>
        </p:txBody>
      </p:sp>
      <p:sp>
        <p:nvSpPr>
          <p:cNvPr id="4" name="正方形/長方形 3"/>
          <p:cNvSpPr/>
          <p:nvPr/>
        </p:nvSpPr>
        <p:spPr>
          <a:xfrm>
            <a:off x="1040141" y="1568810"/>
            <a:ext cx="7021770" cy="1815882"/>
          </a:xfrm>
          <a:prstGeom prst="rect">
            <a:avLst/>
          </a:prstGeom>
        </p:spPr>
        <p:txBody>
          <a:bodyPr wrap="square">
            <a:spAutoFit/>
          </a:bodyPr>
          <a:lstStyle/>
          <a:p>
            <a:r>
              <a:rPr lang="ja-JP" altLang="en-US" sz="2800" dirty="0"/>
              <a:t>プログラム中に直接書かれている数の型は、</a:t>
            </a:r>
            <a:r>
              <a:rPr lang="en-US" altLang="ja-JP" sz="2800" dirty="0"/>
              <a:t>2.0</a:t>
            </a:r>
            <a:r>
              <a:rPr lang="ja-JP" altLang="en-US" sz="2800" dirty="0"/>
              <a:t>や</a:t>
            </a:r>
            <a:r>
              <a:rPr lang="en-US" altLang="ja-JP" sz="2800" dirty="0"/>
              <a:t>2.5</a:t>
            </a:r>
            <a:r>
              <a:rPr lang="ja-JP" altLang="en-US" sz="2800" dirty="0"/>
              <a:t>のように小数点が含まれている場合は</a:t>
            </a:r>
            <a:r>
              <a:rPr lang="en-US" altLang="ja-JP" sz="2800" dirty="0"/>
              <a:t>double</a:t>
            </a:r>
            <a:r>
              <a:rPr lang="ja-JP" altLang="en-US" sz="2800" dirty="0"/>
              <a:t>型、</a:t>
            </a:r>
            <a:r>
              <a:rPr lang="en-US" altLang="ja-JP" sz="2800" dirty="0"/>
              <a:t>2</a:t>
            </a:r>
            <a:r>
              <a:rPr lang="ja-JP" altLang="en-US" sz="2800" dirty="0"/>
              <a:t>や</a:t>
            </a:r>
            <a:r>
              <a:rPr lang="en-US" altLang="ja-JP" sz="2800" dirty="0"/>
              <a:t>5</a:t>
            </a:r>
            <a:r>
              <a:rPr lang="ja-JP" altLang="en-US" sz="2800" dirty="0"/>
              <a:t>などのように小数点がない場合は</a:t>
            </a:r>
            <a:r>
              <a:rPr lang="en-US" altLang="ja-JP" sz="2800" dirty="0" err="1"/>
              <a:t>int</a:t>
            </a:r>
            <a:r>
              <a:rPr lang="ja-JP" altLang="en-US" sz="2800" dirty="0"/>
              <a:t>型である。</a:t>
            </a:r>
          </a:p>
        </p:txBody>
      </p:sp>
    </p:spTree>
    <p:extLst>
      <p:ext uri="{BB962C8B-B14F-4D97-AF65-F5344CB8AC3E}">
        <p14:creationId xmlns:p14="http://schemas.microsoft.com/office/powerpoint/2010/main" val="1343881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377824"/>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1" name="Text Box 10"/>
          <p:cNvSpPr txBox="1">
            <a:spLocks noChangeArrowheads="1"/>
          </p:cNvSpPr>
          <p:nvPr/>
        </p:nvSpPr>
        <p:spPr bwMode="auto">
          <a:xfrm>
            <a:off x="726180" y="1458523"/>
            <a:ext cx="320923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（例１）</a:t>
            </a:r>
          </a:p>
          <a:p>
            <a:r>
              <a:rPr kumimoji="0" lang="ja-JP" altLang="en-US" sz="2400" dirty="0">
                <a:ea typeface="ＭＳ Ｐゴシック" charset="0"/>
                <a:cs typeface="ＭＳ Ｐゴシック" charset="0"/>
              </a:rPr>
              <a:t>　</a:t>
            </a:r>
            <a:r>
              <a:rPr kumimoji="0" lang="ja-JP" altLang="en-US" sz="2400" dirty="0">
                <a:solidFill>
                  <a:schemeClr val="accent1"/>
                </a:solidFill>
                <a:ea typeface="ＭＳ Ｐゴシック" charset="0"/>
                <a:cs typeface="ＭＳ Ｐゴシック" charset="0"/>
              </a:rPr>
              <a:t>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5.0</a:t>
            </a:r>
            <a:endParaRPr kumimoji="0" lang="ja-JP" altLang="en-US" sz="2400" dirty="0">
              <a:ea typeface="ＭＳ Ｐゴシック" charset="0"/>
              <a:cs typeface="ＭＳ Ｐゴシック" charset="0"/>
            </a:endParaRPr>
          </a:p>
          <a:p>
            <a:r>
              <a:rPr kumimoji="0" lang="ja-JP" altLang="en-US"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p>
          <a:p>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endParaRPr kumimoji="0" lang="ja-JP" altLang="en-US" sz="2400" dirty="0">
              <a:ea typeface="ＭＳ Ｐゴシック" charset="0"/>
              <a:cs typeface="ＭＳ Ｐゴシック" charset="0"/>
            </a:endParaRPr>
          </a:p>
        </p:txBody>
      </p:sp>
      <p:sp>
        <p:nvSpPr>
          <p:cNvPr id="2" name="テキスト ボックス 1"/>
          <p:cNvSpPr txBox="1"/>
          <p:nvPr/>
        </p:nvSpPr>
        <p:spPr>
          <a:xfrm>
            <a:off x="868079" y="3256325"/>
            <a:ext cx="5626461" cy="1200328"/>
          </a:xfrm>
          <a:prstGeom prst="rect">
            <a:avLst/>
          </a:prstGeom>
          <a:noFill/>
          <a:ln>
            <a:solidFill>
              <a:schemeClr val="tx1"/>
            </a:solidFill>
          </a:ln>
        </p:spPr>
        <p:txBody>
          <a:bodyPr wrap="square" rtlCol="0">
            <a:spAutoFit/>
          </a:bodyPr>
          <a:lstStyle/>
          <a:p>
            <a:r>
              <a:rPr kumimoji="1" lang="en-US" altLang="ja-JP" sz="2400" dirty="0"/>
              <a:t>double</a:t>
            </a:r>
            <a:r>
              <a:rPr kumimoji="1" lang="ja-JP" altLang="en-US" sz="2400" dirty="0"/>
              <a:t>型から</a:t>
            </a:r>
            <a:r>
              <a:rPr kumimoji="1" lang="en-US" altLang="ja-JP" sz="2400" dirty="0" err="1"/>
              <a:t>int</a:t>
            </a:r>
            <a:r>
              <a:rPr kumimoji="1" lang="ja-JP" altLang="en-US" sz="2400" dirty="0"/>
              <a:t>型へ変換するときは小数点以下が切り捨てられる。ただし、負の数の場合は</a:t>
            </a:r>
            <a:r>
              <a:rPr lang="en-US" altLang="ja-JP" sz="2400" dirty="0"/>
              <a:t>0</a:t>
            </a:r>
            <a:r>
              <a:rPr lang="ja-JP" altLang="en-US" sz="2400" dirty="0"/>
              <a:t>に近い方へ切り捨てられる。</a:t>
            </a:r>
            <a:endParaRPr lang="en-US" altLang="ja-JP" sz="2400" dirty="0"/>
          </a:p>
        </p:txBody>
      </p:sp>
    </p:spTree>
    <p:extLst>
      <p:ext uri="{BB962C8B-B14F-4D97-AF65-F5344CB8AC3E}">
        <p14:creationId xmlns:p14="http://schemas.microsoft.com/office/powerpoint/2010/main" val="796180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265299"/>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2" name="Text Box 11"/>
          <p:cNvSpPr txBox="1">
            <a:spLocks noChangeArrowheads="1"/>
          </p:cNvSpPr>
          <p:nvPr/>
        </p:nvSpPr>
        <p:spPr bwMode="auto">
          <a:xfrm>
            <a:off x="510367" y="1300375"/>
            <a:ext cx="5043568"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a:t>
            </a:r>
            <a:r>
              <a:rPr kumimoji="0" lang="en-US" altLang="ja-JP" sz="2400" dirty="0">
                <a:ea typeface="ＭＳ Ｐゴシック" charset="0"/>
                <a:cs typeface="ＭＳ Ｐゴシック" charset="0"/>
              </a:rPr>
              <a:t>2</a:t>
            </a:r>
            <a:r>
              <a:rPr kumimoji="0" lang="ja-JP" altLang="en-US" sz="2400" dirty="0">
                <a:ea typeface="ＭＳ Ｐゴシック" charset="0"/>
                <a:cs typeface="ＭＳ Ｐゴシック" charset="0"/>
              </a:rPr>
              <a:t>）</a:t>
            </a:r>
          </a:p>
          <a:p>
            <a:r>
              <a:rPr kumimoji="0" lang="en-US" altLang="ja-JP" sz="2400" dirty="0">
                <a:ea typeface="ＭＳ Ｐゴシック" charset="0"/>
                <a:cs typeface="ＭＳ Ｐゴシック" charset="0"/>
              </a:rPr>
              <a:t>       double average;</a:t>
            </a:r>
          </a:p>
          <a:p>
            <a:r>
              <a:rPr kumimoji="0" lang="en-US" altLang="ja-JP" sz="2400" dirty="0">
                <a:ea typeface="ＭＳ Ｐゴシック" charset="0"/>
                <a:cs typeface="ＭＳ Ｐゴシック" charset="0"/>
              </a:rPr>
              <a:t>       average =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(40+45) / 2;</a:t>
            </a:r>
            <a:endParaRPr kumimoji="0" lang="ja-JP" altLang="en-US" sz="2400" dirty="0">
              <a:ea typeface="ＭＳ Ｐゴシック" charset="0"/>
              <a:cs typeface="ＭＳ Ｐゴシック" charset="0"/>
            </a:endParaRPr>
          </a:p>
        </p:txBody>
      </p:sp>
      <p:sp>
        <p:nvSpPr>
          <p:cNvPr id="19463" name="Text Box 12"/>
          <p:cNvSpPr txBox="1">
            <a:spLocks noChangeArrowheads="1"/>
          </p:cNvSpPr>
          <p:nvPr/>
        </p:nvSpPr>
        <p:spPr bwMode="auto">
          <a:xfrm>
            <a:off x="2003150" y="3646993"/>
            <a:ext cx="4958058"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dirty="0">
                <a:ea typeface="ＭＳ Ｐゴシック" charset="0"/>
                <a:cs typeface="ＭＳ Ｐゴシック" charset="0"/>
              </a:rPr>
              <a:t>average = </a:t>
            </a:r>
            <a:r>
              <a:rPr kumimoji="0" lang="en-US" altLang="ja-JP" sz="2400" dirty="0">
                <a:solidFill>
                  <a:srgbClr val="3333FF"/>
                </a:solidFill>
                <a:ea typeface="ＭＳ Ｐゴシック" charset="0"/>
                <a:cs typeface="ＭＳ Ｐゴシック" charset="0"/>
              </a:rPr>
              <a:t>(double)</a:t>
            </a:r>
            <a:r>
              <a:rPr kumimoji="0" lang="en-US" altLang="ja-JP" sz="2400" dirty="0">
                <a:ea typeface="ＭＳ Ｐゴシック" charset="0"/>
                <a:cs typeface="ＭＳ Ｐゴシック" charset="0"/>
              </a:rPr>
              <a:t> (40 + 45)   /  2 ;</a:t>
            </a:r>
          </a:p>
          <a:p>
            <a:endParaRPr kumimoji="0" lang="ja-JP" altLang="en-US" sz="2400" dirty="0">
              <a:ea typeface="ＭＳ Ｐゴシック" charset="0"/>
              <a:cs typeface="ＭＳ Ｐゴシック" charset="0"/>
            </a:endParaRPr>
          </a:p>
        </p:txBody>
      </p:sp>
      <p:sp>
        <p:nvSpPr>
          <p:cNvPr id="19464" name="Line 13"/>
          <p:cNvSpPr>
            <a:spLocks noChangeShapeType="1"/>
          </p:cNvSpPr>
          <p:nvPr/>
        </p:nvSpPr>
        <p:spPr bwMode="auto">
          <a:xfrm>
            <a:off x="4717775" y="4081968"/>
            <a:ext cx="1329474" cy="0"/>
          </a:xfrm>
          <a:prstGeom prst="line">
            <a:avLst/>
          </a:prstGeom>
          <a:noFill/>
          <a:ln w="28575">
            <a:solidFill>
              <a:srgbClr val="FF3300"/>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9465" name="Text Box 14"/>
          <p:cNvSpPr txBox="1">
            <a:spLocks noChangeArrowheads="1"/>
          </p:cNvSpPr>
          <p:nvPr/>
        </p:nvSpPr>
        <p:spPr bwMode="auto">
          <a:xfrm>
            <a:off x="4574900" y="4081968"/>
            <a:ext cx="115887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ea typeface="ＭＳ Ｐゴシック" charset="0"/>
                <a:cs typeface="ＭＳ Ｐゴシック" charset="0"/>
              </a:rPr>
              <a:t>85(</a:t>
            </a:r>
            <a:r>
              <a:rPr kumimoji="0" lang="en-US" altLang="ja-JP" sz="2000" dirty="0" err="1">
                <a:ea typeface="ＭＳ Ｐゴシック" charset="0"/>
                <a:cs typeface="ＭＳ Ｐゴシック" charset="0"/>
              </a:rPr>
              <a:t>int</a:t>
            </a:r>
            <a:r>
              <a:rPr kumimoji="0" lang="ja-JP" altLang="en-US" sz="2000" dirty="0">
                <a:ea typeface="ＭＳ Ｐゴシック" charset="0"/>
                <a:cs typeface="ＭＳ Ｐゴシック" charset="0"/>
              </a:rPr>
              <a:t>型</a:t>
            </a:r>
            <a:r>
              <a:rPr kumimoji="0" lang="en-US" altLang="ja-JP" sz="2000" dirty="0">
                <a:ea typeface="ＭＳ Ｐゴシック" charset="0"/>
                <a:cs typeface="ＭＳ Ｐゴシック" charset="0"/>
              </a:rPr>
              <a:t>)</a:t>
            </a:r>
          </a:p>
        </p:txBody>
      </p:sp>
      <p:grpSp>
        <p:nvGrpSpPr>
          <p:cNvPr id="19466" name="Group 15"/>
          <p:cNvGrpSpPr>
            <a:grpSpLocks/>
          </p:cNvGrpSpPr>
          <p:nvPr/>
        </p:nvGrpSpPr>
        <p:grpSpPr bwMode="auto">
          <a:xfrm>
            <a:off x="3503337" y="4516895"/>
            <a:ext cx="2543912" cy="500062"/>
            <a:chOff x="2962" y="3339"/>
            <a:chExt cx="1350" cy="231"/>
          </a:xfrm>
        </p:grpSpPr>
        <p:sp>
          <p:nvSpPr>
            <p:cNvPr id="19476" name="Line 17"/>
            <p:cNvSpPr>
              <a:spLocks noChangeShapeType="1"/>
            </p:cNvSpPr>
            <p:nvPr/>
          </p:nvSpPr>
          <p:spPr bwMode="auto">
            <a:xfrm flipV="1">
              <a:off x="2962" y="3339"/>
              <a:ext cx="1350" cy="0"/>
            </a:xfrm>
            <a:prstGeom prst="line">
              <a:avLst/>
            </a:prstGeom>
            <a:noFill/>
            <a:ln w="28575">
              <a:solidFill>
                <a:srgbClr val="3333FF"/>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9477" name="Text Box 19"/>
            <p:cNvSpPr txBox="1">
              <a:spLocks noChangeArrowheads="1"/>
            </p:cNvSpPr>
            <p:nvPr/>
          </p:nvSpPr>
          <p:spPr bwMode="auto">
            <a:xfrm>
              <a:off x="3187" y="3339"/>
              <a:ext cx="1069"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a:ea typeface="ＭＳ Ｐゴシック" charset="0"/>
                  <a:cs typeface="ＭＳ Ｐゴシック" charset="0"/>
                </a:rPr>
                <a:t>85.0(double</a:t>
              </a:r>
              <a:r>
                <a:rPr kumimoji="0" lang="ja-JP" altLang="en-US" sz="1800">
                  <a:ea typeface="ＭＳ Ｐゴシック" charset="0"/>
                  <a:cs typeface="ＭＳ Ｐゴシック" charset="0"/>
                </a:rPr>
                <a:t>型</a:t>
              </a:r>
              <a:r>
                <a:rPr kumimoji="0" lang="en-US" altLang="ja-JP" sz="1800">
                  <a:ea typeface="ＭＳ Ｐゴシック" charset="0"/>
                  <a:cs typeface="ＭＳ Ｐゴシック" charset="0"/>
                </a:rPr>
                <a:t>)</a:t>
              </a:r>
            </a:p>
          </p:txBody>
        </p:sp>
      </p:grpSp>
      <p:grpSp>
        <p:nvGrpSpPr>
          <p:cNvPr id="19467" name="Group 20"/>
          <p:cNvGrpSpPr>
            <a:grpSpLocks/>
          </p:cNvGrpSpPr>
          <p:nvPr/>
        </p:nvGrpSpPr>
        <p:grpSpPr bwMode="auto">
          <a:xfrm>
            <a:off x="3503337" y="4934668"/>
            <a:ext cx="3161440" cy="722313"/>
            <a:chOff x="2962" y="3609"/>
            <a:chExt cx="1868" cy="455"/>
          </a:xfrm>
        </p:grpSpPr>
        <p:sp>
          <p:nvSpPr>
            <p:cNvPr id="19474" name="Text Box 21"/>
            <p:cNvSpPr txBox="1">
              <a:spLocks noChangeArrowheads="1"/>
            </p:cNvSpPr>
            <p:nvPr/>
          </p:nvSpPr>
          <p:spPr bwMode="auto">
            <a:xfrm>
              <a:off x="3775" y="3660"/>
              <a:ext cx="1012"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a:t>
              </a:r>
            </a:p>
            <a:p>
              <a:r>
                <a:rPr kumimoji="0" lang="en-US" altLang="ja-JP" sz="1800" dirty="0">
                  <a:ea typeface="ＭＳ Ｐゴシック" charset="0"/>
                  <a:cs typeface="ＭＳ Ｐゴシック" charset="0"/>
                </a:rPr>
                <a:t>(double) / (</a:t>
              </a:r>
              <a:r>
                <a:rPr kumimoji="0" lang="en-US" altLang="ja-JP" sz="1800" dirty="0" err="1">
                  <a:ea typeface="ＭＳ Ｐゴシック" charset="0"/>
                  <a:cs typeface="ＭＳ Ｐゴシック" charset="0"/>
                </a:rPr>
                <a:t>int</a:t>
              </a:r>
              <a:r>
                <a:rPr kumimoji="0" lang="en-US" altLang="ja-JP" sz="1800" dirty="0">
                  <a:ea typeface="ＭＳ Ｐゴシック" charset="0"/>
                  <a:cs typeface="ＭＳ Ｐゴシック" charset="0"/>
                </a:rPr>
                <a:t>)</a:t>
              </a:r>
            </a:p>
          </p:txBody>
        </p:sp>
        <p:sp>
          <p:nvSpPr>
            <p:cNvPr id="19475" name="Line 22"/>
            <p:cNvSpPr>
              <a:spLocks noChangeShapeType="1"/>
            </p:cNvSpPr>
            <p:nvPr/>
          </p:nvSpPr>
          <p:spPr bwMode="auto">
            <a:xfrm>
              <a:off x="2962" y="3609"/>
              <a:ext cx="1868" cy="3"/>
            </a:xfrm>
            <a:prstGeom prst="line">
              <a:avLst/>
            </a:prstGeom>
            <a:noFill/>
            <a:ln w="28575">
              <a:solidFill>
                <a:srgbClr val="33CC33"/>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grpSp>
      <p:sp>
        <p:nvSpPr>
          <p:cNvPr id="19468" name="Line 25"/>
          <p:cNvSpPr>
            <a:spLocks noChangeShapeType="1"/>
          </p:cNvSpPr>
          <p:nvPr/>
        </p:nvSpPr>
        <p:spPr bwMode="auto">
          <a:xfrm flipH="1">
            <a:off x="3933148" y="5324371"/>
            <a:ext cx="785812"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9469" name="Line 28"/>
          <p:cNvSpPr>
            <a:spLocks noChangeShapeType="1"/>
          </p:cNvSpPr>
          <p:nvPr/>
        </p:nvSpPr>
        <p:spPr bwMode="auto">
          <a:xfrm flipV="1">
            <a:off x="2931837" y="4150231"/>
            <a:ext cx="0" cy="86540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9470" name="Text Box 29"/>
          <p:cNvSpPr txBox="1">
            <a:spLocks noChangeArrowheads="1"/>
          </p:cNvSpPr>
          <p:nvPr/>
        </p:nvSpPr>
        <p:spPr bwMode="auto">
          <a:xfrm>
            <a:off x="1645962" y="4283997"/>
            <a:ext cx="135572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42.5</a:t>
            </a:r>
            <a:r>
              <a:rPr kumimoji="0" lang="ja-JP" altLang="en-US" sz="1800" dirty="0">
                <a:ea typeface="ＭＳ Ｐゴシック" charset="0"/>
                <a:cs typeface="ＭＳ Ｐゴシック" charset="0"/>
              </a:rPr>
              <a:t>が代入される</a:t>
            </a:r>
          </a:p>
        </p:txBody>
      </p:sp>
      <p:sp>
        <p:nvSpPr>
          <p:cNvPr id="19471" name="Text Box 21"/>
          <p:cNvSpPr txBox="1">
            <a:spLocks noChangeArrowheads="1"/>
          </p:cNvSpPr>
          <p:nvPr/>
        </p:nvSpPr>
        <p:spPr bwMode="auto">
          <a:xfrm>
            <a:off x="1865037" y="5012354"/>
            <a:ext cx="20701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     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2.0</a:t>
            </a:r>
          </a:p>
          <a:p>
            <a:r>
              <a:rPr kumimoji="0" lang="en-US" altLang="ja-JP" sz="1800" dirty="0">
                <a:ea typeface="ＭＳ Ｐゴシック" charset="0"/>
                <a:cs typeface="ＭＳ Ｐゴシック" charset="0"/>
              </a:rPr>
              <a:t>(double) / (double)</a:t>
            </a:r>
          </a:p>
        </p:txBody>
      </p:sp>
      <p:sp>
        <p:nvSpPr>
          <p:cNvPr id="19472" name="テキスト ボックス 33"/>
          <p:cNvSpPr txBox="1">
            <a:spLocks noChangeArrowheads="1"/>
          </p:cNvSpPr>
          <p:nvPr/>
        </p:nvSpPr>
        <p:spPr bwMode="auto">
          <a:xfrm>
            <a:off x="3033459" y="5682986"/>
            <a:ext cx="2916238" cy="64611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2</a:t>
            </a:r>
            <a:r>
              <a:rPr lang="ja-JP" altLang="en-US" sz="1800"/>
              <a:t>は</a:t>
            </a:r>
            <a:r>
              <a:rPr lang="en-US" altLang="ja-JP" sz="1800"/>
              <a:t>2.0</a:t>
            </a:r>
            <a:r>
              <a:rPr lang="ja-JP" altLang="en-US" sz="1800"/>
              <a:t>に暗黙に型変換</a:t>
            </a:r>
            <a:endParaRPr lang="en-US" altLang="ja-JP" sz="1800"/>
          </a:p>
          <a:p>
            <a:r>
              <a:rPr lang="ja-JP" altLang="en-US" sz="1800"/>
              <a:t>される</a:t>
            </a:r>
            <a:r>
              <a:rPr lang="en-US" altLang="ja-JP" sz="1800"/>
              <a:t>(implicit conversion)</a:t>
            </a:r>
            <a:endParaRPr lang="ja-JP" altLang="en-US" sz="1800"/>
          </a:p>
        </p:txBody>
      </p:sp>
      <p:sp>
        <p:nvSpPr>
          <p:cNvPr id="19473" name="テキスト ボックス 34"/>
          <p:cNvSpPr txBox="1">
            <a:spLocks noChangeArrowheads="1"/>
          </p:cNvSpPr>
          <p:nvPr/>
        </p:nvSpPr>
        <p:spPr bwMode="auto">
          <a:xfrm>
            <a:off x="2664277" y="2935793"/>
            <a:ext cx="4000500" cy="64611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85</a:t>
            </a:r>
            <a:r>
              <a:rPr lang="ja-JP" altLang="en-US" sz="1800"/>
              <a:t>は</a:t>
            </a:r>
            <a:r>
              <a:rPr lang="en-US" altLang="ja-JP" sz="1800"/>
              <a:t>85.0</a:t>
            </a:r>
            <a:r>
              <a:rPr lang="ja-JP" altLang="en-US" sz="1800"/>
              <a:t>にキャスト演算子</a:t>
            </a:r>
            <a:r>
              <a:rPr lang="en-US" altLang="ja-JP" sz="1800">
                <a:solidFill>
                  <a:srgbClr val="3333FF"/>
                </a:solidFill>
              </a:rPr>
              <a:t>(double)</a:t>
            </a:r>
            <a:r>
              <a:rPr lang="ja-JP" altLang="en-US" sz="1800"/>
              <a:t>によって強制的に型変換される</a:t>
            </a:r>
          </a:p>
        </p:txBody>
      </p:sp>
    </p:spTree>
    <p:extLst>
      <p:ext uri="{BB962C8B-B14F-4D97-AF65-F5344CB8AC3E}">
        <p14:creationId xmlns:p14="http://schemas.microsoft.com/office/powerpoint/2010/main" val="3562808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title"/>
          </p:nvPr>
        </p:nvSpPr>
        <p:spPr>
          <a:xfrm>
            <a:off x="762094" y="325064"/>
            <a:ext cx="7620000" cy="685800"/>
          </a:xfrm>
        </p:spPr>
        <p:txBody>
          <a:bodyPr>
            <a:normAutofit/>
          </a:bodyPr>
          <a:lstStyle/>
          <a:p>
            <a:r>
              <a:rPr kumimoji="0" lang="ja-JP" altLang="en-US" sz="3600" dirty="0">
                <a:latin typeface="Calibri" charset="0"/>
              </a:rPr>
              <a:t>キャスト演算子の構文</a:t>
            </a:r>
          </a:p>
        </p:txBody>
      </p:sp>
      <p:sp>
        <p:nvSpPr>
          <p:cNvPr id="20485" name="Text Box 6"/>
          <p:cNvSpPr txBox="1">
            <a:spLocks noChangeArrowheads="1"/>
          </p:cNvSpPr>
          <p:nvPr/>
        </p:nvSpPr>
        <p:spPr bwMode="auto">
          <a:xfrm>
            <a:off x="1000125" y="1857375"/>
            <a:ext cx="2201863"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800">
                <a:ea typeface="ＭＳ Ｐゴシック" charset="0"/>
                <a:cs typeface="ＭＳ Ｐゴシック" charset="0"/>
              </a:rPr>
              <a:t>（</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型</a:t>
            </a:r>
            <a:r>
              <a:rPr kumimoji="0" lang="en-US" altLang="ja-JP" sz="2800">
                <a:ea typeface="ＭＳ Ｐゴシック" charset="0"/>
                <a:cs typeface="ＭＳ Ｐゴシック" charset="0"/>
              </a:rPr>
              <a:t>&gt;</a:t>
            </a:r>
            <a:r>
              <a:rPr kumimoji="0" lang="ja-JP" altLang="en-US" sz="2800">
                <a:ea typeface="ＭＳ Ｐゴシック" charset="0"/>
                <a:cs typeface="ＭＳ Ｐゴシック" charset="0"/>
              </a:rPr>
              <a:t>） </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式</a:t>
            </a:r>
            <a:r>
              <a:rPr kumimoji="0" lang="en-US" altLang="ja-JP" sz="2800">
                <a:ea typeface="ＭＳ Ｐゴシック" charset="0"/>
                <a:cs typeface="ＭＳ Ｐゴシック" charset="0"/>
              </a:rPr>
              <a:t>&gt;</a:t>
            </a:r>
          </a:p>
        </p:txBody>
      </p:sp>
      <p:sp>
        <p:nvSpPr>
          <p:cNvPr id="20486" name="Text Box 9"/>
          <p:cNvSpPr txBox="1">
            <a:spLocks noChangeArrowheads="1"/>
          </p:cNvSpPr>
          <p:nvPr/>
        </p:nvSpPr>
        <p:spPr bwMode="auto">
          <a:xfrm>
            <a:off x="1000125" y="3527425"/>
            <a:ext cx="7000875" cy="830263"/>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式</a:t>
            </a:r>
            <a:r>
              <a:rPr kumimoji="0" lang="en-US" altLang="ja-JP" sz="2400">
                <a:ea typeface="ＭＳ Ｐゴシック" charset="0"/>
                <a:cs typeface="ＭＳ Ｐゴシック" charset="0"/>
              </a:rPr>
              <a:t>e</a:t>
            </a:r>
            <a:r>
              <a:rPr kumimoji="0" lang="ja-JP" altLang="en-US" sz="2400">
                <a:ea typeface="ＭＳ Ｐゴシック" charset="0"/>
                <a:cs typeface="ＭＳ Ｐゴシック" charset="0"/>
              </a:rPr>
              <a:t>の評価結果の値を型</a:t>
            </a:r>
            <a:r>
              <a:rPr kumimoji="0" lang="en-US" altLang="ja-JP" sz="2400">
                <a:ea typeface="ＭＳ Ｐゴシック" charset="0"/>
                <a:cs typeface="ＭＳ Ｐゴシック" charset="0"/>
              </a:rPr>
              <a:t>t</a:t>
            </a:r>
            <a:r>
              <a:rPr kumimoji="0" lang="ja-JP" altLang="en-US" sz="2400">
                <a:ea typeface="ＭＳ Ｐゴシック" charset="0"/>
                <a:cs typeface="ＭＳ Ｐゴシック" charset="0"/>
              </a:rPr>
              <a:t>に変換した値が、式 </a:t>
            </a:r>
            <a:r>
              <a:rPr kumimoji="0" lang="en-US" altLang="ja-JP" sz="2400">
                <a:ea typeface="ＭＳ Ｐゴシック" charset="0"/>
                <a:cs typeface="ＭＳ Ｐゴシック" charset="0"/>
              </a:rPr>
              <a:t>(t) e </a:t>
            </a:r>
            <a:r>
              <a:rPr kumimoji="0" lang="ja-JP" altLang="en-US" sz="2400">
                <a:ea typeface="ＭＳ Ｐゴシック" charset="0"/>
                <a:cs typeface="ＭＳ Ｐゴシック" charset="0"/>
              </a:rPr>
              <a:t>の評価結果となる。</a:t>
            </a:r>
          </a:p>
        </p:txBody>
      </p:sp>
      <p:sp>
        <p:nvSpPr>
          <p:cNvPr id="20487" name="テキスト ボックス 29"/>
          <p:cNvSpPr txBox="1">
            <a:spLocks noChangeArrowheads="1"/>
          </p:cNvSpPr>
          <p:nvPr/>
        </p:nvSpPr>
        <p:spPr bwMode="auto">
          <a:xfrm>
            <a:off x="428625" y="1285875"/>
            <a:ext cx="90328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0488" name="テキスト ボックス 28"/>
          <p:cNvSpPr txBox="1">
            <a:spLocks noChangeArrowheads="1"/>
          </p:cNvSpPr>
          <p:nvPr/>
        </p:nvSpPr>
        <p:spPr bwMode="auto">
          <a:xfrm>
            <a:off x="500063" y="2813050"/>
            <a:ext cx="2757487"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  </a:t>
            </a:r>
            <a:r>
              <a:rPr lang="en-US" altLang="ja-JP" sz="2800"/>
              <a:t>(t) e   </a:t>
            </a:r>
            <a:r>
              <a:rPr lang="ja-JP" altLang="en-US" sz="2800"/>
              <a:t>の意味</a:t>
            </a:r>
          </a:p>
        </p:txBody>
      </p:sp>
    </p:spTree>
    <p:extLst>
      <p:ext uri="{BB962C8B-B14F-4D97-AF65-F5344CB8AC3E}">
        <p14:creationId xmlns:p14="http://schemas.microsoft.com/office/powerpoint/2010/main" val="188657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550512" y="342484"/>
            <a:ext cx="7620000" cy="685800"/>
          </a:xfrm>
        </p:spPr>
        <p:txBody>
          <a:bodyPr>
            <a:normAutofit/>
          </a:bodyPr>
          <a:lstStyle/>
          <a:p>
            <a:r>
              <a:rPr kumimoji="0" lang="ja-JP" altLang="en-US" sz="3600" dirty="0">
                <a:latin typeface="Calibri" charset="0"/>
              </a:rPr>
              <a:t>講義情報</a:t>
            </a:r>
          </a:p>
        </p:txBody>
      </p:sp>
      <p:sp>
        <p:nvSpPr>
          <p:cNvPr id="17410" name="Rectangle 3"/>
          <p:cNvSpPr>
            <a:spLocks noGrp="1" noChangeArrowheads="1"/>
          </p:cNvSpPr>
          <p:nvPr>
            <p:ph idx="1"/>
          </p:nvPr>
        </p:nvSpPr>
        <p:spPr>
          <a:xfrm>
            <a:off x="250825" y="1309355"/>
            <a:ext cx="8607425" cy="5113337"/>
          </a:xfrm>
        </p:spPr>
        <p:txBody>
          <a:bodyPr/>
          <a:lstStyle/>
          <a:p>
            <a:pPr>
              <a:lnSpc>
                <a:spcPct val="90000"/>
              </a:lnSpc>
            </a:pPr>
            <a:r>
              <a:rPr kumimoji="0" lang="ja-JP" altLang="en-US" sz="2400" dirty="0">
                <a:latin typeface="News Gothic" charset="0"/>
              </a:rPr>
              <a:t>担当教員</a:t>
            </a:r>
          </a:p>
          <a:p>
            <a:pPr lvl="1">
              <a:lnSpc>
                <a:spcPct val="90000"/>
              </a:lnSpc>
            </a:pPr>
            <a:r>
              <a:rPr kumimoji="0" lang="ja-JP" altLang="en-US" sz="2400" dirty="0">
                <a:latin typeface="ＭＳ ゴシック" charset="0"/>
                <a:ea typeface="ＭＳ ゴシック" charset="0"/>
                <a:cs typeface="ＭＳ ゴシック" charset="0"/>
              </a:rPr>
              <a:t>篠埜　功</a:t>
            </a:r>
            <a:endParaRPr kumimoji="0" lang="en-US" altLang="ja-JP" sz="2400" dirty="0">
              <a:latin typeface="ＭＳ ゴシック" charset="0"/>
              <a:ea typeface="ＭＳ ゴシック" charset="0"/>
              <a:cs typeface="ＭＳ ゴシック" charset="0"/>
            </a:endParaRPr>
          </a:p>
          <a:p>
            <a:pPr lvl="1">
              <a:lnSpc>
                <a:spcPct val="90000"/>
              </a:lnSpc>
            </a:pPr>
            <a:r>
              <a:rPr kumimoji="0" lang="ja-JP" altLang="en-US" sz="2400" dirty="0">
                <a:latin typeface="ＭＳ ゴシック" charset="0"/>
                <a:ea typeface="ＭＳ ゴシック" charset="0"/>
                <a:cs typeface="ＭＳ ゴシック" charset="0"/>
              </a:rPr>
              <a:t>居室 豊洲校舎 </a:t>
            </a:r>
            <a:r>
              <a:rPr kumimoji="0" lang="en-US" altLang="ja-JP" sz="2400" dirty="0">
                <a:latin typeface="ＭＳ ゴシック" charset="0"/>
                <a:ea typeface="ＭＳ ゴシック" charset="0"/>
                <a:cs typeface="ＭＳ ゴシック" charset="0"/>
              </a:rPr>
              <a:t>14</a:t>
            </a:r>
            <a:r>
              <a:rPr kumimoji="0" lang="ja-JP" altLang="en-US" sz="2400" dirty="0">
                <a:latin typeface="ＭＳ ゴシック" charset="0"/>
                <a:ea typeface="ＭＳ ゴシック" charset="0"/>
                <a:cs typeface="ＭＳ ゴシック" charset="0"/>
              </a:rPr>
              <a:t>階 </a:t>
            </a:r>
            <a:r>
              <a:rPr kumimoji="0" lang="en-US" altLang="ja-JP" sz="2400" dirty="0">
                <a:latin typeface="ＭＳ ゴシック" charset="0"/>
                <a:ea typeface="ＭＳ ゴシック" charset="0"/>
                <a:cs typeface="ＭＳ ゴシック" charset="0"/>
              </a:rPr>
              <a:t>14K32</a:t>
            </a:r>
          </a:p>
          <a:p>
            <a:pPr lvl="1">
              <a:lnSpc>
                <a:spcPct val="90000"/>
              </a:lnSpc>
            </a:pPr>
            <a:r>
              <a:rPr kumimoji="0" lang="en-US" altLang="ja-JP" sz="2400" dirty="0">
                <a:latin typeface="ＭＳ ゴシック" charset="0"/>
                <a:ea typeface="ＭＳ ゴシック" charset="0"/>
                <a:cs typeface="ＭＳ ゴシック" charset="0"/>
              </a:rPr>
              <a:t>E-mail: </a:t>
            </a:r>
            <a:r>
              <a:rPr kumimoji="0" lang="en-US" altLang="ja-JP" sz="2400" dirty="0">
                <a:latin typeface="ＭＳ ゴシック" charset="0"/>
                <a:ea typeface="ＭＳ ゴシック" charset="0"/>
                <a:cs typeface="ＭＳ ゴシック" charset="0"/>
                <a:hlinkClick r:id="rId3"/>
              </a:rPr>
              <a:t>sasano@sic.shibaura-it.ac.jp</a:t>
            </a:r>
            <a:endParaRPr kumimoji="0" lang="en-US" altLang="ja-JP" sz="2400" dirty="0">
              <a:latin typeface="Syntax" charset="0"/>
              <a:cs typeface="ＭＳ Ｐゴシック" charset="0"/>
            </a:endParaRPr>
          </a:p>
          <a:p>
            <a:pPr>
              <a:lnSpc>
                <a:spcPct val="90000"/>
              </a:lnSpc>
            </a:pPr>
            <a:r>
              <a:rPr kumimoji="0" lang="ja-JP" altLang="en-US" sz="2400" dirty="0">
                <a:latin typeface="News Gothic" charset="0"/>
              </a:rPr>
              <a:t>講義用</a:t>
            </a:r>
            <a:r>
              <a:rPr kumimoji="0" lang="en-US" altLang="ja-JP" sz="2400" dirty="0">
                <a:latin typeface="News Gothic" charset="0"/>
              </a:rPr>
              <a:t>web page</a:t>
            </a:r>
          </a:p>
          <a:p>
            <a:pPr>
              <a:lnSpc>
                <a:spcPct val="90000"/>
              </a:lnSpc>
              <a:buFont typeface="Wingdings" charset="0"/>
              <a:buNone/>
            </a:pPr>
            <a:r>
              <a:rPr kumimoji="0" lang="en-US" altLang="ja-JP" sz="2400" dirty="0">
                <a:latin typeface="News Gothic" charset="0"/>
              </a:rPr>
              <a:t>    </a:t>
            </a:r>
            <a:r>
              <a:rPr kumimoji="0" lang="en-US" altLang="ja-JP" sz="2400" dirty="0">
                <a:latin typeface="News Gothic" charset="0"/>
                <a:hlinkClick r:id="rId4"/>
              </a:rPr>
              <a:t> </a:t>
            </a:r>
            <a:r>
              <a:rPr lang="en-US" altLang="ja-JP" sz="2400" dirty="0">
                <a:latin typeface="News Gothic" charset="0"/>
                <a:ea typeface="ヒラギノ角ゴ Pro W3" charset="0"/>
                <a:cs typeface="ヒラギノ角ゴ Pro W3" charset="0"/>
                <a:hlinkClick r:id="rId4"/>
              </a:rPr>
              <a:t>http://www.sic.shibaura-it.ac.jp/~sasano/lecture/lecture.html</a:t>
            </a:r>
            <a:endParaRPr lang="en-US" altLang="ja-JP" sz="2400" dirty="0">
              <a:latin typeface="News Gothic" charset="0"/>
              <a:ea typeface="ヒラギノ角ゴ Pro W3" charset="0"/>
              <a:cs typeface="ヒラギノ角ゴ Pro W3" charset="0"/>
            </a:endParaRPr>
          </a:p>
          <a:p>
            <a:pPr>
              <a:lnSpc>
                <a:spcPct val="90000"/>
              </a:lnSpc>
              <a:buFont typeface="Wingdings" charset="0"/>
              <a:buNone/>
            </a:pPr>
            <a:r>
              <a:rPr kumimoji="0" lang="en-US" altLang="ja-JP" sz="2400" dirty="0">
                <a:latin typeface="News Gothic" charset="0"/>
              </a:rPr>
              <a:t>      </a:t>
            </a:r>
            <a:r>
              <a:rPr kumimoji="0" lang="ja-JP" altLang="en-US" sz="2400" dirty="0">
                <a:latin typeface="News Gothic" charset="0"/>
              </a:rPr>
              <a:t>ここへ毎回講義用資料を置く。</a:t>
            </a:r>
            <a:endParaRPr kumimoji="0" lang="en-US" altLang="ja-JP" sz="2400" dirty="0">
              <a:latin typeface="News Gothic" charset="0"/>
            </a:endParaRPr>
          </a:p>
          <a:p>
            <a:pPr>
              <a:lnSpc>
                <a:spcPct val="90000"/>
              </a:lnSpc>
            </a:pPr>
            <a:r>
              <a:rPr kumimoji="0" lang="ja-JP" altLang="en-US" sz="2400" dirty="0">
                <a:latin typeface="News Gothic" charset="0"/>
              </a:rPr>
              <a:t>時間・場所</a:t>
            </a:r>
          </a:p>
          <a:p>
            <a:pPr lvl="1">
              <a:lnSpc>
                <a:spcPct val="90000"/>
              </a:lnSpc>
            </a:pPr>
            <a:r>
              <a:rPr kumimoji="0" lang="ja-JP" altLang="en-US" sz="2400" dirty="0">
                <a:latin typeface="Syntax" charset="0"/>
                <a:cs typeface="ＭＳ Ｐゴシック" charset="0"/>
              </a:rPr>
              <a:t>月曜日　</a:t>
            </a:r>
            <a:r>
              <a:rPr kumimoji="0" lang="en-US" altLang="ja-JP" sz="2400" dirty="0">
                <a:latin typeface="Syntax" charset="0"/>
                <a:cs typeface="ＭＳ Ｐゴシック" charset="0"/>
              </a:rPr>
              <a:t>3</a:t>
            </a:r>
            <a:r>
              <a:rPr kumimoji="0" lang="ja-JP" altLang="en-US" sz="2400" dirty="0">
                <a:latin typeface="Syntax" charset="0"/>
                <a:cs typeface="ＭＳ Ｐゴシック" charset="0"/>
              </a:rPr>
              <a:t>～</a:t>
            </a:r>
            <a:r>
              <a:rPr kumimoji="0" lang="en-US" altLang="ja-JP" sz="2400" dirty="0">
                <a:latin typeface="Syntax" charset="0"/>
                <a:cs typeface="ＭＳ Ｐゴシック" charset="0"/>
              </a:rPr>
              <a:t>4</a:t>
            </a:r>
            <a:r>
              <a:rPr kumimoji="0" lang="ja-JP" altLang="en-US" sz="2400" dirty="0">
                <a:latin typeface="Syntax" charset="0"/>
                <a:cs typeface="ＭＳ Ｐゴシック" charset="0"/>
              </a:rPr>
              <a:t>限</a:t>
            </a:r>
          </a:p>
          <a:p>
            <a:pPr lvl="1">
              <a:lnSpc>
                <a:spcPct val="90000"/>
              </a:lnSpc>
            </a:pPr>
            <a:r>
              <a:rPr lang="en-US" altLang="zh-TW" sz="2400" dirty="0">
                <a:latin typeface="Syntax" charset="0"/>
                <a:ea typeface="ヒラギノ角ゴ Pro W3" charset="0"/>
                <a:cs typeface="ヒラギノ角ゴ Pro W3" charset="0"/>
              </a:rPr>
              <a:t>2</a:t>
            </a:r>
            <a:r>
              <a:rPr lang="zh-TW" altLang="en-US" sz="2400" dirty="0">
                <a:latin typeface="Syntax" charset="0"/>
                <a:ea typeface="ヒラギノ角ゴ Pro W3" charset="0"/>
                <a:cs typeface="ヒラギノ角ゴ Pro W3" charset="0"/>
              </a:rPr>
              <a:t>号館</a:t>
            </a:r>
            <a:r>
              <a:rPr lang="en-US" altLang="zh-TW" sz="2400" dirty="0">
                <a:latin typeface="Syntax" charset="0"/>
                <a:ea typeface="ヒラギノ角ゴ Pro W3" charset="0"/>
                <a:cs typeface="ヒラギノ角ゴ Pro W3" charset="0"/>
              </a:rPr>
              <a:t>PC</a:t>
            </a:r>
            <a:r>
              <a:rPr lang="zh-TW" altLang="en-US" sz="2400" dirty="0">
                <a:latin typeface="Syntax" charset="0"/>
                <a:ea typeface="ヒラギノ角ゴ Pro W3" charset="0"/>
                <a:cs typeface="ヒラギノ角ゴ Pro W3" charset="0"/>
              </a:rPr>
              <a:t>実習室</a:t>
            </a:r>
            <a:r>
              <a:rPr lang="en-US" altLang="zh-TW" sz="2400" dirty="0">
                <a:latin typeface="Syntax" charset="0"/>
                <a:ea typeface="ヒラギノ角ゴ Pro W3" charset="0"/>
                <a:cs typeface="ヒラギノ角ゴ Pro W3" charset="0"/>
              </a:rPr>
              <a:t>6,7,8</a:t>
            </a:r>
            <a:r>
              <a:rPr lang="en-US" altLang="zh-TW" sz="2400" dirty="0">
                <a:solidFill>
                  <a:srgbClr val="FF0000"/>
                </a:solidFill>
                <a:latin typeface="Syntax" charset="0"/>
                <a:ea typeface="ヒラギノ角ゴ Pro W3" charset="0"/>
                <a:cs typeface="ヒラギノ角ゴ Pro W3" charset="0"/>
              </a:rPr>
              <a:t>,9,10 </a:t>
            </a:r>
            <a:r>
              <a:rPr lang="zh-TW" altLang="en-US" sz="2400" dirty="0">
                <a:solidFill>
                  <a:srgbClr val="FF0000"/>
                </a:solidFill>
                <a:latin typeface="Syntax" charset="0"/>
                <a:ea typeface="ヒラギノ角ゴ Pro W3" charset="0"/>
                <a:cs typeface="ヒラギノ角ゴ Pro W3" charset="0"/>
              </a:rPr>
              <a:t>および</a:t>
            </a:r>
            <a:r>
              <a:rPr lang="en-US" altLang="zh-TW" sz="2400" dirty="0">
                <a:solidFill>
                  <a:srgbClr val="FF0000"/>
                </a:solidFill>
                <a:latin typeface="Syntax" charset="0"/>
                <a:ea typeface="ヒラギノ角ゴ Pro W3" charset="0"/>
                <a:cs typeface="ヒラギノ角ゴ Pro W3" charset="0"/>
              </a:rPr>
              <a:t> zoom</a:t>
            </a:r>
          </a:p>
          <a:p>
            <a:pPr lvl="1">
              <a:lnSpc>
                <a:spcPct val="90000"/>
              </a:lnSpc>
            </a:pPr>
            <a:r>
              <a:rPr kumimoji="0" lang="en-US" altLang="ja-JP" sz="2400" dirty="0">
                <a:latin typeface="Syntax" charset="0"/>
                <a:cs typeface="ＭＳ Ｐゴシック" charset="0"/>
              </a:rPr>
              <a:t>13:10-13:20</a:t>
            </a:r>
            <a:r>
              <a:rPr kumimoji="0" lang="ja-JP" altLang="en-US" sz="2400" dirty="0">
                <a:latin typeface="Syntax" charset="0"/>
                <a:cs typeface="ＭＳ Ｐゴシック" charset="0"/>
              </a:rPr>
              <a:t>はホームルームの時間とする。</a:t>
            </a:r>
            <a:r>
              <a:rPr kumimoji="0" lang="ja-JP" altLang="en-US" sz="2400">
                <a:latin typeface="Syntax" charset="0"/>
                <a:cs typeface="ＭＳ Ｐゴシック" charset="0"/>
              </a:rPr>
              <a:t>	（初回のみ</a:t>
            </a:r>
            <a:r>
              <a:rPr kumimoji="0" lang="en-US" altLang="ja-JP" sz="2400" dirty="0">
                <a:latin typeface="Syntax" charset="0"/>
                <a:cs typeface="ＭＳ Ｐゴシック" charset="0"/>
              </a:rPr>
              <a:t>13:25</a:t>
            </a:r>
            <a:r>
              <a:rPr kumimoji="0" lang="ja-JP" altLang="en-US" sz="2400">
                <a:latin typeface="Syntax" charset="0"/>
                <a:cs typeface="ＭＳ Ｐゴシック" charset="0"/>
              </a:rPr>
              <a:t>まで）</a:t>
            </a:r>
            <a:endParaRPr kumimoji="0" lang="ja-JP" altLang="en-US" sz="2400" dirty="0">
              <a:latin typeface="Syntax" charset="0"/>
              <a:cs typeface="ＭＳ Ｐゴシック" charset="0"/>
            </a:endParaRPr>
          </a:p>
          <a:p>
            <a:pPr lvl="1">
              <a:lnSpc>
                <a:spcPct val="90000"/>
              </a:lnSpc>
              <a:buFont typeface="Wingdings" charset="0"/>
              <a:buNone/>
            </a:pPr>
            <a:endParaRPr kumimoji="0" lang="en-US" altLang="ja-JP" dirty="0">
              <a:latin typeface="Syntax" charset="0"/>
              <a:cs typeface="ＭＳ Ｐゴシック" charset="0"/>
            </a:endParaRPr>
          </a:p>
        </p:txBody>
      </p:sp>
    </p:spTree>
    <p:extLst>
      <p:ext uri="{BB962C8B-B14F-4D97-AF65-F5344CB8AC3E}">
        <p14:creationId xmlns:p14="http://schemas.microsoft.com/office/powerpoint/2010/main" val="369364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例（打ち込んで実行）</a:t>
            </a:r>
          </a:p>
        </p:txBody>
      </p:sp>
      <p:sp>
        <p:nvSpPr>
          <p:cNvPr id="4" name="正方形/長方形 3"/>
          <p:cNvSpPr/>
          <p:nvPr/>
        </p:nvSpPr>
        <p:spPr>
          <a:xfrm>
            <a:off x="1444024" y="1417638"/>
            <a:ext cx="5291782" cy="4893647"/>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double average;</a:t>
            </a:r>
          </a:p>
          <a:p>
            <a:r>
              <a:rPr lang="en-US" altLang="ja-JP" sz="2400" dirty="0"/>
              <a:t>  </a:t>
            </a:r>
            <a:r>
              <a:rPr lang="en-US" altLang="ja-JP" sz="2400" dirty="0" err="1"/>
              <a:t>int</a:t>
            </a:r>
            <a:r>
              <a:rPr lang="en-US" altLang="ja-JP" sz="2400" dirty="0"/>
              <a:t> </a:t>
            </a:r>
            <a:r>
              <a:rPr lang="en-US" altLang="ja-JP" sz="2400" dirty="0" err="1"/>
              <a:t>intAver</a:t>
            </a:r>
            <a:r>
              <a:rPr lang="en-US" altLang="ja-JP" sz="2400" dirty="0"/>
              <a:t>;</a:t>
            </a:r>
          </a:p>
          <a:p>
            <a:r>
              <a:rPr lang="en-US" altLang="ja-JP" sz="2400" dirty="0"/>
              <a:t>  average = (double)(40+45)/2;</a:t>
            </a:r>
          </a:p>
          <a:p>
            <a:r>
              <a:rPr lang="en-US" altLang="ja-JP" sz="2400" dirty="0"/>
              <a:t>  </a:t>
            </a:r>
            <a:r>
              <a:rPr lang="en-US" altLang="ja-JP" sz="2400" dirty="0" err="1"/>
              <a:t>printf</a:t>
            </a:r>
            <a:r>
              <a:rPr lang="en-US" altLang="ja-JP" sz="2400" dirty="0"/>
              <a:t> ("average=%f\n", average);</a:t>
            </a:r>
          </a:p>
          <a:p>
            <a:r>
              <a:rPr lang="en-US" altLang="ja-JP" sz="2400" dirty="0"/>
              <a:t>  </a:t>
            </a:r>
            <a:r>
              <a:rPr lang="en-US" altLang="ja-JP" sz="2400" dirty="0" err="1"/>
              <a:t>intAver</a:t>
            </a:r>
            <a:r>
              <a:rPr lang="en-US" altLang="ja-JP" sz="2400" dirty="0"/>
              <a:t> = average;</a:t>
            </a:r>
          </a:p>
          <a:p>
            <a:r>
              <a:rPr lang="en-US" altLang="ja-JP" sz="2400" dirty="0"/>
              <a:t>  </a:t>
            </a:r>
            <a:r>
              <a:rPr lang="en-US" altLang="ja-JP" sz="2400" dirty="0" err="1"/>
              <a:t>printf</a:t>
            </a:r>
            <a:r>
              <a:rPr lang="en-US" altLang="ja-JP" sz="2400" dirty="0"/>
              <a:t> ("average=%d\n", </a:t>
            </a:r>
            <a:r>
              <a:rPr lang="en-US" altLang="ja-JP" sz="2400" dirty="0" err="1"/>
              <a:t>intAver</a:t>
            </a:r>
            <a:r>
              <a:rPr lang="en-US" altLang="ja-JP" sz="2400" dirty="0"/>
              <a:t>);</a:t>
            </a:r>
          </a:p>
          <a:p>
            <a:r>
              <a:rPr lang="en-US" altLang="ja-JP" sz="2400" dirty="0"/>
              <a:t>  average = (40+45)/2;</a:t>
            </a:r>
          </a:p>
          <a:p>
            <a:r>
              <a:rPr lang="en-US" altLang="ja-JP" sz="2400" dirty="0"/>
              <a:t>  </a:t>
            </a:r>
            <a:r>
              <a:rPr lang="en-US" altLang="ja-JP" sz="2400" dirty="0" err="1"/>
              <a:t>printf</a:t>
            </a:r>
            <a:r>
              <a:rPr lang="en-US" altLang="ja-JP" sz="2400" dirty="0"/>
              <a:t> ("average=%f\n", average);</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1189122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818590" y="398089"/>
            <a:ext cx="7620000" cy="685800"/>
          </a:xfrm>
        </p:spPr>
        <p:txBody>
          <a:bodyPr>
            <a:noAutofit/>
          </a:bodyPr>
          <a:lstStyle/>
          <a:p>
            <a:r>
              <a:rPr kumimoji="0" lang="en-US" altLang="ja-JP" sz="4000" dirty="0">
                <a:latin typeface="Calibri" charset="0"/>
              </a:rPr>
              <a:t> if</a:t>
            </a:r>
            <a:r>
              <a:rPr kumimoji="0" lang="ja-JP" altLang="en-US" sz="4000" dirty="0">
                <a:latin typeface="Calibri" charset="0"/>
              </a:rPr>
              <a:t>文による条件分岐</a:t>
            </a:r>
          </a:p>
        </p:txBody>
      </p:sp>
      <p:sp>
        <p:nvSpPr>
          <p:cNvPr id="21506" name="Rectangle 3"/>
          <p:cNvSpPr>
            <a:spLocks noGrp="1" noChangeArrowheads="1"/>
          </p:cNvSpPr>
          <p:nvPr>
            <p:ph idx="1"/>
          </p:nvPr>
        </p:nvSpPr>
        <p:spPr>
          <a:xfrm>
            <a:off x="323850" y="1482726"/>
            <a:ext cx="7677150" cy="588962"/>
          </a:xfrm>
        </p:spPr>
        <p:txBody>
          <a:bodyPr/>
          <a:lstStyle/>
          <a:p>
            <a:r>
              <a:rPr kumimoji="0" lang="ja-JP" altLang="en-US" sz="2600" dirty="0">
                <a:latin typeface="News Gothic" charset="0"/>
              </a:rPr>
              <a:t>条件により、プログラムの流れを変える。</a:t>
            </a:r>
          </a:p>
        </p:txBody>
      </p:sp>
      <p:sp>
        <p:nvSpPr>
          <p:cNvPr id="21510" name="Text Box 4"/>
          <p:cNvSpPr txBox="1">
            <a:spLocks noChangeArrowheads="1"/>
          </p:cNvSpPr>
          <p:nvPr/>
        </p:nvSpPr>
        <p:spPr bwMode="auto">
          <a:xfrm>
            <a:off x="642938" y="2320191"/>
            <a:ext cx="8072437"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（例）キーボードから入力した整数値が、 </a:t>
            </a:r>
            <a:endParaRPr kumimoji="0" lang="en-US" altLang="ja-JP" sz="2400" dirty="0">
              <a:ea typeface="ＭＳ Ｐゴシック" charset="0"/>
              <a:cs typeface="ＭＳ Ｐゴシック" charset="0"/>
            </a:endParaRP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５で割り切れなかったら、</a:t>
            </a:r>
            <a:r>
              <a:rPr kumimoji="0" lang="ja-JP" altLang="en-US" sz="2400" dirty="0">
                <a:ea typeface="ＭＳ Ｐゴシック" charset="0"/>
                <a:cs typeface="ＭＳ Ｐゴシック" charset="0"/>
              </a:rPr>
              <a:t>“５の倍数でありません。”</a:t>
            </a:r>
          </a:p>
          <a:p>
            <a:r>
              <a:rPr kumimoji="0" lang="ja-JP" altLang="en-US" sz="2400" dirty="0">
                <a:ea typeface="ＭＳ Ｐゴシック" charset="0"/>
                <a:cs typeface="ＭＳ Ｐゴシック" charset="0"/>
              </a:rPr>
              <a:t>　　　と表示する。</a:t>
            </a: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そうでなかったら（５で割り切れたら）、</a:t>
            </a:r>
            <a:r>
              <a:rPr kumimoji="0" lang="ja-JP" altLang="en-US" sz="2400" dirty="0">
                <a:ea typeface="ＭＳ Ｐゴシック" charset="0"/>
                <a:cs typeface="ＭＳ Ｐゴシック" charset="0"/>
              </a:rPr>
              <a:t>“５の倍数です。”</a:t>
            </a:r>
          </a:p>
          <a:p>
            <a:r>
              <a:rPr kumimoji="0" lang="ja-JP" altLang="en-US" sz="2400" dirty="0">
                <a:ea typeface="ＭＳ Ｐゴシック" charset="0"/>
                <a:cs typeface="ＭＳ Ｐゴシック" charset="0"/>
              </a:rPr>
              <a:t>　　　と表示する。</a:t>
            </a:r>
          </a:p>
        </p:txBody>
      </p:sp>
    </p:spTree>
    <p:extLst>
      <p:ext uri="{BB962C8B-B14F-4D97-AF65-F5344CB8AC3E}">
        <p14:creationId xmlns:p14="http://schemas.microsoft.com/office/powerpoint/2010/main" val="411649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その１</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2533" name="テキスト ボックス 11"/>
          <p:cNvSpPr txBox="1">
            <a:spLocks noChangeArrowheads="1"/>
          </p:cNvSpPr>
          <p:nvPr/>
        </p:nvSpPr>
        <p:spPr bwMode="auto">
          <a:xfrm>
            <a:off x="642938" y="1214438"/>
            <a:ext cx="364807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その１</a:t>
            </a:r>
            <a:r>
              <a:rPr lang="en-US" altLang="ja-JP" sz="3200"/>
              <a:t>)</a:t>
            </a:r>
          </a:p>
        </p:txBody>
      </p:sp>
      <p:sp>
        <p:nvSpPr>
          <p:cNvPr id="22534" name="正方形/長方形 12"/>
          <p:cNvSpPr>
            <a:spLocks noChangeArrowheads="1"/>
          </p:cNvSpPr>
          <p:nvPr/>
        </p:nvSpPr>
        <p:spPr bwMode="auto">
          <a:xfrm>
            <a:off x="1928813" y="1857375"/>
            <a:ext cx="2830512" cy="584200"/>
          </a:xfrm>
          <a:prstGeom prst="rect">
            <a:avLst/>
          </a:prstGeom>
          <a:solidFill>
            <a:srgbClr val="FFFF00"/>
          </a:solidFill>
          <a:ln w="9525">
            <a:solidFill>
              <a:schemeClr val="tx1"/>
            </a:solidFill>
            <a:miter lim="800000"/>
            <a:headEnd/>
            <a:tailEnd/>
          </a:ln>
        </p:spPr>
        <p:txBody>
          <a:bodyPr wrap="non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endParaRPr lang="ja-JP" altLang="en-US" sz="3200"/>
          </a:p>
        </p:txBody>
      </p:sp>
      <p:sp>
        <p:nvSpPr>
          <p:cNvPr id="22535" name="テキスト ボックス 13"/>
          <p:cNvSpPr txBox="1">
            <a:spLocks noChangeArrowheads="1"/>
          </p:cNvSpPr>
          <p:nvPr/>
        </p:nvSpPr>
        <p:spPr bwMode="auto">
          <a:xfrm>
            <a:off x="714375" y="3832225"/>
            <a:ext cx="75723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   </a:t>
            </a:r>
            <a:r>
              <a:rPr lang="ja-JP" altLang="en-US" sz="2800"/>
              <a:t>の意味  </a:t>
            </a:r>
            <a:endParaRPr lang="en-US" altLang="ja-JP" sz="2800"/>
          </a:p>
        </p:txBody>
      </p:sp>
      <p:sp>
        <p:nvSpPr>
          <p:cNvPr id="22536" name="正方形/長方形 14"/>
          <p:cNvSpPr>
            <a:spLocks noChangeArrowheads="1"/>
          </p:cNvSpPr>
          <p:nvPr/>
        </p:nvSpPr>
        <p:spPr bwMode="auto">
          <a:xfrm>
            <a:off x="1857375" y="4618038"/>
            <a:ext cx="4857750" cy="954087"/>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a:t>
            </a:r>
            <a:r>
              <a:rPr kumimoji="1" lang="ja-JP" altLang="en-US" sz="2800">
                <a:solidFill>
                  <a:srgbClr val="000000"/>
                </a:solidFill>
              </a:rPr>
              <a:t>を実行する。</a:t>
            </a:r>
            <a:endParaRPr lang="ja-JP" altLang="en-US"/>
          </a:p>
        </p:txBody>
      </p:sp>
      <p:sp>
        <p:nvSpPr>
          <p:cNvPr id="22537" name="テキスト ボックス 15"/>
          <p:cNvSpPr txBox="1">
            <a:spLocks noChangeArrowheads="1"/>
          </p:cNvSpPr>
          <p:nvPr/>
        </p:nvSpPr>
        <p:spPr bwMode="auto">
          <a:xfrm>
            <a:off x="1857375" y="2571750"/>
            <a:ext cx="62865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806613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74144" y="379411"/>
            <a:ext cx="7620000" cy="685800"/>
          </a:xfrm>
        </p:spPr>
        <p:txBody>
          <a:bodyPr>
            <a:normAutofit/>
          </a:bodyPr>
          <a:lstStyle/>
          <a:p>
            <a:r>
              <a:rPr kumimoji="0" lang="ja-JP" altLang="en-US" sz="3600" dirty="0">
                <a:latin typeface="Calibri" charset="0"/>
              </a:rPr>
              <a:t>例（打ち込んで確認）</a:t>
            </a:r>
          </a:p>
        </p:txBody>
      </p:sp>
      <p:sp>
        <p:nvSpPr>
          <p:cNvPr id="266244" name="Rectangle 4"/>
          <p:cNvSpPr>
            <a:spLocks noChangeArrowheads="1"/>
          </p:cNvSpPr>
          <p:nvPr/>
        </p:nvSpPr>
        <p:spPr bwMode="auto">
          <a:xfrm>
            <a:off x="500063" y="1500188"/>
            <a:ext cx="7715250" cy="4154487"/>
          </a:xfrm>
          <a:prstGeom prst="rect">
            <a:avLst/>
          </a:prstGeom>
          <a:solidFill>
            <a:schemeClr val="bg1"/>
          </a:solidFill>
          <a:ln w="9525">
            <a:solidFill>
              <a:schemeClr val="tx1"/>
            </a:solidFill>
            <a:miter lim="800000"/>
            <a:headEnd/>
            <a:tailEnd/>
          </a:ln>
          <a:effectLst/>
        </p:spPr>
        <p:txBody>
          <a:bodyPr>
            <a:spAutoFit/>
          </a:bodyPr>
          <a:lstStyle/>
          <a:p>
            <a:pPr>
              <a:defRPr/>
            </a:pPr>
            <a:r>
              <a:rPr lang="en-US" altLang="ja-JP" sz="2400">
                <a:ea typeface="ＭＳ Ｐゴシック" charset="0"/>
                <a:cs typeface="ＭＳ Ｐゴシック" charset="0"/>
              </a:rPr>
              <a:t>/* </a:t>
            </a:r>
            <a:r>
              <a:rPr lang="ja-JP" altLang="en-US" sz="2400">
                <a:ea typeface="ＭＳ Ｐゴシック" charset="0"/>
                <a:cs typeface="ＭＳ Ｐゴシック" charset="0"/>
              </a:rPr>
              <a:t>読み込んだ整数値が５で割り切れるかどうか判定 *</a:t>
            </a: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#include  &lt;stdio.h&gt;</a:t>
            </a:r>
          </a:p>
          <a:p>
            <a:pPr>
              <a:defRPr/>
            </a:pPr>
            <a:r>
              <a:rPr lang="en-US" altLang="ja-JP" sz="2400">
                <a:ea typeface="ＭＳ Ｐゴシック" charset="0"/>
                <a:cs typeface="ＭＳ Ｐゴシック" charset="0"/>
              </a:rPr>
              <a:t>int main(void)</a:t>
            </a:r>
          </a:p>
          <a:p>
            <a:pPr>
              <a:defRPr/>
            </a:pP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	int x;</a:t>
            </a:r>
          </a:p>
          <a:p>
            <a:pPr>
              <a:defRPr/>
            </a:pPr>
            <a:r>
              <a:rPr lang="en-US" altLang="ja-JP" sz="2400">
                <a:ea typeface="ＭＳ Ｐゴシック" charset="0"/>
                <a:cs typeface="ＭＳ Ｐゴシック" charset="0"/>
              </a:rPr>
              <a:t>	printf("</a:t>
            </a:r>
            <a:r>
              <a:rPr lang="ja-JP" altLang="en-US" sz="2400">
                <a:ea typeface="ＭＳ Ｐゴシック" charset="0"/>
                <a:cs typeface="ＭＳ Ｐゴシック" charset="0"/>
              </a:rPr>
              <a:t>整数を入力してください：</a:t>
            </a:r>
            <a:r>
              <a:rPr lang="en-US" altLang="ja-JP" sz="2400">
                <a:ea typeface="ＭＳ Ｐゴシック" charset="0"/>
                <a:cs typeface="ＭＳ Ｐゴシック" charset="0"/>
              </a:rPr>
              <a:t>");</a:t>
            </a:r>
          </a:p>
          <a:p>
            <a:pPr>
              <a:defRPr/>
            </a:pPr>
            <a:r>
              <a:rPr lang="en-US" altLang="ja-JP" sz="2400">
                <a:ea typeface="ＭＳ Ｐゴシック" charset="0"/>
                <a:cs typeface="ＭＳ Ｐゴシック" charset="0"/>
              </a:rPr>
              <a:t>	scanf("%d", &amp;x);</a:t>
            </a:r>
          </a:p>
          <a:p>
            <a:pPr>
              <a:defRPr/>
            </a:pPr>
            <a:r>
              <a:rPr lang="en-US" altLang="ja-JP" sz="2400">
                <a:ea typeface="ＭＳ Ｐゴシック" charset="0"/>
                <a:cs typeface="ＭＳ Ｐゴシック" charset="0"/>
              </a:rPr>
              <a:t>	if (x % 5)</a:t>
            </a:r>
          </a:p>
          <a:p>
            <a:pPr>
              <a:defRPr/>
            </a:pPr>
            <a:r>
              <a:rPr lang="en-US" altLang="ja-JP" sz="2400">
                <a:ea typeface="ＭＳ Ｐゴシック" charset="0"/>
                <a:cs typeface="ＭＳ Ｐゴシック" charset="0"/>
              </a:rPr>
              <a:t>                printf ("</a:t>
            </a:r>
            <a:r>
              <a:rPr lang="ja-JP" altLang="en-US" sz="2400">
                <a:ea typeface="ＭＳ Ｐゴシック" charset="0"/>
                <a:cs typeface="ＭＳ Ｐゴシック" charset="0"/>
              </a:rPr>
              <a:t>その数は５で割り切れません。</a:t>
            </a:r>
            <a:r>
              <a:rPr lang="en-US" altLang="ja-JP" sz="2400">
                <a:ea typeface="ＭＳ Ｐゴシック" charset="0"/>
                <a:cs typeface="ＭＳ Ｐゴシック" charset="0"/>
              </a:rPr>
              <a:t>\n");</a:t>
            </a:r>
          </a:p>
          <a:p>
            <a:pPr>
              <a:defRPr/>
            </a:pPr>
            <a:r>
              <a:rPr lang="en-US" altLang="ja-JP" sz="2400">
                <a:ea typeface="ＭＳ Ｐゴシック" charset="0"/>
                <a:cs typeface="ＭＳ Ｐゴシック" charset="0"/>
              </a:rPr>
              <a:t>	return  0;</a:t>
            </a:r>
          </a:p>
          <a:p>
            <a:pPr>
              <a:defRPr/>
            </a:pPr>
            <a:r>
              <a:rPr lang="en-US" altLang="ja-JP" sz="2400">
                <a:ea typeface="ＭＳ Ｐゴシック" charset="0"/>
                <a:cs typeface="ＭＳ Ｐゴシック" charset="0"/>
              </a:rPr>
              <a:t>}</a:t>
            </a:r>
            <a:endParaRPr lang="ja-JP" altLang="en-US" sz="2400">
              <a:ea typeface="ＭＳ Ｐゴシック" charset="0"/>
              <a:cs typeface="ＭＳ Ｐゴシック" charset="0"/>
            </a:endParaRPr>
          </a:p>
        </p:txBody>
      </p:sp>
    </p:spTree>
    <p:extLst>
      <p:ext uri="{BB962C8B-B14F-4D97-AF65-F5344CB8AC3E}">
        <p14:creationId xmlns:p14="http://schemas.microsoft.com/office/powerpoint/2010/main" val="2738296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その２</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4581" name="テキスト ボックス 11"/>
          <p:cNvSpPr txBox="1">
            <a:spLocks noChangeArrowheads="1"/>
          </p:cNvSpPr>
          <p:nvPr/>
        </p:nvSpPr>
        <p:spPr bwMode="auto">
          <a:xfrm>
            <a:off x="357188" y="1285875"/>
            <a:ext cx="364807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その２</a:t>
            </a:r>
            <a:r>
              <a:rPr lang="en-US" altLang="ja-JP" sz="3200"/>
              <a:t>)</a:t>
            </a:r>
          </a:p>
        </p:txBody>
      </p:sp>
      <p:sp>
        <p:nvSpPr>
          <p:cNvPr id="24582" name="正方形/長方形 12"/>
          <p:cNvSpPr>
            <a:spLocks noChangeArrowheads="1"/>
          </p:cNvSpPr>
          <p:nvPr/>
        </p:nvSpPr>
        <p:spPr bwMode="auto">
          <a:xfrm>
            <a:off x="1643063" y="1857375"/>
            <a:ext cx="4527713" cy="584200"/>
          </a:xfrm>
          <a:prstGeom prst="rect">
            <a:avLst/>
          </a:prstGeom>
          <a:solidFill>
            <a:srgbClr val="FFFF00"/>
          </a:solidFill>
          <a:ln w="9525">
            <a:solidFill>
              <a:schemeClr val="tx1"/>
            </a:solidFill>
            <a:miter lim="800000"/>
            <a:headEnd/>
            <a:tailEnd/>
          </a:ln>
        </p:spPr>
        <p:txBody>
          <a:bodyPr wrap="squar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r>
              <a:rPr kumimoji="1" lang="ja-JP" altLang="en-US" sz="3200"/>
              <a:t> </a:t>
            </a:r>
            <a:r>
              <a:rPr kumimoji="1" lang="en-US" altLang="ja-JP" sz="3200" b="1"/>
              <a:t>else</a:t>
            </a:r>
            <a:r>
              <a:rPr kumimoji="1" lang="en-US" altLang="ja-JP" sz="3200"/>
              <a:t> &lt;</a:t>
            </a:r>
            <a:r>
              <a:rPr kumimoji="1" lang="ja-JP" altLang="en-US" sz="3200"/>
              <a:t>文</a:t>
            </a:r>
            <a:r>
              <a:rPr kumimoji="1" lang="en-US" altLang="ja-JP" sz="3200"/>
              <a:t>&gt;</a:t>
            </a:r>
            <a:endParaRPr lang="ja-JP" altLang="en-US" sz="3200"/>
          </a:p>
        </p:txBody>
      </p:sp>
      <p:sp>
        <p:nvSpPr>
          <p:cNvPr id="24583" name="テキスト ボックス 13"/>
          <p:cNvSpPr txBox="1">
            <a:spLocks noChangeArrowheads="1"/>
          </p:cNvSpPr>
          <p:nvPr/>
        </p:nvSpPr>
        <p:spPr bwMode="auto">
          <a:xfrm>
            <a:off x="500063" y="3759200"/>
            <a:ext cx="7572375"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s1  </a:t>
            </a:r>
            <a:r>
              <a:rPr lang="en-US" altLang="ja-JP" sz="2800" b="1"/>
              <a:t>else</a:t>
            </a:r>
            <a:r>
              <a:rPr lang="en-US" altLang="ja-JP" sz="2800"/>
              <a:t>  s2    </a:t>
            </a:r>
            <a:r>
              <a:rPr lang="ja-JP" altLang="en-US" sz="2800"/>
              <a:t>の意味  </a:t>
            </a:r>
            <a:endParaRPr lang="en-US" altLang="ja-JP" sz="2800"/>
          </a:p>
        </p:txBody>
      </p:sp>
      <p:sp>
        <p:nvSpPr>
          <p:cNvPr id="24584" name="正方形/長方形 8"/>
          <p:cNvSpPr>
            <a:spLocks noChangeArrowheads="1"/>
          </p:cNvSpPr>
          <p:nvPr/>
        </p:nvSpPr>
        <p:spPr bwMode="auto">
          <a:xfrm>
            <a:off x="1643063" y="4402138"/>
            <a:ext cx="5214937" cy="1384300"/>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s1</a:t>
            </a:r>
            <a:r>
              <a:rPr kumimoji="1" lang="ja-JP" altLang="en-US" sz="2800">
                <a:solidFill>
                  <a:srgbClr val="000000"/>
                </a:solidFill>
              </a:rPr>
              <a:t>を実行し、</a:t>
            </a:r>
            <a:r>
              <a:rPr kumimoji="1" lang="en-US" altLang="ja-JP" sz="2800">
                <a:solidFill>
                  <a:srgbClr val="000000"/>
                </a:solidFill>
              </a:rPr>
              <a:t>0</a:t>
            </a:r>
            <a:r>
              <a:rPr kumimoji="1" lang="ja-JP" altLang="en-US" sz="2800">
                <a:solidFill>
                  <a:srgbClr val="000000"/>
                </a:solidFill>
              </a:rPr>
              <a:t>のとき文</a:t>
            </a:r>
            <a:r>
              <a:rPr kumimoji="1" lang="en-US" altLang="ja-JP" sz="2800">
                <a:solidFill>
                  <a:srgbClr val="000000"/>
                </a:solidFill>
              </a:rPr>
              <a:t>s2</a:t>
            </a:r>
            <a:r>
              <a:rPr kumimoji="1" lang="ja-JP" altLang="en-US" sz="2800">
                <a:solidFill>
                  <a:srgbClr val="000000"/>
                </a:solidFill>
              </a:rPr>
              <a:t>を実行する。</a:t>
            </a:r>
            <a:endParaRPr lang="ja-JP" altLang="en-US"/>
          </a:p>
        </p:txBody>
      </p:sp>
      <p:sp>
        <p:nvSpPr>
          <p:cNvPr id="24585" name="テキスト ボックス 9"/>
          <p:cNvSpPr txBox="1">
            <a:spLocks noChangeArrowheads="1"/>
          </p:cNvSpPr>
          <p:nvPr/>
        </p:nvSpPr>
        <p:spPr bwMode="auto">
          <a:xfrm>
            <a:off x="1785938" y="2571750"/>
            <a:ext cx="62865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689337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6" name="Rectangle 14"/>
          <p:cNvSpPr>
            <a:spLocks noGrp="1" noChangeArrowheads="1"/>
          </p:cNvSpPr>
          <p:nvPr>
            <p:ph type="title"/>
          </p:nvPr>
        </p:nvSpPr>
        <p:spPr>
          <a:xfrm>
            <a:off x="758809" y="368828"/>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例（打ち込んで確認）</a:t>
            </a:r>
          </a:p>
        </p:txBody>
      </p:sp>
      <p:sp>
        <p:nvSpPr>
          <p:cNvPr id="100368" name="Rectangle 16"/>
          <p:cNvSpPr>
            <a:spLocks noChangeArrowheads="1"/>
          </p:cNvSpPr>
          <p:nvPr/>
        </p:nvSpPr>
        <p:spPr bwMode="auto">
          <a:xfrm>
            <a:off x="1050398" y="1391709"/>
            <a:ext cx="7204604" cy="4524375"/>
          </a:xfrm>
          <a:prstGeom prst="rect">
            <a:avLst/>
          </a:prstGeom>
          <a:solidFill>
            <a:schemeClr val="bg1"/>
          </a:solidFill>
          <a:ln w="9525">
            <a:solidFill>
              <a:schemeClr val="tx1"/>
            </a:solidFill>
            <a:miter lim="800000"/>
            <a:headEnd/>
            <a:tailEnd/>
          </a:ln>
          <a:effectLst/>
        </p:spPr>
        <p:txBody>
          <a:bodyPr wrap="square">
            <a:spAutoFit/>
          </a:bodyPr>
          <a:lstStyle/>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main</a:t>
            </a: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 ("%d",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その数は５で割り切れません。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else</a:t>
            </a:r>
          </a:p>
          <a:p>
            <a:pPr>
              <a:defRPr/>
            </a:pP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その数は５で割り切れます。</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dirty="0">
              <a:ea typeface="ＭＳ Ｐゴシック" charset="0"/>
              <a:cs typeface="ＭＳ Ｐゴシック" charset="0"/>
            </a:endParaRPr>
          </a:p>
        </p:txBody>
      </p:sp>
    </p:spTree>
    <p:extLst>
      <p:ext uri="{BB962C8B-B14F-4D97-AF65-F5344CB8AC3E}">
        <p14:creationId xmlns:p14="http://schemas.microsoft.com/office/powerpoint/2010/main" val="3728355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747800" y="235282"/>
            <a:ext cx="7620000" cy="685800"/>
          </a:xfrm>
        </p:spPr>
        <p:txBody>
          <a:bodyPr>
            <a:normAutofit/>
          </a:bodyPr>
          <a:lstStyle/>
          <a:p>
            <a:r>
              <a:rPr kumimoji="0" lang="ja-JP" altLang="en-US" sz="3600">
                <a:latin typeface="Calibri" charset="0"/>
              </a:rPr>
              <a:t>式の評価</a:t>
            </a:r>
          </a:p>
        </p:txBody>
      </p:sp>
      <p:sp>
        <p:nvSpPr>
          <p:cNvPr id="22534" name="Rectangle 3"/>
          <p:cNvSpPr>
            <a:spLocks noGrp="1" noChangeArrowheads="1"/>
          </p:cNvSpPr>
          <p:nvPr>
            <p:ph idx="1"/>
          </p:nvPr>
        </p:nvSpPr>
        <p:spPr>
          <a:xfrm>
            <a:off x="250825" y="1230312"/>
            <a:ext cx="8643937" cy="5405437"/>
          </a:xfrm>
        </p:spPr>
        <p:txBody>
          <a:bodyPr rtlCol="0">
            <a:noAutofit/>
          </a:bodyPr>
          <a:lstStyle/>
          <a:p>
            <a:pPr fontAlgn="auto">
              <a:lnSpc>
                <a:spcPct val="90000"/>
              </a:lnSpc>
              <a:spcAft>
                <a:spcPts val="0"/>
              </a:spcAft>
              <a:buFont typeface="Arial"/>
              <a:buChar char="•"/>
              <a:defRPr/>
            </a:pPr>
            <a:r>
              <a:rPr kumimoji="0" lang="en-US" altLang="ja-JP" sz="2400" dirty="0">
                <a:latin typeface="News Gothic" charset="0"/>
              </a:rPr>
              <a:t>C</a:t>
            </a:r>
            <a:r>
              <a:rPr kumimoji="0" lang="ja-JP" altLang="en-US" sz="2400" dirty="0">
                <a:latin typeface="News Gothic" charset="0"/>
              </a:rPr>
              <a:t>言語における</a:t>
            </a:r>
            <a:r>
              <a:rPr kumimoji="0" lang="ja-JP" altLang="en-US" sz="2400" dirty="0">
                <a:solidFill>
                  <a:srgbClr val="000000"/>
                </a:solidFill>
                <a:latin typeface="News Gothic" charset="0"/>
              </a:rPr>
              <a:t>式</a:t>
            </a:r>
            <a:r>
              <a:rPr kumimoji="0" lang="ja-JP" altLang="en-US" sz="2400" dirty="0">
                <a:latin typeface="News Gothic" charset="0"/>
              </a:rPr>
              <a:t>の例</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　</a:t>
            </a:r>
            <a:endParaRPr kumimoji="0" lang="en-US" altLang="ja-JP" sz="2400" dirty="0">
              <a:latin typeface="Syntax" charset="0"/>
              <a:cs typeface="ＭＳ Ｐゴシック"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38</a:t>
            </a:r>
            <a:r>
              <a:rPr kumimoji="0" lang="ja-JP" altLang="en-US" sz="2400" dirty="0">
                <a:latin typeface="Syntax" charset="0"/>
                <a:cs typeface="ＭＳ Ｐゴシック" charset="0"/>
              </a:rPr>
              <a:t>　</a:t>
            </a:r>
          </a:p>
          <a:p>
            <a:pPr lvl="1" fontAlgn="auto">
              <a:lnSpc>
                <a:spcPct val="90000"/>
              </a:lnSpc>
              <a:spcAft>
                <a:spcPts val="0"/>
              </a:spcAft>
              <a:buFont typeface="Arial"/>
              <a:buChar char="–"/>
              <a:defRPr/>
            </a:pPr>
            <a:r>
              <a:rPr kumimoji="0" lang="en-US" altLang="ja-JP" sz="2400" dirty="0">
                <a:latin typeface="Syntax" charset="0"/>
                <a:cs typeface="ＭＳ Ｐゴシック" charset="0"/>
              </a:rPr>
              <a:t>x + 38</a:t>
            </a:r>
          </a:p>
          <a:p>
            <a:pPr lvl="1" fontAlgn="auto">
              <a:lnSpc>
                <a:spcPct val="90000"/>
              </a:lnSpc>
              <a:spcAft>
                <a:spcPts val="0"/>
              </a:spcAft>
              <a:buFont typeface="Arial"/>
              <a:buChar char="–"/>
              <a:defRPr/>
            </a:pPr>
            <a:r>
              <a:rPr kumimoji="0" lang="en-US" altLang="ja-JP" sz="2400" dirty="0">
                <a:latin typeface="Syntax" charset="0"/>
                <a:cs typeface="ＭＳ Ｐゴシック" charset="0"/>
              </a:rPr>
              <a:t>(x+38) / 2</a:t>
            </a:r>
          </a:p>
          <a:p>
            <a:pPr fontAlgn="auto">
              <a:lnSpc>
                <a:spcPct val="90000"/>
              </a:lnSpc>
              <a:spcAft>
                <a:spcPts val="0"/>
              </a:spcAft>
              <a:buFont typeface="Arial"/>
              <a:buChar char="•"/>
              <a:defRPr/>
            </a:pPr>
            <a:r>
              <a:rPr kumimoji="0" lang="ja-JP" altLang="en-US" sz="2400" dirty="0">
                <a:latin typeface="News Gothic" charset="0"/>
              </a:rPr>
              <a:t>式の評価</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が</a:t>
            </a:r>
            <a:r>
              <a:rPr kumimoji="0" lang="en-US" altLang="ja-JP" sz="2400" dirty="0" err="1">
                <a:latin typeface="Syntax" charset="0"/>
                <a:cs typeface="ＭＳ Ｐゴシック" charset="0"/>
              </a:rPr>
              <a:t>int</a:t>
            </a:r>
            <a:r>
              <a:rPr kumimoji="0" lang="ja-JP" altLang="en-US" sz="2400" dirty="0">
                <a:latin typeface="Syntax" charset="0"/>
                <a:cs typeface="ＭＳ Ｐゴシック" charset="0"/>
              </a:rPr>
              <a:t>型で、</a:t>
            </a:r>
            <a:r>
              <a:rPr kumimoji="0" lang="en-US" altLang="ja-JP" sz="2400" dirty="0">
                <a:latin typeface="Syntax" charset="0"/>
                <a:cs typeface="ＭＳ Ｐゴシック" charset="0"/>
              </a:rPr>
              <a:t>15</a:t>
            </a:r>
            <a:r>
              <a:rPr kumimoji="0" lang="ja-JP" altLang="en-US" sz="2400" dirty="0">
                <a:latin typeface="Syntax" charset="0"/>
                <a:cs typeface="ＭＳ Ｐゴシック" charset="0"/>
              </a:rPr>
              <a:t>が代入されていたとする。そのとき、</a:t>
            </a:r>
            <a:endParaRPr kumimoji="0" lang="en-US" altLang="ja-JP" sz="2400" dirty="0">
              <a:latin typeface="Syntax" charset="0"/>
              <a:cs typeface="ＭＳ Ｐゴシック" charset="0"/>
            </a:endParaRP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x</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15</a:t>
            </a: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38</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53</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 / 2 </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26</a:t>
            </a:r>
          </a:p>
          <a:p>
            <a:pPr lvl="1" fontAlgn="auto">
              <a:lnSpc>
                <a:spcPct val="90000"/>
              </a:lnSpc>
              <a:spcAft>
                <a:spcPts val="0"/>
              </a:spcAft>
              <a:buFont typeface="Arial"/>
              <a:buChar char="–"/>
              <a:defRPr/>
            </a:pPr>
            <a:r>
              <a:rPr kumimoji="0" lang="ja-JP" altLang="en-US" sz="2400" dirty="0">
                <a:latin typeface="Syntax" charset="0"/>
                <a:cs typeface="ＭＳ Ｐゴシック" charset="0"/>
              </a:rPr>
              <a:t>上記のように、複雑な式は、部分式の評価をまず行い、その結果の値を用いて演算（この例では足し算、割り算）を行う。</a:t>
            </a:r>
          </a:p>
        </p:txBody>
      </p:sp>
    </p:spTree>
    <p:extLst>
      <p:ext uri="{BB962C8B-B14F-4D97-AF65-F5344CB8AC3E}">
        <p14:creationId xmlns:p14="http://schemas.microsoft.com/office/powerpoint/2010/main" val="2515201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571500" y="333375"/>
            <a:ext cx="7620000" cy="685800"/>
          </a:xfrm>
        </p:spPr>
        <p:txBody>
          <a:bodyPr>
            <a:normAutofit/>
          </a:bodyPr>
          <a:lstStyle/>
          <a:p>
            <a:r>
              <a:rPr kumimoji="0" lang="ja-JP" altLang="en-US" sz="3600" dirty="0">
                <a:latin typeface="Calibri" charset="0"/>
              </a:rPr>
              <a:t>四則演算式</a:t>
            </a:r>
          </a:p>
        </p:txBody>
      </p:sp>
      <p:sp>
        <p:nvSpPr>
          <p:cNvPr id="27650" name="Rectangle 3"/>
          <p:cNvSpPr>
            <a:spLocks noGrp="1" noChangeArrowheads="1"/>
          </p:cNvSpPr>
          <p:nvPr>
            <p:ph type="body" sz="half" idx="1"/>
          </p:nvPr>
        </p:nvSpPr>
        <p:spPr>
          <a:xfrm>
            <a:off x="714375" y="1143000"/>
            <a:ext cx="2500313" cy="428625"/>
          </a:xfrm>
        </p:spPr>
        <p:txBody>
          <a:bodyPr>
            <a:normAutofit lnSpcReduction="10000"/>
          </a:bodyPr>
          <a:lstStyle/>
          <a:p>
            <a:pPr>
              <a:buFont typeface="Wingdings" charset="0"/>
              <a:buNone/>
            </a:pPr>
            <a:r>
              <a:rPr kumimoji="0" lang="ja-JP" altLang="en-US" sz="2400">
                <a:latin typeface="News Gothic" charset="0"/>
              </a:rPr>
              <a:t>足し算式の構文</a:t>
            </a:r>
            <a:endParaRPr kumimoji="0" lang="ja-JP" altLang="en-US" sz="2400">
              <a:solidFill>
                <a:srgbClr val="3333FF"/>
              </a:solidFill>
              <a:latin typeface="News Gothic" charset="0"/>
            </a:endParaRPr>
          </a:p>
        </p:txBody>
      </p:sp>
      <p:sp>
        <p:nvSpPr>
          <p:cNvPr id="27654" name="テキスト ボックス 8"/>
          <p:cNvSpPr txBox="1">
            <a:spLocks noChangeArrowheads="1"/>
          </p:cNvSpPr>
          <p:nvPr/>
        </p:nvSpPr>
        <p:spPr bwMode="auto">
          <a:xfrm>
            <a:off x="1357313" y="1714500"/>
            <a:ext cx="24003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&lt;</a:t>
            </a:r>
            <a:r>
              <a:rPr lang="ja-JP" altLang="en-US" sz="2800"/>
              <a:t>式</a:t>
            </a:r>
            <a:r>
              <a:rPr lang="en-US" altLang="ja-JP" sz="2800"/>
              <a:t>&gt; + &lt;</a:t>
            </a:r>
            <a:r>
              <a:rPr lang="ja-JP" altLang="en-US" sz="2800"/>
              <a:t>式＞</a:t>
            </a:r>
          </a:p>
        </p:txBody>
      </p:sp>
      <p:sp>
        <p:nvSpPr>
          <p:cNvPr id="10" name="Rectangle 3"/>
          <p:cNvSpPr txBox="1">
            <a:spLocks noChangeArrowheads="1"/>
          </p:cNvSpPr>
          <p:nvPr/>
        </p:nvSpPr>
        <p:spPr bwMode="auto">
          <a:xfrm>
            <a:off x="714375" y="2357438"/>
            <a:ext cx="4357688" cy="428625"/>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112" charset="2"/>
              <a:buNone/>
              <a:defRPr/>
            </a:pPr>
            <a:r>
              <a:rPr lang="ja-JP" altLang="en-US" sz="2400" kern="0" dirty="0">
                <a:latin typeface="+mn-lt"/>
                <a:ea typeface="ＭＳ Ｐゴシック" pitchFamily="-112" charset="-128"/>
                <a:cs typeface="+mn-cs"/>
              </a:rPr>
              <a:t>足し算式   </a:t>
            </a:r>
            <a:r>
              <a:rPr lang="en-US" altLang="ja-JP" sz="2400" kern="0" dirty="0">
                <a:latin typeface="+mn-lt"/>
                <a:ea typeface="ＭＳ Ｐゴシック" pitchFamily="-112" charset="-128"/>
                <a:cs typeface="+mn-cs"/>
              </a:rPr>
              <a:t>e1 + e2  </a:t>
            </a:r>
            <a:r>
              <a:rPr lang="ja-JP" altLang="en-US" sz="2400" kern="0" dirty="0">
                <a:latin typeface="+mn-lt"/>
                <a:ea typeface="ＭＳ Ｐゴシック" pitchFamily="-112" charset="-128"/>
                <a:cs typeface="+mn-cs"/>
              </a:rPr>
              <a:t>の意味</a:t>
            </a:r>
            <a:endParaRPr lang="ja-JP" altLang="en-US" sz="2400" kern="0" dirty="0">
              <a:solidFill>
                <a:srgbClr val="3333FF"/>
              </a:solidFill>
              <a:latin typeface="+mn-lt"/>
              <a:ea typeface="ＭＳ Ｐゴシック" pitchFamily="-112" charset="-128"/>
              <a:cs typeface="+mn-cs"/>
            </a:endParaRPr>
          </a:p>
        </p:txBody>
      </p:sp>
      <p:sp>
        <p:nvSpPr>
          <p:cNvPr id="27656" name="テキスト ボックス 10"/>
          <p:cNvSpPr txBox="1">
            <a:spLocks noChangeArrowheads="1"/>
          </p:cNvSpPr>
          <p:nvPr/>
        </p:nvSpPr>
        <p:spPr bwMode="auto">
          <a:xfrm>
            <a:off x="1285875" y="2928938"/>
            <a:ext cx="6929438" cy="830262"/>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e1</a:t>
            </a:r>
            <a:r>
              <a:rPr lang="ja-JP" altLang="en-US" sz="2400"/>
              <a:t>と</a:t>
            </a:r>
            <a:r>
              <a:rPr lang="en-US" altLang="ja-JP" sz="2400"/>
              <a:t>e2</a:t>
            </a:r>
            <a:r>
              <a:rPr lang="ja-JP" altLang="en-US" sz="2400"/>
              <a:t>をまず評価し、それらの結果</a:t>
            </a:r>
            <a:r>
              <a:rPr lang="en-US" altLang="ja-JP" sz="2400"/>
              <a:t>v1, v2</a:t>
            </a:r>
            <a:r>
              <a:rPr lang="ja-JP" altLang="en-US" sz="2400"/>
              <a:t>の和が足し算式 </a:t>
            </a:r>
            <a:r>
              <a:rPr lang="en-US" altLang="ja-JP" sz="2400"/>
              <a:t>e1+e2 </a:t>
            </a:r>
            <a:r>
              <a:rPr lang="ja-JP" altLang="en-US" sz="2400"/>
              <a:t>の評価結果である。</a:t>
            </a:r>
          </a:p>
        </p:txBody>
      </p:sp>
      <p:sp>
        <p:nvSpPr>
          <p:cNvPr id="27657" name="テキスト ボックス 11"/>
          <p:cNvSpPr txBox="1">
            <a:spLocks noChangeArrowheads="1"/>
          </p:cNvSpPr>
          <p:nvPr/>
        </p:nvSpPr>
        <p:spPr bwMode="auto">
          <a:xfrm>
            <a:off x="571500" y="4143375"/>
            <a:ext cx="7929563" cy="224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四則演算式は式である。したがって、たとえば</a:t>
            </a:r>
            <a:r>
              <a:rPr lang="en-US" altLang="ja-JP" sz="2000"/>
              <a:t>+</a:t>
            </a:r>
            <a:r>
              <a:rPr lang="ja-JP" altLang="en-US" sz="2000"/>
              <a:t>の左側や右側に引き算式を書いてよい。</a:t>
            </a:r>
            <a:endParaRPr lang="en-US" altLang="ja-JP" sz="2000"/>
          </a:p>
          <a:p>
            <a:r>
              <a:rPr lang="ja-JP" altLang="en-US" sz="2000"/>
              <a:t>（例）</a:t>
            </a:r>
            <a:r>
              <a:rPr lang="en-US" altLang="ja-JP" sz="2000">
                <a:solidFill>
                  <a:srgbClr val="FF0000"/>
                </a:solidFill>
              </a:rPr>
              <a:t>1 - 2 </a:t>
            </a:r>
            <a:r>
              <a:rPr lang="en-US" altLang="ja-JP" sz="2000"/>
              <a:t>+ 3 </a:t>
            </a:r>
            <a:r>
              <a:rPr lang="ja-JP" altLang="en-US" sz="2000"/>
              <a:t>など。</a:t>
            </a:r>
            <a:r>
              <a:rPr lang="en-US" altLang="ja-JP" sz="2000"/>
              <a:t> </a:t>
            </a:r>
            <a:r>
              <a:rPr lang="ja-JP" altLang="en-US" sz="2000"/>
              <a:t>この例では、赤字の部分の</a:t>
            </a:r>
            <a:r>
              <a:rPr lang="en-US" altLang="ja-JP" sz="2000"/>
              <a:t>1-2</a:t>
            </a:r>
            <a:r>
              <a:rPr lang="ja-JP" altLang="en-US" sz="2000"/>
              <a:t>という式が、足し算式の左側の式を成している。</a:t>
            </a:r>
            <a:endParaRPr lang="en-US" altLang="ja-JP" sz="2000"/>
          </a:p>
          <a:p>
            <a:r>
              <a:rPr lang="ja-JP" altLang="en-US" sz="2000"/>
              <a:t>（補足）四則演算の演算子は左結合である。よって</a:t>
            </a:r>
            <a:r>
              <a:rPr lang="en-US" altLang="ja-JP" sz="2000"/>
              <a:t>1-2+3</a:t>
            </a:r>
            <a:r>
              <a:rPr lang="ja-JP" altLang="en-US" sz="2000"/>
              <a:t>は</a:t>
            </a:r>
            <a:r>
              <a:rPr lang="en-US" altLang="ja-JP" sz="2000"/>
              <a:t>1-2</a:t>
            </a:r>
            <a:r>
              <a:rPr lang="ja-JP" altLang="en-US" sz="2000"/>
              <a:t>に</a:t>
            </a:r>
            <a:r>
              <a:rPr lang="en-US" altLang="ja-JP" sz="2000"/>
              <a:t>3</a:t>
            </a:r>
            <a:r>
              <a:rPr lang="ja-JP" altLang="en-US" sz="2000"/>
              <a:t>を足すという意味である。</a:t>
            </a:r>
            <a:r>
              <a:rPr lang="en-US" altLang="ja-JP" sz="2000"/>
              <a:t>2+3</a:t>
            </a:r>
            <a:r>
              <a:rPr lang="ja-JP" altLang="en-US" sz="2000"/>
              <a:t>を先にしたい場合は括弧をつけ、</a:t>
            </a:r>
            <a:r>
              <a:rPr lang="en-US" altLang="ja-JP" sz="2000"/>
              <a:t>1-(2+3)</a:t>
            </a:r>
            <a:r>
              <a:rPr lang="ja-JP" altLang="en-US" sz="2000"/>
              <a:t>のように記述する。</a:t>
            </a:r>
          </a:p>
        </p:txBody>
      </p:sp>
      <p:sp>
        <p:nvSpPr>
          <p:cNvPr id="27658" name="テキスト ボックス 12"/>
          <p:cNvSpPr txBox="1">
            <a:spLocks noChangeArrowheads="1"/>
          </p:cNvSpPr>
          <p:nvPr/>
        </p:nvSpPr>
        <p:spPr bwMode="auto">
          <a:xfrm>
            <a:off x="3057525" y="1111250"/>
            <a:ext cx="48863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（引き算、掛け算なども同様。）</a:t>
            </a:r>
            <a:r>
              <a:rPr lang="en-US" altLang="ja-JP" sz="2400" dirty="0"/>
              <a:t> </a:t>
            </a:r>
          </a:p>
        </p:txBody>
      </p:sp>
    </p:spTree>
    <p:extLst>
      <p:ext uri="{BB962C8B-B14F-4D97-AF65-F5344CB8AC3E}">
        <p14:creationId xmlns:p14="http://schemas.microsoft.com/office/powerpoint/2010/main" val="319099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title"/>
          </p:nvPr>
        </p:nvSpPr>
        <p:spPr>
          <a:xfrm>
            <a:off x="179387" y="313165"/>
            <a:ext cx="8890530" cy="685800"/>
          </a:xfrm>
        </p:spPr>
        <p:txBody>
          <a:bodyPr>
            <a:normAutofit/>
          </a:bodyPr>
          <a:lstStyle/>
          <a:p>
            <a:r>
              <a:rPr kumimoji="0" lang="ja-JP" altLang="en-US" sz="3600" dirty="0">
                <a:latin typeface="Syntax" charset="0"/>
              </a:rPr>
              <a:t>値の比較の式</a:t>
            </a:r>
            <a:r>
              <a:rPr kumimoji="0" lang="en-US" altLang="ja-JP" sz="3600" dirty="0">
                <a:latin typeface="Syntax" charset="0"/>
              </a:rPr>
              <a:t>: </a:t>
            </a:r>
            <a:r>
              <a:rPr kumimoji="0" lang="ja-JP" altLang="en-US" sz="3600" dirty="0">
                <a:latin typeface="Syntax" charset="0"/>
              </a:rPr>
              <a:t>等価演算子</a:t>
            </a:r>
            <a:r>
              <a:rPr kumimoji="0" lang="en-US" altLang="ja-JP" sz="3600" dirty="0">
                <a:latin typeface="Syntax" charset="0"/>
              </a:rPr>
              <a:t>(</a:t>
            </a:r>
            <a:r>
              <a:rPr kumimoji="0" lang="ja-JP" altLang="en-US" sz="3600" dirty="0">
                <a:latin typeface="Syntax" charset="0"/>
              </a:rPr>
              <a:t>その１</a:t>
            </a:r>
            <a:r>
              <a:rPr kumimoji="0" lang="en-US" altLang="ja-JP" sz="3600" dirty="0">
                <a:latin typeface="Syntax" charset="0"/>
              </a:rPr>
              <a:t>) ==</a:t>
            </a:r>
            <a:endParaRPr kumimoji="0" lang="ja-JP" altLang="en-US" sz="3600" dirty="0">
              <a:latin typeface="Syntax" charset="0"/>
            </a:endParaRPr>
          </a:p>
        </p:txBody>
      </p:sp>
      <p:sp>
        <p:nvSpPr>
          <p:cNvPr id="28677" name="テキスト ボックス 6"/>
          <p:cNvSpPr txBox="1">
            <a:spLocks noChangeArrowheads="1"/>
          </p:cNvSpPr>
          <p:nvPr/>
        </p:nvSpPr>
        <p:spPr bwMode="auto">
          <a:xfrm>
            <a:off x="744398" y="1474344"/>
            <a:ext cx="9032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8678" name="テキスト ボックス 7"/>
          <p:cNvSpPr txBox="1">
            <a:spLocks noChangeArrowheads="1"/>
          </p:cNvSpPr>
          <p:nvPr/>
        </p:nvSpPr>
        <p:spPr bwMode="auto">
          <a:xfrm>
            <a:off x="1601648" y="2117282"/>
            <a:ext cx="23622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28679" name="テキスト ボックス 8"/>
          <p:cNvSpPr txBox="1">
            <a:spLocks noChangeArrowheads="1"/>
          </p:cNvSpPr>
          <p:nvPr/>
        </p:nvSpPr>
        <p:spPr bwMode="auto">
          <a:xfrm>
            <a:off x="815835" y="3917507"/>
            <a:ext cx="3041650"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28680" name="テキスト ボックス 9"/>
          <p:cNvSpPr txBox="1">
            <a:spLocks noChangeArrowheads="1"/>
          </p:cNvSpPr>
          <p:nvPr/>
        </p:nvSpPr>
        <p:spPr bwMode="auto">
          <a:xfrm>
            <a:off x="1815960" y="2760219"/>
            <a:ext cx="6643688"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（これ自体も式である。たとえば、</a:t>
            </a:r>
            <a:r>
              <a:rPr lang="en-US" altLang="ja-JP" sz="2400"/>
              <a:t>==</a:t>
            </a:r>
            <a:r>
              <a:rPr lang="ja-JP" altLang="en-US" sz="2400"/>
              <a:t>の左辺や右辺で</a:t>
            </a:r>
            <a:r>
              <a:rPr lang="en-US" altLang="ja-JP" sz="2400"/>
              <a:t>==</a:t>
            </a:r>
            <a:r>
              <a:rPr lang="ja-JP" altLang="en-US" sz="2400"/>
              <a:t>を使った比較式を書ける。）</a:t>
            </a:r>
          </a:p>
        </p:txBody>
      </p:sp>
      <p:sp>
        <p:nvSpPr>
          <p:cNvPr id="28681" name="正方形/長方形 10"/>
          <p:cNvSpPr>
            <a:spLocks noChangeArrowheads="1"/>
          </p:cNvSpPr>
          <p:nvPr/>
        </p:nvSpPr>
        <p:spPr bwMode="auto">
          <a:xfrm>
            <a:off x="1673085" y="4703319"/>
            <a:ext cx="686858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a:t>式</a:t>
            </a:r>
            <a:r>
              <a:rPr lang="en-US" altLang="ja-JP" sz="2400"/>
              <a:t>e1, e2</a:t>
            </a:r>
            <a:r>
              <a:rPr lang="ja-JP" altLang="en-US" sz="2400"/>
              <a:t>を評価し、それらの結果</a:t>
            </a:r>
            <a:r>
              <a:rPr lang="en-US" altLang="ja-JP" sz="2400"/>
              <a:t>v1, v2</a:t>
            </a:r>
            <a:r>
              <a:rPr lang="ja-JP" altLang="en-US" sz="2400"/>
              <a:t>が等しいときは</a:t>
            </a:r>
            <a:r>
              <a:rPr lang="en-US" altLang="ja-JP" sz="2400"/>
              <a:t>1</a:t>
            </a:r>
            <a:r>
              <a:rPr lang="ja-JP" altLang="en-US" sz="2400"/>
              <a:t>、異なるときは</a:t>
            </a:r>
            <a:r>
              <a:rPr lang="en-US" altLang="ja-JP" sz="2400"/>
              <a:t>0</a:t>
            </a:r>
            <a:r>
              <a:rPr lang="ja-JP" altLang="en-US" sz="2400"/>
              <a:t>が、式</a:t>
            </a:r>
            <a:r>
              <a:rPr lang="en-US" altLang="ja-JP" sz="2400"/>
              <a:t>e1==e2</a:t>
            </a:r>
            <a:r>
              <a:rPr lang="ja-JP" altLang="en-US" sz="2400"/>
              <a:t>の評価結果となる。</a:t>
            </a:r>
          </a:p>
        </p:txBody>
      </p:sp>
    </p:spTree>
    <p:extLst>
      <p:ext uri="{BB962C8B-B14F-4D97-AF65-F5344CB8AC3E}">
        <p14:creationId xmlns:p14="http://schemas.microsoft.com/office/powerpoint/2010/main" val="3740334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571500" y="15240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(1)</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ja-JP" altLang="en-US"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93465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58809" y="411156"/>
            <a:ext cx="7620000" cy="685800"/>
          </a:xfrm>
        </p:spPr>
        <p:txBody>
          <a:bodyPr/>
          <a:lstStyle/>
          <a:p>
            <a:pPr>
              <a:lnSpc>
                <a:spcPct val="90000"/>
              </a:lnSpc>
            </a:pPr>
            <a:r>
              <a:rPr kumimoji="0" lang="ja-JP" altLang="en-US" sz="3600" dirty="0">
                <a:latin typeface="Calibri" charset="0"/>
              </a:rPr>
              <a:t>本講義（演習）の目的</a:t>
            </a:r>
          </a:p>
        </p:txBody>
      </p:sp>
      <p:sp>
        <p:nvSpPr>
          <p:cNvPr id="19458" name="Rectangle 3"/>
          <p:cNvSpPr>
            <a:spLocks noGrp="1" noChangeArrowheads="1"/>
          </p:cNvSpPr>
          <p:nvPr>
            <p:ph idx="1"/>
          </p:nvPr>
        </p:nvSpPr>
        <p:spPr>
          <a:xfrm>
            <a:off x="494240" y="1579556"/>
            <a:ext cx="8127984" cy="3839111"/>
          </a:xfrm>
        </p:spPr>
        <p:txBody>
          <a:bodyPr/>
          <a:lstStyle/>
          <a:p>
            <a:pPr>
              <a:lnSpc>
                <a:spcPct val="90000"/>
              </a:lnSpc>
            </a:pPr>
            <a:r>
              <a:rPr kumimoji="0" lang="ja-JP" altLang="en-US" sz="2400" dirty="0">
                <a:latin typeface="News Gothic" charset="0"/>
              </a:rPr>
              <a:t>現在世界で広く用いられている</a:t>
            </a:r>
            <a:r>
              <a:rPr kumimoji="0" lang="en-US" altLang="ja-JP" sz="2400" dirty="0">
                <a:latin typeface="News Gothic" charset="0"/>
              </a:rPr>
              <a:t>C</a:t>
            </a:r>
            <a:r>
              <a:rPr kumimoji="0" lang="ja-JP" altLang="en-US" sz="2400" dirty="0">
                <a:latin typeface="News Gothic" charset="0"/>
              </a:rPr>
              <a:t>言語に触れる。</a:t>
            </a:r>
          </a:p>
          <a:p>
            <a:pPr lvl="1">
              <a:lnSpc>
                <a:spcPct val="90000"/>
              </a:lnSpc>
              <a:buFont typeface="Wingdings" charset="0"/>
              <a:buNone/>
            </a:pPr>
            <a:r>
              <a:rPr kumimoji="0" lang="en-US" altLang="ja-JP" sz="2400" dirty="0">
                <a:latin typeface="Syntax" charset="0"/>
                <a:cs typeface="ＭＳ Ｐゴシック" charset="0"/>
              </a:rPr>
              <a:t>→</a:t>
            </a:r>
            <a:r>
              <a:rPr kumimoji="0" lang="ja-JP" altLang="en-US" sz="2400" dirty="0">
                <a:latin typeface="Syntax" charset="0"/>
                <a:cs typeface="ＭＳ Ｐゴシック" charset="0"/>
              </a:rPr>
              <a:t>　</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言語を知っていれば</a:t>
            </a:r>
            <a:r>
              <a:rPr kumimoji="0" lang="en-US" altLang="ja-JP" sz="2400" dirty="0">
                <a:latin typeface="Syntax" charset="0"/>
                <a:cs typeface="ＭＳ Ｐゴシック" charset="0"/>
              </a:rPr>
              <a:t>Java, C++,C#</a:t>
            </a:r>
            <a:r>
              <a:rPr kumimoji="0" lang="ja-JP" altLang="en-US" sz="2400" dirty="0">
                <a:latin typeface="Syntax" charset="0"/>
                <a:cs typeface="ＭＳ Ｐゴシック" charset="0"/>
              </a:rPr>
              <a:t>等、</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の影響を受けている言語の理解にも役立つ。</a:t>
            </a:r>
          </a:p>
          <a:p>
            <a:pPr>
              <a:lnSpc>
                <a:spcPct val="90000"/>
              </a:lnSpc>
            </a:pPr>
            <a:r>
              <a:rPr kumimoji="0" lang="en-US" altLang="ja-JP" sz="2400" dirty="0">
                <a:latin typeface="News Gothic" charset="0"/>
              </a:rPr>
              <a:t>C</a:t>
            </a:r>
            <a:r>
              <a:rPr kumimoji="0" lang="ja-JP" altLang="en-US" sz="2400" dirty="0">
                <a:latin typeface="News Gothic" charset="0"/>
              </a:rPr>
              <a:t>言語を通して、プログラミングをする際に必要な考え方を身につける。</a:t>
            </a:r>
            <a:endParaRPr kumimoji="0" lang="en-US" altLang="ja-JP" sz="2400" dirty="0">
              <a:latin typeface="News Gothic" charset="0"/>
            </a:endParaRPr>
          </a:p>
          <a:p>
            <a:pPr>
              <a:lnSpc>
                <a:spcPct val="90000"/>
              </a:lnSpc>
            </a:pPr>
            <a:r>
              <a:rPr kumimoji="0" lang="en-US" altLang="ja-JP" sz="2400" dirty="0">
                <a:latin typeface="News Gothic" charset="0"/>
              </a:rPr>
              <a:t>C</a:t>
            </a:r>
            <a:r>
              <a:rPr kumimoji="0" lang="ja-JP" altLang="en-US" sz="2400" dirty="0">
                <a:latin typeface="News Gothic" charset="0"/>
              </a:rPr>
              <a:t>言語のすべてを扱うには時間が足りないので、</a:t>
            </a:r>
            <a:r>
              <a:rPr kumimoji="0" lang="en-US" altLang="ja-JP" sz="2400" dirty="0">
                <a:latin typeface="News Gothic" charset="0"/>
              </a:rPr>
              <a:t>C</a:t>
            </a:r>
            <a:r>
              <a:rPr kumimoji="0" lang="ja-JP" altLang="en-US" sz="2400" dirty="0">
                <a:latin typeface="News Gothic" charset="0"/>
              </a:rPr>
              <a:t>言語の核となる部分のみを扱う。</a:t>
            </a:r>
            <a:endParaRPr kumimoji="0" lang="en-US" altLang="ja-JP" sz="2400" dirty="0">
              <a:latin typeface="News Gothic" charset="0"/>
            </a:endParaRPr>
          </a:p>
          <a:p>
            <a:pPr>
              <a:lnSpc>
                <a:spcPct val="90000"/>
              </a:lnSpc>
            </a:pPr>
            <a:r>
              <a:rPr kumimoji="0" lang="ja-JP" altLang="en-US" sz="2400" dirty="0">
                <a:latin typeface="News Gothic" charset="0"/>
              </a:rPr>
              <a:t>扱わなかった内容は各自で教科書等を読んで補う。（他人の書いたプログラムを読むためには、あらゆる構文に対応できる必要がある。必要に応じて補う。）</a:t>
            </a:r>
          </a:p>
        </p:txBody>
      </p:sp>
    </p:spTree>
    <p:extLst>
      <p:ext uri="{BB962C8B-B14F-4D97-AF65-F5344CB8AC3E}">
        <p14:creationId xmlns:p14="http://schemas.microsoft.com/office/powerpoint/2010/main" val="1171901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title"/>
          </p:nvPr>
        </p:nvSpPr>
        <p:spPr>
          <a:xfrm>
            <a:off x="433380" y="252411"/>
            <a:ext cx="8139112" cy="685800"/>
          </a:xfrm>
        </p:spPr>
        <p:txBody>
          <a:bodyPr>
            <a:noAutofit/>
          </a:bodyPr>
          <a:lstStyle/>
          <a:p>
            <a:r>
              <a:rPr kumimoji="0" lang="ja-JP" altLang="en-US" sz="3600" dirty="0">
                <a:latin typeface="Syntax" charset="0"/>
              </a:rPr>
              <a:t>値の比較の式： 等価演算子</a:t>
            </a:r>
            <a:r>
              <a:rPr kumimoji="0" lang="en-US" altLang="ja-JP" sz="3600" dirty="0">
                <a:latin typeface="Syntax" charset="0"/>
              </a:rPr>
              <a:t>(</a:t>
            </a:r>
            <a:r>
              <a:rPr kumimoji="0" lang="ja-JP" altLang="en-US" sz="3600" dirty="0">
                <a:latin typeface="Syntax" charset="0"/>
              </a:rPr>
              <a:t>その２</a:t>
            </a:r>
            <a:r>
              <a:rPr kumimoji="0" lang="en-US" altLang="ja-JP" sz="3600" dirty="0">
                <a:latin typeface="Syntax" charset="0"/>
              </a:rPr>
              <a:t>)  !=</a:t>
            </a:r>
            <a:endParaRPr kumimoji="0" lang="ja-JP" altLang="en-US" sz="3600" dirty="0">
              <a:latin typeface="Syntax" charset="0"/>
            </a:endParaRPr>
          </a:p>
        </p:txBody>
      </p:sp>
      <p:sp>
        <p:nvSpPr>
          <p:cNvPr id="30725" name="テキスト ボックス 6"/>
          <p:cNvSpPr txBox="1">
            <a:spLocks noChangeArrowheads="1"/>
          </p:cNvSpPr>
          <p:nvPr/>
        </p:nvSpPr>
        <p:spPr bwMode="auto">
          <a:xfrm>
            <a:off x="722315" y="1365243"/>
            <a:ext cx="9032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30726" name="テキスト ボックス 7"/>
          <p:cNvSpPr txBox="1">
            <a:spLocks noChangeArrowheads="1"/>
          </p:cNvSpPr>
          <p:nvPr/>
        </p:nvSpPr>
        <p:spPr bwMode="auto">
          <a:xfrm>
            <a:off x="1579565" y="2008181"/>
            <a:ext cx="2251075"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30727" name="テキスト ボックス 8"/>
          <p:cNvSpPr txBox="1">
            <a:spLocks noChangeArrowheads="1"/>
          </p:cNvSpPr>
          <p:nvPr/>
        </p:nvSpPr>
        <p:spPr bwMode="auto">
          <a:xfrm>
            <a:off x="793752" y="3808406"/>
            <a:ext cx="3128963"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30728" name="正方形/長方形 10"/>
          <p:cNvSpPr>
            <a:spLocks noChangeArrowheads="1"/>
          </p:cNvSpPr>
          <p:nvPr/>
        </p:nvSpPr>
        <p:spPr bwMode="auto">
          <a:xfrm>
            <a:off x="1651002" y="4594218"/>
            <a:ext cx="678656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a:t>式</a:t>
            </a:r>
            <a:r>
              <a:rPr lang="en-US" altLang="ja-JP" sz="2400" dirty="0"/>
              <a:t>e1, e2</a:t>
            </a:r>
            <a:r>
              <a:rPr lang="ja-JP" altLang="en-US" sz="2400" dirty="0"/>
              <a:t>を評価し、それらの結果</a:t>
            </a:r>
            <a:r>
              <a:rPr lang="en-US" altLang="ja-JP" sz="2400" dirty="0"/>
              <a:t>v1, v2</a:t>
            </a:r>
            <a:r>
              <a:rPr lang="ja-JP" altLang="en-US" sz="2400" dirty="0"/>
              <a:t>が異なるときは</a:t>
            </a:r>
            <a:r>
              <a:rPr lang="en-US" altLang="ja-JP" sz="2400" dirty="0"/>
              <a:t>1</a:t>
            </a:r>
            <a:r>
              <a:rPr lang="ja-JP" altLang="en-US" sz="2400" dirty="0"/>
              <a:t>、等しいときは</a:t>
            </a:r>
            <a:r>
              <a:rPr lang="en-US" altLang="ja-JP" sz="2400" dirty="0"/>
              <a:t>0</a:t>
            </a:r>
            <a:r>
              <a:rPr lang="ja-JP" altLang="en-US" sz="2400" dirty="0"/>
              <a:t>が、式</a:t>
            </a:r>
            <a:r>
              <a:rPr lang="en-US" altLang="ja-JP" sz="2400" dirty="0"/>
              <a:t>e1!=e2</a:t>
            </a:r>
            <a:r>
              <a:rPr lang="ja-JP" altLang="en-US" sz="2400" dirty="0"/>
              <a:t>の評価結果となる。</a:t>
            </a:r>
          </a:p>
        </p:txBody>
      </p:sp>
      <p:sp>
        <p:nvSpPr>
          <p:cNvPr id="30729" name="テキスト ボックス 11"/>
          <p:cNvSpPr txBox="1">
            <a:spLocks noChangeArrowheads="1"/>
          </p:cNvSpPr>
          <p:nvPr/>
        </p:nvSpPr>
        <p:spPr bwMode="auto">
          <a:xfrm>
            <a:off x="1656298" y="2722556"/>
            <a:ext cx="6643688"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（これ自体も式である。たとえば、</a:t>
            </a:r>
            <a:r>
              <a:rPr lang="en-US" altLang="ja-JP" sz="2400" dirty="0"/>
              <a:t>==</a:t>
            </a:r>
            <a:r>
              <a:rPr lang="ja-JP" altLang="en-US" sz="2400" dirty="0"/>
              <a:t>や</a:t>
            </a:r>
            <a:r>
              <a:rPr lang="en-US" altLang="ja-JP" sz="2400" dirty="0"/>
              <a:t>!=</a:t>
            </a:r>
            <a:r>
              <a:rPr lang="ja-JP" altLang="en-US" sz="2400" dirty="0"/>
              <a:t>の左辺や右辺で</a:t>
            </a:r>
            <a:r>
              <a:rPr lang="en-US" altLang="ja-JP" sz="2400" dirty="0"/>
              <a:t>!=</a:t>
            </a:r>
            <a:r>
              <a:rPr lang="ja-JP" altLang="en-US" sz="2400" dirty="0"/>
              <a:t>を使った比較式を書ける。）</a:t>
            </a:r>
          </a:p>
        </p:txBody>
      </p:sp>
    </p:spTree>
    <p:extLst>
      <p:ext uri="{BB962C8B-B14F-4D97-AF65-F5344CB8AC3E}">
        <p14:creationId xmlns:p14="http://schemas.microsoft.com/office/powerpoint/2010/main" val="2390744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08064" y="24509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(2)</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ja-JP" altLang="en-US" sz="2000" dirty="0">
                <a:ea typeface="ＭＳ Ｐゴシック" charset="0"/>
                <a:cs typeface="ＭＳ Ｐゴシック" charset="0"/>
              </a:rPr>
              <a:t> </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588979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250825" y="188913"/>
            <a:ext cx="7620000" cy="685800"/>
          </a:xfrm>
        </p:spPr>
        <p:txBody>
          <a:bodyPr/>
          <a:lstStyle/>
          <a:p>
            <a:r>
              <a:rPr kumimoji="0" lang="ja-JP" altLang="en-US" sz="3400">
                <a:latin typeface="Calibri" charset="0"/>
              </a:rPr>
              <a:t>３つ以上の条件分岐をするには？</a:t>
            </a:r>
          </a:p>
        </p:txBody>
      </p:sp>
      <p:sp>
        <p:nvSpPr>
          <p:cNvPr id="32770" name="Rectangle 3"/>
          <p:cNvSpPr>
            <a:spLocks noGrp="1" noChangeArrowheads="1"/>
          </p:cNvSpPr>
          <p:nvPr>
            <p:ph idx="1"/>
          </p:nvPr>
        </p:nvSpPr>
        <p:spPr>
          <a:xfrm>
            <a:off x="611187" y="1268412"/>
            <a:ext cx="8113489" cy="3149423"/>
          </a:xfrm>
        </p:spPr>
        <p:txBody>
          <a:bodyPr>
            <a:normAutofit fontScale="92500" lnSpcReduction="10000"/>
          </a:bodyPr>
          <a:lstStyle/>
          <a:p>
            <a:r>
              <a:rPr kumimoji="0" lang="ja-JP" altLang="en-US" sz="2800" dirty="0">
                <a:latin typeface="News Gothic" charset="0"/>
              </a:rPr>
              <a:t>これまでは流れを２つに分岐　</a:t>
            </a:r>
            <a:r>
              <a:rPr kumimoji="0" lang="en-US" altLang="ja-JP" sz="2800" dirty="0">
                <a:latin typeface="News Gothic" charset="0"/>
              </a:rPr>
              <a:t>→</a:t>
            </a:r>
            <a:r>
              <a:rPr kumimoji="0" lang="ja-JP" altLang="en-US" sz="2800" dirty="0">
                <a:latin typeface="News Gothic" charset="0"/>
              </a:rPr>
              <a:t>　３つ以上の場合は？</a:t>
            </a:r>
          </a:p>
          <a:p>
            <a:r>
              <a:rPr kumimoji="0" lang="ja-JP" altLang="en-US" sz="2800" dirty="0">
                <a:latin typeface="News Gothic" charset="0"/>
              </a:rPr>
              <a:t>例</a:t>
            </a:r>
            <a:r>
              <a:rPr kumimoji="0" lang="en-US" altLang="ja-JP" sz="2800" dirty="0">
                <a:latin typeface="News Gothic" charset="0"/>
              </a:rPr>
              <a:t>) </a:t>
            </a:r>
            <a:r>
              <a:rPr kumimoji="0" lang="ja-JP" altLang="en-US" sz="2800" dirty="0">
                <a:latin typeface="Syntax" charset="0"/>
                <a:cs typeface="ＭＳ Ｐゴシック" charset="0"/>
              </a:rPr>
              <a:t>キーボードから読み込んだ整数値が</a:t>
            </a:r>
            <a:endParaRPr kumimoji="0" lang="en-US" altLang="ja-JP" sz="2800" dirty="0">
              <a:latin typeface="Syntax" charset="0"/>
              <a:cs typeface="ＭＳ Ｐゴシック" charset="0"/>
            </a:endParaRPr>
          </a:p>
          <a:p>
            <a:pPr lvl="1">
              <a:buFont typeface="Wingdings" charset="0"/>
              <a:buNone/>
            </a:pPr>
            <a:r>
              <a:rPr kumimoji="0" lang="en-US" altLang="ja-JP" dirty="0">
                <a:latin typeface="Syntax" charset="0"/>
                <a:cs typeface="ＭＳ Ｐゴシック" charset="0"/>
              </a:rPr>
              <a:t>     (1)</a:t>
            </a:r>
            <a:r>
              <a:rPr kumimoji="0" lang="ja-JP" altLang="en-US" dirty="0">
                <a:latin typeface="Syntax" charset="0"/>
                <a:cs typeface="ＭＳ Ｐゴシック" charset="0"/>
              </a:rPr>
              <a:t>　</a:t>
            </a:r>
            <a:r>
              <a:rPr kumimoji="0" lang="en-US" altLang="ja-JP" dirty="0">
                <a:latin typeface="Syntax" charset="0"/>
                <a:cs typeface="ＭＳ Ｐゴシック" charset="0"/>
              </a:rPr>
              <a:t>0</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(2)</a:t>
            </a:r>
            <a:r>
              <a:rPr kumimoji="0" lang="ja-JP" altLang="en-US" dirty="0">
                <a:latin typeface="Syntax" charset="0"/>
                <a:cs typeface="ＭＳ Ｐゴシック" charset="0"/>
              </a:rPr>
              <a:t>　正</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(3)</a:t>
            </a:r>
            <a:r>
              <a:rPr kumimoji="0" lang="ja-JP" altLang="en-US" dirty="0">
                <a:latin typeface="Syntax" charset="0"/>
                <a:cs typeface="ＭＳ Ｐゴシック" charset="0"/>
              </a:rPr>
              <a:t>　負</a:t>
            </a:r>
            <a:endParaRPr kumimoji="0" lang="en-US" altLang="ja-JP" dirty="0">
              <a:latin typeface="Syntax" charset="0"/>
              <a:cs typeface="ＭＳ Ｐゴシック" charset="0"/>
            </a:endParaRPr>
          </a:p>
          <a:p>
            <a:pPr lvl="1">
              <a:buNone/>
            </a:pPr>
            <a:r>
              <a:rPr kumimoji="0" lang="ja-JP" altLang="en-US" dirty="0">
                <a:latin typeface="Syntax" charset="0"/>
                <a:cs typeface="ＭＳ Ｐゴシック" charset="0"/>
              </a:rPr>
              <a:t>のいずれであるかによって処理を変えたい場合は、</a:t>
            </a:r>
            <a:endParaRPr kumimoji="0" lang="en-US" altLang="ja-JP" dirty="0">
              <a:latin typeface="Syntax" charset="0"/>
              <a:cs typeface="ＭＳ Ｐゴシック" charset="0"/>
            </a:endParaRPr>
          </a:p>
          <a:p>
            <a:pPr lvl="1">
              <a:buNone/>
            </a:pPr>
            <a:r>
              <a:rPr kumimoji="0" lang="en-US" altLang="ja-JP" dirty="0">
                <a:latin typeface="Syntax" charset="0"/>
                <a:cs typeface="ＭＳ Ｐゴシック" charset="0"/>
              </a:rPr>
              <a:t>if</a:t>
            </a:r>
            <a:r>
              <a:rPr kumimoji="0" lang="ja-JP" altLang="en-US" dirty="0">
                <a:latin typeface="Syntax" charset="0"/>
                <a:cs typeface="ＭＳ Ｐゴシック" charset="0"/>
              </a:rPr>
              <a:t>文の中で</a:t>
            </a:r>
            <a:r>
              <a:rPr kumimoji="0" lang="en-US" altLang="ja-JP" dirty="0">
                <a:latin typeface="Syntax" charset="0"/>
                <a:cs typeface="ＭＳ Ｐゴシック" charset="0"/>
              </a:rPr>
              <a:t>if</a:t>
            </a:r>
            <a:r>
              <a:rPr kumimoji="0" lang="ja-JP" altLang="en-US" dirty="0">
                <a:latin typeface="Syntax" charset="0"/>
                <a:cs typeface="ＭＳ Ｐゴシック" charset="0"/>
              </a:rPr>
              <a:t>文を使えばよい。</a:t>
            </a:r>
            <a:r>
              <a:rPr kumimoji="0" lang="en-US" altLang="ja-JP" dirty="0">
                <a:latin typeface="Syntax" charset="0"/>
                <a:cs typeface="ＭＳ Ｐゴシック" charset="0"/>
              </a:rPr>
              <a:t>(nest, </a:t>
            </a:r>
            <a:r>
              <a:rPr kumimoji="0" lang="ja-JP" altLang="en-US" dirty="0">
                <a:latin typeface="Syntax" charset="0"/>
                <a:cs typeface="ＭＳ Ｐゴシック" charset="0"/>
              </a:rPr>
              <a:t>入れ子</a:t>
            </a:r>
            <a:r>
              <a:rPr kumimoji="0" lang="en-US" altLang="ja-JP" dirty="0">
                <a:latin typeface="Syntax" charset="0"/>
                <a:cs typeface="ＭＳ Ｐゴシック" charset="0"/>
              </a:rPr>
              <a:t>)</a:t>
            </a:r>
          </a:p>
          <a:p>
            <a:pPr lvl="1">
              <a:buNone/>
            </a:pPr>
            <a:endParaRPr kumimoji="0" lang="ja-JP" altLang="en-US" dirty="0">
              <a:latin typeface="Syntax" charset="0"/>
              <a:cs typeface="ＭＳ Ｐゴシック" charset="0"/>
            </a:endParaRPr>
          </a:p>
          <a:p>
            <a:endParaRPr kumimoji="0" lang="en-US" altLang="ja-JP" sz="1000" dirty="0">
              <a:latin typeface="News Gothic" charset="0"/>
            </a:endParaRPr>
          </a:p>
        </p:txBody>
      </p:sp>
      <p:sp>
        <p:nvSpPr>
          <p:cNvPr id="32775" name="正方形/長方形 7"/>
          <p:cNvSpPr>
            <a:spLocks noChangeArrowheads="1"/>
          </p:cNvSpPr>
          <p:nvPr/>
        </p:nvSpPr>
        <p:spPr bwMode="auto">
          <a:xfrm>
            <a:off x="4000500" y="4891946"/>
            <a:ext cx="3870325" cy="52387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800"/>
              <a:t> </a:t>
            </a:r>
            <a:r>
              <a:rPr kumimoji="1" lang="en-US" altLang="ja-JP" sz="2800" b="1"/>
              <a:t>if</a:t>
            </a:r>
            <a:r>
              <a:rPr kumimoji="1" lang="en-US" altLang="ja-JP" sz="2800"/>
              <a:t> (&lt;</a:t>
            </a:r>
            <a:r>
              <a:rPr kumimoji="1" lang="ja-JP" altLang="en-US" sz="2800"/>
              <a:t>式</a:t>
            </a:r>
            <a:r>
              <a:rPr kumimoji="1" lang="en-US" altLang="ja-JP" sz="2800"/>
              <a:t>&gt;) &lt;</a:t>
            </a:r>
            <a:r>
              <a:rPr kumimoji="1" lang="ja-JP" altLang="en-US" sz="2800"/>
              <a:t>文</a:t>
            </a:r>
            <a:r>
              <a:rPr kumimoji="1" lang="en-US" altLang="ja-JP" sz="2800"/>
              <a:t>&gt;</a:t>
            </a:r>
            <a:r>
              <a:rPr kumimoji="1" lang="ja-JP" altLang="en-US" sz="2800"/>
              <a:t> </a:t>
            </a:r>
            <a:r>
              <a:rPr kumimoji="1" lang="en-US" altLang="ja-JP" sz="2800" b="1"/>
              <a:t>else</a:t>
            </a:r>
            <a:r>
              <a:rPr kumimoji="1" lang="en-US" altLang="ja-JP" sz="2800"/>
              <a:t> &lt;</a:t>
            </a:r>
            <a:r>
              <a:rPr kumimoji="1" lang="ja-JP" altLang="en-US" sz="2800"/>
              <a:t>文</a:t>
            </a:r>
            <a:r>
              <a:rPr kumimoji="1" lang="en-US" altLang="ja-JP" sz="2800"/>
              <a:t>&gt;</a:t>
            </a:r>
            <a:endParaRPr lang="ja-JP" altLang="en-US" sz="2800"/>
          </a:p>
        </p:txBody>
      </p:sp>
      <p:sp>
        <p:nvSpPr>
          <p:cNvPr id="32776" name="テキスト ボックス 8"/>
          <p:cNvSpPr txBox="1">
            <a:spLocks noChangeArrowheads="1"/>
          </p:cNvSpPr>
          <p:nvPr/>
        </p:nvSpPr>
        <p:spPr bwMode="auto">
          <a:xfrm>
            <a:off x="500063" y="4963383"/>
            <a:ext cx="348297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 </a:t>
            </a:r>
            <a:r>
              <a:rPr lang="ja-JP" altLang="en-US" sz="2400" dirty="0"/>
              <a:t>復習 </a:t>
            </a:r>
            <a:r>
              <a:rPr lang="en-US" altLang="ja-JP" sz="2400" dirty="0"/>
              <a:t>if</a:t>
            </a:r>
            <a:r>
              <a:rPr lang="ja-JP" altLang="en-US" sz="2400" dirty="0"/>
              <a:t>文の構文</a:t>
            </a:r>
            <a:r>
              <a:rPr lang="en-US" altLang="ja-JP" sz="2400" dirty="0"/>
              <a:t>(</a:t>
            </a:r>
            <a:r>
              <a:rPr lang="ja-JP" altLang="en-US" sz="2400" dirty="0"/>
              <a:t>その２</a:t>
            </a:r>
            <a:r>
              <a:rPr lang="en-US" altLang="ja-JP" sz="2400" dirty="0"/>
              <a:t>)</a:t>
            </a:r>
            <a:endParaRPr lang="ja-JP" altLang="en-US" sz="2400" dirty="0"/>
          </a:p>
        </p:txBody>
      </p:sp>
      <p:sp>
        <p:nvSpPr>
          <p:cNvPr id="32777" name="テキスト ボックス 9"/>
          <p:cNvSpPr txBox="1">
            <a:spLocks noChangeArrowheads="1"/>
          </p:cNvSpPr>
          <p:nvPr/>
        </p:nvSpPr>
        <p:spPr bwMode="auto">
          <a:xfrm>
            <a:off x="928688" y="5534883"/>
            <a:ext cx="65786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if</a:t>
            </a:r>
            <a:r>
              <a:rPr lang="ja-JP" altLang="en-US" sz="2400"/>
              <a:t>文自体、文である。したがって、</a:t>
            </a:r>
            <a:r>
              <a:rPr lang="en-US" altLang="ja-JP" sz="2400"/>
              <a:t>if</a:t>
            </a:r>
            <a:r>
              <a:rPr lang="ja-JP" altLang="en-US" sz="2400"/>
              <a:t>文の中の</a:t>
            </a:r>
            <a:endParaRPr lang="en-US" altLang="ja-JP" sz="2400"/>
          </a:p>
          <a:p>
            <a:r>
              <a:rPr lang="ja-JP" altLang="en-US" sz="2400"/>
              <a:t>＜文＞のところに</a:t>
            </a:r>
            <a:r>
              <a:rPr lang="en-US" altLang="ja-JP" sz="2400"/>
              <a:t>if</a:t>
            </a:r>
            <a:r>
              <a:rPr lang="ja-JP" altLang="en-US" sz="2400"/>
              <a:t>文を書いてよい。</a:t>
            </a:r>
          </a:p>
        </p:txBody>
      </p:sp>
    </p:spTree>
    <p:extLst>
      <p:ext uri="{BB962C8B-B14F-4D97-AF65-F5344CB8AC3E}">
        <p14:creationId xmlns:p14="http://schemas.microsoft.com/office/powerpoint/2010/main" val="2982590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Rectangle 4"/>
          <p:cNvSpPr>
            <a:spLocks noChangeArrowheads="1"/>
          </p:cNvSpPr>
          <p:nvPr/>
        </p:nvSpPr>
        <p:spPr bwMode="black">
          <a:xfrm>
            <a:off x="578898" y="188913"/>
            <a:ext cx="8035925" cy="685800"/>
          </a:xfrm>
          <a:prstGeom prst="rect">
            <a:avLst/>
          </a:prstGeom>
          <a:noFill/>
          <a:ln w="9525">
            <a:noFill/>
            <a:miter lim="800000"/>
            <a:headEnd/>
            <a:tailEnd/>
          </a:ln>
          <a:effectLst/>
        </p:spPr>
        <p:txBody>
          <a:bodyPr anchor="ctr"/>
          <a:lstStyle/>
          <a:p>
            <a:pPr eaLnBrk="1" hangingPunct="1">
              <a:defRPr/>
            </a:pPr>
            <a:r>
              <a:rPr lang="ja-JP" altLang="en-US" sz="3400" dirty="0">
                <a:solidFill>
                  <a:srgbClr val="000000"/>
                </a:solidFill>
                <a:latin typeface="Syntax" pitchFamily="34" charset="0"/>
                <a:ea typeface="ＭＳ Ｐゴシック" pitchFamily="-112" charset="-128"/>
                <a:cs typeface="+mn-cs"/>
              </a:rPr>
              <a:t>値比較のプログラム</a:t>
            </a:r>
            <a:r>
              <a:rPr lang="en-US" altLang="ja-JP" sz="3400" dirty="0">
                <a:solidFill>
                  <a:srgbClr val="000000"/>
                </a:solidFill>
                <a:latin typeface="Syntax" pitchFamily="34" charset="0"/>
                <a:ea typeface="ＭＳ Ｐゴシック" pitchFamily="-112" charset="-128"/>
                <a:cs typeface="+mn-cs"/>
              </a:rPr>
              <a:t>(3)</a:t>
            </a:r>
            <a:r>
              <a:rPr lang="ja-JP" altLang="en-US" sz="3400" dirty="0">
                <a:solidFill>
                  <a:srgbClr val="000000"/>
                </a:solidFill>
                <a:latin typeface="Syntax" pitchFamily="34" charset="0"/>
                <a:ea typeface="ＭＳ Ｐゴシック" pitchFamily="-112" charset="-128"/>
                <a:cs typeface="+mn-cs"/>
              </a:rPr>
              <a:t>（打ち込んで確認）</a:t>
            </a:r>
            <a:endParaRPr lang="en-US" altLang="ja-JP" sz="3400" dirty="0">
              <a:solidFill>
                <a:srgbClr val="000000"/>
              </a:solidFill>
              <a:latin typeface="Syntax" pitchFamily="34" charset="0"/>
              <a:ea typeface="ＭＳ Ｐゴシック" pitchFamily="-112" charset="-128"/>
              <a:cs typeface="+mn-cs"/>
            </a:endParaRPr>
          </a:p>
        </p:txBody>
      </p:sp>
      <p:sp>
        <p:nvSpPr>
          <p:cNvPr id="270342" name="Text Box 6"/>
          <p:cNvSpPr txBox="1">
            <a:spLocks noChangeArrowheads="1"/>
          </p:cNvSpPr>
          <p:nvPr/>
        </p:nvSpPr>
        <p:spPr bwMode="auto">
          <a:xfrm>
            <a:off x="357188" y="1143000"/>
            <a:ext cx="8643937" cy="470852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000" dirty="0">
                <a:ea typeface="ＭＳ Ｐゴシック" pitchFamily="-112" charset="-128"/>
                <a:cs typeface="+mn-cs"/>
              </a:rPr>
              <a:t>/*</a:t>
            </a:r>
            <a:r>
              <a:rPr lang="ja-JP" altLang="en-US" sz="2000" dirty="0">
                <a:ea typeface="ＭＳ Ｐゴシック" pitchFamily="-112" charset="-128"/>
                <a:cs typeface="+mn-cs"/>
              </a:rPr>
              <a:t>　読み込んだ整数値の符号を判定　*</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#include  &lt;</a:t>
            </a:r>
            <a:r>
              <a:rPr lang="en-US" altLang="ja-JP" sz="2000" dirty="0" err="1">
                <a:ea typeface="ＭＳ Ｐゴシック" pitchFamily="-112" charset="-128"/>
                <a:cs typeface="+mn-cs"/>
              </a:rPr>
              <a:t>stdio.h</a:t>
            </a:r>
            <a:r>
              <a:rPr lang="en-US" altLang="ja-JP" sz="2000" dirty="0">
                <a:ea typeface="ＭＳ Ｐゴシック" pitchFamily="-112" charset="-128"/>
                <a:cs typeface="+mn-cs"/>
              </a:rPr>
              <a:t>&gt;</a:t>
            </a:r>
          </a:p>
          <a:p>
            <a:pPr>
              <a:defRPr/>
            </a:pPr>
            <a:r>
              <a:rPr lang="en-US" altLang="ja-JP" sz="2000" dirty="0" err="1">
                <a:ea typeface="ＭＳ Ｐゴシック" pitchFamily="-112" charset="-128"/>
                <a:cs typeface="+mn-cs"/>
              </a:rPr>
              <a:t>int</a:t>
            </a:r>
            <a:r>
              <a:rPr lang="en-US" altLang="ja-JP" sz="2000" dirty="0">
                <a:ea typeface="ＭＳ Ｐゴシック" pitchFamily="-112" charset="-128"/>
                <a:cs typeface="+mn-cs"/>
              </a:rPr>
              <a:t> main</a:t>
            </a:r>
            <a:r>
              <a:rPr lang="ja-JP" altLang="en-US" sz="2000" dirty="0">
                <a:ea typeface="ＭＳ Ｐゴシック" pitchFamily="-112" charset="-128"/>
                <a:cs typeface="+mn-cs"/>
              </a:rPr>
              <a:t> </a:t>
            </a:r>
            <a:r>
              <a:rPr lang="en-US" altLang="ja-JP" sz="2000" dirty="0">
                <a:ea typeface="ＭＳ Ｐゴシック" pitchFamily="-112" charset="-128"/>
                <a:cs typeface="+mn-cs"/>
              </a:rPr>
              <a:t>(void)</a:t>
            </a:r>
          </a:p>
          <a:p>
            <a:pPr>
              <a:defRPr/>
            </a:pP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int</a:t>
            </a:r>
            <a:r>
              <a:rPr lang="ja-JP" altLang="en-US" sz="2000" dirty="0">
                <a:ea typeface="ＭＳ Ｐゴシック" pitchFamily="-112" charset="-128"/>
                <a:cs typeface="+mn-cs"/>
              </a:rPr>
              <a:t>　 </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整数を入力してください：</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scanf</a:t>
            </a:r>
            <a:r>
              <a:rPr lang="en-US" altLang="ja-JP" sz="2000" dirty="0">
                <a:ea typeface="ＭＳ Ｐゴシック" pitchFamily="-112" charset="-128"/>
                <a:cs typeface="+mn-cs"/>
              </a:rPr>
              <a:t> ("%d", &amp;n);</a:t>
            </a:r>
          </a:p>
          <a:p>
            <a:pPr>
              <a:defRPr/>
            </a:pPr>
            <a:r>
              <a:rPr lang="en-US" altLang="ja-JP" sz="2000" dirty="0">
                <a:ea typeface="ＭＳ Ｐゴシック" pitchFamily="-112" charset="-128"/>
                <a:cs typeface="+mn-cs"/>
              </a:rPr>
              <a:t>	if (n == 0)</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その数は</a:t>
            </a:r>
            <a:r>
              <a:rPr lang="en-US" altLang="ja-JP" sz="2000" dirty="0">
                <a:ea typeface="ＭＳ Ｐゴシック" pitchFamily="-112" charset="-128"/>
                <a:cs typeface="+mn-cs"/>
              </a:rPr>
              <a:t>0</a:t>
            </a:r>
            <a:r>
              <a:rPr lang="ja-JP" altLang="en-US" sz="2000" dirty="0">
                <a:ea typeface="ＭＳ Ｐゴシック" pitchFamily="-112" charset="-128"/>
                <a:cs typeface="+mn-cs"/>
              </a:rPr>
              <a:t>です。</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else </a:t>
            </a:r>
            <a:r>
              <a:rPr lang="en-US" altLang="ja-JP" sz="2000" dirty="0">
                <a:solidFill>
                  <a:srgbClr val="FF0000"/>
                </a:solidFill>
                <a:ea typeface="ＭＳ Ｐゴシック" pitchFamily="-112" charset="-128"/>
                <a:cs typeface="+mn-cs"/>
              </a:rPr>
              <a:t>if (n &gt; 0)</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その数は正です。</a:t>
            </a:r>
            <a:r>
              <a:rPr lang="en-US" altLang="ja-JP" sz="2000" dirty="0">
                <a:solidFill>
                  <a:srgbClr val="FF0000"/>
                </a:solidFill>
                <a:ea typeface="ＭＳ Ｐゴシック" pitchFamily="-112" charset="-128"/>
                <a:cs typeface="+mn-cs"/>
              </a:rPr>
              <a:t>\n");</a:t>
            </a:r>
          </a:p>
          <a:p>
            <a:pPr>
              <a:defRPr/>
            </a:pPr>
            <a:r>
              <a:rPr lang="en-US" altLang="ja-JP" sz="2000" dirty="0">
                <a:solidFill>
                  <a:srgbClr val="FF0000"/>
                </a:solidFill>
                <a:ea typeface="ＭＳ Ｐゴシック" pitchFamily="-112" charset="-128"/>
                <a:cs typeface="+mn-cs"/>
              </a:rPr>
              <a:t>	else</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その数は負です。</a:t>
            </a:r>
            <a:r>
              <a:rPr lang="en-US" altLang="ja-JP" sz="2000" dirty="0">
                <a:solidFill>
                  <a:srgbClr val="FF0000"/>
                </a:solidFill>
                <a:ea typeface="ＭＳ Ｐゴシック" pitchFamily="-112" charset="-128"/>
                <a:cs typeface="+mn-cs"/>
              </a:rPr>
              <a:t>\n");</a:t>
            </a:r>
          </a:p>
          <a:p>
            <a:pPr>
              <a:defRPr/>
            </a:pPr>
            <a:r>
              <a:rPr lang="en-US" altLang="ja-JP" sz="2000" dirty="0">
                <a:ea typeface="ＭＳ Ｐゴシック" pitchFamily="-112" charset="-128"/>
                <a:cs typeface="+mn-cs"/>
              </a:rPr>
              <a:t>	return 0;</a:t>
            </a:r>
          </a:p>
          <a:p>
            <a:pPr>
              <a:defRPr/>
            </a:pPr>
            <a:r>
              <a:rPr lang="en-US" altLang="ja-JP" sz="2000" dirty="0">
                <a:ea typeface="ＭＳ Ｐゴシック" pitchFamily="-112" charset="-128"/>
                <a:cs typeface="+mn-cs"/>
              </a:rPr>
              <a:t>}</a:t>
            </a:r>
          </a:p>
        </p:txBody>
      </p:sp>
      <p:sp>
        <p:nvSpPr>
          <p:cNvPr id="33798" name="テキスト ボックス 7"/>
          <p:cNvSpPr txBox="1">
            <a:spLocks noChangeArrowheads="1"/>
          </p:cNvSpPr>
          <p:nvPr/>
        </p:nvSpPr>
        <p:spPr bwMode="auto">
          <a:xfrm>
            <a:off x="5715000" y="3857625"/>
            <a:ext cx="3000375" cy="157003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赤字の部分は</a:t>
            </a:r>
            <a:r>
              <a:rPr lang="en-US" altLang="ja-JP" sz="2400"/>
              <a:t>if</a:t>
            </a:r>
            <a:r>
              <a:rPr lang="ja-JP" altLang="en-US" sz="2400"/>
              <a:t>文であり、外側の</a:t>
            </a:r>
            <a:r>
              <a:rPr lang="en-US" altLang="ja-JP" sz="2400"/>
              <a:t>if</a:t>
            </a:r>
            <a:r>
              <a:rPr lang="ja-JP" altLang="en-US" sz="2400"/>
              <a:t>文の</a:t>
            </a:r>
            <a:r>
              <a:rPr lang="en-US" altLang="ja-JP" sz="2400"/>
              <a:t>else</a:t>
            </a:r>
            <a:r>
              <a:rPr lang="ja-JP" altLang="en-US" sz="2400"/>
              <a:t>パートを成している。</a:t>
            </a:r>
          </a:p>
        </p:txBody>
      </p:sp>
    </p:spTree>
    <p:extLst>
      <p:ext uri="{BB962C8B-B14F-4D97-AF65-F5344CB8AC3E}">
        <p14:creationId xmlns:p14="http://schemas.microsoft.com/office/powerpoint/2010/main" val="163718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71500" y="285750"/>
            <a:ext cx="7620000" cy="685800"/>
          </a:xfrm>
        </p:spPr>
        <p:txBody>
          <a:bodyPr/>
          <a:lstStyle/>
          <a:p>
            <a:r>
              <a:rPr kumimoji="0" lang="ja-JP" altLang="en-US" sz="3400">
                <a:latin typeface="Syntax" charset="0"/>
              </a:rPr>
              <a:t>大小関係を比較する　～　関係演算子 </a:t>
            </a:r>
            <a:r>
              <a:rPr kumimoji="0" lang="en-US" altLang="ja-JP" sz="3400">
                <a:latin typeface="Syntax" charset="0"/>
              </a:rPr>
              <a:t>&gt;</a:t>
            </a:r>
            <a:endParaRPr kumimoji="0" lang="ja-JP" altLang="en-US" sz="3400">
              <a:latin typeface="Syntax" charset="0"/>
            </a:endParaRPr>
          </a:p>
        </p:txBody>
      </p:sp>
      <p:sp>
        <p:nvSpPr>
          <p:cNvPr id="34821" name="テキスト ボックス 13"/>
          <p:cNvSpPr txBox="1">
            <a:spLocks noChangeArrowheads="1"/>
          </p:cNvSpPr>
          <p:nvPr/>
        </p:nvSpPr>
        <p:spPr bwMode="auto">
          <a:xfrm>
            <a:off x="714375" y="5000625"/>
            <a:ext cx="6215063" cy="1323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この比較式自体、式である。</a:t>
            </a:r>
            <a:r>
              <a:rPr lang="en-US" altLang="ja-JP" sz="2000"/>
              <a:t>==</a:t>
            </a:r>
            <a:r>
              <a:rPr lang="ja-JP" altLang="en-US" sz="2000"/>
              <a:t>や</a:t>
            </a:r>
            <a:r>
              <a:rPr lang="en-US" altLang="ja-JP" sz="2000"/>
              <a:t>!=</a:t>
            </a:r>
            <a:r>
              <a:rPr lang="ja-JP" altLang="en-US" sz="2000"/>
              <a:t>と同様、典型的には</a:t>
            </a:r>
            <a:r>
              <a:rPr lang="en-US" altLang="ja-JP" sz="2000"/>
              <a:t>if</a:t>
            </a:r>
            <a:r>
              <a:rPr lang="ja-JP" altLang="en-US" sz="2000"/>
              <a:t>文の条件部分に使われるが、その他にも、式が書けるところなら自由に書くことができる。</a:t>
            </a:r>
            <a:endParaRPr lang="en-US" altLang="ja-JP" sz="2000"/>
          </a:p>
          <a:p>
            <a:r>
              <a:rPr lang="ja-JP" altLang="en-US" sz="2000"/>
              <a:t>比較演算子には、</a:t>
            </a:r>
            <a:r>
              <a:rPr lang="en-US" altLang="ja-JP" sz="2000"/>
              <a:t>&lt; </a:t>
            </a:r>
            <a:r>
              <a:rPr lang="ja-JP" altLang="en-US" sz="2000"/>
              <a:t>以外に、</a:t>
            </a:r>
            <a:r>
              <a:rPr lang="en-US" altLang="ja-JP" sz="2000"/>
              <a:t>&gt;, &lt;=, &gt;= </a:t>
            </a:r>
            <a:r>
              <a:rPr lang="ja-JP" altLang="en-US" sz="2000"/>
              <a:t>もある。</a:t>
            </a:r>
            <a:endParaRPr lang="en-US" altLang="ja-JP" sz="2000"/>
          </a:p>
        </p:txBody>
      </p:sp>
      <p:sp>
        <p:nvSpPr>
          <p:cNvPr id="34822" name="正方形/長方形 7"/>
          <p:cNvSpPr>
            <a:spLocks noChangeArrowheads="1"/>
          </p:cNvSpPr>
          <p:nvPr/>
        </p:nvSpPr>
        <p:spPr bwMode="auto">
          <a:xfrm>
            <a:off x="1285875" y="1857375"/>
            <a:ext cx="3714750" cy="523875"/>
          </a:xfrm>
          <a:prstGeom prst="rect">
            <a:avLst/>
          </a:prstGeom>
          <a:solidFill>
            <a:srgbClr val="FFFF00"/>
          </a:solidFill>
          <a:ln w="9525">
            <a:solidFill>
              <a:schemeClr val="tx1"/>
            </a:solidFill>
            <a:miter lim="800000"/>
            <a:headEnd/>
            <a:tailEnd/>
          </a:ln>
        </p:spPr>
        <p:txBody>
          <a:bodyPr>
            <a:spAutoFit/>
          </a:bodyPr>
          <a:lstStyle/>
          <a:p>
            <a:r>
              <a:rPr lang="ja-JP" altLang="en-US" sz="2800"/>
              <a:t> ＜式＞    </a:t>
            </a:r>
            <a:r>
              <a:rPr lang="en-US" altLang="ja-JP" sz="2800"/>
              <a:t>&gt;     </a:t>
            </a:r>
            <a:r>
              <a:rPr lang="ja-JP" altLang="en-US" sz="2800"/>
              <a:t>＜式＞</a:t>
            </a:r>
          </a:p>
        </p:txBody>
      </p:sp>
      <p:sp>
        <p:nvSpPr>
          <p:cNvPr id="34823" name="正方形/長方形 8"/>
          <p:cNvSpPr>
            <a:spLocks noChangeArrowheads="1"/>
          </p:cNvSpPr>
          <p:nvPr/>
        </p:nvSpPr>
        <p:spPr bwMode="auto">
          <a:xfrm>
            <a:off x="571500" y="1214438"/>
            <a:ext cx="3057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800"/>
              <a:t>大小比較式の構文</a:t>
            </a:r>
          </a:p>
        </p:txBody>
      </p:sp>
      <p:sp>
        <p:nvSpPr>
          <p:cNvPr id="34824" name="正方形/長方形 11"/>
          <p:cNvSpPr>
            <a:spLocks noChangeArrowheads="1"/>
          </p:cNvSpPr>
          <p:nvPr/>
        </p:nvSpPr>
        <p:spPr bwMode="auto">
          <a:xfrm>
            <a:off x="1285875" y="3429000"/>
            <a:ext cx="7429500" cy="1200150"/>
          </a:xfrm>
          <a:prstGeom prst="rect">
            <a:avLst/>
          </a:prstGeom>
          <a:solidFill>
            <a:srgbClr val="CCFFCC"/>
          </a:solidFill>
          <a:ln w="9525">
            <a:solidFill>
              <a:schemeClr val="tx1"/>
            </a:solidFill>
            <a:miter lim="800000"/>
            <a:headEnd/>
            <a:tailEnd/>
          </a:ln>
        </p:spPr>
        <p:txBody>
          <a:bodyPr>
            <a:spAutoFit/>
          </a:bodyPr>
          <a:lstStyle/>
          <a:p>
            <a:r>
              <a:rPr lang="ja-JP" altLang="en-US" sz="2400"/>
              <a:t>式</a:t>
            </a:r>
            <a:r>
              <a:rPr lang="en-US" altLang="ja-JP" sz="2400"/>
              <a:t>e1, e2</a:t>
            </a:r>
            <a:r>
              <a:rPr lang="ja-JP" altLang="en-US" sz="2400"/>
              <a:t>を評価し、その結果を</a:t>
            </a:r>
            <a:r>
              <a:rPr lang="en-US" altLang="ja-JP" sz="2400"/>
              <a:t>v1, v2</a:t>
            </a:r>
            <a:r>
              <a:rPr lang="ja-JP" altLang="en-US" sz="2400"/>
              <a:t>とする。</a:t>
            </a:r>
            <a:r>
              <a:rPr lang="en-US" altLang="ja-JP" sz="2400"/>
              <a:t>v1</a:t>
            </a:r>
            <a:r>
              <a:rPr lang="ja-JP" altLang="en-US" sz="2400"/>
              <a:t>が</a:t>
            </a:r>
            <a:r>
              <a:rPr lang="en-US" altLang="ja-JP" sz="2400"/>
              <a:t>v2</a:t>
            </a:r>
            <a:r>
              <a:rPr lang="ja-JP" altLang="en-US" sz="2400"/>
              <a:t>より大きければ</a:t>
            </a:r>
            <a:r>
              <a:rPr lang="en-US" altLang="ja-JP" sz="2400"/>
              <a:t>1</a:t>
            </a:r>
            <a:r>
              <a:rPr lang="ja-JP" altLang="en-US" sz="2400"/>
              <a:t>，そうでなければ</a:t>
            </a:r>
            <a:r>
              <a:rPr lang="en-US" altLang="ja-JP" sz="2400"/>
              <a:t>0</a:t>
            </a:r>
            <a:r>
              <a:rPr lang="ja-JP" altLang="en-US" sz="2400"/>
              <a:t>が、式</a:t>
            </a:r>
            <a:r>
              <a:rPr lang="en-US" altLang="ja-JP" sz="2400"/>
              <a:t>e1&gt;e2</a:t>
            </a:r>
            <a:r>
              <a:rPr lang="ja-JP" altLang="en-US" sz="2400"/>
              <a:t>の評価結果である。</a:t>
            </a:r>
          </a:p>
        </p:txBody>
      </p:sp>
      <p:sp>
        <p:nvSpPr>
          <p:cNvPr id="34825" name="正方形/長方形 14"/>
          <p:cNvSpPr>
            <a:spLocks noChangeArrowheads="1"/>
          </p:cNvSpPr>
          <p:nvPr/>
        </p:nvSpPr>
        <p:spPr bwMode="auto">
          <a:xfrm>
            <a:off x="500063" y="2786063"/>
            <a:ext cx="47640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altLang="ja-JP" sz="2800"/>
              <a:t> </a:t>
            </a:r>
            <a:r>
              <a:rPr lang="ja-JP" altLang="en-US" sz="2800"/>
              <a:t>大小比較式  </a:t>
            </a:r>
            <a:r>
              <a:rPr lang="en-US" altLang="ja-JP" sz="2800"/>
              <a:t>e1 &gt; e2  </a:t>
            </a:r>
            <a:r>
              <a:rPr lang="ja-JP" altLang="en-US" sz="2800"/>
              <a:t>の意味</a:t>
            </a:r>
            <a:endParaRPr lang="en-US" altLang="ja-JP" sz="2800"/>
          </a:p>
        </p:txBody>
      </p:sp>
    </p:spTree>
    <p:extLst>
      <p:ext uri="{BB962C8B-B14F-4D97-AF65-F5344CB8AC3E}">
        <p14:creationId xmlns:p14="http://schemas.microsoft.com/office/powerpoint/2010/main" val="419814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571500" y="285750"/>
            <a:ext cx="7620000" cy="685800"/>
          </a:xfrm>
        </p:spPr>
        <p:txBody>
          <a:bodyPr/>
          <a:lstStyle/>
          <a:p>
            <a:r>
              <a:rPr kumimoji="0" lang="ja-JP" altLang="en-US" sz="3400">
                <a:latin typeface="Calibri" charset="0"/>
              </a:rPr>
              <a:t>大小関係を比較する　～　関係演算子</a:t>
            </a:r>
          </a:p>
        </p:txBody>
      </p:sp>
      <p:graphicFrame>
        <p:nvGraphicFramePr>
          <p:cNvPr id="272442" name="Group 58"/>
          <p:cNvGraphicFramePr>
            <a:graphicFrameLocks noGrp="1"/>
          </p:cNvGraphicFramePr>
          <p:nvPr>
            <p:ph sz="half" idx="1"/>
          </p:nvPr>
        </p:nvGraphicFramePr>
        <p:xfrm>
          <a:off x="357188" y="1428750"/>
          <a:ext cx="8572500" cy="3462654"/>
        </p:xfrm>
        <a:graphic>
          <a:graphicData uri="http://schemas.openxmlformats.org/drawingml/2006/table">
            <a:tbl>
              <a:tblPr/>
              <a:tblGrid>
                <a:gridCol w="1463603">
                  <a:extLst>
                    <a:ext uri="{9D8B030D-6E8A-4147-A177-3AD203B41FA5}">
                      <a16:colId xmlns:a16="http://schemas.microsoft.com/office/drawing/2014/main" val="20000"/>
                    </a:ext>
                  </a:extLst>
                </a:gridCol>
                <a:gridCol w="7108897">
                  <a:extLst>
                    <a:ext uri="{9D8B030D-6E8A-4147-A177-3AD203B41FA5}">
                      <a16:colId xmlns:a16="http://schemas.microsoft.com/office/drawing/2014/main" val="20001"/>
                    </a:ext>
                  </a:extLst>
                </a:gridCol>
              </a:tblGrid>
              <a:tr h="65860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比較式</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意味</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より小さければ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1"/>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より大きければ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2"/>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以下のとき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3"/>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以上のとき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6333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8"/>
          <p:cNvSpPr>
            <a:spLocks noGrp="1"/>
          </p:cNvSpPr>
          <p:nvPr>
            <p:ph type="title"/>
          </p:nvPr>
        </p:nvSpPr>
        <p:spPr>
          <a:xfrm>
            <a:off x="457200" y="274638"/>
            <a:ext cx="8229600" cy="889529"/>
          </a:xfrm>
        </p:spPr>
        <p:txBody>
          <a:bodyPr>
            <a:normAutofit/>
          </a:bodyPr>
          <a:lstStyle/>
          <a:p>
            <a:r>
              <a:rPr lang="ja-JP" altLang="en-US" sz="3600" dirty="0">
                <a:latin typeface="Calibri" charset="0"/>
              </a:rPr>
              <a:t>基本課題１</a:t>
            </a:r>
          </a:p>
        </p:txBody>
      </p:sp>
      <p:sp>
        <p:nvSpPr>
          <p:cNvPr id="36869" name="テキスト ボックス 7"/>
          <p:cNvSpPr txBox="1">
            <a:spLocks noChangeArrowheads="1"/>
          </p:cNvSpPr>
          <p:nvPr/>
        </p:nvSpPr>
        <p:spPr bwMode="auto">
          <a:xfrm>
            <a:off x="468313" y="1144966"/>
            <a:ext cx="7920037" cy="56323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キーボードから金額を</a:t>
            </a:r>
            <a:r>
              <a:rPr lang="en-US" altLang="ja-JP" sz="2400" dirty="0" err="1"/>
              <a:t>int</a:t>
            </a:r>
            <a:r>
              <a:rPr lang="ja-JP" altLang="en-US" sz="2400" dirty="0"/>
              <a:t>型で読み込み、それに対し消費税を含む金額を計算するプログラムを書け。ただし、消費税は</a:t>
            </a:r>
            <a:r>
              <a:rPr lang="en-US" altLang="ja-JP" sz="2400" dirty="0"/>
              <a:t>10%</a:t>
            </a:r>
            <a:r>
              <a:rPr lang="ja-JP" altLang="en-US" sz="2400" dirty="0"/>
              <a:t>で、小数点以下は切り捨てとする。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 ./kihon1-1</a:t>
            </a:r>
          </a:p>
          <a:p>
            <a:r>
              <a:rPr lang="ja-JP" altLang="en-US" sz="2400" dirty="0"/>
              <a:t>金額を入力してください</a:t>
            </a:r>
            <a:r>
              <a:rPr lang="en-US" altLang="ja-JP" sz="2400" dirty="0"/>
              <a:t>: </a:t>
            </a:r>
            <a:r>
              <a:rPr lang="en-US" altLang="ja-JP" sz="2400" dirty="0">
                <a:solidFill>
                  <a:srgbClr val="FF0000"/>
                </a:solidFill>
              </a:rPr>
              <a:t>100</a:t>
            </a:r>
          </a:p>
          <a:p>
            <a:r>
              <a:rPr lang="ja-JP" altLang="en-US" sz="2400" dirty="0"/>
              <a:t>消費税を含めた金額は</a:t>
            </a:r>
            <a:r>
              <a:rPr lang="en-US" altLang="ja-JP" sz="2400" dirty="0"/>
              <a:t>110</a:t>
            </a:r>
            <a:r>
              <a:rPr lang="ja-JP" altLang="en-US" sz="2400" dirty="0"/>
              <a:t>円です</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a:t>
            </a:r>
          </a:p>
          <a:p>
            <a:endParaRPr lang="en-US" altLang="ja-JP" sz="2400" dirty="0"/>
          </a:p>
          <a:p>
            <a:r>
              <a:rPr kumimoji="0" lang="en-US" altLang="ja-JP" sz="2400" dirty="0"/>
              <a:t>(</a:t>
            </a:r>
            <a:r>
              <a:rPr kumimoji="0" lang="ja-JP" altLang="en-US" sz="2400" dirty="0"/>
              <a:t>実行例において、赤字がキーボードからの入力部分である。）</a:t>
            </a:r>
            <a:endParaRPr kumimoji="0" lang="en-US" altLang="ja-JP" sz="2400" dirty="0"/>
          </a:p>
          <a:p>
            <a:r>
              <a:rPr kumimoji="0" lang="en-US" altLang="ja-JP" sz="2400" dirty="0"/>
              <a:t>[</a:t>
            </a:r>
            <a:r>
              <a:rPr kumimoji="0" lang="ja-JP" altLang="en-US" sz="2400" dirty="0"/>
              <a:t>ヒント</a:t>
            </a:r>
            <a:r>
              <a:rPr kumimoji="0" lang="en-US" altLang="ja-JP" sz="2400" dirty="0"/>
              <a:t>] </a:t>
            </a:r>
            <a:r>
              <a:rPr kumimoji="0" lang="ja-JP" altLang="en-US" sz="2400" dirty="0"/>
              <a:t>入力された数を</a:t>
            </a:r>
            <a:r>
              <a:rPr kumimoji="0" lang="en-US" altLang="ja-JP" sz="2400" dirty="0"/>
              <a:t>1.1</a:t>
            </a:r>
            <a:r>
              <a:rPr kumimoji="0" lang="ja-JP" altLang="en-US" sz="2400" dirty="0"/>
              <a:t>倍してから</a:t>
            </a:r>
            <a:r>
              <a:rPr kumimoji="0" lang="en-US" altLang="ja-JP" sz="2400" dirty="0" err="1"/>
              <a:t>int</a:t>
            </a:r>
            <a:r>
              <a:rPr kumimoji="0" lang="ja-JP" altLang="en-US" sz="2400" dirty="0"/>
              <a:t>型へ変換すればよい。（キャストによる明示的型変換あるいは代入式内の暗黙の型変換を使えばよい。）</a:t>
            </a:r>
            <a:endParaRPr lang="ja-JP" altLang="en-US" sz="2400" dirty="0"/>
          </a:p>
        </p:txBody>
      </p:sp>
    </p:spTree>
    <p:extLst>
      <p:ext uri="{BB962C8B-B14F-4D97-AF65-F5344CB8AC3E}">
        <p14:creationId xmlns:p14="http://schemas.microsoft.com/office/powerpoint/2010/main" val="4275404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457200" y="274638"/>
            <a:ext cx="8229600" cy="868362"/>
          </a:xfrm>
        </p:spPr>
        <p:txBody>
          <a:bodyPr>
            <a:normAutofit/>
          </a:bodyPr>
          <a:lstStyle/>
          <a:p>
            <a:r>
              <a:rPr lang="ja-JP" altLang="en-US" sz="3600" dirty="0">
                <a:latin typeface="Calibri" charset="0"/>
              </a:rPr>
              <a:t>基本課題２</a:t>
            </a:r>
          </a:p>
        </p:txBody>
      </p:sp>
      <p:sp>
        <p:nvSpPr>
          <p:cNvPr id="37894" name="テキスト ボックス 9"/>
          <p:cNvSpPr txBox="1">
            <a:spLocks noChangeArrowheads="1"/>
          </p:cNvSpPr>
          <p:nvPr/>
        </p:nvSpPr>
        <p:spPr bwMode="auto">
          <a:xfrm>
            <a:off x="309662" y="1282682"/>
            <a:ext cx="8748712"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dirty="0"/>
              <a:t> </a:t>
            </a:r>
            <a:r>
              <a:rPr lang="en-US" altLang="ja-JP" sz="2000" dirty="0" err="1"/>
              <a:t>int</a:t>
            </a:r>
            <a:r>
              <a:rPr lang="ja-JP" altLang="en-US" sz="2000" dirty="0"/>
              <a:t>型の正の値をキーボードから読み込み、それが偶数か奇数かを判定し、結果を画面上に表示するプログラムを作成せよ。入力された値が</a:t>
            </a:r>
            <a:r>
              <a:rPr lang="en-US" altLang="ja-JP" sz="2000" dirty="0"/>
              <a:t>0</a:t>
            </a:r>
            <a:r>
              <a:rPr lang="ja-JP" altLang="en-US" sz="2000"/>
              <a:t>または負</a:t>
            </a:r>
            <a:r>
              <a:rPr lang="ja-JP" altLang="en-US" sz="2000" dirty="0"/>
              <a:t>の数の場合は、正の数ではないと表示するようにせよ。</a:t>
            </a:r>
          </a:p>
        </p:txBody>
      </p:sp>
      <p:sp>
        <p:nvSpPr>
          <p:cNvPr id="2" name="正方形/長方形 1"/>
          <p:cNvSpPr/>
          <p:nvPr/>
        </p:nvSpPr>
        <p:spPr>
          <a:xfrm>
            <a:off x="457201" y="2481350"/>
            <a:ext cx="8105266" cy="4154983"/>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100</a:t>
            </a:r>
          </a:p>
          <a:p>
            <a:r>
              <a:rPr lang="en-US" altLang="ja-JP" sz="2400" dirty="0"/>
              <a:t>100</a:t>
            </a:r>
            <a:r>
              <a:rPr lang="ja-JP" altLang="en-US" sz="2400" dirty="0"/>
              <a:t>は偶数です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99</a:t>
            </a:r>
          </a:p>
          <a:p>
            <a:r>
              <a:rPr lang="en-US" altLang="ja-JP" sz="2400" dirty="0"/>
              <a:t>99</a:t>
            </a:r>
            <a:r>
              <a:rPr lang="ja-JP" altLang="en-US" sz="2400" dirty="0"/>
              <a:t>は奇数です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-3</a:t>
            </a:r>
          </a:p>
          <a:p>
            <a:r>
              <a:rPr lang="en-US" altLang="ja-JP" sz="2400" dirty="0"/>
              <a:t>-3</a:t>
            </a:r>
            <a:r>
              <a:rPr lang="ja-JP" altLang="en-US" sz="2400" dirty="0"/>
              <a:t>は正の整数ではありません</a:t>
            </a:r>
          </a:p>
          <a:p>
            <a:r>
              <a:rPr lang="en-US" altLang="ja-JP" sz="2400" dirty="0"/>
              <a:t>% </a:t>
            </a:r>
          </a:p>
        </p:txBody>
      </p:sp>
    </p:spTree>
    <p:extLst>
      <p:ext uri="{BB962C8B-B14F-4D97-AF65-F5344CB8AC3E}">
        <p14:creationId xmlns:p14="http://schemas.microsoft.com/office/powerpoint/2010/main" val="42650874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発展課題１</a:t>
            </a:r>
          </a:p>
        </p:txBody>
      </p:sp>
      <p:sp>
        <p:nvSpPr>
          <p:cNvPr id="38917" name="テキスト ボックス 8"/>
          <p:cNvSpPr txBox="1">
            <a:spLocks noChangeArrowheads="1"/>
          </p:cNvSpPr>
          <p:nvPr/>
        </p:nvSpPr>
        <p:spPr bwMode="auto">
          <a:xfrm>
            <a:off x="539750" y="1196975"/>
            <a:ext cx="8135938" cy="56323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西暦の年数</a:t>
            </a:r>
            <a:r>
              <a:rPr lang="en-US" altLang="ja-JP" sz="2000" dirty="0"/>
              <a:t>(1868</a:t>
            </a:r>
            <a:r>
              <a:rPr lang="ja-JP" altLang="en-US" sz="2000" dirty="0"/>
              <a:t>年以降</a:t>
            </a:r>
            <a:r>
              <a:rPr lang="en-US" altLang="ja-JP" sz="2000" dirty="0"/>
              <a:t>)</a:t>
            </a:r>
            <a:r>
              <a:rPr lang="ja-JP" altLang="en-US" sz="2000" dirty="0"/>
              <a:t>をキーボードから読み込み、明治、大正、昭和、平成、令和の表記に変換し、画面上に表示するプログラムを作成せよ。ただし、令和は永久に続くと仮定する。また、</a:t>
            </a:r>
            <a:r>
              <a:rPr lang="en-US" altLang="ja-JP" sz="2000" dirty="0"/>
              <a:t>1</a:t>
            </a:r>
            <a:r>
              <a:rPr lang="ja-JP" altLang="en-US" sz="2000" dirty="0"/>
              <a:t>年は元年と表示するようにせよ。境目の年（明治</a:t>
            </a:r>
            <a:r>
              <a:rPr lang="en-US" altLang="ja-JP" sz="2000" dirty="0"/>
              <a:t>45</a:t>
            </a:r>
            <a:r>
              <a:rPr lang="ja-JP" altLang="en-US" sz="2000" dirty="0"/>
              <a:t>年と大正元年、大正</a:t>
            </a:r>
            <a:r>
              <a:rPr lang="en-US" altLang="ja-JP" sz="2000" dirty="0"/>
              <a:t>15</a:t>
            </a:r>
            <a:r>
              <a:rPr lang="ja-JP" altLang="en-US" sz="2000" dirty="0"/>
              <a:t>年と昭和元年、昭和</a:t>
            </a:r>
            <a:r>
              <a:rPr lang="en-US" altLang="ja-JP" sz="2000" dirty="0"/>
              <a:t>64</a:t>
            </a:r>
            <a:r>
              <a:rPr lang="ja-JP" altLang="en-US" sz="2000" dirty="0"/>
              <a:t>年と平成元年、平成</a:t>
            </a:r>
            <a:r>
              <a:rPr lang="en-US" altLang="ja-JP" sz="2000" dirty="0"/>
              <a:t>31</a:t>
            </a:r>
            <a:r>
              <a:rPr lang="ja-JP" altLang="en-US" sz="2000" dirty="0"/>
              <a:t>年と令和元年）は、新しい元号で表示するようにせよ。</a:t>
            </a:r>
            <a:endParaRPr lang="en-US" altLang="ja-JP" sz="2000" dirty="0"/>
          </a:p>
          <a:p>
            <a:endParaRPr lang="en-US" altLang="ja-JP" sz="2000" dirty="0"/>
          </a:p>
          <a:p>
            <a:r>
              <a:rPr lang="en-US" altLang="ja-JP" sz="2000" dirty="0"/>
              <a:t>[</a:t>
            </a:r>
            <a:r>
              <a:rPr lang="ja-JP" altLang="en-US" sz="2000" dirty="0"/>
              <a:t>実行例</a:t>
            </a:r>
            <a:r>
              <a:rPr lang="en-US" altLang="ja-JP" sz="2000" dirty="0"/>
              <a:t>]</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2000</a:t>
            </a:r>
          </a:p>
          <a:p>
            <a:r>
              <a:rPr lang="en-US" altLang="ja-JP" sz="2000" dirty="0"/>
              <a:t>2000</a:t>
            </a:r>
            <a:r>
              <a:rPr lang="ja-JP" altLang="en-US" sz="2000" dirty="0"/>
              <a:t>年は平成</a:t>
            </a:r>
            <a:r>
              <a:rPr lang="en-US" altLang="ja-JP" sz="2000" dirty="0"/>
              <a:t>12</a:t>
            </a:r>
            <a:r>
              <a:rPr lang="ja-JP" altLang="en-US" sz="2000" dirty="0"/>
              <a:t>年です。</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1912</a:t>
            </a:r>
          </a:p>
          <a:p>
            <a:r>
              <a:rPr lang="en-US" altLang="ja-JP" sz="2000" dirty="0"/>
              <a:t>1912</a:t>
            </a:r>
            <a:r>
              <a:rPr lang="ja-JP" altLang="en-US" sz="2000" dirty="0"/>
              <a:t>年は大正元年です。</a:t>
            </a:r>
          </a:p>
          <a:p>
            <a:r>
              <a:rPr lang="en-US" altLang="ja-JP" sz="2000" dirty="0"/>
              <a:t>$</a:t>
            </a:r>
          </a:p>
          <a:p>
            <a:r>
              <a:rPr lang="ja-JP" altLang="en-US" sz="2000" dirty="0"/>
              <a:t>（上記実行例において、赤字がキーボードからの入力部分である。）</a:t>
            </a:r>
            <a:endParaRPr lang="en-US" altLang="ja-JP" sz="2000" dirty="0"/>
          </a:p>
          <a:p>
            <a:endParaRPr lang="en-US" altLang="ja-JP" sz="2000" dirty="0"/>
          </a:p>
          <a:p>
            <a:r>
              <a:rPr lang="en-US" altLang="ja-JP" sz="2000" dirty="0"/>
              <a:t>(</a:t>
            </a:r>
            <a:r>
              <a:rPr lang="ja-JP" altLang="en-US" sz="2000" dirty="0"/>
              <a:t>ヒント</a:t>
            </a:r>
            <a:r>
              <a:rPr lang="en-US" altLang="ja-JP" sz="2000" dirty="0"/>
              <a:t>) if</a:t>
            </a:r>
            <a:r>
              <a:rPr lang="ja-JP" altLang="en-US" sz="2000" dirty="0"/>
              <a:t>文のネストで記述する。</a:t>
            </a:r>
            <a:endParaRPr lang="en-US" altLang="ja-JP" sz="2000" dirty="0"/>
          </a:p>
        </p:txBody>
      </p:sp>
    </p:spTree>
    <p:extLst>
      <p:ext uri="{BB962C8B-B14F-4D97-AF65-F5344CB8AC3E}">
        <p14:creationId xmlns:p14="http://schemas.microsoft.com/office/powerpoint/2010/main" val="2166338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446617" y="232306"/>
            <a:ext cx="8229600" cy="633412"/>
          </a:xfrm>
        </p:spPr>
        <p:txBody>
          <a:bodyPr>
            <a:noAutofit/>
          </a:bodyPr>
          <a:lstStyle/>
          <a:p>
            <a:r>
              <a:rPr lang="ja-JP" altLang="en-US" sz="3600" dirty="0">
                <a:latin typeface="Calibri" charset="0"/>
              </a:rPr>
              <a:t>発展課題２</a:t>
            </a:r>
          </a:p>
        </p:txBody>
      </p:sp>
      <p:sp>
        <p:nvSpPr>
          <p:cNvPr id="39938" name="コンテンツ プレースホルダ 2"/>
          <p:cNvSpPr>
            <a:spLocks noGrp="1"/>
          </p:cNvSpPr>
          <p:nvPr>
            <p:ph idx="1"/>
          </p:nvPr>
        </p:nvSpPr>
        <p:spPr>
          <a:xfrm>
            <a:off x="611188" y="1056218"/>
            <a:ext cx="8137525" cy="5346700"/>
          </a:xfrm>
        </p:spPr>
        <p:txBody>
          <a:bodyPr>
            <a:normAutofit lnSpcReduction="10000"/>
          </a:bodyPr>
          <a:lstStyle/>
          <a:p>
            <a:r>
              <a:rPr lang="ja-JP" altLang="en-US" sz="2000" dirty="0">
                <a:latin typeface="News Gothic" charset="0"/>
                <a:ea typeface="ヒラギノ角ゴ Pro W3" charset="0"/>
                <a:cs typeface="ヒラギノ角ゴ Pro W3" charset="0"/>
              </a:rPr>
              <a:t>西暦の年数（</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年以降）をキーボードから読み込み、閏年かどうかを判定し、結果を画面上に表示するプログラムを作成せよ。</a:t>
            </a:r>
            <a:endParaRPr lang="en-US" altLang="ja-JP" sz="2000" dirty="0">
              <a:latin typeface="News Gothic" charset="0"/>
              <a:ea typeface="ヒラギノ角ゴ Pro W3" charset="0"/>
              <a:cs typeface="ヒラギノ角ゴ Pro W3" charset="0"/>
            </a:endParaRPr>
          </a:p>
          <a:p>
            <a:r>
              <a:rPr lang="ja-JP" altLang="en-US" sz="2000" dirty="0">
                <a:latin typeface="News Gothic" charset="0"/>
                <a:ea typeface="ヒラギノ角ゴ Pro W3" charset="0"/>
                <a:cs typeface="ヒラギノ角ゴ Pro W3" charset="0"/>
              </a:rPr>
              <a:t>閏年の定義としては、以下を用いる。</a:t>
            </a:r>
            <a:endParaRPr lang="en-US" altLang="ja-JP" sz="2000" dirty="0">
              <a:latin typeface="News Gothic" charset="0"/>
              <a:ea typeface="ヒラギノ角ゴ Pro W3" charset="0"/>
              <a:cs typeface="ヒラギノ角ゴ Pro W3" charset="0"/>
            </a:endParaRPr>
          </a:p>
          <a:p>
            <a:pPr lvl="1">
              <a:buFont typeface="Wingdings" charset="0"/>
              <a:buNone/>
            </a:pPr>
            <a:r>
              <a:rPr lang="en-US" altLang="ja-JP" sz="2000" dirty="0">
                <a:latin typeface="Syntax" charset="0"/>
                <a:ea typeface="ヒラギノ角ゴ Pro W3" charset="0"/>
                <a:cs typeface="ヒラギノ角ゴ Pro W3" charset="0"/>
              </a:rPr>
              <a:t>4</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lvl="1">
              <a:buFont typeface="Wingdings" charset="0"/>
              <a:buNone/>
            </a:pPr>
            <a:r>
              <a:rPr lang="ja-JP" altLang="en-US" sz="2000" dirty="0">
                <a:latin typeface="Syntax" charset="0"/>
                <a:ea typeface="ヒラギノ角ゴ Pro W3" charset="0"/>
                <a:cs typeface="ヒラギノ角ゴ Pro W3" charset="0"/>
              </a:rPr>
              <a:t>ただし、</a:t>
            </a:r>
            <a:r>
              <a:rPr lang="en-US" altLang="ja-JP" sz="2000" dirty="0">
                <a:latin typeface="Syntax" charset="0"/>
                <a:ea typeface="ヒラギノ角ゴ Pro W3" charset="0"/>
                <a:cs typeface="ヒラギノ角ゴ Pro W3" charset="0"/>
              </a:rPr>
              <a:t>100</a:t>
            </a:r>
            <a:r>
              <a:rPr lang="ja-JP" altLang="en-US" sz="2000" dirty="0">
                <a:latin typeface="Syntax" charset="0"/>
                <a:ea typeface="ヒラギノ角ゴ Pro W3" charset="0"/>
                <a:cs typeface="ヒラギノ角ゴ Pro W3" charset="0"/>
              </a:rPr>
              <a:t>で割り切れる年は閏年ではない。ただし、</a:t>
            </a:r>
            <a:r>
              <a:rPr lang="en-US" altLang="ja-JP" sz="2000" dirty="0">
                <a:latin typeface="Syntax" charset="0"/>
                <a:ea typeface="ヒラギノ角ゴ Pro W3" charset="0"/>
                <a:cs typeface="ヒラギノ角ゴ Pro W3" charset="0"/>
              </a:rPr>
              <a:t>400</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実行例</a:t>
            </a:r>
            <a:r>
              <a:rPr lang="en-US" altLang="ja-JP" sz="2000" dirty="0">
                <a:latin typeface="News Gothic" charset="0"/>
                <a:ea typeface="ヒラギノ角ゴ Pro W3" charset="0"/>
                <a:cs typeface="ヒラギノ角ゴ Pro W3" charset="0"/>
              </a:rPr>
              <a:t>]</a:t>
            </a: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2010</a:t>
            </a:r>
          </a:p>
          <a:p>
            <a:pPr>
              <a:buFont typeface="Wingdings" charset="0"/>
              <a:buNone/>
            </a:pPr>
            <a:r>
              <a:rPr lang="en-US" altLang="ja-JP" sz="2000" dirty="0">
                <a:latin typeface="News Gothic" charset="0"/>
                <a:ea typeface="ヒラギノ角ゴ Pro W3" charset="0"/>
                <a:cs typeface="ヒラギノ角ゴ Pro W3" charset="0"/>
              </a:rPr>
              <a:t>2010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2000</a:t>
            </a:r>
          </a:p>
          <a:p>
            <a:pPr>
              <a:buFont typeface="Wingdings" charset="0"/>
              <a:buNone/>
            </a:pPr>
            <a:r>
              <a:rPr lang="en-US" altLang="ja-JP" sz="2000" dirty="0">
                <a:latin typeface="News Gothic" charset="0"/>
                <a:ea typeface="ヒラギノ角ゴ Pro W3" charset="0"/>
                <a:cs typeface="ヒラギノ角ゴ Pro W3" charset="0"/>
              </a:rPr>
              <a:t>2000</a:t>
            </a:r>
            <a:r>
              <a:rPr lang="ja-JP" altLang="en-US" sz="2000" dirty="0">
                <a:latin typeface="News Gothic" charset="0"/>
                <a:ea typeface="ヒラギノ角ゴ Pro W3" charset="0"/>
                <a:cs typeface="ヒラギノ角ゴ Pro W3" charset="0"/>
              </a:rPr>
              <a:t>年は閏年です。</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1900</a:t>
            </a:r>
          </a:p>
          <a:p>
            <a:pPr>
              <a:buFont typeface="Wingdings" charset="0"/>
              <a:buNone/>
            </a:pPr>
            <a:r>
              <a:rPr lang="en-US" altLang="ja-JP" sz="2000" dirty="0">
                <a:latin typeface="News Gothic" charset="0"/>
                <a:ea typeface="ヒラギノ角ゴ Pro W3" charset="0"/>
                <a:cs typeface="ヒラギノ角ゴ Pro W3" charset="0"/>
              </a:rPr>
              <a:t>1900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111873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188913"/>
            <a:ext cx="7620000" cy="685800"/>
          </a:xfrm>
        </p:spPr>
        <p:txBody>
          <a:bodyPr>
            <a:normAutofit/>
          </a:bodyPr>
          <a:lstStyle/>
          <a:p>
            <a:r>
              <a:rPr kumimoji="0" lang="ja-JP" altLang="en-US" sz="3600" dirty="0">
                <a:latin typeface="Calibri" charset="0"/>
              </a:rPr>
              <a:t>授業の進め方</a:t>
            </a:r>
          </a:p>
        </p:txBody>
      </p:sp>
      <p:sp>
        <p:nvSpPr>
          <p:cNvPr id="21506" name="Rectangle 3"/>
          <p:cNvSpPr>
            <a:spLocks noGrp="1" noChangeArrowheads="1"/>
          </p:cNvSpPr>
          <p:nvPr>
            <p:ph idx="1"/>
          </p:nvPr>
        </p:nvSpPr>
        <p:spPr>
          <a:xfrm>
            <a:off x="592138" y="1052513"/>
            <a:ext cx="7906908" cy="5286671"/>
          </a:xfrm>
        </p:spPr>
        <p:txBody>
          <a:bodyPr>
            <a:noAutofit/>
          </a:bodyPr>
          <a:lstStyle/>
          <a:p>
            <a:pPr>
              <a:lnSpc>
                <a:spcPct val="80000"/>
              </a:lnSpc>
            </a:pPr>
            <a:r>
              <a:rPr kumimoji="0" lang="ja-JP" altLang="en-US" sz="2400" dirty="0">
                <a:latin typeface="MS UI Gothic" charset="0"/>
                <a:ea typeface="MS UI Gothic" charset="0"/>
                <a:cs typeface="MS UI Gothic" charset="0"/>
              </a:rPr>
              <a:t>内容説明（</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限）　</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演習課題（</a:t>
            </a:r>
            <a:r>
              <a:rPr kumimoji="0" lang="en-US" altLang="ja-JP" sz="2400" dirty="0">
                <a:latin typeface="MS UI Gothic" charset="0"/>
                <a:ea typeface="MS UI Gothic" charset="0"/>
                <a:cs typeface="MS UI Gothic" charset="0"/>
              </a:rPr>
              <a:t>4</a:t>
            </a:r>
            <a:r>
              <a:rPr kumimoji="0" lang="ja-JP" altLang="en-US" sz="2400" dirty="0">
                <a:latin typeface="MS UI Gothic" charset="0"/>
                <a:ea typeface="MS UI Gothic" charset="0"/>
                <a:cs typeface="MS UI Gothic" charset="0"/>
              </a:rPr>
              <a:t>限） </a:t>
            </a: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回までは毎回、基本課題を</a:t>
            </a:r>
            <a:r>
              <a:rPr kumimoji="0" lang="en-US" altLang="ja-JP" sz="2400" dirty="0">
                <a:latin typeface="MS UI Gothic" charset="0"/>
                <a:ea typeface="MS UI Gothic" charset="0"/>
                <a:cs typeface="MS UI Gothic" charset="0"/>
              </a:rPr>
              <a:t>2</a:t>
            </a:r>
            <a:r>
              <a:rPr kumimoji="0" lang="ja-JP" altLang="en-US" sz="2400" dirty="0">
                <a:latin typeface="MS UI Gothic" charset="0"/>
                <a:ea typeface="MS UI Gothic" charset="0"/>
                <a:cs typeface="MS UI Gothic" charset="0"/>
              </a:rPr>
              <a:t>問ずつ出題する（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点）。できた人は</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に確認してもらう。その日に終わらなかったら次の回に確認してもらう。次回以降でも受け付けるが、なるべく早めに終わらせる。（中間試験があるので、この部分は</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回分で合計</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12</a:t>
            </a:r>
            <a:r>
              <a:rPr kumimoji="0" lang="ja-JP" altLang="en-US" sz="2400" dirty="0">
                <a:latin typeface="MS UI Gothic" charset="0"/>
                <a:ea typeface="MS UI Gothic" charset="0"/>
                <a:cs typeface="MS UI Gothic" charset="0"/>
              </a:rPr>
              <a:t>回</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回は総合演習とする。基本課題を</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問出題する（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点、計</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演習の基本課題の合計得点は</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点。（端数が出た場合は切り上げる。）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基本課題ができて時間に余裕がある人は発展課題を解いて</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点（総合演習の発展課題は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点）とする。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演習問題の解答の提出締め切りは第</a:t>
            </a:r>
            <a:r>
              <a:rPr kumimoji="0" lang="en-US" altLang="ja-JP" sz="2400" dirty="0">
                <a:latin typeface="MS UI Gothic" charset="0"/>
                <a:ea typeface="MS UI Gothic" charset="0"/>
                <a:cs typeface="MS UI Gothic" charset="0"/>
              </a:rPr>
              <a:t>13</a:t>
            </a:r>
            <a:r>
              <a:rPr kumimoji="0" lang="ja-JP" altLang="en-US" sz="2400">
                <a:latin typeface="MS UI Gothic" charset="0"/>
                <a:ea typeface="MS UI Gothic" charset="0"/>
                <a:cs typeface="MS UI Gothic" charset="0"/>
              </a:rPr>
              <a:t>回の日の</a:t>
            </a:r>
            <a:r>
              <a:rPr kumimoji="0" lang="en-US" altLang="ja-JP" sz="2400" dirty="0">
                <a:latin typeface="MS UI Gothic" charset="0"/>
                <a:ea typeface="MS UI Gothic" charset="0"/>
                <a:cs typeface="MS UI Gothic" charset="0"/>
              </a:rPr>
              <a:t>23:59</a:t>
            </a:r>
            <a:r>
              <a:rPr kumimoji="0" lang="ja-JP" altLang="en-US" sz="2400">
                <a:latin typeface="MS UI Gothic" charset="0"/>
                <a:ea typeface="MS UI Gothic" charset="0"/>
                <a:cs typeface="MS UI Gothic" charset="0"/>
              </a:rPr>
              <a:t>と</a:t>
            </a:r>
            <a:r>
              <a:rPr kumimoji="0" lang="ja-JP" altLang="en-US" sz="2400" dirty="0">
                <a:latin typeface="MS UI Gothic" charset="0"/>
                <a:ea typeface="MS UI Gothic" charset="0"/>
                <a:cs typeface="MS UI Gothic" charset="0"/>
              </a:rPr>
              <a:t>する。</a:t>
            </a: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2723203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title"/>
          </p:nvPr>
        </p:nvSpPr>
        <p:spPr>
          <a:xfrm>
            <a:off x="457200" y="274638"/>
            <a:ext cx="8229600" cy="847195"/>
          </a:xfrm>
        </p:spPr>
        <p:txBody>
          <a:bodyPr>
            <a:normAutofit/>
          </a:bodyPr>
          <a:lstStyle/>
          <a:p>
            <a:r>
              <a:rPr lang="ja-JP" altLang="en-US" sz="3600" dirty="0">
                <a:latin typeface="Calibri" charset="0"/>
              </a:rPr>
              <a:t>参考課題１</a:t>
            </a:r>
          </a:p>
        </p:txBody>
      </p:sp>
      <p:sp>
        <p:nvSpPr>
          <p:cNvPr id="40962" name="コンテンツ プレースホルダ 2"/>
          <p:cNvSpPr>
            <a:spLocks noGrp="1"/>
          </p:cNvSpPr>
          <p:nvPr>
            <p:ph idx="1"/>
          </p:nvPr>
        </p:nvSpPr>
        <p:spPr>
          <a:xfrm>
            <a:off x="762000" y="1295400"/>
            <a:ext cx="7343801" cy="930552"/>
          </a:xfrm>
        </p:spPr>
        <p:txBody>
          <a:bodyPr>
            <a:noAutofit/>
          </a:bodyPr>
          <a:lstStyle/>
          <a:p>
            <a:pPr marL="0" indent="0">
              <a:buNone/>
            </a:pPr>
            <a:r>
              <a:rPr lang="en-US" altLang="ja-JP" sz="2400" dirty="0" err="1">
                <a:latin typeface="News Gothic" charset="0"/>
                <a:ea typeface="ヒラギノ角ゴ Pro W3" charset="0"/>
                <a:cs typeface="ヒラギノ角ゴ Pro W3" charset="0"/>
              </a:rPr>
              <a:t>int</a:t>
            </a:r>
            <a:r>
              <a:rPr lang="ja-JP" altLang="en-US" sz="2400" dirty="0">
                <a:latin typeface="News Gothic" charset="0"/>
                <a:ea typeface="ヒラギノ角ゴ Pro W3" charset="0"/>
                <a:cs typeface="ヒラギノ角ゴ Pro W3" charset="0"/>
              </a:rPr>
              <a:t>型の値を３つキーボードから読み込み、それらの最大値を画面に表示するプログラムを書け。</a:t>
            </a:r>
          </a:p>
        </p:txBody>
      </p:sp>
      <p:sp>
        <p:nvSpPr>
          <p:cNvPr id="40966" name="正方形/長方形 6"/>
          <p:cNvSpPr>
            <a:spLocks noChangeArrowheads="1"/>
          </p:cNvSpPr>
          <p:nvPr/>
        </p:nvSpPr>
        <p:spPr bwMode="auto">
          <a:xfrm>
            <a:off x="1062038" y="2771776"/>
            <a:ext cx="6678612"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./sankou2-1</a:t>
            </a:r>
          </a:p>
          <a:p>
            <a:r>
              <a:rPr lang="en-US" altLang="ja-JP" sz="2400" dirty="0"/>
              <a:t>3</a:t>
            </a:r>
            <a:r>
              <a:rPr lang="ja-JP" altLang="en-US" sz="2400" dirty="0"/>
              <a:t>つの値から最大値を求めます。</a:t>
            </a:r>
          </a:p>
          <a:p>
            <a:r>
              <a:rPr lang="en-US" altLang="ja-JP" sz="2400" dirty="0"/>
              <a:t>1</a:t>
            </a:r>
            <a:r>
              <a:rPr lang="ja-JP" altLang="en-US" sz="2400" dirty="0"/>
              <a:t>つ目の値を入力してください。：</a:t>
            </a:r>
            <a:r>
              <a:rPr lang="en-US" altLang="ja-JP" sz="2400" dirty="0">
                <a:solidFill>
                  <a:srgbClr val="FF0000"/>
                </a:solidFill>
              </a:rPr>
              <a:t>3</a:t>
            </a:r>
          </a:p>
          <a:p>
            <a:r>
              <a:rPr lang="en-US" altLang="ja-JP" sz="2400" dirty="0"/>
              <a:t>2</a:t>
            </a:r>
            <a:r>
              <a:rPr lang="ja-JP" altLang="en-US" sz="2400" dirty="0"/>
              <a:t>つ目の値を入力してください。：</a:t>
            </a:r>
            <a:r>
              <a:rPr lang="en-US" altLang="ja-JP" sz="2400" dirty="0">
                <a:solidFill>
                  <a:srgbClr val="FF0000"/>
                </a:solidFill>
              </a:rPr>
              <a:t>4</a:t>
            </a:r>
          </a:p>
          <a:p>
            <a:r>
              <a:rPr lang="en-US" altLang="ja-JP" sz="2400" dirty="0"/>
              <a:t>3</a:t>
            </a:r>
            <a:r>
              <a:rPr lang="ja-JP" altLang="en-US" sz="2400" dirty="0"/>
              <a:t>つ目の値を入力してください。：</a:t>
            </a:r>
            <a:r>
              <a:rPr lang="en-US" altLang="ja-JP" sz="2400" dirty="0">
                <a:solidFill>
                  <a:srgbClr val="FF0000"/>
                </a:solidFill>
              </a:rPr>
              <a:t>2</a:t>
            </a:r>
          </a:p>
          <a:p>
            <a:r>
              <a:rPr lang="ja-JP" altLang="en-US" sz="2400" dirty="0"/>
              <a:t>最大値は</a:t>
            </a:r>
            <a:r>
              <a:rPr lang="en-US" altLang="ja-JP" sz="2400" dirty="0"/>
              <a:t>4</a:t>
            </a:r>
            <a:r>
              <a:rPr lang="ja-JP" altLang="en-US" sz="2400" dirty="0"/>
              <a:t>です。</a:t>
            </a:r>
          </a:p>
          <a:p>
            <a:r>
              <a:rPr lang="en-US" altLang="ja-JP" sz="2400" dirty="0"/>
              <a:t>$</a:t>
            </a:r>
          </a:p>
        </p:txBody>
      </p:sp>
    </p:spTree>
    <p:extLst>
      <p:ext uri="{BB962C8B-B14F-4D97-AF65-F5344CB8AC3E}">
        <p14:creationId xmlns:p14="http://schemas.microsoft.com/office/powerpoint/2010/main" val="3201792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457200" y="274638"/>
            <a:ext cx="8229600" cy="783695"/>
          </a:xfrm>
        </p:spPr>
        <p:txBody>
          <a:bodyPr>
            <a:normAutofit/>
          </a:bodyPr>
          <a:lstStyle/>
          <a:p>
            <a:r>
              <a:rPr lang="ja-JP" altLang="en-US" sz="3600" dirty="0">
                <a:latin typeface="Calibri" charset="0"/>
              </a:rPr>
              <a:t>参考課題１ 解答例</a:t>
            </a:r>
          </a:p>
        </p:txBody>
      </p:sp>
      <p:sp>
        <p:nvSpPr>
          <p:cNvPr id="41989" name="Rectangle 1"/>
          <p:cNvSpPr>
            <a:spLocks noChangeArrowheads="1"/>
          </p:cNvSpPr>
          <p:nvPr/>
        </p:nvSpPr>
        <p:spPr bwMode="auto">
          <a:xfrm>
            <a:off x="323850" y="1058333"/>
            <a:ext cx="6511852" cy="56323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nchor="ctr">
            <a:spAutoFit/>
          </a:bodyPr>
          <a:lstStyle/>
          <a:p>
            <a:r>
              <a:rPr lang="en-US" altLang="ja-JP" sz="2400" dirty="0">
                <a:cs typeface="Arial" charset="0"/>
              </a:rPr>
              <a:t>#include &lt;</a:t>
            </a:r>
            <a:r>
              <a:rPr lang="en-US" altLang="ja-JP" sz="2400" dirty="0" err="1">
                <a:cs typeface="Arial" charset="0"/>
              </a:rPr>
              <a:t>stdio.h</a:t>
            </a:r>
            <a:r>
              <a:rPr lang="en-US" altLang="ja-JP" sz="2400" dirty="0">
                <a:cs typeface="Arial" charset="0"/>
              </a:rPr>
              <a:t>&gt;</a:t>
            </a:r>
          </a:p>
          <a:p>
            <a:r>
              <a:rPr lang="en-US" altLang="ja-JP" sz="2400" dirty="0" err="1">
                <a:cs typeface="Arial" charset="0"/>
              </a:rPr>
              <a:t>int</a:t>
            </a:r>
            <a:r>
              <a:rPr lang="en-US" altLang="ja-JP" sz="2400" dirty="0">
                <a:cs typeface="Arial" charset="0"/>
              </a:rPr>
              <a:t> main(void)</a:t>
            </a:r>
          </a:p>
          <a:p>
            <a:r>
              <a:rPr lang="en-US" altLang="ja-JP" sz="2400" dirty="0">
                <a:cs typeface="Arial" charset="0"/>
              </a:rPr>
              <a:t>{</a:t>
            </a:r>
          </a:p>
          <a:p>
            <a:r>
              <a:rPr lang="en-US" altLang="ja-JP" sz="2400" dirty="0">
                <a:cs typeface="Arial" charset="0"/>
              </a:rPr>
              <a:t>    </a:t>
            </a:r>
            <a:r>
              <a:rPr lang="en-US" altLang="ja-JP" sz="2400" dirty="0" err="1">
                <a:cs typeface="Arial" charset="0"/>
              </a:rPr>
              <a:t>int</a:t>
            </a:r>
            <a:r>
              <a:rPr lang="en-US" altLang="ja-JP" sz="2400" dirty="0">
                <a:cs typeface="Arial" charset="0"/>
              </a:rPr>
              <a:t> x;</a:t>
            </a:r>
          </a:p>
          <a:p>
            <a:r>
              <a:rPr lang="en-US" altLang="ja-JP" sz="2400" dirty="0">
                <a:cs typeface="Arial" charset="0"/>
              </a:rPr>
              <a:t>    </a:t>
            </a:r>
            <a:r>
              <a:rPr lang="en-US" altLang="ja-JP" sz="2400" dirty="0" err="1">
                <a:cs typeface="Arial" charset="0"/>
              </a:rPr>
              <a:t>int</a:t>
            </a:r>
            <a:r>
              <a:rPr lang="en-US" altLang="ja-JP" sz="2400" dirty="0">
                <a:cs typeface="Arial" charset="0"/>
              </a:rPr>
              <a:t> y;</a:t>
            </a:r>
          </a:p>
          <a:p>
            <a:r>
              <a:rPr lang="en-US" altLang="ja-JP" sz="2400" dirty="0">
                <a:cs typeface="Arial" charset="0"/>
              </a:rPr>
              <a:t>    </a:t>
            </a:r>
            <a:r>
              <a:rPr lang="en-US" altLang="ja-JP" sz="2400" dirty="0" err="1">
                <a:cs typeface="Arial" charset="0"/>
              </a:rPr>
              <a:t>int</a:t>
            </a:r>
            <a:r>
              <a:rPr lang="en-US" altLang="ja-JP" sz="2400" dirty="0">
                <a:cs typeface="Arial" charset="0"/>
              </a:rPr>
              <a:t> z;</a:t>
            </a:r>
          </a:p>
          <a:p>
            <a:r>
              <a:rPr lang="en-US" altLang="ja-JP" sz="2400" dirty="0">
                <a:cs typeface="Arial" charset="0"/>
              </a:rPr>
              <a:t>    </a:t>
            </a:r>
            <a:r>
              <a:rPr lang="en-US" altLang="ja-JP" sz="2400" dirty="0" err="1">
                <a:cs typeface="Arial" charset="0"/>
              </a:rPr>
              <a:t>int</a:t>
            </a:r>
            <a:r>
              <a:rPr lang="en-US" altLang="ja-JP" sz="2400" dirty="0">
                <a:cs typeface="Arial" charset="0"/>
              </a:rPr>
              <a:t> max;</a:t>
            </a:r>
          </a:p>
          <a:p>
            <a:endParaRPr lang="en-US" altLang="ja-JP" sz="2400" dirty="0">
              <a:cs typeface="Arial" charset="0"/>
            </a:endParaRP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つの値から最大値を求めます。</a:t>
            </a:r>
            <a:r>
              <a:rPr lang="en-US" altLang="ja-JP" sz="2400" dirty="0">
                <a:cs typeface="Arial" charset="0"/>
              </a:rPr>
              <a:t>\n");</a:t>
            </a:r>
          </a:p>
          <a:p>
            <a:r>
              <a:rPr lang="en-US" altLang="ja-JP" sz="2400" dirty="0">
                <a:cs typeface="Arial" charset="0"/>
              </a:rPr>
              <a:t>    </a:t>
            </a:r>
            <a:r>
              <a:rPr lang="en-US" altLang="ja-JP" sz="2400" dirty="0" err="1">
                <a:cs typeface="Arial" charset="0"/>
              </a:rPr>
              <a:t>printf</a:t>
            </a:r>
            <a:r>
              <a:rPr lang="en-US" altLang="ja-JP" sz="2400" dirty="0">
                <a:cs typeface="Arial" charset="0"/>
              </a:rPr>
              <a:t>("1</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&amp;x);</a:t>
            </a:r>
          </a:p>
          <a:p>
            <a:r>
              <a:rPr lang="en-US" altLang="ja-JP" sz="2400" dirty="0">
                <a:cs typeface="Arial" charset="0"/>
              </a:rPr>
              <a:t>    </a:t>
            </a:r>
            <a:r>
              <a:rPr lang="en-US" altLang="ja-JP" sz="2400" dirty="0" err="1">
                <a:cs typeface="Arial" charset="0"/>
              </a:rPr>
              <a:t>printf</a:t>
            </a:r>
            <a:r>
              <a:rPr lang="en-US" altLang="ja-JP" sz="2400" dirty="0">
                <a:cs typeface="Arial" charset="0"/>
              </a:rPr>
              <a:t>("2</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&amp;y);</a:t>
            </a: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&amp;z);</a:t>
            </a:r>
          </a:p>
        </p:txBody>
      </p:sp>
      <p:sp>
        <p:nvSpPr>
          <p:cNvPr id="41990" name="正方形/長方形 8"/>
          <p:cNvSpPr>
            <a:spLocks noChangeArrowheads="1"/>
          </p:cNvSpPr>
          <p:nvPr/>
        </p:nvSpPr>
        <p:spPr bwMode="auto">
          <a:xfrm>
            <a:off x="3867379" y="1182799"/>
            <a:ext cx="5133912" cy="2677656"/>
          </a:xfrm>
          <a:prstGeom prst="rect">
            <a:avLst/>
          </a:prstGeom>
          <a:solidFill>
            <a:schemeClr val="bg1"/>
          </a:solidFill>
          <a:ln w="9525">
            <a:solidFill>
              <a:schemeClr val="tx1"/>
            </a:solidFill>
            <a:miter lim="800000"/>
            <a:headEnd/>
            <a:tailEnd/>
          </a:ln>
        </p:spPr>
        <p:txBody>
          <a:bodyPr wrap="square">
            <a:spAutoFit/>
          </a:bodyPr>
          <a:lstStyle/>
          <a:p>
            <a:r>
              <a:rPr lang="en-US" altLang="ja-JP" sz="2400">
                <a:cs typeface="Arial" charset="0"/>
              </a:rPr>
              <a:t>    /* </a:t>
            </a:r>
            <a:r>
              <a:rPr lang="ja-JP" altLang="en-US" sz="2400">
                <a:cs typeface="Arial" charset="0"/>
              </a:rPr>
              <a:t>続き </a:t>
            </a:r>
            <a:r>
              <a:rPr lang="en-US" altLang="ja-JP" sz="2400">
                <a:cs typeface="Arial" charset="0"/>
              </a:rPr>
              <a:t>*/ </a:t>
            </a:r>
          </a:p>
          <a:p>
            <a:r>
              <a:rPr lang="en-US" altLang="ja-JP" sz="2400">
                <a:cs typeface="Arial" charset="0"/>
              </a:rPr>
              <a:t>    max = x;</a:t>
            </a:r>
          </a:p>
          <a:p>
            <a:r>
              <a:rPr lang="en-US" altLang="ja-JP" sz="2400">
                <a:cs typeface="Arial" charset="0"/>
              </a:rPr>
              <a:t>    if (max &lt; y) max = y;</a:t>
            </a:r>
          </a:p>
          <a:p>
            <a:r>
              <a:rPr lang="en-US" altLang="ja-JP" sz="2400">
                <a:cs typeface="Arial" charset="0"/>
              </a:rPr>
              <a:t>    if (max &lt; z) max = z;</a:t>
            </a:r>
          </a:p>
          <a:p>
            <a:r>
              <a:rPr lang="en-US" altLang="ja-JP" sz="2400">
                <a:cs typeface="Arial" charset="0"/>
              </a:rPr>
              <a:t>    printf("</a:t>
            </a:r>
            <a:r>
              <a:rPr lang="ja-JP" altLang="en-US" sz="2400">
                <a:cs typeface="Arial" charset="0"/>
              </a:rPr>
              <a:t>最大値は</a:t>
            </a:r>
            <a:r>
              <a:rPr lang="en-US" altLang="ja-JP" sz="2400">
                <a:cs typeface="Arial" charset="0"/>
              </a:rPr>
              <a:t>%d</a:t>
            </a:r>
            <a:r>
              <a:rPr lang="ja-JP" altLang="en-US" sz="2400">
                <a:cs typeface="Arial" charset="0"/>
              </a:rPr>
              <a:t>です。</a:t>
            </a:r>
            <a:r>
              <a:rPr lang="en-US" altLang="ja-JP" sz="2400">
                <a:cs typeface="Arial" charset="0"/>
              </a:rPr>
              <a:t>\n" , max);</a:t>
            </a:r>
          </a:p>
          <a:p>
            <a:r>
              <a:rPr lang="en-US" altLang="ja-JP" sz="2400">
                <a:cs typeface="Arial" charset="0"/>
              </a:rPr>
              <a:t>    return 0;</a:t>
            </a:r>
          </a:p>
          <a:p>
            <a:r>
              <a:rPr lang="en-US" altLang="ja-JP" sz="2400">
                <a:cs typeface="Arial" charset="0"/>
              </a:rPr>
              <a:t>}</a:t>
            </a:r>
            <a:endParaRPr lang="ja-JP" altLang="en-US" sz="2400">
              <a:cs typeface="Arial" charset="0"/>
            </a:endParaRPr>
          </a:p>
        </p:txBody>
      </p:sp>
    </p:spTree>
    <p:extLst>
      <p:ext uri="{BB962C8B-B14F-4D97-AF65-F5344CB8AC3E}">
        <p14:creationId xmlns:p14="http://schemas.microsoft.com/office/powerpoint/2010/main" val="3431236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a:t>
            </a:r>
          </a:p>
        </p:txBody>
      </p:sp>
      <p:sp>
        <p:nvSpPr>
          <p:cNvPr id="43013" name="テキスト ボックス 7"/>
          <p:cNvSpPr txBox="1">
            <a:spLocks noChangeArrowheads="1"/>
          </p:cNvSpPr>
          <p:nvPr/>
        </p:nvSpPr>
        <p:spPr bwMode="auto">
          <a:xfrm>
            <a:off x="684213" y="1341438"/>
            <a:ext cx="7991475"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dirty="0"/>
              <a:t>時速をキーボードから読み込み、秒速に変換して画面に表示するプログラムを書け。</a:t>
            </a:r>
          </a:p>
        </p:txBody>
      </p:sp>
      <p:sp>
        <p:nvSpPr>
          <p:cNvPr id="43014" name="正方形/長方形 8"/>
          <p:cNvSpPr>
            <a:spLocks noChangeArrowheads="1"/>
          </p:cNvSpPr>
          <p:nvPr/>
        </p:nvSpPr>
        <p:spPr bwMode="auto">
          <a:xfrm>
            <a:off x="755650" y="2781300"/>
            <a:ext cx="7345363"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./sankou2-2</a:t>
            </a:r>
          </a:p>
          <a:p>
            <a:r>
              <a:rPr lang="ja-JP" altLang="en-US" sz="2400" dirty="0"/>
              <a:t>時速何</a:t>
            </a:r>
            <a:r>
              <a:rPr lang="en-US" altLang="ja-JP" sz="2400" dirty="0"/>
              <a:t>km</a:t>
            </a:r>
            <a:r>
              <a:rPr lang="ja-JP" altLang="en-US" sz="2400" dirty="0"/>
              <a:t>ですか：</a:t>
            </a:r>
            <a:r>
              <a:rPr lang="en-US" altLang="ja-JP" sz="2400" dirty="0">
                <a:solidFill>
                  <a:srgbClr val="FF0000"/>
                </a:solidFill>
              </a:rPr>
              <a:t>100</a:t>
            </a:r>
          </a:p>
          <a:p>
            <a:r>
              <a:rPr lang="ja-JP" altLang="en-US" sz="2400" dirty="0"/>
              <a:t>それを秒速に変換すると秒速</a:t>
            </a:r>
            <a:r>
              <a:rPr lang="en-US" altLang="ja-JP" sz="2400" dirty="0"/>
              <a:t>0.027778km</a:t>
            </a:r>
            <a:r>
              <a:rPr lang="ja-JP" altLang="en-US" sz="2400" dirty="0"/>
              <a:t>です</a:t>
            </a:r>
          </a:p>
          <a:p>
            <a:r>
              <a:rPr lang="en-US" altLang="ja-JP" sz="2400" dirty="0"/>
              <a:t>$</a:t>
            </a:r>
          </a:p>
        </p:txBody>
      </p:sp>
    </p:spTree>
    <p:extLst>
      <p:ext uri="{BB962C8B-B14F-4D97-AF65-F5344CB8AC3E}">
        <p14:creationId xmlns:p14="http://schemas.microsoft.com/office/powerpoint/2010/main" val="3014938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　解答例</a:t>
            </a:r>
          </a:p>
        </p:txBody>
      </p:sp>
      <p:sp>
        <p:nvSpPr>
          <p:cNvPr id="44037" name="正方形/長方形 6"/>
          <p:cNvSpPr>
            <a:spLocks noChangeArrowheads="1"/>
          </p:cNvSpPr>
          <p:nvPr/>
        </p:nvSpPr>
        <p:spPr bwMode="auto">
          <a:xfrm>
            <a:off x="684380" y="1370135"/>
            <a:ext cx="7848600" cy="41549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a:t>
            </a:r>
            <a:endParaRPr lang="ja-JP" sz="2400" dirty="0"/>
          </a:p>
          <a:p>
            <a:r>
              <a:rPr lang="en-US" altLang="ja-JP" sz="2400" dirty="0"/>
              <a:t>{</a:t>
            </a:r>
            <a:endParaRPr lang="ja-JP" sz="2400" dirty="0"/>
          </a:p>
          <a:p>
            <a:r>
              <a:rPr lang="en-US" altLang="ja-JP" sz="2400" dirty="0"/>
              <a:t>    double a;</a:t>
            </a:r>
          </a:p>
          <a:p>
            <a:r>
              <a:rPr lang="en-US" altLang="ja-JP" sz="2400" dirty="0"/>
              <a:t>    double b;</a:t>
            </a:r>
            <a:endParaRPr lang="ja-JP" sz="2400" dirty="0"/>
          </a:p>
          <a:p>
            <a:r>
              <a:rPr lang="en-US" altLang="ja-JP" sz="2400" dirty="0"/>
              <a:t>    </a:t>
            </a:r>
            <a:r>
              <a:rPr lang="en-US" altLang="ja-JP" sz="2400" dirty="0" err="1"/>
              <a:t>printf</a:t>
            </a:r>
            <a:r>
              <a:rPr lang="en-US" altLang="ja-JP" sz="2400" dirty="0"/>
              <a:t>(“</a:t>
            </a:r>
            <a:r>
              <a:rPr lang="ja-JP" altLang="en-US" sz="2400" dirty="0"/>
              <a:t>時速何</a:t>
            </a:r>
            <a:r>
              <a:rPr lang="en-US" altLang="ja-JP" sz="2400" dirty="0"/>
              <a:t>km</a:t>
            </a:r>
            <a:r>
              <a:rPr lang="ja-JP" altLang="en-US" sz="2400" dirty="0"/>
              <a:t>ですか：</a:t>
            </a:r>
            <a:r>
              <a:rPr lang="en-US" altLang="ja-JP" sz="2400" dirty="0"/>
              <a:t>”);</a:t>
            </a:r>
          </a:p>
          <a:p>
            <a:r>
              <a:rPr lang="en-US" altLang="ja-JP" sz="2400" dirty="0"/>
              <a:t>    </a:t>
            </a:r>
            <a:r>
              <a:rPr lang="en-US" altLang="ja-JP" sz="2400" dirty="0" err="1"/>
              <a:t>scanf</a:t>
            </a:r>
            <a:r>
              <a:rPr lang="en-US" altLang="ja-JP" sz="2400" dirty="0"/>
              <a:t>("%lf", &amp;a);</a:t>
            </a:r>
            <a:endParaRPr lang="ja-JP" sz="2400" dirty="0"/>
          </a:p>
          <a:p>
            <a:r>
              <a:rPr lang="en-US" altLang="ja-JP" sz="2400" dirty="0"/>
              <a:t>    b=a/3600;</a:t>
            </a:r>
            <a:endParaRPr lang="ja-JP" sz="2400" dirty="0"/>
          </a:p>
          <a:p>
            <a:r>
              <a:rPr lang="en-US" altLang="ja-JP" sz="2400" dirty="0"/>
              <a:t>    </a:t>
            </a:r>
            <a:r>
              <a:rPr lang="en-US" altLang="ja-JP" sz="2400" dirty="0" err="1"/>
              <a:t>printf</a:t>
            </a:r>
            <a:r>
              <a:rPr lang="en-US" altLang="ja-JP" sz="2400" dirty="0"/>
              <a:t>(“</a:t>
            </a:r>
            <a:r>
              <a:rPr lang="ja-JP" altLang="en-US" sz="2400" dirty="0"/>
              <a:t>それを秒速に変換すると秒速</a:t>
            </a:r>
            <a:r>
              <a:rPr lang="en-US" altLang="ja-JP" sz="2400" dirty="0"/>
              <a:t>%</a:t>
            </a:r>
            <a:r>
              <a:rPr lang="en-US" altLang="ja-JP" sz="2400" dirty="0" err="1"/>
              <a:t>fkm</a:t>
            </a:r>
            <a:r>
              <a:rPr lang="ja-JP" altLang="en-US" sz="2400" dirty="0"/>
              <a:t>です</a:t>
            </a:r>
            <a:r>
              <a:rPr lang="en-US" altLang="ja-JP" sz="2400" dirty="0"/>
              <a:t>”,</a:t>
            </a:r>
            <a:r>
              <a:rPr lang="ja-JP" altLang="en-US" sz="2400" dirty="0"/>
              <a:t> </a:t>
            </a:r>
            <a:r>
              <a:rPr lang="en-US" altLang="ja-JP" sz="2400" dirty="0"/>
              <a:t>b);</a:t>
            </a:r>
            <a:endParaRPr lang="ja-JP" sz="2400" dirty="0"/>
          </a:p>
          <a:p>
            <a:r>
              <a:rPr lang="en-US" altLang="ja-JP" sz="2400" dirty="0"/>
              <a:t>    return 0;</a:t>
            </a:r>
            <a:endParaRPr lang="ja-JP" sz="2400" dirty="0"/>
          </a:p>
          <a:p>
            <a:r>
              <a:rPr lang="en-US" altLang="ja-JP" sz="2400" dirty="0"/>
              <a:t>}</a:t>
            </a:r>
            <a:endParaRPr lang="ja-JP" sz="2400" dirty="0"/>
          </a:p>
        </p:txBody>
      </p:sp>
    </p:spTree>
    <p:extLst>
      <p:ext uri="{BB962C8B-B14F-4D97-AF65-F5344CB8AC3E}">
        <p14:creationId xmlns:p14="http://schemas.microsoft.com/office/powerpoint/2010/main" val="5456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参考課題３</a:t>
            </a:r>
          </a:p>
        </p:txBody>
      </p:sp>
      <p:sp>
        <p:nvSpPr>
          <p:cNvPr id="45061" name="テキスト ボックス 6"/>
          <p:cNvSpPr txBox="1">
            <a:spLocks noChangeArrowheads="1"/>
          </p:cNvSpPr>
          <p:nvPr/>
        </p:nvSpPr>
        <p:spPr bwMode="auto">
          <a:xfrm>
            <a:off x="611188" y="1301750"/>
            <a:ext cx="7345362"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double</a:t>
            </a:r>
            <a:r>
              <a:rPr lang="ja-JP" altLang="en-US" sz="2400"/>
              <a:t>型の値をキーボードから受け取り、四捨五入した値を表示するプログラムを書け。</a:t>
            </a:r>
          </a:p>
        </p:txBody>
      </p:sp>
      <p:sp>
        <p:nvSpPr>
          <p:cNvPr id="45062" name="正方形/長方形 7"/>
          <p:cNvSpPr>
            <a:spLocks noChangeArrowheads="1"/>
          </p:cNvSpPr>
          <p:nvPr/>
        </p:nvSpPr>
        <p:spPr bwMode="auto">
          <a:xfrm>
            <a:off x="827088" y="2661708"/>
            <a:ext cx="6553200"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./sankou2-3</a:t>
            </a:r>
          </a:p>
          <a:p>
            <a:r>
              <a:rPr lang="ja-JP" altLang="en-US" sz="2400" dirty="0"/>
              <a:t>小数点第</a:t>
            </a:r>
            <a:r>
              <a:rPr lang="en-US" altLang="ja-JP" sz="2400" dirty="0"/>
              <a:t>1</a:t>
            </a:r>
            <a:r>
              <a:rPr lang="ja-JP" altLang="en-US" sz="2400" dirty="0"/>
              <a:t>位を四捨五入します。</a:t>
            </a:r>
          </a:p>
          <a:p>
            <a:r>
              <a:rPr lang="ja-JP" altLang="en-US" sz="2400" dirty="0"/>
              <a:t>値を入力してください：</a:t>
            </a:r>
            <a:r>
              <a:rPr lang="en-US" altLang="ja-JP" sz="2400" dirty="0">
                <a:solidFill>
                  <a:srgbClr val="FF0000"/>
                </a:solidFill>
              </a:rPr>
              <a:t>2.6</a:t>
            </a:r>
          </a:p>
          <a:p>
            <a:r>
              <a:rPr lang="ja-JP" altLang="en-US" sz="2400" dirty="0"/>
              <a:t>四捨五入した値は</a:t>
            </a:r>
            <a:r>
              <a:rPr lang="en-US" altLang="ja-JP" sz="2400" dirty="0"/>
              <a:t>3</a:t>
            </a:r>
            <a:r>
              <a:rPr lang="ja-JP" altLang="en-US" sz="2400" dirty="0"/>
              <a:t>です。</a:t>
            </a:r>
          </a:p>
          <a:p>
            <a:r>
              <a:rPr lang="en-US" altLang="ja-JP" sz="2400" dirty="0"/>
              <a:t>$</a:t>
            </a:r>
          </a:p>
        </p:txBody>
      </p:sp>
    </p:spTree>
    <p:extLst>
      <p:ext uri="{BB962C8B-B14F-4D97-AF65-F5344CB8AC3E}">
        <p14:creationId xmlns:p14="http://schemas.microsoft.com/office/powerpoint/2010/main" val="3434738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457200" y="274638"/>
            <a:ext cx="8229600" cy="963612"/>
          </a:xfrm>
        </p:spPr>
        <p:txBody>
          <a:bodyPr>
            <a:normAutofit/>
          </a:bodyPr>
          <a:lstStyle/>
          <a:p>
            <a:r>
              <a:rPr lang="ja-JP" altLang="en-US" sz="3600" dirty="0">
                <a:latin typeface="Calibri" charset="0"/>
              </a:rPr>
              <a:t>参考課題３　解答例</a:t>
            </a:r>
          </a:p>
        </p:txBody>
      </p:sp>
      <p:sp>
        <p:nvSpPr>
          <p:cNvPr id="46085" name="Rectangle 1"/>
          <p:cNvSpPr>
            <a:spLocks noChangeArrowheads="1"/>
          </p:cNvSpPr>
          <p:nvPr/>
        </p:nvSpPr>
        <p:spPr bwMode="auto">
          <a:xfrm>
            <a:off x="539750" y="1125538"/>
            <a:ext cx="6797675" cy="4522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en-US" altLang="ja-JP" sz="2400">
                <a:cs typeface="Arial" charset="0"/>
              </a:rPr>
              <a:t>#include</a:t>
            </a:r>
            <a:r>
              <a:rPr lang="ja-JP" altLang="en-US" sz="2400">
                <a:cs typeface="Arial" charset="0"/>
              </a:rPr>
              <a:t> </a:t>
            </a:r>
            <a:r>
              <a:rPr lang="en-US" altLang="ja-JP" sz="2400">
                <a:cs typeface="Arial" charset="0"/>
              </a:rPr>
              <a:t>&lt;stdio.h&gt;</a:t>
            </a:r>
          </a:p>
          <a:p>
            <a:r>
              <a:rPr lang="en-US" altLang="ja-JP" sz="2400">
                <a:cs typeface="Arial" charset="0"/>
              </a:rPr>
              <a:t>int main(void)</a:t>
            </a:r>
          </a:p>
          <a:p>
            <a:r>
              <a:rPr lang="en-US" altLang="ja-JP" sz="2400">
                <a:cs typeface="Arial" charset="0"/>
              </a:rPr>
              <a:t>{</a:t>
            </a:r>
          </a:p>
          <a:p>
            <a:r>
              <a:rPr lang="en-US" altLang="ja-JP" sz="2400">
                <a:cs typeface="Arial" charset="0"/>
              </a:rPr>
              <a:t>    double x;</a:t>
            </a:r>
          </a:p>
          <a:p>
            <a:r>
              <a:rPr lang="en-US" altLang="ja-JP" sz="2400">
                <a:cs typeface="Arial" charset="0"/>
              </a:rPr>
              <a:t>    int y;</a:t>
            </a:r>
          </a:p>
          <a:p>
            <a:r>
              <a:rPr lang="en-US" altLang="ja-JP" sz="2400">
                <a:cs typeface="Arial" charset="0"/>
              </a:rPr>
              <a:t>    printf("</a:t>
            </a:r>
            <a:r>
              <a:rPr lang="ja-JP" altLang="en-US" sz="2400">
                <a:cs typeface="Arial" charset="0"/>
              </a:rPr>
              <a:t>小数点第</a:t>
            </a:r>
            <a:r>
              <a:rPr lang="en-US" altLang="ja-JP" sz="2400">
                <a:cs typeface="Arial" charset="0"/>
              </a:rPr>
              <a:t>1</a:t>
            </a:r>
            <a:r>
              <a:rPr lang="ja-JP" altLang="en-US" sz="2400">
                <a:cs typeface="Arial" charset="0"/>
              </a:rPr>
              <a:t>位を四捨五入します。</a:t>
            </a:r>
            <a:r>
              <a:rPr lang="en-US" altLang="ja-JP" sz="2400">
                <a:cs typeface="Arial" charset="0"/>
              </a:rPr>
              <a:t>\n");</a:t>
            </a:r>
          </a:p>
          <a:p>
            <a:r>
              <a:rPr lang="en-US" altLang="ja-JP" sz="2400">
                <a:cs typeface="Arial" charset="0"/>
              </a:rPr>
              <a:t>    printf("</a:t>
            </a:r>
            <a:r>
              <a:rPr lang="ja-JP" altLang="en-US" sz="2400">
                <a:cs typeface="Arial" charset="0"/>
              </a:rPr>
              <a:t>値を入力してください：</a:t>
            </a:r>
            <a:r>
              <a:rPr lang="en-US" altLang="ja-JP" sz="2400">
                <a:cs typeface="Arial" charset="0"/>
              </a:rPr>
              <a:t>");</a:t>
            </a:r>
          </a:p>
          <a:p>
            <a:r>
              <a:rPr lang="en-US" altLang="ja-JP" sz="2400">
                <a:cs typeface="Arial" charset="0"/>
              </a:rPr>
              <a:t>    scanf("%lf" , &amp;x);</a:t>
            </a:r>
          </a:p>
          <a:p>
            <a:r>
              <a:rPr lang="en-US" altLang="ja-JP" sz="2400">
                <a:cs typeface="Arial" charset="0"/>
              </a:rPr>
              <a:t>    y = (int)(x+0.5);</a:t>
            </a:r>
          </a:p>
          <a:p>
            <a:r>
              <a:rPr lang="en-US" altLang="ja-JP" sz="2400">
                <a:cs typeface="Arial" charset="0"/>
              </a:rPr>
              <a:t>    printf("</a:t>
            </a:r>
            <a:r>
              <a:rPr lang="ja-JP" altLang="en-US" sz="2400">
                <a:cs typeface="Arial" charset="0"/>
              </a:rPr>
              <a:t>四捨五入した値は</a:t>
            </a:r>
            <a:r>
              <a:rPr lang="en-US" altLang="ja-JP" sz="2400">
                <a:cs typeface="Arial" charset="0"/>
              </a:rPr>
              <a:t>%d</a:t>
            </a:r>
            <a:r>
              <a:rPr lang="ja-JP" altLang="en-US" sz="2400">
                <a:cs typeface="Arial" charset="0"/>
              </a:rPr>
              <a:t>です。</a:t>
            </a:r>
            <a:r>
              <a:rPr lang="en-US" altLang="ja-JP" sz="2400">
                <a:cs typeface="Arial" charset="0"/>
              </a:rPr>
              <a:t>\n", y);</a:t>
            </a:r>
          </a:p>
          <a:p>
            <a:r>
              <a:rPr lang="en-US" altLang="ja-JP" sz="2400">
                <a:cs typeface="Arial" charset="0"/>
              </a:rPr>
              <a:t>    return 0;</a:t>
            </a:r>
          </a:p>
          <a:p>
            <a:r>
              <a:rPr lang="en-US" altLang="ja-JP" sz="2400">
                <a:cs typeface="Arial" charset="0"/>
              </a:rPr>
              <a:t>}</a:t>
            </a:r>
          </a:p>
        </p:txBody>
      </p:sp>
    </p:spTree>
    <p:extLst>
      <p:ext uri="{BB962C8B-B14F-4D97-AF65-F5344CB8AC3E}">
        <p14:creationId xmlns:p14="http://schemas.microsoft.com/office/powerpoint/2010/main" val="23939200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1"/>
          <p:cNvSpPr>
            <a:spLocks noGrp="1"/>
          </p:cNvSpPr>
          <p:nvPr>
            <p:ph type="title"/>
          </p:nvPr>
        </p:nvSpPr>
        <p:spPr>
          <a:xfrm>
            <a:off x="457200" y="274638"/>
            <a:ext cx="8229600" cy="826029"/>
          </a:xfrm>
        </p:spPr>
        <p:txBody>
          <a:bodyPr>
            <a:normAutofit/>
          </a:bodyPr>
          <a:lstStyle/>
          <a:p>
            <a:r>
              <a:rPr lang="ja-JP" altLang="en-US" sz="3600" dirty="0">
                <a:latin typeface="Calibri" charset="0"/>
              </a:rPr>
              <a:t>参考課題４</a:t>
            </a:r>
          </a:p>
        </p:txBody>
      </p:sp>
      <p:sp>
        <p:nvSpPr>
          <p:cNvPr id="47109" name="正方形/長方形 6"/>
          <p:cNvSpPr>
            <a:spLocks noChangeArrowheads="1"/>
          </p:cNvSpPr>
          <p:nvPr/>
        </p:nvSpPr>
        <p:spPr bwMode="auto">
          <a:xfrm>
            <a:off x="755650" y="1341438"/>
            <a:ext cx="7488238"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ja-JP" altLang="en-US" sz="2400"/>
              <a:t>次のプログラムを実行すると</a:t>
            </a:r>
            <a:r>
              <a:rPr lang="en-US" altLang="ja-JP" sz="2400"/>
              <a:t>1.000...</a:t>
            </a:r>
            <a:r>
              <a:rPr lang="ja-JP" altLang="en-US" sz="2400"/>
              <a:t>と表示される。このプログラムを</a:t>
            </a:r>
            <a:r>
              <a:rPr lang="en-US" altLang="ja-JP" sz="2400"/>
              <a:t>1.500...</a:t>
            </a:r>
            <a:r>
              <a:rPr lang="ja-JP" altLang="en-US" sz="2400"/>
              <a:t>と表示されるようにせよ。</a:t>
            </a:r>
          </a:p>
        </p:txBody>
      </p:sp>
      <p:sp>
        <p:nvSpPr>
          <p:cNvPr id="47110" name="正方形/長方形 7"/>
          <p:cNvSpPr>
            <a:spLocks noChangeArrowheads="1"/>
          </p:cNvSpPr>
          <p:nvPr/>
        </p:nvSpPr>
        <p:spPr bwMode="auto">
          <a:xfrm>
            <a:off x="1331913" y="2565400"/>
            <a:ext cx="4572000" cy="23082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a:t>
            </a:r>
            <a:r>
              <a:rPr lang="ja-JP" altLang="en-US" sz="2400"/>
              <a:t> </a:t>
            </a:r>
            <a:r>
              <a:rPr lang="en-US" altLang="ja-JP" sz="2400"/>
              <a:t>3/2);</a:t>
            </a:r>
          </a:p>
          <a:p>
            <a:r>
              <a:rPr lang="en-US" altLang="ja-JP" sz="2400"/>
              <a:t>    return 0;</a:t>
            </a:r>
          </a:p>
          <a:p>
            <a:r>
              <a:rPr lang="en-US" altLang="ja-JP" sz="2400"/>
              <a:t>}</a:t>
            </a:r>
            <a:endParaRPr lang="ja-JP" altLang="en-US" sz="2400"/>
          </a:p>
        </p:txBody>
      </p:sp>
    </p:spTree>
    <p:extLst>
      <p:ext uri="{BB962C8B-B14F-4D97-AF65-F5344CB8AC3E}">
        <p14:creationId xmlns:p14="http://schemas.microsoft.com/office/powerpoint/2010/main" val="26973329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a:xfrm>
            <a:off x="457200" y="274638"/>
            <a:ext cx="8229600" cy="984779"/>
          </a:xfrm>
        </p:spPr>
        <p:txBody>
          <a:bodyPr>
            <a:normAutofit/>
          </a:bodyPr>
          <a:lstStyle/>
          <a:p>
            <a:r>
              <a:rPr lang="ja-JP" altLang="en-US" sz="3600" dirty="0">
                <a:latin typeface="Calibri" charset="0"/>
              </a:rPr>
              <a:t>参考課題４　解答例</a:t>
            </a:r>
          </a:p>
        </p:txBody>
      </p:sp>
      <p:sp>
        <p:nvSpPr>
          <p:cNvPr id="48133" name="正方形/長方形 7"/>
          <p:cNvSpPr>
            <a:spLocks noChangeArrowheads="1"/>
          </p:cNvSpPr>
          <p:nvPr/>
        </p:nvSpPr>
        <p:spPr bwMode="auto">
          <a:xfrm>
            <a:off x="827088" y="1341438"/>
            <a:ext cx="4572000" cy="23082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printf("%f\n",3.0/2);</a:t>
            </a:r>
          </a:p>
          <a:p>
            <a:r>
              <a:rPr lang="en-US" altLang="ja-JP" sz="2400"/>
              <a:t>    return 0;</a:t>
            </a:r>
          </a:p>
          <a:p>
            <a:r>
              <a:rPr lang="en-US" altLang="ja-JP" sz="2400"/>
              <a:t>}</a:t>
            </a:r>
            <a:endParaRPr lang="ja-JP" altLang="en-US" sz="2400"/>
          </a:p>
        </p:txBody>
      </p:sp>
      <p:sp>
        <p:nvSpPr>
          <p:cNvPr id="48134" name="正方形/長方形 8"/>
          <p:cNvSpPr>
            <a:spLocks noChangeArrowheads="1"/>
          </p:cNvSpPr>
          <p:nvPr/>
        </p:nvSpPr>
        <p:spPr bwMode="auto">
          <a:xfrm>
            <a:off x="684213" y="4005263"/>
            <a:ext cx="4254500"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400"/>
              <a:t>上記の解答で、</a:t>
            </a:r>
            <a:r>
              <a:rPr lang="en-US" altLang="ja-JP" sz="2400"/>
              <a:t>printf</a:t>
            </a:r>
            <a:r>
              <a:rPr lang="ja-JP" altLang="en-US" sz="2400"/>
              <a:t>の部分は</a:t>
            </a:r>
            <a:endParaRPr lang="en-US" altLang="ja-JP" sz="2400"/>
          </a:p>
          <a:p>
            <a:r>
              <a:rPr lang="en-US" altLang="ja-JP" sz="2400"/>
              <a:t>printf("%f\n",3/2.0);</a:t>
            </a:r>
          </a:p>
          <a:p>
            <a:r>
              <a:rPr lang="ja-JP" altLang="en-US" sz="2400"/>
              <a:t>や</a:t>
            </a:r>
            <a:endParaRPr lang="en-US" altLang="ja-JP" sz="2400"/>
          </a:p>
          <a:p>
            <a:r>
              <a:rPr lang="en-US" altLang="ja-JP" sz="2400"/>
              <a:t>printf("%f\n",3.0/2.0);</a:t>
            </a:r>
          </a:p>
          <a:p>
            <a:r>
              <a:rPr lang="ja-JP" altLang="en-US" sz="2400"/>
              <a:t>でもよい。</a:t>
            </a:r>
            <a:endParaRPr lang="en-US" altLang="ja-JP" sz="2400"/>
          </a:p>
        </p:txBody>
      </p:sp>
    </p:spTree>
    <p:extLst>
      <p:ext uri="{BB962C8B-B14F-4D97-AF65-F5344CB8AC3E}">
        <p14:creationId xmlns:p14="http://schemas.microsoft.com/office/powerpoint/2010/main" val="16637476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11188" y="411163"/>
            <a:ext cx="7620000" cy="685800"/>
          </a:xfrm>
        </p:spPr>
        <p:txBody>
          <a:bodyPr>
            <a:normAutofit/>
          </a:bodyPr>
          <a:lstStyle/>
          <a:p>
            <a:r>
              <a:rPr kumimoji="0" lang="ja-JP" altLang="en-US" sz="3600" dirty="0">
                <a:latin typeface="Calibri" charset="0"/>
              </a:rPr>
              <a:t>参考課題５</a:t>
            </a:r>
            <a:endParaRPr kumimoji="0" lang="en-US" altLang="ja-JP" sz="3600" dirty="0">
              <a:latin typeface="Calibri" charset="0"/>
            </a:endParaRPr>
          </a:p>
        </p:txBody>
      </p:sp>
      <p:sp>
        <p:nvSpPr>
          <p:cNvPr id="49157" name="正方形/長方形 6"/>
          <p:cNvSpPr>
            <a:spLocks noChangeArrowheads="1"/>
          </p:cNvSpPr>
          <p:nvPr/>
        </p:nvSpPr>
        <p:spPr bwMode="auto">
          <a:xfrm>
            <a:off x="827088" y="3771900"/>
            <a:ext cx="6769100" cy="12054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558800" indent="-558800" eaLnBrk="1" hangingPunct="1">
              <a:lnSpc>
                <a:spcPct val="90000"/>
              </a:lnSpc>
              <a:buFont typeface="Wingdings" charset="0"/>
              <a:buNone/>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実行例</a:t>
            </a:r>
            <a:r>
              <a:rPr lang="en-US" altLang="ja-JP" sz="2000" dirty="0">
                <a:ea typeface="ＭＳ Ｐゴシック" charset="0"/>
                <a:cs typeface="ＭＳ Ｐゴシック" charset="0"/>
              </a:rPr>
              <a:t>] </a:t>
            </a:r>
          </a:p>
          <a:p>
            <a:pPr marL="558800" indent="-558800" eaLnBrk="1" hangingPunct="1">
              <a:lnSpc>
                <a:spcPct val="90000"/>
              </a:lnSpc>
              <a:buFont typeface="Wingdings" charset="0"/>
              <a:buNone/>
            </a:pPr>
            <a:r>
              <a:rPr lang="en-US" altLang="ja-JP" sz="2000" dirty="0">
                <a:ea typeface="ＭＳ Ｐゴシック" charset="0"/>
                <a:cs typeface="ＭＳ Ｐゴシック" charset="0"/>
              </a:rPr>
              <a:t>$ ./kadai2-1</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身長を入力してください</a:t>
            </a:r>
            <a:r>
              <a:rPr lang="en-US" altLang="ja-JP" sz="2000" dirty="0">
                <a:ea typeface="ＭＳ Ｐゴシック" charset="0"/>
                <a:cs typeface="ＭＳ Ｐゴシック" charset="0"/>
              </a:rPr>
              <a:t>: </a:t>
            </a:r>
            <a:r>
              <a:rPr lang="en-US" altLang="ja-JP" sz="2000" dirty="0">
                <a:solidFill>
                  <a:srgbClr val="FF0000"/>
                </a:solidFill>
                <a:ea typeface="ＭＳ Ｐゴシック" charset="0"/>
                <a:cs typeface="ＭＳ Ｐゴシック" charset="0"/>
              </a:rPr>
              <a:t>176</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a:t>
            </a:r>
            <a:r>
              <a:rPr lang="en-US" altLang="ja-JP" sz="2000" dirty="0">
                <a:ea typeface="ＭＳ Ｐゴシック" charset="0"/>
                <a:cs typeface="ＭＳ Ｐゴシック" charset="0"/>
              </a:rPr>
              <a:t>176cm</a:t>
            </a:r>
            <a:r>
              <a:rPr lang="ja-JP" altLang="en-US" sz="2000" dirty="0">
                <a:ea typeface="ＭＳ Ｐゴシック" charset="0"/>
                <a:cs typeface="ＭＳ Ｐゴシック" charset="0"/>
              </a:rPr>
              <a:t>の人の標準体重は</a:t>
            </a:r>
            <a:r>
              <a:rPr lang="en-US" altLang="ja-JP" sz="2000" dirty="0">
                <a:ea typeface="ＭＳ Ｐゴシック" charset="0"/>
                <a:cs typeface="ＭＳ Ｐゴシック" charset="0"/>
              </a:rPr>
              <a:t>68.400000kg</a:t>
            </a:r>
            <a:r>
              <a:rPr lang="ja-JP" altLang="en-US" sz="2000" dirty="0">
                <a:ea typeface="ＭＳ Ｐゴシック" charset="0"/>
                <a:cs typeface="ＭＳ Ｐゴシック" charset="0"/>
              </a:rPr>
              <a:t>です。</a:t>
            </a:r>
          </a:p>
        </p:txBody>
      </p:sp>
      <p:sp>
        <p:nvSpPr>
          <p:cNvPr id="49158" name="テキスト ボックス 8"/>
          <p:cNvSpPr txBox="1">
            <a:spLocks noChangeArrowheads="1"/>
          </p:cNvSpPr>
          <p:nvPr/>
        </p:nvSpPr>
        <p:spPr bwMode="auto">
          <a:xfrm>
            <a:off x="827088" y="1484313"/>
            <a:ext cx="7200900" cy="1631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身長を</a:t>
            </a:r>
            <a:r>
              <a:rPr lang="en-US" altLang="ja-JP" sz="2000"/>
              <a:t>int</a:t>
            </a:r>
            <a:r>
              <a:rPr lang="ja-JP" altLang="en-US" sz="2000"/>
              <a:t>型でキーボードから読み込み、それに対する標準体重を</a:t>
            </a:r>
            <a:r>
              <a:rPr lang="en-US" altLang="ja-JP" sz="2000"/>
              <a:t>double</a:t>
            </a:r>
            <a:r>
              <a:rPr lang="ja-JP" altLang="en-US" sz="2000"/>
              <a:t>型で求め、それを画面上に表示するプログラムを作成せよ。なお、標準体重の計算式は以下で与えられるものとする。</a:t>
            </a:r>
            <a:endParaRPr lang="en-US" altLang="ja-JP" sz="2000"/>
          </a:p>
          <a:p>
            <a:r>
              <a:rPr kumimoji="0" lang="ja-JP" altLang="en-US" sz="2000">
                <a:ea typeface="ＭＳ Ｐゴシック" charset="0"/>
                <a:cs typeface="ＭＳ Ｐゴシック" charset="0"/>
              </a:rPr>
              <a:t>    標準体重　＝　（身長－</a:t>
            </a:r>
            <a:r>
              <a:rPr kumimoji="0" lang="en-US" altLang="ja-JP" sz="2000">
                <a:ea typeface="ＭＳ Ｐゴシック" charset="0"/>
                <a:cs typeface="ＭＳ Ｐゴシック" charset="0"/>
              </a:rPr>
              <a:t>100</a:t>
            </a:r>
            <a:r>
              <a:rPr kumimoji="0" lang="ja-JP" altLang="en-US" sz="2000">
                <a:ea typeface="ＭＳ Ｐゴシック" charset="0"/>
                <a:cs typeface="ＭＳ Ｐゴシック" charset="0"/>
              </a:rPr>
              <a:t>）</a:t>
            </a:r>
            <a:r>
              <a:rPr kumimoji="0" lang="en-US" altLang="ja-JP" sz="2000">
                <a:ea typeface="ＭＳ Ｐゴシック" charset="0"/>
                <a:cs typeface="ＭＳ Ｐゴシック" charset="0"/>
              </a:rPr>
              <a:t>×0.9</a:t>
            </a:r>
            <a:endParaRPr lang="ja-JP" altLang="en-US" sz="2000"/>
          </a:p>
        </p:txBody>
      </p:sp>
    </p:spTree>
    <p:extLst>
      <p:ext uri="{BB962C8B-B14F-4D97-AF65-F5344CB8AC3E}">
        <p14:creationId xmlns:p14="http://schemas.microsoft.com/office/powerpoint/2010/main" val="1133986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57200" y="274638"/>
            <a:ext cx="8229600" cy="709612"/>
          </a:xfrm>
        </p:spPr>
        <p:txBody>
          <a:bodyPr>
            <a:normAutofit/>
          </a:bodyPr>
          <a:lstStyle/>
          <a:p>
            <a:r>
              <a:rPr lang="ja-JP" altLang="en-US" sz="3600" dirty="0">
                <a:latin typeface="Calibri" charset="0"/>
              </a:rPr>
              <a:t>参考課題５　解答例</a:t>
            </a:r>
          </a:p>
        </p:txBody>
      </p:sp>
      <p:sp>
        <p:nvSpPr>
          <p:cNvPr id="50181" name="正方形/長方形 6"/>
          <p:cNvSpPr>
            <a:spLocks noChangeArrowheads="1"/>
          </p:cNvSpPr>
          <p:nvPr/>
        </p:nvSpPr>
        <p:spPr bwMode="auto">
          <a:xfrm>
            <a:off x="684213" y="1484313"/>
            <a:ext cx="7775575" cy="341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height;</a:t>
            </a:r>
          </a:p>
          <a:p>
            <a:r>
              <a:rPr lang="en-US" altLang="ja-JP" sz="2400" dirty="0"/>
              <a:t>    </a:t>
            </a:r>
            <a:r>
              <a:rPr lang="en-US" altLang="ja-JP" sz="2400" dirty="0" err="1"/>
              <a:t>printf</a:t>
            </a:r>
            <a:r>
              <a:rPr lang="en-US" altLang="ja-JP" sz="2400" dirty="0"/>
              <a:t> ("</a:t>
            </a:r>
            <a:r>
              <a:rPr lang="ja-JP" altLang="en-US" sz="2400" dirty="0"/>
              <a:t>身長を入力してください</a:t>
            </a:r>
            <a:r>
              <a:rPr lang="en-US" altLang="ja-JP" sz="2400" dirty="0"/>
              <a:t>: ");</a:t>
            </a:r>
          </a:p>
          <a:p>
            <a:r>
              <a:rPr lang="en-US" altLang="ja-JP" sz="2400" dirty="0"/>
              <a:t>    </a:t>
            </a:r>
            <a:r>
              <a:rPr lang="en-US" altLang="ja-JP" sz="2400" dirty="0" err="1"/>
              <a:t>scanf</a:t>
            </a:r>
            <a:r>
              <a:rPr lang="en-US" altLang="ja-JP" sz="2400" dirty="0"/>
              <a:t> ("%d", &amp;height);</a:t>
            </a:r>
          </a:p>
          <a:p>
            <a:r>
              <a:rPr lang="en-US" altLang="ja-JP" sz="2400" dirty="0"/>
              <a:t>    </a:t>
            </a:r>
            <a:r>
              <a:rPr lang="en-US" altLang="ja-JP" sz="2400" dirty="0" err="1"/>
              <a:t>printf</a:t>
            </a:r>
            <a:r>
              <a:rPr lang="en-US" altLang="ja-JP" sz="2400" dirty="0"/>
              <a:t> ("</a:t>
            </a:r>
            <a:r>
              <a:rPr lang="ja-JP" altLang="en-US" sz="2400" dirty="0"/>
              <a:t>身長</a:t>
            </a:r>
            <a:r>
              <a:rPr lang="en-US" altLang="ja-JP" sz="2400" dirty="0"/>
              <a:t>%</a:t>
            </a:r>
            <a:r>
              <a:rPr lang="en-US" altLang="ja-JP" sz="2400" dirty="0" err="1"/>
              <a:t>dcm</a:t>
            </a:r>
            <a:r>
              <a:rPr lang="ja-JP" altLang="en-US" sz="2400" dirty="0"/>
              <a:t>の人の標準体重は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height, (height - 100) * 0.9);</a:t>
            </a:r>
          </a:p>
          <a:p>
            <a:r>
              <a:rPr lang="en-US" altLang="ja-JP" sz="2400" dirty="0"/>
              <a:t>    return 0;</a:t>
            </a:r>
          </a:p>
          <a:p>
            <a:r>
              <a:rPr lang="en-US" altLang="ja-JP" sz="2400" dirty="0"/>
              <a:t>}</a:t>
            </a:r>
          </a:p>
        </p:txBody>
      </p:sp>
    </p:spTree>
    <p:extLst>
      <p:ext uri="{BB962C8B-B14F-4D97-AF65-F5344CB8AC3E}">
        <p14:creationId xmlns:p14="http://schemas.microsoft.com/office/powerpoint/2010/main" val="246246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386177"/>
            <a:ext cx="7620000" cy="685800"/>
          </a:xfrm>
        </p:spPr>
        <p:txBody>
          <a:bodyPr>
            <a:normAutofit/>
          </a:bodyPr>
          <a:lstStyle/>
          <a:p>
            <a:r>
              <a:rPr kumimoji="0" lang="ja-JP" altLang="en-US" sz="3600" dirty="0">
                <a:latin typeface="Calibri" charset="0"/>
              </a:rPr>
              <a:t>成績評価について</a:t>
            </a:r>
          </a:p>
        </p:txBody>
      </p:sp>
      <p:sp>
        <p:nvSpPr>
          <p:cNvPr id="21506" name="Rectangle 3"/>
          <p:cNvSpPr>
            <a:spLocks noGrp="1" noChangeArrowheads="1"/>
          </p:cNvSpPr>
          <p:nvPr>
            <p:ph idx="1"/>
          </p:nvPr>
        </p:nvSpPr>
        <p:spPr>
          <a:xfrm>
            <a:off x="592138" y="1385397"/>
            <a:ext cx="8050968" cy="3176330"/>
          </a:xfrm>
        </p:spPr>
        <p:txBody>
          <a:bodyPr>
            <a:normAutofit/>
          </a:bodyPr>
          <a:lstStyle/>
          <a:p>
            <a:pPr>
              <a:lnSpc>
                <a:spcPct val="80000"/>
              </a:lnSpc>
            </a:pPr>
            <a:r>
              <a:rPr kumimoji="0" lang="ja-JP" altLang="en-US" sz="2400" dirty="0">
                <a:latin typeface="MS UI Gothic" charset="0"/>
                <a:ea typeface="MS UI Gothic" charset="0"/>
                <a:cs typeface="MS UI Gothic" charset="0"/>
              </a:rPr>
              <a:t>授業時の演習の基本課題 </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a:t>
            </a:r>
          </a:p>
          <a:p>
            <a:pPr>
              <a:lnSpc>
                <a:spcPct val="80000"/>
              </a:lnSpc>
            </a:pPr>
            <a:r>
              <a:rPr kumimoji="0" lang="ja-JP" altLang="en-US" sz="2400" dirty="0">
                <a:latin typeface="MS UI Gothic" charset="0"/>
                <a:ea typeface="MS UI Gothic" charset="0"/>
                <a:cs typeface="MS UI Gothic" charset="0"/>
              </a:rPr>
              <a:t>中間試験 </a:t>
            </a:r>
            <a:r>
              <a:rPr kumimoji="0" lang="en-US" altLang="ja-JP" sz="2400" dirty="0">
                <a:latin typeface="MS UI Gothic" charset="0"/>
                <a:ea typeface="MS UI Gothic" charset="0"/>
                <a:cs typeface="MS UI Gothic" charset="0"/>
              </a:rPr>
              <a:t>(37</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 --- </a:t>
            </a:r>
            <a:r>
              <a:rPr kumimoji="0" lang="ja-JP" altLang="en-US" sz="2400" dirty="0">
                <a:latin typeface="MS UI Gothic" charset="0"/>
                <a:ea typeface="MS UI Gothic" charset="0"/>
                <a:cs typeface="MS UI Gothic" charset="0"/>
              </a:rPr>
              <a:t>筆記試験</a:t>
            </a:r>
          </a:p>
          <a:p>
            <a:pPr>
              <a:lnSpc>
                <a:spcPct val="80000"/>
              </a:lnSpc>
            </a:pPr>
            <a:r>
              <a:rPr kumimoji="0" lang="ja-JP" altLang="en-US" sz="2400" dirty="0">
                <a:latin typeface="MS UI Gothic" charset="0"/>
                <a:ea typeface="MS UI Gothic" charset="0"/>
                <a:cs typeface="MS UI Gothic" charset="0"/>
              </a:rPr>
              <a:t>期末試験 </a:t>
            </a:r>
            <a:r>
              <a:rPr kumimoji="0" lang="en-US" altLang="ja-JP" sz="2400" dirty="0">
                <a:latin typeface="MS UI Gothic" charset="0"/>
                <a:ea typeface="MS UI Gothic" charset="0"/>
                <a:cs typeface="MS UI Gothic" charset="0"/>
              </a:rPr>
              <a:t>(50</a:t>
            </a:r>
            <a:r>
              <a:rPr kumimoji="0" lang="ja-JP" altLang="en-US" sz="2400" dirty="0">
                <a:latin typeface="MS UI Gothic" charset="0"/>
                <a:ea typeface="MS UI Gothic" charset="0"/>
                <a:cs typeface="MS UI Gothic" charset="0"/>
              </a:rPr>
              <a:t>点</a:t>
            </a:r>
            <a:r>
              <a:rPr kumimoji="0" lang="en-US" altLang="ja-JP" sz="2400" dirty="0">
                <a:latin typeface="MS UI Gothic" charset="0"/>
                <a:ea typeface="MS UI Gothic" charset="0"/>
                <a:cs typeface="MS UI Gothic" charset="0"/>
              </a:rPr>
              <a:t>) --- </a:t>
            </a:r>
            <a:r>
              <a:rPr kumimoji="0" lang="ja-JP" altLang="en-US" sz="2400" dirty="0">
                <a:latin typeface="MS UI Gothic" charset="0"/>
                <a:ea typeface="MS UI Gothic" charset="0"/>
                <a:cs typeface="MS UI Gothic" charset="0"/>
              </a:rPr>
              <a:t>筆記試験</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a:t>
            </a:r>
            <a:r>
              <a:rPr kumimoji="0" lang="en-US" altLang="ja-JP" sz="2400" dirty="0">
                <a:latin typeface="MS UI Gothic" charset="0"/>
                <a:ea typeface="MS UI Gothic" charset="0"/>
                <a:cs typeface="MS UI Gothic" charset="0"/>
              </a:rPr>
              <a:t>E</a:t>
            </a:r>
            <a:r>
              <a:rPr kumimoji="0" lang="ja-JP" altLang="en-US" sz="2400" dirty="0">
                <a:latin typeface="MS UI Gothic" charset="0"/>
                <a:ea typeface="MS UI Gothic" charset="0"/>
                <a:cs typeface="MS UI Gothic" charset="0"/>
              </a:rPr>
              <a:t>点、中間試験</a:t>
            </a:r>
            <a:r>
              <a:rPr kumimoji="0" lang="en-US" altLang="ja-JP" sz="2400" dirty="0">
                <a:latin typeface="MS UI Gothic" charset="0"/>
                <a:ea typeface="MS UI Gothic" charset="0"/>
                <a:cs typeface="MS UI Gothic" charset="0"/>
              </a:rPr>
              <a:t>M</a:t>
            </a:r>
            <a:r>
              <a:rPr kumimoji="0" lang="ja-JP" altLang="en-US" sz="2400" dirty="0">
                <a:latin typeface="MS UI Gothic" charset="0"/>
                <a:ea typeface="MS UI Gothic" charset="0"/>
                <a:cs typeface="MS UI Gothic" charset="0"/>
              </a:rPr>
              <a:t>点、期末試験</a:t>
            </a:r>
            <a:r>
              <a:rPr kumimoji="0" lang="en-US" altLang="ja-JP" sz="2400" dirty="0">
                <a:latin typeface="MS UI Gothic" charset="0"/>
                <a:ea typeface="MS UI Gothic" charset="0"/>
                <a:cs typeface="MS UI Gothic" charset="0"/>
              </a:rPr>
              <a:t>F</a:t>
            </a:r>
            <a:r>
              <a:rPr kumimoji="0" lang="ja-JP" altLang="en-US" sz="2400" dirty="0">
                <a:latin typeface="MS UI Gothic" charset="0"/>
                <a:ea typeface="MS UI Gothic" charset="0"/>
                <a:cs typeface="MS UI Gothic" charset="0"/>
              </a:rPr>
              <a:t>点のとき、</a:t>
            </a:r>
            <a:endParaRPr kumimoji="0" lang="en-US" altLang="ja-JP" sz="2400" dirty="0">
              <a:latin typeface="MS UI Gothic" charset="0"/>
              <a:ea typeface="MS UI Gothic" charset="0"/>
              <a:cs typeface="MS UI Gothic" charset="0"/>
            </a:endParaRPr>
          </a:p>
          <a:p>
            <a:pPr marL="0" indent="0">
              <a:lnSpc>
                <a:spcPct val="80000"/>
              </a:lnSpc>
              <a:buNone/>
            </a:pPr>
            <a:r>
              <a:rPr kumimoji="0" lang="en-US" altLang="ja-JP" sz="2400" dirty="0">
                <a:latin typeface="MS UI Gothic" charset="0"/>
                <a:ea typeface="MS UI Gothic" charset="0"/>
                <a:cs typeface="MS UI Gothic" charset="0"/>
              </a:rPr>
              <a:t>       E+M+F*(100-(E+M))/50 </a:t>
            </a:r>
            <a:r>
              <a:rPr kumimoji="0" lang="ja-JP" altLang="en-US" sz="2400" dirty="0">
                <a:latin typeface="MS UI Gothic" charset="0"/>
                <a:ea typeface="MS UI Gothic" charset="0"/>
                <a:cs typeface="MS UI Gothic" charset="0"/>
              </a:rPr>
              <a:t>点を合計得点とする。</a:t>
            </a:r>
            <a:endParaRPr kumimoji="0" lang="en-US" altLang="ja-JP" sz="20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出欠、遅刻は記録するが、得点には算入しない。</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発展課題の得点は</a:t>
            </a:r>
            <a:r>
              <a:rPr kumimoji="0" lang="en-US" altLang="ja-JP" sz="2400" dirty="0">
                <a:latin typeface="MS UI Gothic" charset="0"/>
                <a:ea typeface="MS UI Gothic" charset="0"/>
                <a:cs typeface="MS UI Gothic" charset="0"/>
              </a:rPr>
              <a:t>100</a:t>
            </a:r>
            <a:r>
              <a:rPr kumimoji="0" lang="ja-JP" altLang="en-US" sz="2400" dirty="0">
                <a:latin typeface="MS UI Gothic" charset="0"/>
                <a:ea typeface="MS UI Gothic" charset="0"/>
                <a:cs typeface="MS UI Gothic" charset="0"/>
              </a:rPr>
              <a:t>点を超えない範囲で上記の合計得点に加点する。</a:t>
            </a:r>
            <a:endParaRPr kumimoji="0" lang="en-US" altLang="ja-JP" sz="2400" dirty="0">
              <a:latin typeface="MS UI Gothic" charset="0"/>
              <a:ea typeface="MS UI Gothic" charset="0"/>
              <a:cs typeface="MS UI Gothic" charset="0"/>
            </a:endParaRP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3701268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8"/>
          <p:cNvSpPr>
            <a:spLocks noGrp="1" noChangeArrowheads="1"/>
          </p:cNvSpPr>
          <p:nvPr>
            <p:ph type="title"/>
          </p:nvPr>
        </p:nvSpPr>
        <p:spPr>
          <a:xfrm>
            <a:off x="755122" y="284160"/>
            <a:ext cx="7620000" cy="685800"/>
          </a:xfrm>
        </p:spPr>
        <p:txBody>
          <a:bodyPr>
            <a:normAutofit/>
          </a:bodyPr>
          <a:lstStyle/>
          <a:p>
            <a:r>
              <a:rPr kumimoji="0" lang="ja-JP" altLang="en-US" sz="3600" dirty="0">
                <a:latin typeface="Calibri" charset="0"/>
              </a:rPr>
              <a:t>教科書、参考書</a:t>
            </a:r>
          </a:p>
        </p:txBody>
      </p:sp>
      <p:sp>
        <p:nvSpPr>
          <p:cNvPr id="23554" name="Rectangle 3"/>
          <p:cNvSpPr>
            <a:spLocks noGrp="1" noChangeArrowheads="1"/>
          </p:cNvSpPr>
          <p:nvPr>
            <p:ph idx="1"/>
          </p:nvPr>
        </p:nvSpPr>
        <p:spPr>
          <a:xfrm>
            <a:off x="496891" y="1098740"/>
            <a:ext cx="8262408" cy="5548276"/>
          </a:xfrm>
        </p:spPr>
        <p:txBody>
          <a:bodyPr>
            <a:noAutofit/>
          </a:bodyPr>
          <a:lstStyle/>
          <a:p>
            <a:pPr>
              <a:lnSpc>
                <a:spcPct val="80000"/>
              </a:lnSpc>
            </a:pPr>
            <a:r>
              <a:rPr kumimoji="0" lang="ja-JP" altLang="en-US" sz="2400" dirty="0">
                <a:latin typeface="MS UI Gothic" charset="0"/>
                <a:ea typeface="MS UI Gothic" charset="0"/>
                <a:cs typeface="MS UI Gothic" charset="0"/>
              </a:rPr>
              <a:t>教科書</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新・明解</a:t>
            </a:r>
            <a:r>
              <a:rPr kumimoji="0" lang="en-US" altLang="ja-JP" sz="2400" dirty="0">
                <a:latin typeface="MS UI Gothic" charset="0"/>
                <a:ea typeface="MS UI Gothic" charset="0"/>
                <a:cs typeface="MS UI Gothic" charset="0"/>
              </a:rPr>
              <a:t>C</a:t>
            </a:r>
            <a:r>
              <a:rPr kumimoji="0" lang="ja-JP" altLang="en-US" sz="2400" dirty="0">
                <a:latin typeface="MS UI Gothic" charset="0"/>
                <a:ea typeface="MS UI Gothic" charset="0"/>
                <a:cs typeface="MS UI Gothic" charset="0"/>
              </a:rPr>
              <a:t>言語入門編</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柴田望洋著</a:t>
            </a:r>
            <a:r>
              <a:rPr kumimoji="0" lang="en-US" altLang="ja-JP" sz="2400" dirty="0">
                <a:latin typeface="MS UI Gothic" charset="0"/>
                <a:ea typeface="MS UI Gothic" charset="0"/>
                <a:cs typeface="MS UI Gothic" charset="0"/>
              </a:rPr>
              <a:t>, SB</a:t>
            </a:r>
            <a:r>
              <a:rPr kumimoji="0" lang="ja-JP" altLang="en-US" sz="2400" dirty="0">
                <a:latin typeface="MS UI Gothic" charset="0"/>
                <a:ea typeface="MS UI Gothic" charset="0"/>
                <a:cs typeface="MS UI Gothic" charset="0"/>
              </a:rPr>
              <a:t>クリエイティブ</a:t>
            </a:r>
            <a:r>
              <a:rPr kumimoji="0" lang="en-US" altLang="ja-JP" sz="2400" dirty="0">
                <a:latin typeface="MS UI Gothic" charset="0"/>
                <a:ea typeface="MS UI Gothic" charset="0"/>
                <a:cs typeface="MS UI Gothic" charset="0"/>
              </a:rPr>
              <a:t>, 2014</a:t>
            </a:r>
            <a:r>
              <a:rPr kumimoji="0" lang="ja-JP" altLang="en-US" sz="2400" dirty="0">
                <a:latin typeface="MS UI Gothic" charset="0"/>
                <a:ea typeface="MS UI Gothic" charset="0"/>
                <a:cs typeface="MS UI Gothic" charset="0"/>
              </a:rPr>
              <a:t>年</a:t>
            </a:r>
            <a:r>
              <a:rPr kumimoji="0" lang="en-US" altLang="ja-JP" sz="2400" dirty="0">
                <a:latin typeface="MS UI Gothic" charset="0"/>
                <a:ea typeface="MS UI Gothic" charset="0"/>
                <a:cs typeface="MS UI Gothic" charset="0"/>
              </a:rPr>
              <a:t>8</a:t>
            </a:r>
            <a:r>
              <a:rPr kumimoji="0" lang="ja-JP" altLang="en-US" sz="2400" dirty="0">
                <a:latin typeface="MS UI Gothic" charset="0"/>
                <a:ea typeface="MS UI Gothic" charset="0"/>
                <a:cs typeface="MS UI Gothic" charset="0"/>
              </a:rPr>
              <a:t>月</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日出版</a:t>
            </a:r>
            <a:r>
              <a:rPr kumimoji="0" lang="en-US" altLang="ja-JP" sz="2400">
                <a:latin typeface="MS UI Gothic" charset="0"/>
                <a:ea typeface="MS UI Gothic" charset="0"/>
                <a:cs typeface="MS UI Gothic" charset="0"/>
              </a:rPr>
              <a:t>.</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参考書</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新版明解Ｃ言語実践編</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柴田望洋著</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ソフトバンククリエイティブ</a:t>
            </a:r>
            <a:endParaRPr kumimoji="0" lang="en-US" altLang="ja-JP" sz="2400" dirty="0">
              <a:latin typeface="MS UI Gothic" charset="0"/>
              <a:ea typeface="MS UI Gothic" charset="0"/>
              <a:cs typeface="MS UI Gothic" charset="0"/>
            </a:endParaRPr>
          </a:p>
          <a:p>
            <a:pPr lvl="1">
              <a:lnSpc>
                <a:spcPct val="80000"/>
              </a:lnSpc>
            </a:pPr>
            <a:r>
              <a:rPr kumimoji="0" lang="ja-JP" altLang="en-US" sz="2400" dirty="0">
                <a:latin typeface="MS UI Gothic" charset="0"/>
                <a:ea typeface="MS UI Gothic" charset="0"/>
                <a:cs typeface="MS UI Gothic" charset="0"/>
              </a:rPr>
              <a:t>新</a:t>
            </a:r>
            <a:r>
              <a:rPr kumimoji="0" lang="en-US" altLang="ja-JP" sz="2400" dirty="0">
                <a:latin typeface="MS UI Gothic" charset="0"/>
                <a:ea typeface="MS UI Gothic" charset="0"/>
                <a:cs typeface="MS UI Gothic" charset="0"/>
              </a:rPr>
              <a:t>ANSI C</a:t>
            </a:r>
            <a:r>
              <a:rPr kumimoji="0" lang="ja-JP" altLang="en-US" sz="2400" dirty="0">
                <a:latin typeface="MS UI Gothic" charset="0"/>
                <a:ea typeface="MS UI Gothic" charset="0"/>
                <a:cs typeface="MS UI Gothic" charset="0"/>
              </a:rPr>
              <a:t>言語辞典</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平林雅英著</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技術評論社（現在入手困難）</a:t>
            </a:r>
          </a:p>
          <a:p>
            <a:pPr lvl="1">
              <a:lnSpc>
                <a:spcPct val="80000"/>
              </a:lnSpc>
            </a:pP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推奨はしない</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プログラミング言語</a:t>
            </a:r>
            <a:r>
              <a:rPr kumimoji="0" lang="en-US" altLang="ja-JP" sz="2400" dirty="0">
                <a:latin typeface="MS UI Gothic" charset="0"/>
                <a:ea typeface="MS UI Gothic" charset="0"/>
                <a:cs typeface="MS UI Gothic" charset="0"/>
              </a:rPr>
              <a:t>C, </a:t>
            </a:r>
            <a:r>
              <a:rPr kumimoji="0" lang="ja-JP" altLang="en-US" sz="2400" dirty="0">
                <a:latin typeface="MS UI Gothic" charset="0"/>
                <a:ea typeface="MS UI Gothic" charset="0"/>
                <a:cs typeface="MS UI Gothic" charset="0"/>
              </a:rPr>
              <a:t>カーニハン</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リッチー</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石田晴久訳</a:t>
            </a:r>
            <a:r>
              <a:rPr kumimoji="0" lang="en-US" altLang="ja-JP" sz="2400" dirty="0">
                <a:latin typeface="MS UI Gothic" charset="0"/>
                <a:ea typeface="MS UI Gothic" charset="0"/>
                <a:cs typeface="MS UI Gothic" charset="0"/>
              </a:rPr>
              <a:t>, </a:t>
            </a:r>
            <a:r>
              <a:rPr kumimoji="0" lang="ja-JP" altLang="en-US" sz="2400" dirty="0">
                <a:latin typeface="MS UI Gothic" charset="0"/>
                <a:ea typeface="MS UI Gothic" charset="0"/>
                <a:cs typeface="MS UI Gothic" charset="0"/>
              </a:rPr>
              <a:t>共立出版</a:t>
            </a:r>
            <a:endParaRPr kumimoji="0" lang="en-US" altLang="ja-JP" sz="2400" dirty="0">
              <a:latin typeface="MS UI Gothic" charset="0"/>
              <a:ea typeface="MS UI Gothic" charset="0"/>
              <a:cs typeface="MS UI Gothic" charset="0"/>
            </a:endParaRPr>
          </a:p>
          <a:p>
            <a:pPr lvl="1">
              <a:lnSpc>
                <a:spcPct val="80000"/>
              </a:lnSpc>
            </a:pPr>
            <a:r>
              <a:rPr lang="en-US" altLang="ja-JP" sz="2400" dirty="0">
                <a:latin typeface="MS UI Gothic" charset="0"/>
                <a:ea typeface="MS UI Gothic" charset="0"/>
                <a:cs typeface="MS UI Gothic" charset="0"/>
              </a:rPr>
              <a:t>ISO</a:t>
            </a:r>
            <a:r>
              <a:rPr lang="ja-JP" altLang="en-US" sz="2400" dirty="0">
                <a:latin typeface="MS UI Gothic" charset="0"/>
                <a:ea typeface="MS UI Gothic" charset="0"/>
                <a:cs typeface="MS UI Gothic" charset="0"/>
              </a:rPr>
              <a:t>規格書 </a:t>
            </a:r>
            <a:r>
              <a:rPr lang="en-US" altLang="ja-JP" sz="2400" dirty="0">
                <a:latin typeface="MS UI Gothic" charset="0"/>
                <a:ea typeface="MS UI Gothic" charset="0"/>
                <a:cs typeface="MS UI Gothic" charset="0"/>
              </a:rPr>
              <a:t>C11</a:t>
            </a:r>
            <a:r>
              <a:rPr lang="ja-JP" altLang="en-US" sz="2400" dirty="0">
                <a:latin typeface="MS UI Gothic" charset="0"/>
                <a:ea typeface="MS UI Gothic" charset="0"/>
                <a:cs typeface="MS UI Gothic" charset="0"/>
              </a:rPr>
              <a:t> 規格番号  </a:t>
            </a:r>
            <a:r>
              <a:rPr lang="en-US" altLang="ja-JP" sz="2400" dirty="0">
                <a:latin typeface="MS UI Gothic" charset="0"/>
                <a:ea typeface="MS UI Gothic" charset="0"/>
                <a:cs typeface="MS UI Gothic" charset="0"/>
              </a:rPr>
              <a:t>ISO/IEC 9899:2011</a:t>
            </a:r>
            <a:r>
              <a:rPr lang="ja-JP" altLang="en-US" sz="2400" dirty="0">
                <a:latin typeface="MS UI Gothic" charset="0"/>
                <a:ea typeface="MS UI Gothic" charset="0"/>
                <a:cs typeface="MS UI Gothic" charset="0"/>
              </a:rPr>
              <a:t> タイトル</a:t>
            </a:r>
            <a:r>
              <a:rPr lang="en-US" altLang="ja-JP" sz="2400" dirty="0">
                <a:latin typeface="MS UI Gothic" charset="0"/>
                <a:ea typeface="MS UI Gothic" charset="0"/>
                <a:cs typeface="MS UI Gothic" charset="0"/>
              </a:rPr>
              <a:t>Programming languages – C </a:t>
            </a:r>
            <a:r>
              <a:rPr lang="ja-JP" altLang="en-US" sz="2400" dirty="0">
                <a:latin typeface="MS UI Gothic" charset="0"/>
                <a:ea typeface="MS UI Gothic" charset="0"/>
                <a:cs typeface="MS UI Gothic" charset="0"/>
              </a:rPr>
              <a:t>（日本規格協会から</a:t>
            </a:r>
            <a:r>
              <a:rPr lang="en-US" altLang="ja-JP" sz="2400" dirty="0">
                <a:latin typeface="MS UI Gothic" charset="0"/>
                <a:ea typeface="MS UI Gothic" charset="0"/>
                <a:cs typeface="MS UI Gothic" charset="0"/>
              </a:rPr>
              <a:t>CD-ROM</a:t>
            </a:r>
            <a:r>
              <a:rPr lang="ja-JP" altLang="en-US" sz="2400" dirty="0">
                <a:latin typeface="MS UI Gothic" charset="0"/>
                <a:ea typeface="MS UI Gothic" charset="0"/>
                <a:cs typeface="MS UI Gothic" charset="0"/>
              </a:rPr>
              <a:t>あるいは</a:t>
            </a:r>
            <a:r>
              <a:rPr lang="en-US" altLang="ja-JP" sz="2400" dirty="0">
                <a:latin typeface="MS UI Gothic" charset="0"/>
                <a:ea typeface="MS UI Gothic" charset="0"/>
                <a:cs typeface="MS UI Gothic" charset="0"/>
              </a:rPr>
              <a:t>PDF</a:t>
            </a:r>
            <a:r>
              <a:rPr lang="ja-JP" altLang="en-US" sz="2400" dirty="0">
                <a:latin typeface="MS UI Gothic" charset="0"/>
                <a:ea typeface="MS UI Gothic" charset="0"/>
                <a:cs typeface="MS UI Gothic" charset="0"/>
              </a:rPr>
              <a:t>ファイルで入手可能。</a:t>
            </a:r>
            <a:r>
              <a:rPr lang="en-US" altLang="ja-JP" sz="2400" dirty="0">
                <a:latin typeface="MS UI Gothic" charset="0"/>
                <a:ea typeface="MS UI Gothic" charset="0"/>
                <a:cs typeface="MS UI Gothic" charset="0"/>
              </a:rPr>
              <a:t>3-4</a:t>
            </a:r>
            <a:r>
              <a:rPr lang="ja-JP" altLang="en-US" sz="2400" dirty="0">
                <a:latin typeface="MS UI Gothic" charset="0"/>
                <a:ea typeface="MS UI Gothic" charset="0"/>
                <a:cs typeface="MS UI Gothic" charset="0"/>
              </a:rPr>
              <a:t>万円程度。教科書は、これの</a:t>
            </a:r>
            <a:r>
              <a:rPr lang="en-US" altLang="ja-JP" sz="2400" dirty="0">
                <a:latin typeface="MS UI Gothic" charset="0"/>
                <a:ea typeface="MS UI Gothic" charset="0"/>
                <a:cs typeface="MS UI Gothic" charset="0"/>
              </a:rPr>
              <a:t>2</a:t>
            </a:r>
            <a:r>
              <a:rPr lang="ja-JP" altLang="en-US" sz="2400" dirty="0">
                <a:latin typeface="MS UI Gothic" charset="0"/>
                <a:ea typeface="MS UI Gothic" charset="0"/>
                <a:cs typeface="MS UI Gothic" charset="0"/>
              </a:rPr>
              <a:t>つ前の版の</a:t>
            </a:r>
            <a:r>
              <a:rPr lang="en-US" altLang="ja-JP" sz="2400" dirty="0">
                <a:latin typeface="MS UI Gothic" charset="0"/>
                <a:ea typeface="MS UI Gothic" charset="0"/>
                <a:cs typeface="MS UI Gothic" charset="0"/>
              </a:rPr>
              <a:t>C89</a:t>
            </a:r>
            <a:r>
              <a:rPr lang="ja-JP" altLang="en-US" sz="2400" dirty="0">
                <a:latin typeface="MS UI Gothic" charset="0"/>
                <a:ea typeface="MS UI Gothic" charset="0"/>
                <a:cs typeface="MS UI Gothic" charset="0"/>
              </a:rPr>
              <a:t>（</a:t>
            </a:r>
            <a:r>
              <a:rPr lang="en-US" altLang="ja-JP" sz="2400" dirty="0">
                <a:latin typeface="MS UI Gothic" charset="0"/>
                <a:ea typeface="MS UI Gothic" charset="0"/>
                <a:cs typeface="MS UI Gothic" charset="0"/>
              </a:rPr>
              <a:t>ANSI</a:t>
            </a:r>
            <a:r>
              <a:rPr lang="ja-JP" altLang="en-US" sz="2400" dirty="0">
                <a:latin typeface="MS UI Gothic" charset="0"/>
                <a:ea typeface="MS UI Gothic" charset="0"/>
                <a:cs typeface="MS UI Gothic" charset="0"/>
              </a:rPr>
              <a:t>）あるいは</a:t>
            </a:r>
            <a:r>
              <a:rPr lang="en-US" altLang="ja-JP" sz="2400" dirty="0">
                <a:latin typeface="MS UI Gothic" charset="0"/>
                <a:ea typeface="MS UI Gothic" charset="0"/>
                <a:cs typeface="MS UI Gothic" charset="0"/>
              </a:rPr>
              <a:t>C90 (ISO/IEC 9899:1990)</a:t>
            </a:r>
            <a:r>
              <a:rPr lang="ja-JP" altLang="en-US" sz="2400" dirty="0">
                <a:latin typeface="MS UI Gothic" charset="0"/>
                <a:ea typeface="MS UI Gothic" charset="0"/>
                <a:cs typeface="MS UI Gothic" charset="0"/>
              </a:rPr>
              <a:t>に基づいて書かれている。）</a:t>
            </a:r>
            <a:endParaRPr lang="en-US" altLang="ja-JP" sz="2400" dirty="0">
              <a:latin typeface="MS UI Gothic" charset="0"/>
              <a:ea typeface="MS UI Gothic" charset="0"/>
              <a:cs typeface="MS UI Gothic" charset="0"/>
            </a:endParaRPr>
          </a:p>
        </p:txBody>
      </p:sp>
      <p:sp>
        <p:nvSpPr>
          <p:cNvPr id="23558"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19085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702205" y="260258"/>
            <a:ext cx="7620000" cy="685800"/>
          </a:xfrm>
        </p:spPr>
        <p:txBody>
          <a:bodyPr rtlCol="0">
            <a:normAutofit/>
          </a:bodyPr>
          <a:lstStyle/>
          <a:p>
            <a:pPr fontAlgn="auto">
              <a:spcAft>
                <a:spcPts val="0"/>
              </a:spcAft>
              <a:defRPr/>
            </a:pPr>
            <a:r>
              <a:rPr kumimoji="0" lang="ja-JP" altLang="en-US" sz="3600" dirty="0">
                <a:ea typeface="ＭＳ Ｐゴシック" pitchFamily="-112" charset="-128"/>
                <a:cs typeface="+mj-cs"/>
              </a:rPr>
              <a:t>講義スケジュール（予定）</a:t>
            </a:r>
          </a:p>
        </p:txBody>
      </p:sp>
      <p:sp>
        <p:nvSpPr>
          <p:cNvPr id="25602" name="Rectangle 3"/>
          <p:cNvSpPr>
            <a:spLocks noGrp="1" noChangeArrowheads="1"/>
          </p:cNvSpPr>
          <p:nvPr>
            <p:ph idx="1"/>
          </p:nvPr>
        </p:nvSpPr>
        <p:spPr>
          <a:xfrm>
            <a:off x="455081" y="1299105"/>
            <a:ext cx="7514169" cy="5273145"/>
          </a:xfrm>
        </p:spPr>
        <p:txBody>
          <a:bodyPr>
            <a:noAutofit/>
          </a:bodyPr>
          <a:lstStyle/>
          <a:p>
            <a:pPr marL="381000" indent="-381000">
              <a:lnSpc>
                <a:spcPct val="90000"/>
              </a:lnSpc>
            </a:pPr>
            <a:r>
              <a:rPr kumimoji="0" lang="ja-JP" altLang="en-US" sz="2000" dirty="0">
                <a:latin typeface="News Gothic" charset="0"/>
              </a:rPr>
              <a:t>第１回 前期の復習、型変換、条件分岐、式の評価</a:t>
            </a:r>
          </a:p>
          <a:p>
            <a:pPr marL="381000" indent="-381000">
              <a:lnSpc>
                <a:spcPct val="90000"/>
              </a:lnSpc>
            </a:pPr>
            <a:r>
              <a:rPr kumimoji="0" lang="ja-JP" altLang="en-US" sz="2000" dirty="0">
                <a:latin typeface="News Gothic" charset="0"/>
              </a:rPr>
              <a:t>第２回 複合文、繰り返し、ラベル</a:t>
            </a:r>
          </a:p>
          <a:p>
            <a:pPr marL="381000" indent="-381000">
              <a:lnSpc>
                <a:spcPct val="90000"/>
              </a:lnSpc>
            </a:pPr>
            <a:r>
              <a:rPr kumimoji="0" lang="ja-JP" altLang="en-US" sz="2000" dirty="0">
                <a:latin typeface="News Gothic" charset="0"/>
              </a:rPr>
              <a:t>第３回 式文、代入式、論理演算子、ループの脱出、スキップ</a:t>
            </a:r>
          </a:p>
          <a:p>
            <a:pPr marL="381000" indent="-381000">
              <a:lnSpc>
                <a:spcPct val="90000"/>
              </a:lnSpc>
            </a:pPr>
            <a:r>
              <a:rPr kumimoji="0" lang="ja-JP" altLang="en-US" sz="2000" dirty="0">
                <a:latin typeface="News Gothic" charset="0"/>
              </a:rPr>
              <a:t>第４回 配列、変数宣言、初期化</a:t>
            </a:r>
          </a:p>
          <a:p>
            <a:pPr marL="381000" indent="-381000">
              <a:lnSpc>
                <a:spcPct val="90000"/>
              </a:lnSpc>
            </a:pPr>
            <a:r>
              <a:rPr kumimoji="0" lang="ja-JP" altLang="en-US" sz="2000" dirty="0">
                <a:latin typeface="News Gothic" charset="0"/>
              </a:rPr>
              <a:t>第５回 関数</a:t>
            </a:r>
          </a:p>
          <a:p>
            <a:pPr marL="381000" indent="-381000">
              <a:lnSpc>
                <a:spcPct val="90000"/>
              </a:lnSpc>
            </a:pPr>
            <a:r>
              <a:rPr kumimoji="0" lang="ja-JP" altLang="en-US" sz="2000" dirty="0">
                <a:latin typeface="News Gothic" charset="0"/>
              </a:rPr>
              <a:t>第６回 基本型、文字列</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第７回 中間試験（持ち込み不可）</a:t>
            </a:r>
          </a:p>
          <a:p>
            <a:pPr marL="381000" indent="-381000">
              <a:lnSpc>
                <a:spcPct val="90000"/>
              </a:lnSpc>
            </a:pPr>
            <a:r>
              <a:rPr kumimoji="0" lang="ja-JP" altLang="en-US" sz="2000" dirty="0">
                <a:latin typeface="News Gothic" charset="0"/>
              </a:rPr>
              <a:t>第８回 ポインタ</a:t>
            </a:r>
          </a:p>
          <a:p>
            <a:pPr marL="381000" indent="-381000">
              <a:lnSpc>
                <a:spcPct val="90000"/>
              </a:lnSpc>
            </a:pPr>
            <a:r>
              <a:rPr kumimoji="0" lang="ja-JP" altLang="en-US" sz="2000" dirty="0">
                <a:latin typeface="News Gothic" charset="0"/>
              </a:rPr>
              <a:t>第９回 構造体</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第１０回 動的な領域確保、共用体、列挙体</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第１１回</a:t>
            </a:r>
            <a:r>
              <a:rPr kumimoji="0" lang="en-US" altLang="ja-JP" sz="2000" dirty="0">
                <a:latin typeface="News Gothic" charset="0"/>
              </a:rPr>
              <a:t> </a:t>
            </a:r>
            <a:r>
              <a:rPr kumimoji="0" lang="ja-JP" altLang="en-US" sz="2000" dirty="0">
                <a:latin typeface="News Gothic" charset="0"/>
              </a:rPr>
              <a:t>種々の構文の紹介、ファイル、総合演習課題出題</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第１２回 総合演習</a:t>
            </a:r>
          </a:p>
          <a:p>
            <a:pPr marL="381000" indent="-381000">
              <a:lnSpc>
                <a:spcPct val="90000"/>
              </a:lnSpc>
            </a:pPr>
            <a:r>
              <a:rPr kumimoji="0" lang="ja-JP" altLang="en-US" sz="2000" dirty="0">
                <a:latin typeface="News Gothic" charset="0"/>
              </a:rPr>
              <a:t>第１３回 総合演習</a:t>
            </a:r>
            <a:endParaRPr kumimoji="0" lang="en-US" altLang="ja-JP" sz="2000" dirty="0">
              <a:latin typeface="News Gothic" charset="0"/>
            </a:endParaRPr>
          </a:p>
          <a:p>
            <a:pPr marL="381000" indent="-381000">
              <a:lnSpc>
                <a:spcPct val="90000"/>
              </a:lnSpc>
            </a:pPr>
            <a:r>
              <a:rPr kumimoji="0" lang="ja-JP" altLang="en-US" sz="2000" dirty="0">
                <a:latin typeface="News Gothic" charset="0"/>
              </a:rPr>
              <a:t>第１４回 期末試験（持ち込み不可）</a:t>
            </a:r>
          </a:p>
        </p:txBody>
      </p:sp>
      <p:sp>
        <p:nvSpPr>
          <p:cNvPr id="25606" name="Text Box 5"/>
          <p:cNvSpPr txBox="1">
            <a:spLocks noChangeArrowheads="1"/>
          </p:cNvSpPr>
          <p:nvPr/>
        </p:nvSpPr>
        <p:spPr bwMode="auto">
          <a:xfrm>
            <a:off x="3984625" y="3954463"/>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spcBef>
                <a:spcPct val="50000"/>
              </a:spcBef>
            </a:pPr>
            <a:endParaRPr kumimoji="0" lang="ja-JP" altLang="en-US">
              <a:ea typeface="ＭＳ Ｐゴシック" charset="0"/>
              <a:cs typeface="ＭＳ Ｐゴシック" charset="0"/>
            </a:endParaRPr>
          </a:p>
        </p:txBody>
      </p:sp>
    </p:spTree>
    <p:extLst>
      <p:ext uri="{BB962C8B-B14F-4D97-AF65-F5344CB8AC3E}">
        <p14:creationId xmlns:p14="http://schemas.microsoft.com/office/powerpoint/2010/main" val="71334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50888" y="273579"/>
            <a:ext cx="7620000" cy="685800"/>
          </a:xfrm>
        </p:spPr>
        <p:txBody>
          <a:bodyPr>
            <a:normAutofit/>
          </a:bodyPr>
          <a:lstStyle/>
          <a:p>
            <a:r>
              <a:rPr kumimoji="0" lang="ja-JP" altLang="en-US" sz="3600" dirty="0">
                <a:latin typeface="Calibri" charset="0"/>
              </a:rPr>
              <a:t>今回の講義内容</a:t>
            </a:r>
            <a:endParaRPr kumimoji="0" lang="en-US" altLang="ja-JP" sz="3600" dirty="0">
              <a:latin typeface="Calibri" charset="0"/>
            </a:endParaRPr>
          </a:p>
        </p:txBody>
      </p:sp>
      <p:sp>
        <p:nvSpPr>
          <p:cNvPr id="8194" name="Rectangle 3"/>
          <p:cNvSpPr>
            <a:spLocks noGrp="1" noChangeArrowheads="1"/>
          </p:cNvSpPr>
          <p:nvPr>
            <p:ph idx="1"/>
          </p:nvPr>
        </p:nvSpPr>
        <p:spPr>
          <a:xfrm>
            <a:off x="780836" y="1434082"/>
            <a:ext cx="6913902" cy="4226270"/>
          </a:xfrm>
        </p:spPr>
        <p:txBody>
          <a:bodyPr>
            <a:normAutofit/>
          </a:bodyPr>
          <a:lstStyle/>
          <a:p>
            <a:r>
              <a:rPr kumimoji="0" lang="en-US" altLang="ja-JP" sz="2800" dirty="0">
                <a:latin typeface="News Gothic" charset="0"/>
              </a:rPr>
              <a:t> </a:t>
            </a:r>
            <a:r>
              <a:rPr kumimoji="0" lang="ja-JP" altLang="en-US" sz="2800" dirty="0">
                <a:latin typeface="News Gothic" charset="0"/>
              </a:rPr>
              <a:t>型変換</a:t>
            </a:r>
            <a:endParaRPr kumimoji="0" lang="en-US" altLang="ja-JP" sz="2800" dirty="0">
              <a:latin typeface="News Gothic" charset="0"/>
            </a:endParaRPr>
          </a:p>
          <a:p>
            <a:pPr lvl="1"/>
            <a:r>
              <a:rPr kumimoji="0" lang="ja-JP" altLang="en-US" dirty="0">
                <a:latin typeface="Syntax" charset="0"/>
                <a:cs typeface="ＭＳ Ｐゴシック" charset="0"/>
              </a:rPr>
              <a:t>暗黙の型変換（暗黙のうちに行われる型変換）</a:t>
            </a:r>
            <a:endParaRPr kumimoji="0" lang="en-US" altLang="ja-JP" dirty="0">
              <a:latin typeface="Syntax" charset="0"/>
              <a:cs typeface="ＭＳ Ｐゴシック" charset="0"/>
            </a:endParaRPr>
          </a:p>
          <a:p>
            <a:pPr lvl="1"/>
            <a:r>
              <a:rPr kumimoji="0" lang="ja-JP" altLang="en-US" dirty="0">
                <a:latin typeface="Syntax" charset="0"/>
                <a:cs typeface="ＭＳ Ｐゴシック" charset="0"/>
              </a:rPr>
              <a:t>キャスト演算子（型変換を強制的に行う演算子）</a:t>
            </a:r>
            <a:endParaRPr kumimoji="0" lang="en-US" altLang="ja-JP" dirty="0">
              <a:latin typeface="Syntax" charset="0"/>
              <a:cs typeface="ＭＳ Ｐゴシック" charset="0"/>
            </a:endParaRPr>
          </a:p>
          <a:p>
            <a:r>
              <a:rPr kumimoji="0" lang="ja-JP" altLang="en-US" sz="2800" dirty="0">
                <a:latin typeface="News Gothic" charset="0"/>
              </a:rPr>
              <a:t>条件分岐</a:t>
            </a:r>
            <a:endParaRPr kumimoji="0" lang="en-US" altLang="ja-JP" sz="2800" dirty="0">
              <a:latin typeface="News Gothic" charset="0"/>
            </a:endParaRPr>
          </a:p>
          <a:p>
            <a:pPr lvl="1"/>
            <a:r>
              <a:rPr kumimoji="0" lang="en-US" altLang="ja-JP" dirty="0">
                <a:latin typeface="Syntax" charset="0"/>
                <a:cs typeface="ＭＳ Ｐゴシック" charset="0"/>
              </a:rPr>
              <a:t>if</a:t>
            </a:r>
            <a:r>
              <a:rPr kumimoji="0" lang="ja-JP" altLang="en-US" dirty="0">
                <a:latin typeface="Syntax" charset="0"/>
                <a:cs typeface="ＭＳ Ｐゴシック" charset="0"/>
              </a:rPr>
              <a:t>文</a:t>
            </a:r>
            <a:endParaRPr kumimoji="0" lang="en-US" altLang="ja-JP" dirty="0">
              <a:latin typeface="Syntax" charset="0"/>
              <a:cs typeface="ＭＳ Ｐゴシック" charset="0"/>
            </a:endParaRPr>
          </a:p>
          <a:p>
            <a:r>
              <a:rPr kumimoji="0" lang="ja-JP" altLang="en-US" sz="2800" dirty="0">
                <a:latin typeface="Syntax" charset="0"/>
                <a:cs typeface="ＭＳ Ｐゴシック" charset="0"/>
              </a:rPr>
              <a:t>式の評価</a:t>
            </a:r>
          </a:p>
        </p:txBody>
      </p:sp>
    </p:spTree>
    <p:extLst>
      <p:ext uri="{BB962C8B-B14F-4D97-AF65-F5344CB8AC3E}">
        <p14:creationId xmlns:p14="http://schemas.microsoft.com/office/powerpoint/2010/main" val="3678604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836083" y="294746"/>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準備</a:t>
            </a:r>
          </a:p>
        </p:txBody>
      </p:sp>
      <p:sp>
        <p:nvSpPr>
          <p:cNvPr id="27650" name="コンテンツ プレースホルダ 15"/>
          <p:cNvSpPr>
            <a:spLocks noGrp="1"/>
          </p:cNvSpPr>
          <p:nvPr>
            <p:ph idx="1"/>
          </p:nvPr>
        </p:nvSpPr>
        <p:spPr>
          <a:xfrm>
            <a:off x="762000" y="1295400"/>
            <a:ext cx="8024813" cy="3862388"/>
          </a:xfrm>
        </p:spPr>
        <p:txBody>
          <a:bodyPr/>
          <a:lstStyle/>
          <a:p>
            <a:r>
              <a:rPr lang="en-US" altLang="ja-JP" sz="2800">
                <a:latin typeface="News Gothic" charset="0"/>
                <a:ea typeface="ヒラギノ角ゴ Pro W3" charset="0"/>
                <a:cs typeface="ヒラギノ角ゴ Pro W3" charset="0"/>
              </a:rPr>
              <a:t>TeraTerm</a:t>
            </a:r>
            <a:r>
              <a:rPr lang="ja-JP" altLang="en-US" sz="2800">
                <a:latin typeface="News Gothic" charset="0"/>
                <a:ea typeface="ヒラギノ角ゴ Pro W3" charset="0"/>
                <a:cs typeface="ヒラギノ角ゴ Pro W3" charset="0"/>
              </a:rPr>
              <a:t>を起動し、</a:t>
            </a:r>
            <a:r>
              <a:rPr lang="en-US" altLang="ja-JP" sz="2800">
                <a:latin typeface="News Gothic" charset="0"/>
                <a:ea typeface="ヒラギノ角ゴ Pro W3" charset="0"/>
                <a:cs typeface="ヒラギノ角ゴ Pro W3" charset="0"/>
              </a:rPr>
              <a:t>oli.shibaura-it.ac.jp</a:t>
            </a:r>
            <a:r>
              <a:rPr lang="ja-JP" altLang="en-US" sz="2800">
                <a:latin typeface="News Gothic" charset="0"/>
                <a:ea typeface="ヒラギノ角ゴ Pro W3" charset="0"/>
                <a:cs typeface="ヒラギノ角ゴ Pro W3" charset="0"/>
              </a:rPr>
              <a:t>へログイン</a:t>
            </a:r>
            <a:endParaRPr lang="en-US" altLang="ja-JP" sz="280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205048555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345</TotalTime>
  <Words>4906</Words>
  <Application>Microsoft Macintosh PowerPoint</Application>
  <PresentationFormat>画面に合わせる (4:3)</PresentationFormat>
  <Paragraphs>507</Paragraphs>
  <Slides>49</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49</vt:i4>
      </vt:variant>
    </vt:vector>
  </HeadingPairs>
  <TitlesOfParts>
    <vt:vector size="58" baseType="lpstr">
      <vt:lpstr>MS UI Gothic</vt:lpstr>
      <vt:lpstr>ＭＳ ゴシック</vt:lpstr>
      <vt:lpstr>News Gothic</vt:lpstr>
      <vt:lpstr>Syntax</vt:lpstr>
      <vt:lpstr>Arial</vt:lpstr>
      <vt:lpstr>Calibri</vt:lpstr>
      <vt:lpstr>Times</vt:lpstr>
      <vt:lpstr>Wingdings</vt:lpstr>
      <vt:lpstr>ホワイト</vt:lpstr>
      <vt:lpstr>プログラミング入門２</vt:lpstr>
      <vt:lpstr>講義情報</vt:lpstr>
      <vt:lpstr>本講義（演習）の目的</vt:lpstr>
      <vt:lpstr>授業の進め方</vt:lpstr>
      <vt:lpstr>成績評価について</vt:lpstr>
      <vt:lpstr>教科書、参考書</vt:lpstr>
      <vt:lpstr>講義スケジュール（予定）</vt:lpstr>
      <vt:lpstr>今回の講義内容</vt:lpstr>
      <vt:lpstr>準備</vt:lpstr>
      <vt:lpstr>プログラムのコンパイル、実行の手順（例）</vt:lpstr>
      <vt:lpstr>例（打ち込んで実行）</vt:lpstr>
      <vt:lpstr>改行について</vt:lpstr>
      <vt:lpstr>代入式における暗黙の型変換</vt:lpstr>
      <vt:lpstr>四則演算における暗黙の型変換</vt:lpstr>
      <vt:lpstr>四則演算における暗黙の型変換</vt:lpstr>
      <vt:lpstr>数の型について</vt:lpstr>
      <vt:lpstr>キャスト演算子 --- 型を強制的に変換</vt:lpstr>
      <vt:lpstr>キャスト演算子 --- 型を強制的に変換</vt:lpstr>
      <vt:lpstr>キャスト演算子の構文</vt:lpstr>
      <vt:lpstr>例（打ち込んで実行）</vt:lpstr>
      <vt:lpstr> if文による条件分岐</vt:lpstr>
      <vt:lpstr>  if文の構文(その１)</vt:lpstr>
      <vt:lpstr>例（打ち込んで確認）</vt:lpstr>
      <vt:lpstr>  if文の構文(その２)</vt:lpstr>
      <vt:lpstr>例（打ち込んで確認）</vt:lpstr>
      <vt:lpstr>式の評価</vt:lpstr>
      <vt:lpstr>四則演算式</vt:lpstr>
      <vt:lpstr>値の比較の式: 等価演算子(その１) ==</vt:lpstr>
      <vt:lpstr>値比較のプログラム(1)</vt:lpstr>
      <vt:lpstr>値の比較の式： 等価演算子(その２)  !=</vt:lpstr>
      <vt:lpstr>値比較のプログラム(2)</vt:lpstr>
      <vt:lpstr>３つ以上の条件分岐をするには？</vt:lpstr>
      <vt:lpstr>PowerPoint プレゼンテーション</vt:lpstr>
      <vt:lpstr>大小関係を比較する　～　関係演算子 &gt;</vt:lpstr>
      <vt:lpstr>大小関係を比較する　～　関係演算子</vt:lpstr>
      <vt:lpstr>基本課題１</vt:lpstr>
      <vt:lpstr>基本課題２</vt:lpstr>
      <vt:lpstr>発展課題１</vt:lpstr>
      <vt:lpstr>発展課題２</vt:lpstr>
      <vt:lpstr>参考課題１</vt:lpstr>
      <vt:lpstr>参考課題１ 解答例</vt:lpstr>
      <vt:lpstr>参考課題２</vt:lpstr>
      <vt:lpstr>参考課題２　解答例</vt:lpstr>
      <vt:lpstr>参考課題３</vt:lpstr>
      <vt:lpstr>参考課題３　解答例</vt:lpstr>
      <vt:lpstr>参考課題４</vt:lpstr>
      <vt:lpstr>参考課題４　解答例</vt:lpstr>
      <vt:lpstr>参考課題５</vt:lpstr>
      <vt:lpstr>参考課題５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Sasano Isao</dc:creator>
  <cp:lastModifiedBy>sasano isao</cp:lastModifiedBy>
  <cp:revision>211</cp:revision>
  <dcterms:created xsi:type="dcterms:W3CDTF">2012-09-23T10:31:52Z</dcterms:created>
  <dcterms:modified xsi:type="dcterms:W3CDTF">2020-09-11T07:07:03Z</dcterms:modified>
</cp:coreProperties>
</file>